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99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113625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40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51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47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93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672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94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86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64117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771864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35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195409-E85C-40F9-9AF9-C4E5313E4DB9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067F817-5721-4790-AB37-CEA731807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24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8C186-1169-4A4E-A3BD-20D554405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One- WAY </a:t>
            </a:r>
            <a:r>
              <a:rPr lang="en-US" sz="5400" dirty="0" err="1">
                <a:latin typeface="Algerian" panose="04020705040A02060702" pitchFamily="82" charset="0"/>
              </a:rPr>
              <a:t>Anova</a:t>
            </a:r>
            <a:r>
              <a:rPr lang="en-US" sz="5400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601739-D12E-42E6-A746-045705D07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Dr Priyanka Mishra</a:t>
            </a:r>
          </a:p>
        </p:txBody>
      </p:sp>
    </p:spTree>
    <p:extLst>
      <p:ext uri="{BB962C8B-B14F-4D97-AF65-F5344CB8AC3E}">
        <p14:creationId xmlns:p14="http://schemas.microsoft.com/office/powerpoint/2010/main" xmlns="" val="85711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E56EE-0163-48EC-A27B-8FD95A5D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of Homogeneity of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6880BA-D06A-4028-8232-D93C1532E4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38960"/>
            <a:ext cx="10363826" cy="4673600"/>
          </a:xfrm>
        </p:spPr>
        <p:txBody>
          <a:bodyPr>
            <a:normAutofit/>
          </a:bodyPr>
          <a:lstStyle/>
          <a:p>
            <a:pPr algn="just"/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>
              <a:solidFill>
                <a:srgbClr val="00B050"/>
              </a:solidFill>
            </a:endParaRPr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The </a:t>
            </a:r>
            <a:r>
              <a:rPr lang="en-US" sz="2800" b="1" dirty="0" err="1">
                <a:solidFill>
                  <a:srgbClr val="00B050"/>
                </a:solidFill>
              </a:rPr>
              <a:t>Levene’s</a:t>
            </a:r>
            <a:r>
              <a:rPr lang="en-US" sz="2800" b="1" dirty="0">
                <a:solidFill>
                  <a:srgbClr val="00B050"/>
                </a:solidFill>
              </a:rPr>
              <a:t> Test shows that the significant value is 0.116 which implies that homogeneity of variance is not significant(p&gt;0.05). </a:t>
            </a:r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That means that the variance of all groups i.e. BBA, Science, Commerce and Arts are equal. </a:t>
            </a:r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Hence the assumption of homogeneity of variance is satisfying.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84E05D-C319-4DEC-87B1-2B2AE6DF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60" y="1418454"/>
            <a:ext cx="10571480" cy="22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067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FC699-C096-4D14-8F4B-911BC98E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of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CE656B-EB14-4C12-8067-787AC7C65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89760"/>
            <a:ext cx="10363826" cy="4734560"/>
          </a:xfrm>
        </p:spPr>
        <p:txBody>
          <a:bodyPr>
            <a:normAutofit/>
          </a:bodyPr>
          <a:lstStyle/>
          <a:p>
            <a:pPr algn="just"/>
            <a:endParaRPr lang="en-US" sz="2800" b="1" dirty="0">
              <a:solidFill>
                <a:srgbClr val="002060"/>
              </a:solidFill>
            </a:endParaRPr>
          </a:p>
          <a:p>
            <a:pPr algn="just"/>
            <a:endParaRPr lang="en-US" sz="2800" b="1" dirty="0">
              <a:solidFill>
                <a:srgbClr val="002060"/>
              </a:solidFill>
            </a:endParaRPr>
          </a:p>
          <a:p>
            <a:pPr algn="just"/>
            <a:endParaRPr lang="en-US" sz="2800" b="1" dirty="0">
              <a:solidFill>
                <a:srgbClr val="002060"/>
              </a:solidFill>
            </a:endParaRPr>
          </a:p>
          <a:p>
            <a:pPr algn="just"/>
            <a:endParaRPr lang="en-US" sz="2800" b="1" dirty="0">
              <a:solidFill>
                <a:srgbClr val="002060"/>
              </a:solidFill>
            </a:endParaRPr>
          </a:p>
          <a:p>
            <a:pPr algn="just"/>
            <a:endParaRPr lang="en-US" sz="2800" b="1" dirty="0">
              <a:solidFill>
                <a:srgbClr val="002060"/>
              </a:solidFill>
            </a:endParaRPr>
          </a:p>
          <a:p>
            <a:pPr algn="just"/>
            <a:r>
              <a:rPr lang="en-US" sz="2800" b="1" dirty="0">
                <a:solidFill>
                  <a:srgbClr val="002060"/>
                </a:solidFill>
              </a:rPr>
              <a:t>Since the p&lt;0.05, the null hypothesis is rejected and accept the alternative hypothesis  that there is a significant difference in scores from different streams of education, F(3,76)=11.586,p&lt;0.05.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BD0CE6-DD67-4746-80E0-60B7D138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02" y="1705084"/>
            <a:ext cx="9731137" cy="259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854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17110-1AA7-41A7-9465-57D8BAEA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1"/>
            <a:ext cx="9875520" cy="701040"/>
          </a:xfrm>
        </p:spPr>
        <p:txBody>
          <a:bodyPr>
            <a:normAutofit/>
          </a:bodyPr>
          <a:lstStyle/>
          <a:p>
            <a:r>
              <a:rPr lang="en-US" b="1" dirty="0"/>
              <a:t>Test for Multiple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8A602-E8CA-4EA0-841D-627314DE75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4080" y="1965959"/>
            <a:ext cx="10383520" cy="4587239"/>
          </a:xfrm>
        </p:spPr>
        <p:txBody>
          <a:bodyPr>
            <a:normAutofit fontScale="92500"/>
          </a:bodyPr>
          <a:lstStyle/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Using the Tukey HSD further, we can conclude that the scores of students having Arts background significantly differ from all other streams of education.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6EED79-FA80-4943-92BF-2023A467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05840"/>
            <a:ext cx="10124439" cy="458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496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C21D3-93B2-436A-B73E-94049F04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of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5BD4C0-4B6D-4AB9-9777-2A1B6A8038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5760"/>
            <a:ext cx="10363826" cy="41554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The Shapiro-Wilk significant value is &lt;0.05. which proves that the data is not normal. However, since ANOVA is a very robust test and the sample sizes of all the groups are same, this assumption can be ignored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0834F30-DD1E-483E-859C-F09C436B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46" y="1635760"/>
            <a:ext cx="10063480" cy="22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478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5EBB2-BC9F-406D-BF37-B811FCB2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ED3DD-DE0F-46C8-994C-75ED4559FC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</a:rPr>
              <a:t>From the above data analysis, it is concluded that, there is a significant difference in the academic score of MBA students coming from different streams of graduation.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All assumptions of ANOVA are being met in the case. Except the assumption of normality. But as discussed earlier, we can ignore this assumption since ANOVA is a robust study and sample sizes of all the groups are same.</a:t>
            </a:r>
          </a:p>
        </p:txBody>
      </p:sp>
    </p:spTree>
    <p:extLst>
      <p:ext uri="{BB962C8B-B14F-4D97-AF65-F5344CB8AC3E}">
        <p14:creationId xmlns:p14="http://schemas.microsoft.com/office/powerpoint/2010/main" xmlns="" val="406234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41732-02B7-43F6-97F5-D260ADBC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99804-C0E8-42E3-8C22-476C8A6C78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AE752D7-C13A-40DA-A810-A5BC068E22EC}"/>
              </a:ext>
            </a:extLst>
          </p:cNvPr>
          <p:cNvSpPr/>
          <p:nvPr/>
        </p:nvSpPr>
        <p:spPr>
          <a:xfrm>
            <a:off x="2458720" y="2977494"/>
            <a:ext cx="69494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2308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ACFEB8-1669-4B77-A05B-8D85DB2A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546" y="286443"/>
            <a:ext cx="8897565" cy="1085157"/>
          </a:xfrm>
        </p:spPr>
        <p:txBody>
          <a:bodyPr>
            <a:normAutofit/>
          </a:bodyPr>
          <a:lstStyle/>
          <a:p>
            <a:r>
              <a:rPr lang="en-US" sz="4800" b="1" dirty="0"/>
              <a:t>What is One-Way ANOVA?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642EDB-3399-4D4E-BDD4-18F9844D47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188720"/>
            <a:ext cx="11551920" cy="566927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It is a set of technique for studying the cause and effect of one or more factors on a single dependent variable. It is also used to see if there is a significant difference in the mean values of the dependent variable.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Here only one independent variable is studied. That’s why it is called One –Way ANOVA.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The independent variables can have number of categories called levels or factors.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Examples of dependent variable in ANOVA are Sales, Performance, Emotional Intelligence, Health, opinion on </a:t>
            </a:r>
            <a:r>
              <a:rPr lang="en-US" sz="3200">
                <a:solidFill>
                  <a:schemeClr val="tx1"/>
                </a:solidFill>
              </a:rPr>
              <a:t>any attribute </a:t>
            </a:r>
            <a:r>
              <a:rPr lang="en-US" sz="3200" dirty="0">
                <a:solidFill>
                  <a:schemeClr val="tx1"/>
                </a:solidFill>
              </a:rPr>
              <a:t>etc.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Examples of Independent variable are Gender, cities, academic qualification, colors, position etc.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98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DE494-1F9C-4946-BBEE-04487067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546" y="497225"/>
            <a:ext cx="8897565" cy="1560716"/>
          </a:xfrm>
        </p:spPr>
        <p:txBody>
          <a:bodyPr/>
          <a:lstStyle/>
          <a:p>
            <a:r>
              <a:rPr lang="en-US" b="1" dirty="0"/>
              <a:t>Assumptions of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DDE363-B31C-42B8-8450-36D5C1E9C2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480" y="1849120"/>
            <a:ext cx="11104880" cy="47345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Scale: </a:t>
            </a:r>
            <a:r>
              <a:rPr lang="en-US" sz="2800" dirty="0">
                <a:solidFill>
                  <a:schemeClr val="tx1"/>
                </a:solidFill>
              </a:rPr>
              <a:t>The independent variable should be in categorical scale(nominal or ordinal) and the dependent variable has to be in continuous scale(interval or ratio).</a:t>
            </a:r>
          </a:p>
          <a:p>
            <a:pPr algn="just"/>
            <a:r>
              <a:rPr lang="en-US" sz="2800" b="1" dirty="0">
                <a:solidFill>
                  <a:srgbClr val="0070C0"/>
                </a:solidFill>
              </a:rPr>
              <a:t>Independence:</a:t>
            </a:r>
            <a:r>
              <a:rPr lang="en-US" sz="2800" dirty="0">
                <a:solidFill>
                  <a:schemeClr val="tx1"/>
                </a:solidFill>
              </a:rPr>
              <a:t> The data should be independent of each other i.e. the data of one group doesn’t influence the other group</a:t>
            </a:r>
          </a:p>
          <a:p>
            <a:pPr algn="just"/>
            <a:r>
              <a:rPr lang="en-US" sz="2800" b="1" dirty="0">
                <a:solidFill>
                  <a:srgbClr val="0070C0"/>
                </a:solidFill>
              </a:rPr>
              <a:t>Normality: </a:t>
            </a:r>
            <a:r>
              <a:rPr lang="en-US" sz="2800" dirty="0">
                <a:solidFill>
                  <a:schemeClr val="tx1"/>
                </a:solidFill>
              </a:rPr>
              <a:t>The data should be normally distributed</a:t>
            </a:r>
          </a:p>
          <a:p>
            <a:pPr algn="just"/>
            <a:r>
              <a:rPr lang="en-US" sz="2800" b="1" dirty="0">
                <a:solidFill>
                  <a:srgbClr val="0070C0"/>
                </a:solidFill>
              </a:rPr>
              <a:t>Homogeneity of variance: </a:t>
            </a:r>
            <a:r>
              <a:rPr lang="en-US" sz="2800" dirty="0">
                <a:solidFill>
                  <a:schemeClr val="tx1"/>
                </a:solidFill>
              </a:rPr>
              <a:t>variance of all groups should be equal</a:t>
            </a:r>
          </a:p>
          <a:p>
            <a:pPr algn="just"/>
            <a:r>
              <a:rPr lang="en-US" sz="2800" b="1" dirty="0">
                <a:solidFill>
                  <a:srgbClr val="0070C0"/>
                </a:solidFill>
              </a:rPr>
              <a:t>Group sizes should be same:</a:t>
            </a:r>
            <a:r>
              <a:rPr lang="en-US" sz="2800" dirty="0">
                <a:solidFill>
                  <a:schemeClr val="tx1"/>
                </a:solidFill>
              </a:rPr>
              <a:t> each group should have same number of respondents</a:t>
            </a:r>
          </a:p>
          <a:p>
            <a:pPr algn="just"/>
            <a:r>
              <a:rPr lang="en-US" sz="2800" b="1" dirty="0">
                <a:solidFill>
                  <a:srgbClr val="0070C0"/>
                </a:solidFill>
              </a:rPr>
              <a:t>Residuals should be normally distributed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52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04EA9-DC03-40DB-9AF9-1C157BEF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if the assumptions are violated?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3D9FC-9DDD-45AA-AFBF-0F2B889DE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7520" y="1965960"/>
            <a:ext cx="10800080" cy="462788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If assumption 1 and 2 are violated, then you cannot proceed with the ANOVA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If assumption of normality is violated, then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Transform the data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Use non-parametric tests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Ignore the violation as ANOVA is a robust test(Donaldson, 1968). But this can only be done if our sample size in each group or level is same.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If assumption of homogeneity is violated, use Welch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49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B8F6C-3A4C-4649-96E7-CF15B50E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91CA0F-337D-4CB5-9667-9720F20953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sz="2800" b="1" dirty="0"/>
              <a:t>A management college wants to find out whether </a:t>
            </a:r>
            <a:r>
              <a:rPr lang="en-US" sz="2800" b="1" dirty="0">
                <a:solidFill>
                  <a:srgbClr val="0070C0"/>
                </a:solidFill>
              </a:rPr>
              <a:t>academic score</a:t>
            </a:r>
            <a:r>
              <a:rPr lang="en-US" sz="2800" b="1" dirty="0"/>
              <a:t> of the students in MBA is influenced by the </a:t>
            </a:r>
            <a:r>
              <a:rPr lang="en-US" sz="2800" b="1" dirty="0">
                <a:solidFill>
                  <a:srgbClr val="0070C0"/>
                </a:solidFill>
              </a:rPr>
              <a:t>stream of graduation</a:t>
            </a:r>
            <a:r>
              <a:rPr lang="en-US" sz="2800" b="1" dirty="0"/>
              <a:t>. The college selects a sample of 80 students from four steams of graduation each consisting of 20 students.</a:t>
            </a:r>
          </a:p>
          <a:p>
            <a:pPr algn="just"/>
            <a:r>
              <a:rPr lang="en-US" sz="2800" b="1" dirty="0"/>
              <a:t>Streams of graduation are: Science, BBA, Commerce, Arts</a:t>
            </a:r>
          </a:p>
          <a:p>
            <a:pPr marL="45720" indent="0" algn="just">
              <a:buNone/>
            </a:pPr>
            <a:endParaRPr lang="en-US" sz="28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400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23532-24B8-4FC0-BC3A-D265DA80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673DB-6B09-4D4C-B0DE-A09029657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To find and compare the mean values academic scores of the students in MBA coming from different streams of graduation.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4833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44120-0396-4E52-8920-F680A104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2641DB-EEAB-4CC6-9F8D-F3BD1A1A9C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H0: </a:t>
            </a:r>
            <a:r>
              <a:rPr lang="en-US" sz="2800" b="1" dirty="0"/>
              <a:t>There is no significant difference in (mean) academic scores from different educational background.</a:t>
            </a:r>
          </a:p>
          <a:p>
            <a:pPr algn="just"/>
            <a:r>
              <a:rPr lang="en-US" sz="2800" b="1" dirty="0">
                <a:solidFill>
                  <a:srgbClr val="0070C0"/>
                </a:solidFill>
              </a:rPr>
              <a:t>H1: </a:t>
            </a:r>
            <a:r>
              <a:rPr lang="en-US" sz="2800" b="1" dirty="0"/>
              <a:t>There is a significant difference in (mean) academic scores from different educational background.</a:t>
            </a:r>
          </a:p>
        </p:txBody>
      </p:sp>
    </p:spTree>
    <p:extLst>
      <p:ext uri="{BB962C8B-B14F-4D97-AF65-F5344CB8AC3E}">
        <p14:creationId xmlns:p14="http://schemas.microsoft.com/office/powerpoint/2010/main" xmlns="" val="119415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E4320-869E-4F74-86F4-C85AFD0F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7C90E5-AD6C-4D1F-AF70-59DFCED7A8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2960" y="2194560"/>
            <a:ext cx="10454640" cy="42570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>
                <a:solidFill>
                  <a:srgbClr val="7030A0"/>
                </a:solidFill>
              </a:rPr>
              <a:t>Dependent Variable: </a:t>
            </a:r>
            <a:r>
              <a:rPr lang="en-US" sz="3200" b="1" dirty="0"/>
              <a:t>Academic Scores in MBA</a:t>
            </a:r>
          </a:p>
          <a:p>
            <a:pPr algn="just"/>
            <a:r>
              <a:rPr lang="en-US" sz="3200" b="1" dirty="0">
                <a:solidFill>
                  <a:srgbClr val="7030A0"/>
                </a:solidFill>
              </a:rPr>
              <a:t>Independent Variable: </a:t>
            </a:r>
            <a:r>
              <a:rPr lang="en-US" sz="3200" b="1" dirty="0"/>
              <a:t>Stream of Graduation</a:t>
            </a:r>
          </a:p>
          <a:p>
            <a:pPr algn="just"/>
            <a:r>
              <a:rPr lang="en-US" sz="3200" b="1" dirty="0">
                <a:solidFill>
                  <a:srgbClr val="7030A0"/>
                </a:solidFill>
              </a:rPr>
              <a:t>Levels of Independent Variable:  </a:t>
            </a:r>
            <a:r>
              <a:rPr lang="en-US" sz="3200" b="1" dirty="0"/>
              <a:t>BBA, Science, Commerce and Arts</a:t>
            </a:r>
          </a:p>
          <a:p>
            <a:pPr algn="just"/>
            <a:r>
              <a:rPr lang="en-US" sz="3200" b="1" dirty="0">
                <a:solidFill>
                  <a:srgbClr val="7030A0"/>
                </a:solidFill>
              </a:rPr>
              <a:t>Scale of Dependent Variable: </a:t>
            </a:r>
            <a:r>
              <a:rPr lang="en-US" sz="3200" b="1" dirty="0"/>
              <a:t>Ratio scale (Continuous)</a:t>
            </a:r>
          </a:p>
          <a:p>
            <a:pPr algn="just"/>
            <a:r>
              <a:rPr lang="en-US" sz="3200" b="1" dirty="0">
                <a:solidFill>
                  <a:srgbClr val="7030A0"/>
                </a:solidFill>
              </a:rPr>
              <a:t>Scale of Independent Variable: </a:t>
            </a:r>
            <a:r>
              <a:rPr lang="en-US" sz="3200" b="1" dirty="0"/>
              <a:t>Nominal Scale</a:t>
            </a:r>
          </a:p>
          <a:p>
            <a:pPr algn="just"/>
            <a:r>
              <a:rPr lang="en-US" sz="3200" b="1" dirty="0">
                <a:solidFill>
                  <a:srgbClr val="7030A0"/>
                </a:solidFill>
              </a:rPr>
              <a:t>Independence:</a:t>
            </a:r>
            <a:r>
              <a:rPr lang="en-US" sz="3200" b="1" dirty="0"/>
              <a:t> The data of groups or levels are independent of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315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4887B-AA89-458D-913D-F889F059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C5991-3149-4C06-A4F1-F52E7E1377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3377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703</TotalTime>
  <Words>704</Words>
  <Application>Microsoft Office PowerPoint</Application>
  <PresentationFormat>Custom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Basis</vt:lpstr>
      <vt:lpstr>One- WAY Anova </vt:lpstr>
      <vt:lpstr>What is One-Way ANOVA?</vt:lpstr>
      <vt:lpstr>Assumptions of ANOVA</vt:lpstr>
      <vt:lpstr>What if the assumptions are violated?</vt:lpstr>
      <vt:lpstr>Example</vt:lpstr>
      <vt:lpstr>Objective </vt:lpstr>
      <vt:lpstr>Hypothesis </vt:lpstr>
      <vt:lpstr>Slide 8</vt:lpstr>
      <vt:lpstr>Data Analysis</vt:lpstr>
      <vt:lpstr>Test of Homogeneity of Variance</vt:lpstr>
      <vt:lpstr>Test of Significance</vt:lpstr>
      <vt:lpstr>Test for Multiple Comparison</vt:lpstr>
      <vt:lpstr>Test of Normality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 WAY Anova</dc:title>
  <dc:creator>soubhagya panda</dc:creator>
  <cp:lastModifiedBy>user</cp:lastModifiedBy>
  <cp:revision>39</cp:revision>
  <dcterms:created xsi:type="dcterms:W3CDTF">2020-05-24T16:28:00Z</dcterms:created>
  <dcterms:modified xsi:type="dcterms:W3CDTF">2020-05-26T05:55:26Z</dcterms:modified>
</cp:coreProperties>
</file>