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30-12-2022</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fontScale="925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4800" b="1" dirty="0"/>
              <a:t>Microwave Sensor with Arduino for humans and objects detection behind walls</a:t>
            </a:r>
            <a:endParaRPr lang="en-IN" sz="4800" dirty="0"/>
          </a:p>
        </p:txBody>
      </p:sp>
      <p:sp>
        <p:nvSpPr>
          <p:cNvPr id="7" name="Text Placeholder 22"/>
          <p:cNvSpPr txBox="1">
            <a:spLocks/>
          </p:cNvSpPr>
          <p:nvPr/>
        </p:nvSpPr>
        <p:spPr>
          <a:xfrm>
            <a:off x="2633472" y="1378180"/>
            <a:ext cx="18390340" cy="1255292"/>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IN" sz="2400" dirty="0"/>
              <a:t>GROUP MEMBERS:  1. Dhruva Rakesh B – 19BES7003	GUIDE : Prof. BHARATH REDDY GUDIBANDI	SCHOOL : SENSE</a:t>
            </a:r>
            <a:br>
              <a:rPr lang="en-IN" sz="2400" dirty="0"/>
            </a:br>
            <a:r>
              <a:rPr lang="en-IN" sz="2400" dirty="0"/>
              <a:t>	     2. </a:t>
            </a:r>
            <a:r>
              <a:rPr lang="en-IN" sz="2400" dirty="0" err="1"/>
              <a:t>Dulam</a:t>
            </a:r>
            <a:r>
              <a:rPr lang="en-IN" sz="2400" dirty="0"/>
              <a:t> Sai Varun Goud – 19BES7031</a:t>
            </a:r>
            <a:br>
              <a:rPr lang="en-IN" sz="2400" dirty="0"/>
            </a:br>
            <a:r>
              <a:rPr lang="en-IN" sz="2400" dirty="0"/>
              <a:t>	     3. </a:t>
            </a:r>
            <a:r>
              <a:rPr lang="en-IN" sz="2400" dirty="0" err="1"/>
              <a:t>Venishetti</a:t>
            </a:r>
            <a:r>
              <a:rPr lang="en-IN" sz="2400" dirty="0"/>
              <a:t> </a:t>
            </a:r>
            <a:r>
              <a:rPr lang="en-IN" sz="2400" dirty="0" err="1"/>
              <a:t>Nithin</a:t>
            </a:r>
            <a:r>
              <a:rPr lang="en-IN" sz="2400" dirty="0"/>
              <a:t> – 19BES7038</a:t>
            </a:r>
            <a:endParaRPr lang="en-US" sz="2400" dirty="0"/>
          </a:p>
        </p:txBody>
      </p:sp>
      <p:sp>
        <p:nvSpPr>
          <p:cNvPr id="10" name="Content Placeholder 10"/>
          <p:cNvSpPr txBox="1">
            <a:spLocks/>
          </p:cNvSpPr>
          <p:nvPr/>
        </p:nvSpPr>
        <p:spPr>
          <a:xfrm>
            <a:off x="359812" y="10677947"/>
            <a:ext cx="10350000" cy="1924381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b="1" dirty="0"/>
              <a:t>Digital Microwave Sensor V2.0:</a:t>
            </a:r>
          </a:p>
          <a:p>
            <a:endParaRPr lang="en-IN" sz="2400" b="1" dirty="0"/>
          </a:p>
          <a:p>
            <a:endParaRPr lang="en-IN" sz="2400" b="1" dirty="0"/>
          </a:p>
          <a:p>
            <a:endParaRPr lang="en-IN" sz="2400" dirty="0"/>
          </a:p>
          <a:p>
            <a:endParaRPr lang="en-IN" sz="2400" dirty="0"/>
          </a:p>
          <a:p>
            <a:endParaRPr lang="en-IN" sz="2400" dirty="0"/>
          </a:p>
          <a:p>
            <a:r>
              <a:rPr lang="en-IN" sz="2400" dirty="0"/>
              <a:t>This is the Gravity Digital Microwave Sensor V2.0 from the </a:t>
            </a:r>
            <a:r>
              <a:rPr lang="en-IN" sz="2400" dirty="0" err="1"/>
              <a:t>DFrobot</a:t>
            </a:r>
            <a:r>
              <a:rPr lang="en-IN" sz="2400" dirty="0"/>
              <a:t>. This microwave sensor is able to detect objects without physical contact. Its readings are not affected by temperature, humidity, noise, air, dust, or light which makes it suitable for harsh environments. This sensor also has strong resistance to radio frequency interference. Due to it’s low output, it’s not harmful to the human body. Since this sensor uses microwaves and you know microwaves have a wide detection range and velocity equal to the speed of light. This digital microwave sensor also supports non-life-class object detection.</a:t>
            </a:r>
          </a:p>
          <a:p>
            <a:r>
              <a:rPr lang="en-IN" sz="2400" dirty="0"/>
              <a:t>The Red </a:t>
            </a:r>
            <a:r>
              <a:rPr lang="en-IN" sz="2400" dirty="0" err="1"/>
              <a:t>color</a:t>
            </a:r>
            <a:r>
              <a:rPr lang="en-IN" sz="2400" dirty="0"/>
              <a:t> LED is the power LED and the Yellow </a:t>
            </a:r>
            <a:r>
              <a:rPr lang="en-IN" sz="2400" dirty="0" err="1"/>
              <a:t>color</a:t>
            </a:r>
            <a:r>
              <a:rPr lang="en-IN" sz="2400" dirty="0"/>
              <a:t> LED is the Signal Indicator LED. The indicator LED remains off, when there are no moving objects. The indicator LED will only turn ON when the sensor detects a moving object. The Yellow </a:t>
            </a:r>
            <a:r>
              <a:rPr lang="en-IN" sz="2400" dirty="0" err="1"/>
              <a:t>color</a:t>
            </a:r>
            <a:r>
              <a:rPr lang="en-IN" sz="2400" dirty="0"/>
              <a:t> PCB is the Antenna surface.</a:t>
            </a:r>
          </a:p>
          <a:p>
            <a:r>
              <a:rPr lang="en-IN" sz="2400" dirty="0"/>
              <a:t>The red wire is the 5V, Black wire is the GND, and Green wire is the output wire. Now, let’s take a look at the circuit diagram of the automatic light control system using this Microwave Sensor.</a:t>
            </a:r>
          </a:p>
          <a:p>
            <a:r>
              <a:rPr lang="en-IN" sz="2400" b="1" dirty="0"/>
              <a:t>Circuit Diagram:</a:t>
            </a:r>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r>
              <a:rPr lang="en-IN" sz="2400" b="1" dirty="0"/>
              <a:t>PIN configuration:</a:t>
            </a:r>
          </a:p>
          <a:p>
            <a:r>
              <a:rPr lang="en-IN" sz="2400" dirty="0"/>
              <a:t>The output pin of the microwave sensor is connected with the digital pin D2 of the Arduino while the +5v and GND pins are connected with the Arduino’s 5v and GND pins.</a:t>
            </a:r>
          </a:p>
          <a:p>
            <a:r>
              <a:rPr lang="en-IN" sz="2400" dirty="0"/>
              <a:t>On the top left side is the regulated 5V power supply based on the LM7805 voltage regulator. J1 is the DC female power jack and this is where we connect a 12v adaptor, battery, or a solar panel.</a:t>
            </a:r>
          </a:p>
          <a:p>
            <a:r>
              <a:rPr lang="en-IN" sz="2400" dirty="0"/>
              <a:t>The SCL and SDA pins of the </a:t>
            </a:r>
            <a:r>
              <a:rPr lang="en-IN" sz="2400" dirty="0" err="1"/>
              <a:t>Oled</a:t>
            </a:r>
            <a:r>
              <a:rPr lang="en-IN" sz="2400" dirty="0"/>
              <a:t> display module are connected with the A5 and A4 pins of the Arduino.</a:t>
            </a:r>
          </a:p>
          <a:p>
            <a:endParaRPr lang="en-IN" sz="2400" b="1" dirty="0"/>
          </a:p>
          <a:p>
            <a:endParaRPr lang="en-IN" sz="2400" b="1" dirty="0"/>
          </a:p>
        </p:txBody>
      </p:sp>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The 12 V DC adapter is used to provide input power after the circuit is connected. </a:t>
            </a:r>
            <a:r>
              <a:rPr lang="en-US" dirty="0"/>
              <a:t>The microwave sensor's antenna surface side must face the wall. </a:t>
            </a:r>
          </a:p>
          <a:p>
            <a:r>
              <a:rPr lang="en-US" dirty="0"/>
              <a:t>An OLED module will be used to display the results. It will be possible to detect the motion behind the wall and see the randomness of it as a number. </a:t>
            </a:r>
          </a:p>
          <a:p>
            <a:r>
              <a:rPr lang="en-US" dirty="0"/>
              <a:t>The status score will be lower if just very slight movement is found.</a:t>
            </a:r>
            <a:endParaRPr lang="en-IN" dirty="0"/>
          </a:p>
          <a:p>
            <a:r>
              <a:rPr lang="en-US" dirty="0"/>
              <a:t>There is unquestionably a person or moving item there behind the wall if the status is significantly higher.</a:t>
            </a:r>
            <a:endParaRPr lang="en-IN" b="1" dirty="0"/>
          </a:p>
          <a:p>
            <a:r>
              <a:rPr lang="en-US" dirty="0"/>
              <a:t>To evaluate the machine's performance, we used test cases. First, we have taken a thin wall that was 4 inches thick and extended it to 16 inches thick. Then we looked at what the OLED was producing. To provide </a:t>
            </a:r>
            <a:r>
              <a:rPr lang="en-US" dirty="0" err="1"/>
              <a:t>Arudino</a:t>
            </a:r>
            <a:r>
              <a:rPr lang="en-US" dirty="0"/>
              <a:t> with interruptions and gather the output, a person is randomly travelling to the opposite side of the wall.</a:t>
            </a:r>
            <a:endParaRPr lang="en-IN" b="1" dirty="0"/>
          </a:p>
          <a:p>
            <a:r>
              <a:rPr lang="en-US" dirty="0"/>
              <a:t>A person is standing behind a wall of 16-inch thickness, and at the start he stood still, so there is no motion detected by the microwave sensor present on the other side of the wall. Hence, we can see there is no update in the status value.</a:t>
            </a:r>
            <a:endParaRPr lang="en-IN" b="1" dirty="0"/>
          </a:p>
          <a:p>
            <a:r>
              <a:rPr lang="en-US" dirty="0"/>
              <a:t>If there is motion detected, then the status will be incremented and can be concluded as "moving person."</a:t>
            </a:r>
            <a:endParaRPr lang="en-IN" b="1" dirty="0"/>
          </a:p>
          <a:p>
            <a:r>
              <a:rPr lang="en-US" dirty="0"/>
              <a:t>If the person goes out of range, then the status also will decrease.</a:t>
            </a:r>
            <a:endParaRPr lang="en-IN" dirty="0"/>
          </a:p>
          <a:p>
            <a:endParaRPr lang="en-IN" b="1" dirty="0"/>
          </a:p>
          <a:p>
            <a:endParaRPr lang="en-IN" b="1" dirty="0"/>
          </a:p>
          <a:p>
            <a:endParaRPr lang="en-IN" b="1" dirty="0"/>
          </a:p>
          <a:p>
            <a:endParaRPr lang="en-IN" b="1" dirty="0"/>
          </a:p>
          <a:p>
            <a:r>
              <a:rPr lang="en-IN" b="1" dirty="0"/>
              <a:t>Implementation</a:t>
            </a:r>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dirty="0"/>
          </a:p>
          <a:p>
            <a:endParaRPr lang="en-AU" i="1" dirty="0"/>
          </a:p>
          <a:p>
            <a:endParaRPr lang="en-IN" dirty="0"/>
          </a:p>
        </p:txBody>
      </p:sp>
      <p:sp>
        <p:nvSpPr>
          <p:cNvPr id="3" name="Rectangle 2"/>
          <p:cNvSpPr/>
          <p:nvPr/>
        </p:nvSpPr>
        <p:spPr>
          <a:xfrm>
            <a:off x="359812" y="5823179"/>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9938079"/>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6467898"/>
            <a:ext cx="10350000" cy="347018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cs typeface="Times New Roman" pitchFamily="18" charset="0"/>
              </a:rPr>
              <a:t>A microwave sensor broadcasts a variety of microwaves at various frequencies toward a detection area, and then performs an object detection operation using the microwave waves that are reflected off an object that is present in the detection region.</a:t>
            </a:r>
          </a:p>
          <a:p>
            <a:r>
              <a:rPr lang="en-US" sz="2400" dirty="0">
                <a:cs typeface="Times New Roman" pitchFamily="18" charset="0"/>
              </a:rPr>
              <a:t>The microwave sensor has a distance identification section for measuring the distance to an object in the detection area, a movement-distance identification section for measuring how far the object is moving over time in the detection area, and an object determination section that processes the output from the movement-distance identification section and to determine the object detection</a:t>
            </a:r>
            <a:r>
              <a:rPr lang="en-US" sz="2400" dirty="0"/>
              <a:t>.</a:t>
            </a:r>
            <a:endParaRPr lang="en-IN" sz="2400" dirty="0"/>
          </a:p>
          <a:p>
            <a:endParaRPr lang="en-US" sz="2400" dirty="0"/>
          </a:p>
        </p:txBody>
      </p:sp>
      <p:sp>
        <p:nvSpPr>
          <p:cNvPr id="21" name="Text Placeholder 68"/>
          <p:cNvSpPr txBox="1">
            <a:spLocks/>
          </p:cNvSpPr>
          <p:nvPr/>
        </p:nvSpPr>
        <p:spPr>
          <a:xfrm>
            <a:off x="359812" y="3092215"/>
            <a:ext cx="10350000" cy="273096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We have used this digital Microwave Sensor with Arduino for moving humans and objects detection behind the walls. This digital microwave Sensor uses doppler radar to detect moving objects using microwaves. </a:t>
            </a:r>
          </a:p>
          <a:p>
            <a:r>
              <a:rPr lang="en-IN" dirty="0"/>
              <a:t>The microwaves are sensitive to a variety of objects and the amazing thing is its sensor readings are not affected by ambient temperatures. So, that’s why, this type of sensor is widely used in industrial, transportation, and civil applications such as automatic lights control system, high level security systems, and so on.</a:t>
            </a:r>
          </a:p>
          <a:p>
            <a:endParaRPr lang="en-IN" dirty="0"/>
          </a:p>
          <a:p>
            <a:endParaRPr lang="en-IN" dirty="0"/>
          </a:p>
        </p:txBody>
      </p:sp>
      <p:sp>
        <p:nvSpPr>
          <p:cNvPr id="22" name="Rectangle 21"/>
          <p:cNvSpPr/>
          <p:nvPr/>
        </p:nvSpPr>
        <p:spPr>
          <a:xfrm>
            <a:off x="323812" y="2481980"/>
            <a:ext cx="4858702" cy="646331"/>
          </a:xfrm>
          <a:prstGeom prst="rect">
            <a:avLst/>
          </a:prstGeom>
        </p:spPr>
        <p:txBody>
          <a:bodyPr wrap="none">
            <a:spAutoFit/>
          </a:bodyPr>
          <a:lstStyle/>
          <a:p>
            <a:pPr algn="ctr"/>
            <a:r>
              <a:rPr lang="en-US" sz="3600" dirty="0"/>
              <a:t>Motivation/ Introduction</a:t>
            </a:r>
          </a:p>
        </p:txBody>
      </p:sp>
      <p:sp>
        <p:nvSpPr>
          <p:cNvPr id="27" name="Text Placeholder 68"/>
          <p:cNvSpPr txBox="1">
            <a:spLocks/>
          </p:cNvSpPr>
          <p:nvPr/>
        </p:nvSpPr>
        <p:spPr>
          <a:xfrm>
            <a:off x="10709812" y="22762417"/>
            <a:ext cx="10350000" cy="282855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As we know that Microwaves can penetrate through walls, so, we have used this digital microwave sensor for humans and objects detection behind the walls.</a:t>
            </a:r>
          </a:p>
          <a:p>
            <a:r>
              <a:rPr lang="en-IN" dirty="0"/>
              <a:t>We have interfaced with this OLED display module for displaying the number of interrupts generated within 3 seconds. These interrupts are only generated when there are any moving objects or humans. So, a higher value means lots of movements. This microwave sensor has a distance range of 2 to 16 meters which can be adjusted using this blue colour potentiometer.</a:t>
            </a:r>
          </a:p>
        </p:txBody>
      </p:sp>
      <p:sp>
        <p:nvSpPr>
          <p:cNvPr id="28" name="Rectangle 27"/>
          <p:cNvSpPr/>
          <p:nvPr/>
        </p:nvSpPr>
        <p:spPr>
          <a:xfrm>
            <a:off x="10752794" y="27693346"/>
            <a:ext cx="10362150" cy="2123658"/>
          </a:xfrm>
          <a:prstGeom prst="rect">
            <a:avLst/>
          </a:prstGeom>
        </p:spPr>
        <p:txBody>
          <a:bodyPr wrap="square">
            <a:spAutoFit/>
          </a:bodyPr>
          <a:lstStyle/>
          <a:p>
            <a:r>
              <a:rPr lang="en-US" sz="3600" dirty="0"/>
              <a:t>Acknowledgments/ References</a:t>
            </a:r>
          </a:p>
          <a:p>
            <a:pPr marL="342900" indent="-342900">
              <a:buFont typeface="Arial" panose="020B0604020202020204" pitchFamily="34" charset="0"/>
              <a:buChar char="•"/>
            </a:pPr>
            <a:r>
              <a:rPr lang="en-IN" sz="2400" dirty="0"/>
              <a:t>https://www.electroniclinic.com/microwave-sensor-with-arduino-for-humans-and-objects-detection-behind-walls/</a:t>
            </a:r>
          </a:p>
          <a:p>
            <a:pPr marL="342900" indent="-342900">
              <a:buFont typeface="Arial" panose="020B0604020202020204" pitchFamily="34" charset="0"/>
              <a:buChar char="•"/>
            </a:pPr>
            <a:r>
              <a:rPr lang="en-US" sz="2400" dirty="0"/>
              <a:t>https://www.youtube.com/watch?v=CyZRINdPuks</a:t>
            </a:r>
          </a:p>
          <a:p>
            <a:pPr marL="342900" indent="-342900">
              <a:buFont typeface="Arial" panose="020B0604020202020204" pitchFamily="34" charset="0"/>
              <a:buChar char="•"/>
            </a:pPr>
            <a:r>
              <a:rPr lang="en-US" sz="2400" dirty="0"/>
              <a:t>https://www.dfrobot.com/product-1403.html</a:t>
            </a:r>
          </a:p>
        </p:txBody>
      </p:sp>
      <p:sp>
        <p:nvSpPr>
          <p:cNvPr id="29" name="Rectangle 28"/>
          <p:cNvSpPr/>
          <p:nvPr/>
        </p:nvSpPr>
        <p:spPr>
          <a:xfrm>
            <a:off x="10691812" y="22011330"/>
            <a:ext cx="4298614" cy="646331"/>
          </a:xfrm>
          <a:prstGeom prst="rect">
            <a:avLst/>
          </a:prstGeom>
        </p:spPr>
        <p:txBody>
          <a:bodyPr wrap="none">
            <a:spAutoFit/>
          </a:bodyPr>
          <a:lstStyle/>
          <a:p>
            <a:pPr algn="ctr"/>
            <a:r>
              <a:rPr lang="en-US" sz="3600" dirty="0"/>
              <a:t>Conclusion/ Summary</a:t>
            </a:r>
          </a:p>
        </p:txBody>
      </p:sp>
      <p:sp>
        <p:nvSpPr>
          <p:cNvPr id="30" name="Rectangle 29"/>
          <p:cNvSpPr/>
          <p:nvPr/>
        </p:nvSpPr>
        <p:spPr>
          <a:xfrm>
            <a:off x="10752794" y="25695728"/>
            <a:ext cx="10362150" cy="1754326"/>
          </a:xfrm>
          <a:prstGeom prst="rect">
            <a:avLst/>
          </a:prstGeom>
        </p:spPr>
        <p:txBody>
          <a:bodyPr wrap="square">
            <a:spAutoFit/>
          </a:bodyPr>
          <a:lstStyle/>
          <a:p>
            <a:r>
              <a:rPr lang="en-US" sz="3600" dirty="0"/>
              <a:t>Contact Details</a:t>
            </a:r>
          </a:p>
          <a:p>
            <a:pPr marL="457200" indent="-457200">
              <a:buFont typeface="+mj-lt"/>
              <a:buAutoNum type="arabicPeriod"/>
            </a:pPr>
            <a:r>
              <a:rPr lang="en-US" sz="2400" dirty="0"/>
              <a:t>rakesh.19bes7003@vitap.ac.in</a:t>
            </a:r>
          </a:p>
          <a:p>
            <a:pPr marL="457200" indent="-457200">
              <a:buFont typeface="+mj-lt"/>
              <a:buAutoNum type="arabicPeriod"/>
            </a:pPr>
            <a:r>
              <a:rPr lang="en-US" sz="2400" dirty="0"/>
              <a:t>varun.19bes7031@vitap.ac.in</a:t>
            </a:r>
          </a:p>
          <a:p>
            <a:pPr marL="457200" indent="-457200">
              <a:buFont typeface="+mj-lt"/>
              <a:buAutoNum type="arabicPeriod"/>
            </a:pPr>
            <a:r>
              <a:rPr lang="en-US" sz="2400" dirty="0"/>
              <a:t>nithin.19bes7038@vitap.ac.in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pic>
        <p:nvPicPr>
          <p:cNvPr id="4" name="Picture 3">
            <a:extLst>
              <a:ext uri="{FF2B5EF4-FFF2-40B4-BE49-F238E27FC236}">
                <a16:creationId xmlns:a16="http://schemas.microsoft.com/office/drawing/2014/main" id="{B73F4979-66E9-496F-B18C-FAFFAB6A07E8}"/>
              </a:ext>
            </a:extLst>
          </p:cNvPr>
          <p:cNvPicPr>
            <a:picLocks noChangeAspect="1"/>
          </p:cNvPicPr>
          <p:nvPr/>
        </p:nvPicPr>
        <p:blipFill>
          <a:blip r:embed="rId3"/>
          <a:stretch>
            <a:fillRect/>
          </a:stretch>
        </p:blipFill>
        <p:spPr>
          <a:xfrm>
            <a:off x="2633472" y="11111177"/>
            <a:ext cx="2379829" cy="3067051"/>
          </a:xfrm>
          <a:prstGeom prst="rect">
            <a:avLst/>
          </a:prstGeom>
        </p:spPr>
      </p:pic>
      <p:pic>
        <p:nvPicPr>
          <p:cNvPr id="9" name="Picture 8">
            <a:extLst>
              <a:ext uri="{FF2B5EF4-FFF2-40B4-BE49-F238E27FC236}">
                <a16:creationId xmlns:a16="http://schemas.microsoft.com/office/drawing/2014/main" id="{21EF2E14-376B-4506-A3AD-056B70406115}"/>
              </a:ext>
            </a:extLst>
          </p:cNvPr>
          <p:cNvPicPr>
            <a:picLocks noChangeAspect="1"/>
          </p:cNvPicPr>
          <p:nvPr/>
        </p:nvPicPr>
        <p:blipFill>
          <a:blip r:embed="rId4"/>
          <a:stretch>
            <a:fillRect/>
          </a:stretch>
        </p:blipFill>
        <p:spPr>
          <a:xfrm>
            <a:off x="5753100" y="11111177"/>
            <a:ext cx="2686050" cy="3067050"/>
          </a:xfrm>
          <a:prstGeom prst="rect">
            <a:avLst/>
          </a:prstGeom>
        </p:spPr>
      </p:pic>
      <p:pic>
        <p:nvPicPr>
          <p:cNvPr id="31" name="Picture 2" descr="microwave sensor">
            <a:extLst>
              <a:ext uri="{FF2B5EF4-FFF2-40B4-BE49-F238E27FC236}">
                <a16:creationId xmlns:a16="http://schemas.microsoft.com/office/drawing/2014/main" id="{62CDAE97-574D-47BA-BA1F-5835C7C7D5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00" y="20777129"/>
            <a:ext cx="10057199" cy="4918599"/>
          </a:xfrm>
          <a:prstGeom prst="rect">
            <a:avLst/>
          </a:prstGeom>
          <a:noFill/>
          <a:extLst>
            <a:ext uri="{909E8E84-426E-40DD-AFC4-6F175D3DCCD1}">
              <a14:hiddenFill xmlns:a14="http://schemas.microsoft.com/office/drawing/2010/main">
                <a:solidFill>
                  <a:srgbClr val="FFFFFF"/>
                </a:solidFill>
              </a14:hiddenFill>
            </a:ext>
          </a:extLst>
        </p:spPr>
      </p:pic>
      <p:pic>
        <p:nvPicPr>
          <p:cNvPr id="32" name="Content Placeholder 7">
            <a:extLst>
              <a:ext uri="{FF2B5EF4-FFF2-40B4-BE49-F238E27FC236}">
                <a16:creationId xmlns:a16="http://schemas.microsoft.com/office/drawing/2014/main" id="{B741894D-BDFC-4EF1-A110-96229AF8B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3500018" y="8775959"/>
            <a:ext cx="4733586" cy="9813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86AEB359-2171-4139-BBC5-ABEC4318A8BE}"/>
              </a:ext>
            </a:extLst>
          </p:cNvPr>
          <p:cNvPicPr>
            <a:picLocks noChangeAspect="1"/>
          </p:cNvPicPr>
          <p:nvPr/>
        </p:nvPicPr>
        <p:blipFill>
          <a:blip r:embed="rId7"/>
          <a:stretch>
            <a:fillRect/>
          </a:stretch>
        </p:blipFill>
        <p:spPr>
          <a:xfrm>
            <a:off x="15925801" y="16355511"/>
            <a:ext cx="5036168" cy="5655819"/>
          </a:xfrm>
          <a:prstGeom prst="rect">
            <a:avLst/>
          </a:prstGeom>
        </p:spPr>
      </p:pic>
      <p:pic>
        <p:nvPicPr>
          <p:cNvPr id="18" name="Picture 17">
            <a:extLst>
              <a:ext uri="{FF2B5EF4-FFF2-40B4-BE49-F238E27FC236}">
                <a16:creationId xmlns:a16="http://schemas.microsoft.com/office/drawing/2014/main" id="{458C5C06-26CA-41F2-BEF7-54450B73B52C}"/>
              </a:ext>
            </a:extLst>
          </p:cNvPr>
          <p:cNvPicPr>
            <a:picLocks noChangeAspect="1"/>
          </p:cNvPicPr>
          <p:nvPr/>
        </p:nvPicPr>
        <p:blipFill>
          <a:blip r:embed="rId8"/>
          <a:stretch>
            <a:fillRect/>
          </a:stretch>
        </p:blipFill>
        <p:spPr>
          <a:xfrm>
            <a:off x="10809521" y="16355511"/>
            <a:ext cx="4874055" cy="5655819"/>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535</TotalTime>
  <Words>981</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Dhruva</cp:lastModifiedBy>
  <cp:revision>29</cp:revision>
  <dcterms:created xsi:type="dcterms:W3CDTF">2016-03-28T06:32:15Z</dcterms:created>
  <dcterms:modified xsi:type="dcterms:W3CDTF">2022-12-30T18:15:17Z</dcterms:modified>
</cp:coreProperties>
</file>