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8" r:id="rId2"/>
    <p:sldId id="259" r:id="rId3"/>
    <p:sldId id="260" r:id="rId4"/>
    <p:sldId id="261" r:id="rId5"/>
    <p:sldId id="262" r:id="rId6"/>
    <p:sldId id="263" r:id="rId7"/>
    <p:sldId id="264" r:id="rId8"/>
    <p:sldId id="265" r:id="rId9"/>
    <p:sldId id="267" r:id="rId10"/>
    <p:sldId id="266" r:id="rId11"/>
    <p:sldId id="268" r:id="rId12"/>
    <p:sldId id="271" r:id="rId13"/>
    <p:sldId id="269" r:id="rId14"/>
    <p:sldId id="270" r:id="rId15"/>
    <p:sldId id="272" r:id="rId16"/>
    <p:sldId id="273" r:id="rId17"/>
    <p:sldId id="274" r:id="rId18"/>
    <p:sldId id="275" r:id="rId19"/>
    <p:sldId id="277"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96"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R-squared</a:t>
            </a:r>
            <a:r>
              <a:rPr lang="en-IN" baseline="0" dirty="0" smtClean="0"/>
              <a:t>  </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R^2</c:v>
                </c:pt>
              </c:strCache>
            </c:strRef>
          </c:tx>
          <c:spPr>
            <a:solidFill>
              <a:schemeClr val="accent1"/>
            </a:solidFill>
            <a:ln>
              <a:noFill/>
            </a:ln>
            <a:effectLst/>
          </c:spPr>
          <c:invertIfNegative val="0"/>
          <c:cat>
            <c:strRef>
              <c:f>Sheet1!$A$2:$A$5</c:f>
              <c:strCache>
                <c:ptCount val="3"/>
                <c:pt idx="0">
                  <c:v>Linear Regression</c:v>
                </c:pt>
                <c:pt idx="1">
                  <c:v>Decision Tree </c:v>
                </c:pt>
                <c:pt idx="2">
                  <c:v>Random Forest</c:v>
                </c:pt>
              </c:strCache>
            </c:strRef>
          </c:cat>
          <c:val>
            <c:numRef>
              <c:f>Sheet1!$B$2:$B$5</c:f>
              <c:numCache>
                <c:formatCode>General</c:formatCode>
                <c:ptCount val="4"/>
                <c:pt idx="0">
                  <c:v>0.43649139867316999</c:v>
                </c:pt>
                <c:pt idx="1">
                  <c:v>0.20056113953638499</c:v>
                </c:pt>
                <c:pt idx="2">
                  <c:v>0.61635518001635803</c:v>
                </c:pt>
              </c:numCache>
            </c:numRef>
          </c:val>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3"/>
                <c:pt idx="0">
                  <c:v>Linear Regression</c:v>
                </c:pt>
                <c:pt idx="1">
                  <c:v>Decision Tree </c:v>
                </c:pt>
                <c:pt idx="2">
                  <c:v>Random Forest</c:v>
                </c:pt>
              </c:strCache>
            </c:strRef>
          </c:cat>
          <c:val>
            <c:numRef>
              <c:f>Sheet1!$C$2:$C$5</c:f>
              <c:numCache>
                <c:formatCode>General</c:formatCode>
                <c:ptCount val="4"/>
              </c:numCache>
            </c:numRef>
          </c:val>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3"/>
                <c:pt idx="0">
                  <c:v>Linear Regression</c:v>
                </c:pt>
                <c:pt idx="1">
                  <c:v>Decision Tree </c:v>
                </c:pt>
                <c:pt idx="2">
                  <c:v>Random Forest</c:v>
                </c:pt>
              </c:strCache>
            </c:strRef>
          </c:cat>
          <c:val>
            <c:numRef>
              <c:f>Sheet1!$D$2:$D$5</c:f>
              <c:numCache>
                <c:formatCode>General</c:formatCode>
                <c:ptCount val="4"/>
              </c:numCache>
            </c:numRef>
          </c:val>
        </c:ser>
        <c:dLbls>
          <c:showLegendKey val="0"/>
          <c:showVal val="0"/>
          <c:showCatName val="0"/>
          <c:showSerName val="0"/>
          <c:showPercent val="0"/>
          <c:showBubbleSize val="0"/>
        </c:dLbls>
        <c:gapWidth val="219"/>
        <c:overlap val="-27"/>
        <c:axId val="270451256"/>
        <c:axId val="270450864"/>
      </c:barChart>
      <c:catAx>
        <c:axId val="270451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450864"/>
        <c:crosses val="autoZero"/>
        <c:auto val="1"/>
        <c:lblAlgn val="ctr"/>
        <c:lblOffset val="100"/>
        <c:noMultiLvlLbl val="0"/>
      </c:catAx>
      <c:valAx>
        <c:axId val="270450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451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3A2F6-3027-4E4E-B800-5A4EF7BCF77A}" type="datetimeFigureOut">
              <a:rPr lang="en-IN" smtClean="0"/>
              <a:t>10-08-2024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6B609-01D9-4425-80DF-F8C8645CE75E}" type="slidenum">
              <a:rPr lang="en-IN" smtClean="0"/>
              <a:t>‹#›</a:t>
            </a:fld>
            <a:endParaRPr lang="en-IN"/>
          </a:p>
        </p:txBody>
      </p:sp>
    </p:spTree>
    <p:extLst>
      <p:ext uri="{BB962C8B-B14F-4D97-AF65-F5344CB8AC3E}">
        <p14:creationId xmlns:p14="http://schemas.microsoft.com/office/powerpoint/2010/main" val="383928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BC6B609-01D9-4425-80DF-F8C8645CE75E}" type="slidenum">
              <a:rPr lang="en-IN" smtClean="0"/>
              <a:t>2</a:t>
            </a:fld>
            <a:endParaRPr lang="en-IN"/>
          </a:p>
        </p:txBody>
      </p:sp>
    </p:spTree>
    <p:extLst>
      <p:ext uri="{BB962C8B-B14F-4D97-AF65-F5344CB8AC3E}">
        <p14:creationId xmlns:p14="http://schemas.microsoft.com/office/powerpoint/2010/main" val="213257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E6E1DA-0667-4968-AA24-E39209FF21D1}"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67475-BAC9-4A5D-911D-1AA09B37F75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38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6E1DA-0667-4968-AA24-E39209FF21D1}"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67475-BAC9-4A5D-911D-1AA09B37F751}" type="slidenum">
              <a:rPr lang="en-IN" smtClean="0"/>
              <a:t>‹#›</a:t>
            </a:fld>
            <a:endParaRPr lang="en-IN"/>
          </a:p>
        </p:txBody>
      </p:sp>
    </p:spTree>
    <p:extLst>
      <p:ext uri="{BB962C8B-B14F-4D97-AF65-F5344CB8AC3E}">
        <p14:creationId xmlns:p14="http://schemas.microsoft.com/office/powerpoint/2010/main" val="2304072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6E1DA-0667-4968-AA24-E39209FF21D1}"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67475-BAC9-4A5D-911D-1AA09B37F751}" type="slidenum">
              <a:rPr lang="en-IN" smtClean="0"/>
              <a:t>‹#›</a:t>
            </a:fld>
            <a:endParaRPr lang="en-IN"/>
          </a:p>
        </p:txBody>
      </p:sp>
    </p:spTree>
    <p:extLst>
      <p:ext uri="{BB962C8B-B14F-4D97-AF65-F5344CB8AC3E}">
        <p14:creationId xmlns:p14="http://schemas.microsoft.com/office/powerpoint/2010/main" val="132418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6E1DA-0667-4968-AA24-E39209FF21D1}"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67475-BAC9-4A5D-911D-1AA09B37F751}" type="slidenum">
              <a:rPr lang="en-IN" smtClean="0"/>
              <a:t>‹#›</a:t>
            </a:fld>
            <a:endParaRPr lang="en-IN"/>
          </a:p>
        </p:txBody>
      </p:sp>
    </p:spTree>
    <p:extLst>
      <p:ext uri="{BB962C8B-B14F-4D97-AF65-F5344CB8AC3E}">
        <p14:creationId xmlns:p14="http://schemas.microsoft.com/office/powerpoint/2010/main" val="52300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6E1DA-0667-4968-AA24-E39209FF21D1}"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67475-BAC9-4A5D-911D-1AA09B37F75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55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E6E1DA-0667-4968-AA24-E39209FF21D1}"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567475-BAC9-4A5D-911D-1AA09B37F751}" type="slidenum">
              <a:rPr lang="en-IN" smtClean="0"/>
              <a:t>‹#›</a:t>
            </a:fld>
            <a:endParaRPr lang="en-IN"/>
          </a:p>
        </p:txBody>
      </p:sp>
    </p:spTree>
    <p:extLst>
      <p:ext uri="{BB962C8B-B14F-4D97-AF65-F5344CB8AC3E}">
        <p14:creationId xmlns:p14="http://schemas.microsoft.com/office/powerpoint/2010/main" val="398864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E6E1DA-0667-4968-AA24-E39209FF21D1}" type="datetimeFigureOut">
              <a:rPr lang="en-IN" smtClean="0"/>
              <a:t>10-08-2024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567475-BAC9-4A5D-911D-1AA09B37F751}" type="slidenum">
              <a:rPr lang="en-IN" smtClean="0"/>
              <a:t>‹#›</a:t>
            </a:fld>
            <a:endParaRPr lang="en-IN"/>
          </a:p>
        </p:txBody>
      </p:sp>
    </p:spTree>
    <p:extLst>
      <p:ext uri="{BB962C8B-B14F-4D97-AF65-F5344CB8AC3E}">
        <p14:creationId xmlns:p14="http://schemas.microsoft.com/office/powerpoint/2010/main" val="189400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E6E1DA-0667-4968-AA24-E39209FF21D1}" type="datetimeFigureOut">
              <a:rPr lang="en-IN" smtClean="0"/>
              <a:t>10-08-2024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567475-BAC9-4A5D-911D-1AA09B37F751}" type="slidenum">
              <a:rPr lang="en-IN" smtClean="0"/>
              <a:t>‹#›</a:t>
            </a:fld>
            <a:endParaRPr lang="en-IN"/>
          </a:p>
        </p:txBody>
      </p:sp>
    </p:spTree>
    <p:extLst>
      <p:ext uri="{BB962C8B-B14F-4D97-AF65-F5344CB8AC3E}">
        <p14:creationId xmlns:p14="http://schemas.microsoft.com/office/powerpoint/2010/main" val="94039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E6E1DA-0667-4968-AA24-E39209FF21D1}" type="datetimeFigureOut">
              <a:rPr lang="en-IN" smtClean="0"/>
              <a:t>10-08-2024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8567475-BAC9-4A5D-911D-1AA09B37F751}" type="slidenum">
              <a:rPr lang="en-IN" smtClean="0"/>
              <a:t>‹#›</a:t>
            </a:fld>
            <a:endParaRPr lang="en-IN"/>
          </a:p>
        </p:txBody>
      </p:sp>
    </p:spTree>
    <p:extLst>
      <p:ext uri="{BB962C8B-B14F-4D97-AF65-F5344CB8AC3E}">
        <p14:creationId xmlns:p14="http://schemas.microsoft.com/office/powerpoint/2010/main" val="167609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E6E1DA-0667-4968-AA24-E39209FF21D1}" type="datetimeFigureOut">
              <a:rPr lang="en-IN" smtClean="0"/>
              <a:t>10-08-2024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567475-BAC9-4A5D-911D-1AA09B37F751}" type="slidenum">
              <a:rPr lang="en-IN" smtClean="0"/>
              <a:t>‹#›</a:t>
            </a:fld>
            <a:endParaRPr lang="en-IN"/>
          </a:p>
        </p:txBody>
      </p:sp>
    </p:spTree>
    <p:extLst>
      <p:ext uri="{BB962C8B-B14F-4D97-AF65-F5344CB8AC3E}">
        <p14:creationId xmlns:p14="http://schemas.microsoft.com/office/powerpoint/2010/main" val="95498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6E1DA-0667-4968-AA24-E39209FF21D1}"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567475-BAC9-4A5D-911D-1AA09B37F751}" type="slidenum">
              <a:rPr lang="en-IN" smtClean="0"/>
              <a:t>‹#›</a:t>
            </a:fld>
            <a:endParaRPr lang="en-IN"/>
          </a:p>
        </p:txBody>
      </p:sp>
    </p:spTree>
    <p:extLst>
      <p:ext uri="{BB962C8B-B14F-4D97-AF65-F5344CB8AC3E}">
        <p14:creationId xmlns:p14="http://schemas.microsoft.com/office/powerpoint/2010/main" val="164406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6E1DA-0667-4968-AA24-E39209FF21D1}" type="datetimeFigureOut">
              <a:rPr lang="en-IN" smtClean="0"/>
              <a:t>10-08-2024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567475-BAC9-4A5D-911D-1AA09B37F75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396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334812"/>
          </a:xfrm>
          <a:prstGeom prst="rect">
            <a:avLst/>
          </a:prstGeom>
          <a:blipFill dpi="0" rotWithShape="1">
            <a:blip r:embed="rId4"/>
            <a:srcRect/>
            <a:tile tx="0" ty="0" sx="100000" sy="100000" flip="none" algn="tl"/>
          </a:blipFill>
          <a:effectLst>
            <a:outerShdw blurRad="50800" dist="50800" dir="5400000" algn="ctr" rotWithShape="0">
              <a:srgbClr val="000000">
                <a:alpha val="0"/>
              </a:srgbClr>
            </a:outerShdw>
          </a:effectLst>
        </p:spPr>
      </p:pic>
      <p:sp>
        <p:nvSpPr>
          <p:cNvPr id="6" name="Rectangle 5"/>
          <p:cNvSpPr/>
          <p:nvPr/>
        </p:nvSpPr>
        <p:spPr>
          <a:xfrm>
            <a:off x="362857" y="37028"/>
            <a:ext cx="11686268" cy="1754326"/>
          </a:xfrm>
          <a:prstGeom prst="rect">
            <a:avLst/>
          </a:prstGeom>
          <a:noFill/>
        </p:spPr>
        <p:txBody>
          <a:bodyPr wrap="square" lIns="91440" tIns="45720" rIns="91440" bIns="45720">
            <a:spAutoFit/>
          </a:bodyPr>
          <a:lstStyle/>
          <a:p>
            <a:pPr algn="ctr"/>
            <a:r>
              <a:rPr lang="en-US" sz="5400" b="1" cap="none" spc="0" dirty="0" smtClean="0">
                <a:ln w="0"/>
                <a:solidFill>
                  <a:srgbClr val="FFC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Predict the fare amount of future rides using regression analysis </a:t>
            </a:r>
            <a:endParaRPr lang="en-US" sz="5400" b="1" cap="none" spc="0" dirty="0">
              <a:ln w="0"/>
              <a:solidFill>
                <a:srgbClr val="FFC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7164207" y="5337034"/>
            <a:ext cx="4705134" cy="830997"/>
          </a:xfrm>
          <a:prstGeom prst="rect">
            <a:avLst/>
          </a:prstGeom>
          <a:noFill/>
        </p:spPr>
        <p:txBody>
          <a:bodyPr wrap="none" lIns="91440" tIns="45720" rIns="91440" bIns="45720">
            <a:spAutoFit/>
          </a:bodyPr>
          <a:lstStyle/>
          <a:p>
            <a:pPr algn="ctr"/>
            <a:r>
              <a:rPr lang="en-US" sz="2400" dirty="0" smtClean="0">
                <a:ln w="0"/>
                <a:latin typeface="Times New Roman" panose="02020603050405020304" pitchFamily="18" charset="0"/>
                <a:cs typeface="Times New Roman" panose="02020603050405020304" pitchFamily="18" charset="0"/>
              </a:rPr>
              <a:t>Group members:- </a:t>
            </a:r>
            <a:r>
              <a:rPr lang="en-US" sz="2400" dirty="0" err="1" smtClean="0">
                <a:ln w="0"/>
                <a:latin typeface="Times New Roman" panose="02020603050405020304" pitchFamily="18" charset="0"/>
                <a:cs typeface="Times New Roman" panose="02020603050405020304" pitchFamily="18" charset="0"/>
              </a:rPr>
              <a:t>Dhruva</a:t>
            </a:r>
            <a:r>
              <a:rPr lang="en-US" sz="2400" dirty="0" smtClean="0">
                <a:ln w="0"/>
                <a:latin typeface="Times New Roman" panose="02020603050405020304" pitchFamily="18" charset="0"/>
                <a:cs typeface="Times New Roman" panose="02020603050405020304" pitchFamily="18" charset="0"/>
              </a:rPr>
              <a:t> </a:t>
            </a:r>
            <a:r>
              <a:rPr lang="en-US" sz="2400" dirty="0" err="1" smtClean="0">
                <a:ln w="0"/>
                <a:latin typeface="Times New Roman" panose="02020603050405020304" pitchFamily="18" charset="0"/>
                <a:cs typeface="Times New Roman" panose="02020603050405020304" pitchFamily="18" charset="0"/>
              </a:rPr>
              <a:t>Rakesh</a:t>
            </a:r>
            <a:r>
              <a:rPr lang="en-US" sz="2400" dirty="0" smtClean="0">
                <a:ln w="0"/>
                <a:latin typeface="Times New Roman" panose="02020603050405020304" pitchFamily="18" charset="0"/>
                <a:cs typeface="Times New Roman" panose="02020603050405020304" pitchFamily="18" charset="0"/>
              </a:rPr>
              <a:t> B</a:t>
            </a:r>
          </a:p>
          <a:p>
            <a:pPr algn="ctr"/>
            <a:r>
              <a:rPr lang="en-US" sz="2400" b="0" cap="none" spc="0" dirty="0" smtClean="0">
                <a:ln w="0"/>
                <a:solidFill>
                  <a:schemeClr val="tx1"/>
                </a:solidFill>
                <a:latin typeface="Times New Roman" panose="02020603050405020304" pitchFamily="18" charset="0"/>
                <a:cs typeface="Times New Roman" panose="02020603050405020304" pitchFamily="18" charset="0"/>
              </a:rPr>
              <a:t>                               Sumedh Bansod</a:t>
            </a:r>
            <a:endParaRPr lang="en-US" sz="24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429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243237" y="291868"/>
            <a:ext cx="5684569" cy="830997"/>
          </a:xfrm>
          <a:prstGeom prst="rect">
            <a:avLst/>
          </a:prstGeom>
          <a:noFill/>
        </p:spPr>
        <p:txBody>
          <a:bodyPr wrap="none" lIns="91440" tIns="45720" rIns="91440" bIns="45720">
            <a:spAutoFit/>
          </a:bodyPr>
          <a:lstStyle/>
          <a:p>
            <a:pPr marL="342900" indent="-342900">
              <a:buFont typeface="Wingdings" panose="05000000000000000000" pitchFamily="2" charset="2"/>
              <a:buChar char="q"/>
            </a:pPr>
            <a:r>
              <a:rPr lang="en-IN" sz="2400" b="1" dirty="0" smtClean="0">
                <a:latin typeface="Times New Roman" panose="02020603050405020304" pitchFamily="18" charset="0"/>
                <a:cs typeface="Times New Roman" panose="02020603050405020304" pitchFamily="18" charset="0"/>
              </a:rPr>
              <a:t>Boxplot visualization of all the columns</a:t>
            </a:r>
          </a:p>
          <a:p>
            <a:pPr marL="342900" indent="-342900">
              <a:buFont typeface="Wingdings" panose="05000000000000000000" pitchFamily="2" charset="2"/>
              <a:buChar char="q"/>
            </a:pPr>
            <a:endParaRPr lang="en-IN" sz="2400"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75" y="1084478"/>
            <a:ext cx="9304625" cy="4825255"/>
          </a:xfrm>
          <a:prstGeom prst="rect">
            <a:avLst/>
          </a:prstGeom>
        </p:spPr>
      </p:pic>
    </p:spTree>
    <p:extLst>
      <p:ext uri="{BB962C8B-B14F-4D97-AF65-F5344CB8AC3E}">
        <p14:creationId xmlns:p14="http://schemas.microsoft.com/office/powerpoint/2010/main" val="804637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308662" y="887128"/>
            <a:ext cx="3177537" cy="461665"/>
          </a:xfrm>
          <a:prstGeom prst="rect">
            <a:avLst/>
          </a:prstGeom>
        </p:spPr>
        <p:txBody>
          <a:bodyPr wrap="none">
            <a:spAutoFit/>
          </a:bodyPr>
          <a:lstStyle/>
          <a:p>
            <a:pPr marL="342900" lvl="0" indent="-342900" eaLnBrk="0" fontAlgn="base" hangingPunct="0">
              <a:spcBef>
                <a:spcPct val="0"/>
              </a:spcBef>
              <a:spcAft>
                <a:spcPct val="0"/>
              </a:spcAft>
              <a:buFont typeface="Wingdings" panose="05000000000000000000" pitchFamily="2" charset="2"/>
              <a:buChar char="Ø"/>
            </a:pPr>
            <a:r>
              <a:rPr kumimoji="0" lang="en-US" sz="2400" b="1"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Data Pre-processing</a:t>
            </a:r>
          </a:p>
        </p:txBody>
      </p:sp>
      <p:sp>
        <p:nvSpPr>
          <p:cNvPr id="5" name="Rectangle 4"/>
          <p:cNvSpPr/>
          <p:nvPr/>
        </p:nvSpPr>
        <p:spPr>
          <a:xfrm>
            <a:off x="308662" y="2237725"/>
            <a:ext cx="11740463" cy="2246769"/>
          </a:xfrm>
          <a:prstGeom prst="rect">
            <a:avLst/>
          </a:prstGeom>
          <a:noFill/>
        </p:spPr>
        <p:txBody>
          <a:bodyPr wrap="square" lIns="91440" tIns="45720" rIns="91440" bIns="45720">
            <a:spAutoFit/>
          </a:bodyPr>
          <a:lstStyle/>
          <a:p>
            <a:pPr marL="342900" indent="-342900">
              <a:buFont typeface="Wingdings" panose="05000000000000000000" pitchFamily="2" charset="2"/>
              <a:buChar char="q"/>
            </a:pPr>
            <a:r>
              <a:rPr lang="en-US" sz="2000" b="0" cap="none" spc="0" dirty="0" smtClean="0">
                <a:ln w="0"/>
                <a:solidFill>
                  <a:schemeClr val="tx1"/>
                </a:solidFill>
                <a:latin typeface="Times New Roman" panose="02020603050405020304" pitchFamily="18" charset="0"/>
                <a:cs typeface="Times New Roman" panose="02020603050405020304" pitchFamily="18" charset="0"/>
              </a:rPr>
              <a:t>Removal of any Duplicate rows (if any)</a:t>
            </a:r>
          </a:p>
          <a:p>
            <a:pPr marL="342900" indent="-342900">
              <a:buFont typeface="Wingdings" panose="05000000000000000000" pitchFamily="2" charset="2"/>
              <a:buChar char="q"/>
            </a:pPr>
            <a:r>
              <a:rPr lang="en-US" sz="2000" dirty="0" smtClean="0">
                <a:ln w="0"/>
                <a:latin typeface="Times New Roman" panose="02020603050405020304" pitchFamily="18" charset="0"/>
                <a:cs typeface="Times New Roman" panose="02020603050405020304" pitchFamily="18" charset="0"/>
              </a:rPr>
              <a:t>Find and imputation of outliers</a:t>
            </a:r>
          </a:p>
          <a:p>
            <a:pPr marL="342900" indent="-342900">
              <a:buFont typeface="Wingdings" panose="05000000000000000000" pitchFamily="2" charset="2"/>
              <a:buChar char="q"/>
            </a:pPr>
            <a:r>
              <a:rPr lang="en-US" sz="2000" b="0" cap="none" spc="0" dirty="0" smtClean="0">
                <a:ln w="0"/>
                <a:solidFill>
                  <a:schemeClr val="tx1"/>
                </a:solidFill>
                <a:latin typeface="Times New Roman" panose="02020603050405020304" pitchFamily="18" charset="0"/>
                <a:cs typeface="Times New Roman" panose="02020603050405020304" pitchFamily="18" charset="0"/>
              </a:rPr>
              <a:t>Check for null values and removing them (if any)</a:t>
            </a:r>
          </a:p>
          <a:p>
            <a:pPr marL="342900" indent="-342900">
              <a:buFont typeface="Wingdings" panose="05000000000000000000" pitchFamily="2" charset="2"/>
              <a:buChar char="q"/>
            </a:pPr>
            <a:r>
              <a:rPr lang="en-US" sz="2000" b="0" cap="none" spc="0" dirty="0" smtClean="0">
                <a:ln w="0"/>
                <a:solidFill>
                  <a:schemeClr val="tx1"/>
                </a:solidFill>
                <a:latin typeface="Times New Roman" panose="02020603050405020304" pitchFamily="18" charset="0"/>
                <a:cs typeface="Times New Roman" panose="02020603050405020304" pitchFamily="18" charset="0"/>
              </a:rPr>
              <a:t>Check for shape of new dataset</a:t>
            </a:r>
          </a:p>
          <a:p>
            <a:pPr marL="342900" indent="-342900">
              <a:buFont typeface="Wingdings" panose="05000000000000000000" pitchFamily="2" charset="2"/>
              <a:buChar char="q"/>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q"/>
            </a:pP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742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290488" y="1090600"/>
            <a:ext cx="2653290" cy="369332"/>
          </a:xfrm>
          <a:prstGeom prst="rect">
            <a:avLst/>
          </a:prstGeom>
        </p:spPr>
        <p:txBody>
          <a:bodyPr wrap="none">
            <a:spAutoFit/>
          </a:bodyPr>
          <a:lstStyle/>
          <a:p>
            <a:pPr marL="342900" indent="-342900" algn="ctr">
              <a:buFont typeface="Wingdings" panose="05000000000000000000" pitchFamily="2" charset="2"/>
              <a:buChar char="q"/>
            </a:pPr>
            <a:r>
              <a:rPr lang="en-US" b="1" cap="none" spc="0" dirty="0" smtClean="0">
                <a:ln w="0"/>
                <a:solidFill>
                  <a:schemeClr val="tx1"/>
                </a:solidFill>
                <a:latin typeface="Times New Roman" panose="02020603050405020304" pitchFamily="18" charset="0"/>
                <a:cs typeface="Times New Roman" panose="02020603050405020304" pitchFamily="18" charset="0"/>
              </a:rPr>
              <a:t>Data Standardization</a:t>
            </a:r>
          </a:p>
        </p:txBody>
      </p:sp>
      <p:graphicFrame>
        <p:nvGraphicFramePr>
          <p:cNvPr id="5" name="Table 4"/>
          <p:cNvGraphicFramePr>
            <a:graphicFrameLocks noGrp="1"/>
          </p:cNvGraphicFramePr>
          <p:nvPr>
            <p:extLst>
              <p:ext uri="{D42A27DB-BD31-4B8C-83A1-F6EECF244321}">
                <p14:modId xmlns:p14="http://schemas.microsoft.com/office/powerpoint/2010/main" val="3779069573"/>
              </p:ext>
            </p:extLst>
          </p:nvPr>
        </p:nvGraphicFramePr>
        <p:xfrm>
          <a:off x="389466" y="1854732"/>
          <a:ext cx="10888203" cy="3481038"/>
        </p:xfrm>
        <a:graphic>
          <a:graphicData uri="http://schemas.openxmlformats.org/drawingml/2006/table">
            <a:tbl>
              <a:tblPr firstRow="1">
                <a:tableStyleId>{5940675A-B579-460E-94D1-54222C63F5DA}</a:tableStyleId>
              </a:tblPr>
              <a:tblGrid>
                <a:gridCol w="837967"/>
                <a:gridCol w="821192"/>
                <a:gridCol w="821192"/>
                <a:gridCol w="926149"/>
                <a:gridCol w="797087"/>
                <a:gridCol w="795498"/>
                <a:gridCol w="821192"/>
                <a:gridCol w="821192"/>
                <a:gridCol w="821192"/>
                <a:gridCol w="821192"/>
                <a:gridCol w="821192"/>
                <a:gridCol w="821192"/>
                <a:gridCol w="961966"/>
              </a:tblGrid>
              <a:tr h="317490">
                <a:tc>
                  <a:txBody>
                    <a:bodyPr/>
                    <a:lstStyle/>
                    <a:p>
                      <a:pPr algn="l" fontAlgn="ctr"/>
                      <a:r>
                        <a:rPr lang="en-IN" sz="800" dirty="0">
                          <a:effectLst/>
                          <a:latin typeface="Times New Roman" panose="02020603050405020304" pitchFamily="18" charset="0"/>
                          <a:cs typeface="Times New Roman" panose="02020603050405020304" pitchFamily="18" charset="0"/>
                        </a:rPr>
                        <a:t/>
                      </a:r>
                      <a:br>
                        <a:rPr lang="en-IN" sz="800" dirty="0">
                          <a:effectLst/>
                          <a:latin typeface="Times New Roman" panose="02020603050405020304" pitchFamily="18" charset="0"/>
                          <a:cs typeface="Times New Roman" panose="02020603050405020304" pitchFamily="18" charset="0"/>
                        </a:rPr>
                      </a:br>
                      <a:r>
                        <a:rPr lang="en-IN" sz="800" dirty="0" err="1">
                          <a:effectLst/>
                          <a:latin typeface="Times New Roman" panose="02020603050405020304" pitchFamily="18" charset="0"/>
                          <a:cs typeface="Times New Roman" panose="02020603050405020304" pitchFamily="18" charset="0"/>
                        </a:rPr>
                        <a:t>fare_amount</a:t>
                      </a:r>
                      <a:endParaRPr lang="en-IN" sz="80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pPr algn="l" fontAlgn="ctr"/>
                      <a:r>
                        <a:rPr lang="en-IN" sz="800" dirty="0" err="1">
                          <a:effectLst/>
                          <a:latin typeface="Times New Roman" panose="02020603050405020304" pitchFamily="18" charset="0"/>
                          <a:cs typeface="Times New Roman" panose="02020603050405020304" pitchFamily="18" charset="0"/>
                        </a:rPr>
                        <a:t>pickup_longitude</a:t>
                      </a:r>
                      <a:endParaRPr lang="en-IN" sz="80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pPr algn="l" fontAlgn="ctr"/>
                      <a:r>
                        <a:rPr lang="en-IN" sz="800" dirty="0" err="1">
                          <a:effectLst/>
                          <a:latin typeface="Times New Roman" panose="02020603050405020304" pitchFamily="18" charset="0"/>
                          <a:cs typeface="Times New Roman" panose="02020603050405020304" pitchFamily="18" charset="0"/>
                        </a:rPr>
                        <a:t>pickup_latitude</a:t>
                      </a:r>
                      <a:endParaRPr lang="en-IN" sz="80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pPr algn="l" fontAlgn="ctr"/>
                      <a:r>
                        <a:rPr lang="en-IN" sz="800" dirty="0" err="1">
                          <a:effectLst/>
                          <a:latin typeface="Times New Roman" panose="02020603050405020304" pitchFamily="18" charset="0"/>
                          <a:cs typeface="Times New Roman" panose="02020603050405020304" pitchFamily="18" charset="0"/>
                        </a:rPr>
                        <a:t>dropoff_longitude</a:t>
                      </a:r>
                      <a:endParaRPr lang="en-IN" sz="80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pPr algn="l" fontAlgn="ctr"/>
                      <a:r>
                        <a:rPr lang="en-IN" sz="800" dirty="0" err="1">
                          <a:effectLst/>
                          <a:latin typeface="Times New Roman" panose="02020603050405020304" pitchFamily="18" charset="0"/>
                          <a:cs typeface="Times New Roman" panose="02020603050405020304" pitchFamily="18" charset="0"/>
                        </a:rPr>
                        <a:t>dropoff_latitude</a:t>
                      </a:r>
                      <a:endParaRPr lang="en-IN" sz="80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pPr algn="l" fontAlgn="ctr"/>
                      <a:r>
                        <a:rPr lang="en-IN" sz="800" dirty="0" err="1">
                          <a:effectLst/>
                          <a:latin typeface="Times New Roman" panose="02020603050405020304" pitchFamily="18" charset="0"/>
                          <a:cs typeface="Times New Roman" panose="02020603050405020304" pitchFamily="18" charset="0"/>
                        </a:rPr>
                        <a:t>passenger_count</a:t>
                      </a:r>
                      <a:endParaRPr lang="en-IN" sz="80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pPr algn="l" fontAlgn="ctr"/>
                      <a:r>
                        <a:rPr lang="en-IN" sz="800" dirty="0">
                          <a:effectLst/>
                          <a:latin typeface="Times New Roman" panose="02020603050405020304" pitchFamily="18" charset="0"/>
                          <a:cs typeface="Times New Roman" panose="02020603050405020304" pitchFamily="18" charset="0"/>
                        </a:rPr>
                        <a:t>hour</a:t>
                      </a:r>
                    </a:p>
                  </a:txBody>
                  <a:tcPr marL="31477" marR="31477" marT="15738" marB="15738" anchor="ctr"/>
                </a:tc>
                <a:tc>
                  <a:txBody>
                    <a:bodyPr/>
                    <a:lstStyle/>
                    <a:p>
                      <a:pPr algn="l" fontAlgn="ctr"/>
                      <a:r>
                        <a:rPr lang="en-IN" sz="800" dirty="0">
                          <a:effectLst/>
                          <a:latin typeface="Times New Roman" panose="02020603050405020304" pitchFamily="18" charset="0"/>
                          <a:cs typeface="Times New Roman" panose="02020603050405020304" pitchFamily="18" charset="0"/>
                        </a:rPr>
                        <a:t>day</a:t>
                      </a:r>
                    </a:p>
                  </a:txBody>
                  <a:tcPr marL="31477" marR="31477" marT="15738" marB="15738" anchor="ctr"/>
                </a:tc>
                <a:tc>
                  <a:txBody>
                    <a:bodyPr/>
                    <a:lstStyle/>
                    <a:p>
                      <a:pPr algn="l" fontAlgn="ctr"/>
                      <a:r>
                        <a:rPr lang="en-IN" sz="800" dirty="0">
                          <a:effectLst/>
                          <a:latin typeface="Times New Roman" panose="02020603050405020304" pitchFamily="18" charset="0"/>
                          <a:cs typeface="Times New Roman" panose="02020603050405020304" pitchFamily="18" charset="0"/>
                        </a:rPr>
                        <a:t>month</a:t>
                      </a:r>
                    </a:p>
                  </a:txBody>
                  <a:tcPr marL="31477" marR="31477" marT="15738" marB="15738" anchor="ctr"/>
                </a:tc>
                <a:tc>
                  <a:txBody>
                    <a:bodyPr/>
                    <a:lstStyle/>
                    <a:p>
                      <a:pPr algn="l" fontAlgn="ctr"/>
                      <a:r>
                        <a:rPr lang="en-IN" sz="800" dirty="0">
                          <a:effectLst/>
                          <a:latin typeface="Times New Roman" panose="02020603050405020304" pitchFamily="18" charset="0"/>
                          <a:cs typeface="Times New Roman" panose="02020603050405020304" pitchFamily="18" charset="0"/>
                        </a:rPr>
                        <a:t>year</a:t>
                      </a:r>
                    </a:p>
                  </a:txBody>
                  <a:tcPr marL="31477" marR="31477" marT="15738" marB="15738" anchor="ctr"/>
                </a:tc>
                <a:tc>
                  <a:txBody>
                    <a:bodyPr/>
                    <a:lstStyle/>
                    <a:p>
                      <a:pPr algn="l" fontAlgn="ctr"/>
                      <a:r>
                        <a:rPr lang="en-IN" sz="800" dirty="0" err="1">
                          <a:effectLst/>
                          <a:latin typeface="Times New Roman" panose="02020603050405020304" pitchFamily="18" charset="0"/>
                          <a:cs typeface="Times New Roman" panose="02020603050405020304" pitchFamily="18" charset="0"/>
                        </a:rPr>
                        <a:t>dayofweek</a:t>
                      </a:r>
                      <a:endParaRPr lang="en-IN" sz="80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pPr algn="l" fontAlgn="ctr"/>
                      <a:r>
                        <a:rPr lang="en-IN" sz="800" dirty="0" err="1">
                          <a:effectLst/>
                          <a:latin typeface="Times New Roman" panose="02020603050405020304" pitchFamily="18" charset="0"/>
                          <a:cs typeface="Times New Roman" panose="02020603050405020304" pitchFamily="18" charset="0"/>
                        </a:rPr>
                        <a:t>distance_km</a:t>
                      </a:r>
                      <a:endParaRPr lang="en-IN" sz="80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pPr algn="just"/>
                      <a:endParaRPr lang="en-IN" sz="800" dirty="0">
                        <a:latin typeface="Times New Roman" panose="02020603050405020304" pitchFamily="18" charset="0"/>
                        <a:cs typeface="Times New Roman" panose="02020603050405020304" pitchFamily="18" charset="0"/>
                      </a:endParaRPr>
                    </a:p>
                  </a:txBody>
                  <a:tcPr marL="37772" marR="37772" marT="18886" marB="18886"/>
                </a:tc>
              </a:tr>
              <a:tr h="332116">
                <a:tc>
                  <a:txBody>
                    <a:bodyPr/>
                    <a:lstStyle/>
                    <a:p>
                      <a:pPr algn="r" fontAlgn="ctr"/>
                      <a:r>
                        <a:rPr lang="en-IN" sz="1400" dirty="0">
                          <a:effectLst/>
                          <a:latin typeface="Times New Roman" panose="02020603050405020304" pitchFamily="18" charset="0"/>
                          <a:cs typeface="Times New Roman" panose="02020603050405020304" pitchFamily="18" charset="0"/>
                        </a:rPr>
                        <a:t>count</a:t>
                      </a:r>
                      <a:endParaRPr lang="en-IN" sz="1400" b="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1.999940e+05</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1.999940e+05</a:t>
                      </a:r>
                    </a:p>
                  </a:txBody>
                  <a:tcPr marL="31477" marR="31477" marT="15738" marB="15738" anchor="ctr"/>
                </a:tc>
              </a:tr>
              <a:tr h="433440">
                <a:tc>
                  <a:txBody>
                    <a:bodyPr/>
                    <a:lstStyle/>
                    <a:p>
                      <a:pPr algn="r" fontAlgn="ctr"/>
                      <a:r>
                        <a:rPr lang="en-IN" sz="1400" dirty="0">
                          <a:effectLst/>
                          <a:latin typeface="Times New Roman" panose="02020603050405020304" pitchFamily="18" charset="0"/>
                          <a:cs typeface="Times New Roman" panose="02020603050405020304" pitchFamily="18" charset="0"/>
                        </a:rPr>
                        <a:t>mean</a:t>
                      </a:r>
                      <a:endParaRPr lang="en-IN" sz="1400" b="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-1.662720e-16</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-3.507839e-13</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-3.557581e-14</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5.503967e-13</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6.915089e-14</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9.955002e-17</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-4.618666e-18</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-4.902892e-17</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5.950974e-18</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1.065509e-14</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-2.526055e-17</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-1.114164e-16</a:t>
                      </a:r>
                    </a:p>
                  </a:txBody>
                  <a:tcPr marL="31477" marR="31477" marT="15738" marB="15738" anchor="ctr"/>
                </a:tc>
              </a:tr>
              <a:tr h="332116">
                <a:tc>
                  <a:txBody>
                    <a:bodyPr/>
                    <a:lstStyle/>
                    <a:p>
                      <a:pPr algn="r" fontAlgn="ctr"/>
                      <a:r>
                        <a:rPr lang="en-IN" sz="1400" dirty="0" err="1">
                          <a:effectLst/>
                          <a:latin typeface="Times New Roman" panose="02020603050405020304" pitchFamily="18" charset="0"/>
                          <a:cs typeface="Times New Roman" panose="02020603050405020304" pitchFamily="18" charset="0"/>
                        </a:rPr>
                        <a:t>std</a:t>
                      </a:r>
                      <a:endParaRPr lang="en-IN" sz="1400" b="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1.000003e+00</a:t>
                      </a:r>
                    </a:p>
                  </a:txBody>
                  <a:tcPr marL="31477" marR="31477" marT="15738" marB="15738" anchor="ctr"/>
                </a:tc>
              </a:tr>
              <a:tr h="433440">
                <a:tc>
                  <a:txBody>
                    <a:bodyPr/>
                    <a:lstStyle/>
                    <a:p>
                      <a:pPr algn="r" fontAlgn="ctr"/>
                      <a:r>
                        <a:rPr lang="en-IN" sz="1400" dirty="0">
                          <a:effectLst/>
                          <a:latin typeface="Times New Roman" panose="02020603050405020304" pitchFamily="18" charset="0"/>
                          <a:cs typeface="Times New Roman" panose="02020603050405020304" pitchFamily="18" charset="0"/>
                        </a:rPr>
                        <a:t>min</a:t>
                      </a:r>
                      <a:endParaRPr lang="en-IN" sz="1400" b="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-2.246531e+00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-2.837650e+00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-2.926672e+00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-2.919839e+00</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-2.888328e+00</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-2.353120e+00</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-2.070669e+00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-1.692663e+00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-1.535898e+00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-1.477294e+00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-1.565732e+00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-1.370892e+00</a:t>
                      </a:r>
                    </a:p>
                  </a:txBody>
                  <a:tcPr marL="31477" marR="31477" marT="15738" marB="15738" anchor="ctr"/>
                </a:tc>
              </a:tr>
              <a:tr h="433440">
                <a:tc>
                  <a:txBody>
                    <a:bodyPr/>
                    <a:lstStyle/>
                    <a:p>
                      <a:pPr algn="r" fontAlgn="ctr"/>
                      <a:r>
                        <a:rPr lang="en-IN" sz="1400" dirty="0">
                          <a:effectLst/>
                          <a:latin typeface="Times New Roman" panose="02020603050405020304" pitchFamily="18" charset="0"/>
                          <a:cs typeface="Times New Roman" panose="02020603050405020304" pitchFamily="18" charset="0"/>
                        </a:rPr>
                        <a:t>25%</a:t>
                      </a:r>
                      <a:endParaRPr lang="en-IN" sz="1400" b="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-7.324725e-01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-6.516136e-01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-6.500822e-01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-6.555717e-01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-6.035633e-01</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-4.437430e-01</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-6.893416e-01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-8.868988e-01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-9.543233e-01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-9.386011e-01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-1.052109e+00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-7.220174e-01</a:t>
                      </a:r>
                    </a:p>
                  </a:txBody>
                  <a:tcPr marL="31477" marR="31477" marT="15738" marB="15738" anchor="ctr"/>
                </a:tc>
              </a:tr>
              <a:tr h="433440">
                <a:tc>
                  <a:txBody>
                    <a:bodyPr/>
                    <a:lstStyle/>
                    <a:p>
                      <a:pPr algn="r" fontAlgn="ctr"/>
                      <a:r>
                        <a:rPr lang="en-IN" sz="1400" dirty="0">
                          <a:effectLst/>
                          <a:latin typeface="Times New Roman" panose="02020603050405020304" pitchFamily="18" charset="0"/>
                          <a:cs typeface="Times New Roman" panose="02020603050405020304" pitchFamily="18" charset="0"/>
                        </a:rPr>
                        <a:t>50%</a:t>
                      </a:r>
                      <a:endParaRPr lang="en-IN" sz="1400" b="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-1.016149e-01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-3.530719e-03</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-1.135324e-02</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5.115368e-03</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1.448833e-02</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-4.437430e-01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7.806271e-02</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3.397433e-02</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-8.196091e-02</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1.387850e-01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-2.486519e-02</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-2.631766e-01</a:t>
                      </a:r>
                    </a:p>
                  </a:txBody>
                  <a:tcPr marL="31477" marR="31477" marT="15738" marB="15738" anchor="ctr"/>
                </a:tc>
              </a:tr>
              <a:tr h="433440">
                <a:tc>
                  <a:txBody>
                    <a:bodyPr/>
                    <a:lstStyle/>
                    <a:p>
                      <a:pPr algn="r" fontAlgn="ctr"/>
                      <a:r>
                        <a:rPr lang="en-IN" sz="1400" dirty="0">
                          <a:effectLst/>
                          <a:latin typeface="Times New Roman" panose="02020603050405020304" pitchFamily="18" charset="0"/>
                          <a:cs typeface="Times New Roman" panose="02020603050405020304" pitchFamily="18" charset="0"/>
                        </a:rPr>
                        <a:t>75%</a:t>
                      </a:r>
                      <a:endParaRPr lang="en-IN" sz="1400" b="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5.040084e-01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5.938429e-01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6.566445e-01</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5.585131e-01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6.156822e-01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-4.437430e-01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8.454670e-01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8.397383e-01</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7.904015e-01</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6.774780e-01</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1.002379e+00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4.759883e-01</a:t>
                      </a:r>
                    </a:p>
                  </a:txBody>
                  <a:tcPr marL="31477" marR="31477" marT="15738" marB="15738" anchor="ctr"/>
                </a:tc>
              </a:tr>
              <a:tr h="332116">
                <a:tc>
                  <a:txBody>
                    <a:bodyPr/>
                    <a:lstStyle/>
                    <a:p>
                      <a:pPr algn="r" fontAlgn="ctr"/>
                      <a:r>
                        <a:rPr lang="en-IN" sz="1400" dirty="0">
                          <a:effectLst/>
                          <a:latin typeface="Times New Roman" panose="02020603050405020304" pitchFamily="18" charset="0"/>
                          <a:cs typeface="Times New Roman" panose="02020603050405020304" pitchFamily="18" charset="0"/>
                        </a:rPr>
                        <a:t>max</a:t>
                      </a:r>
                      <a:endParaRPr lang="en-IN" sz="1400" b="0" dirty="0">
                        <a:effectLst/>
                        <a:latin typeface="Times New Roman" panose="02020603050405020304" pitchFamily="18" charset="0"/>
                        <a:cs typeface="Times New Roman" panose="02020603050405020304" pitchFamily="18" charset="0"/>
                      </a:endParaRP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3.355485e+00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3.066076e+00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2.845428e+00</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3.106174e+00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2.816890e+00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3.375011e+00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1.459390e+00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1.760611e+00</a:t>
                      </a:r>
                    </a:p>
                  </a:txBody>
                  <a:tcPr marL="31477" marR="31477" marT="15738" marB="15738" anchor="ctr"/>
                </a:tc>
                <a:tc>
                  <a:txBody>
                    <a:bodyPr/>
                    <a:lstStyle/>
                    <a:p>
                      <a:r>
                        <a:rPr lang="en-IN" sz="700">
                          <a:effectLst/>
                          <a:latin typeface="Times New Roman" panose="02020603050405020304" pitchFamily="18" charset="0"/>
                          <a:cs typeface="Times New Roman" panose="02020603050405020304" pitchFamily="18" charset="0"/>
                        </a:rPr>
                        <a:t>1.662764e+00</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1.754864e+00</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1.516001e+00</a:t>
                      </a:r>
                    </a:p>
                  </a:txBody>
                  <a:tcPr marL="31477" marR="31477" marT="15738" marB="15738" anchor="ctr"/>
                </a:tc>
                <a:tc>
                  <a:txBody>
                    <a:bodyPr/>
                    <a:lstStyle/>
                    <a:p>
                      <a:r>
                        <a:rPr lang="en-IN" sz="700" dirty="0">
                          <a:effectLst/>
                          <a:latin typeface="Times New Roman" panose="02020603050405020304" pitchFamily="18" charset="0"/>
                          <a:cs typeface="Times New Roman" panose="02020603050405020304" pitchFamily="18" charset="0"/>
                        </a:rPr>
                        <a:t>6.430729e+00</a:t>
                      </a:r>
                    </a:p>
                  </a:txBody>
                  <a:tcPr marL="31477" marR="31477" marT="15738" marB="15738" anchor="ctr"/>
                </a:tc>
              </a:tr>
            </a:tbl>
          </a:graphicData>
        </a:graphic>
      </p:graphicFrame>
      <p:sp>
        <p:nvSpPr>
          <p:cNvPr id="6" name="Rectangle 5"/>
          <p:cNvSpPr/>
          <p:nvPr/>
        </p:nvSpPr>
        <p:spPr>
          <a:xfrm>
            <a:off x="290488" y="364067"/>
            <a:ext cx="3036409" cy="461665"/>
          </a:xfrm>
          <a:prstGeom prst="rect">
            <a:avLst/>
          </a:prstGeom>
        </p:spPr>
        <p:txBody>
          <a:bodyPr wrap="none">
            <a:spAutoFit/>
          </a:bodyPr>
          <a:lstStyle/>
          <a:p>
            <a:pPr marL="342900" lvl="0" indent="-342900" eaLnBrk="0" fontAlgn="base" hangingPunct="0">
              <a:spcBef>
                <a:spcPct val="0"/>
              </a:spcBef>
              <a:spcAft>
                <a:spcPct val="0"/>
              </a:spcAft>
              <a:buFont typeface="Wingdings" panose="05000000000000000000" pitchFamily="2" charset="2"/>
              <a:buChar char="Ø"/>
            </a:pPr>
            <a:r>
              <a:rPr kumimoji="0" lang="en-US" sz="2400" b="1"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Data Manipulation</a:t>
            </a:r>
          </a:p>
        </p:txBody>
      </p:sp>
      <p:sp>
        <p:nvSpPr>
          <p:cNvPr id="7" name="Rectangle 6"/>
          <p:cNvSpPr/>
          <p:nvPr/>
        </p:nvSpPr>
        <p:spPr>
          <a:xfrm>
            <a:off x="290488" y="5572037"/>
            <a:ext cx="4705134" cy="646331"/>
          </a:xfrm>
          <a:prstGeom prst="rect">
            <a:avLst/>
          </a:prstGeom>
        </p:spPr>
        <p:txBody>
          <a:bodyPr wrap="none">
            <a:spAutoFit/>
          </a:bodyPr>
          <a:lstStyle/>
          <a:p>
            <a:pPr marL="342900" indent="-342900" algn="ctr">
              <a:buFont typeface="Wingdings" panose="05000000000000000000" pitchFamily="2" charset="2"/>
              <a:buChar char="q"/>
            </a:pPr>
            <a:r>
              <a:rPr lang="en-US" dirty="0" smtClean="0">
                <a:ln w="0"/>
                <a:latin typeface="Times New Roman" panose="02020603050405020304" pitchFamily="18" charset="0"/>
                <a:cs typeface="Times New Roman" panose="02020603050405020304" pitchFamily="18" charset="0"/>
              </a:rPr>
              <a:t>Splitting the data into </a:t>
            </a:r>
            <a:r>
              <a:rPr lang="en-US" dirty="0" err="1" smtClean="0">
                <a:ln w="0"/>
                <a:latin typeface="Times New Roman" panose="02020603050405020304" pitchFamily="18" charset="0"/>
                <a:cs typeface="Times New Roman" panose="02020603050405020304" pitchFamily="18" charset="0"/>
              </a:rPr>
              <a:t>traning</a:t>
            </a:r>
            <a:r>
              <a:rPr lang="en-US" dirty="0" smtClean="0">
                <a:ln w="0"/>
                <a:latin typeface="Times New Roman" panose="02020603050405020304" pitchFamily="18" charset="0"/>
                <a:cs typeface="Times New Roman" panose="02020603050405020304" pitchFamily="18" charset="0"/>
              </a:rPr>
              <a:t> and testing sets</a:t>
            </a:r>
          </a:p>
          <a:p>
            <a:pPr marL="342900" indent="-342900" algn="ctr">
              <a:buFont typeface="Wingdings" panose="05000000000000000000" pitchFamily="2" charset="2"/>
              <a:buChar char="q"/>
            </a:pPr>
            <a:endParaRPr lang="en-US"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423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5" name="Rectangle 4"/>
          <p:cNvSpPr/>
          <p:nvPr/>
        </p:nvSpPr>
        <p:spPr>
          <a:xfrm>
            <a:off x="560945" y="1274909"/>
            <a:ext cx="2642326" cy="400110"/>
          </a:xfrm>
          <a:prstGeom prst="rect">
            <a:avLst/>
          </a:prstGeom>
          <a:noFill/>
        </p:spPr>
        <p:txBody>
          <a:bodyPr wrap="none" lIns="91440" tIns="45720" rIns="91440" bIns="45720">
            <a:spAutoFit/>
          </a:bodyPr>
          <a:lstStyle/>
          <a:p>
            <a:pPr marL="342900" indent="-342900" algn="ctr">
              <a:buFont typeface="Wingdings" panose="05000000000000000000" pitchFamily="2" charset="2"/>
              <a:buChar char="q"/>
            </a:pPr>
            <a:r>
              <a:rPr lang="en-US" sz="2000" dirty="0" smtClean="0">
                <a:ln w="0"/>
                <a:latin typeface="Times New Roman" panose="02020603050405020304" pitchFamily="18" charset="0"/>
                <a:cs typeface="Times New Roman" panose="02020603050405020304" pitchFamily="18" charset="0"/>
              </a:rPr>
              <a:t>Correlation Analysis</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96" y="1936742"/>
            <a:ext cx="8993204" cy="3956058"/>
          </a:xfrm>
          <a:prstGeom prst="rect">
            <a:avLst/>
          </a:prstGeom>
        </p:spPr>
      </p:pic>
      <p:sp>
        <p:nvSpPr>
          <p:cNvPr id="8" name="Rectangle 7"/>
          <p:cNvSpPr/>
          <p:nvPr/>
        </p:nvSpPr>
        <p:spPr>
          <a:xfrm>
            <a:off x="476279" y="451550"/>
            <a:ext cx="4290790" cy="461665"/>
          </a:xfrm>
          <a:prstGeom prst="rect">
            <a:avLst/>
          </a:prstGeom>
        </p:spPr>
        <p:txBody>
          <a:bodyPr wrap="none">
            <a:spAutoFit/>
          </a:bodyPr>
          <a:lstStyle/>
          <a:p>
            <a:pPr marL="342900" lvl="0" indent="-342900" eaLnBrk="0" fontAlgn="base" hangingPunct="0">
              <a:spcBef>
                <a:spcPct val="0"/>
              </a:spcBef>
              <a:spcAft>
                <a:spcPct val="0"/>
              </a:spcAft>
              <a:buFont typeface="Wingdings" panose="05000000000000000000" pitchFamily="2" charset="2"/>
              <a:buChar char="Ø"/>
            </a:pPr>
            <a:r>
              <a:rPr kumimoji="0" lang="en-US" sz="2400" b="1"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Feature Selection/Extraction</a:t>
            </a:r>
          </a:p>
        </p:txBody>
      </p:sp>
    </p:spTree>
    <p:extLst>
      <p:ext uri="{BB962C8B-B14F-4D97-AF65-F5344CB8AC3E}">
        <p14:creationId xmlns:p14="http://schemas.microsoft.com/office/powerpoint/2010/main" val="1615898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210844" y="340267"/>
            <a:ext cx="7735579" cy="400110"/>
          </a:xfrm>
          <a:prstGeom prst="rect">
            <a:avLst/>
          </a:prstGeom>
        </p:spPr>
        <p:txBody>
          <a:bodyPr wrap="none">
            <a:spAutoFit/>
          </a:bodyPr>
          <a:lstStyle/>
          <a:p>
            <a:pPr marL="342900" lvl="0" indent="-342900" eaLnBrk="0" fontAlgn="base" hangingPunct="0">
              <a:spcBef>
                <a:spcPct val="0"/>
              </a:spcBef>
              <a:spcAft>
                <a:spcPct val="0"/>
              </a:spcAft>
              <a:buFont typeface="Wingdings" panose="05000000000000000000" pitchFamily="2" charset="2"/>
              <a:buChar char="Ø"/>
            </a:pPr>
            <a:r>
              <a:rPr lang="en-US" sz="2000" b="1" dirty="0">
                <a:solidFill>
                  <a:srgbClr val="3C4043"/>
                </a:solidFill>
                <a:latin typeface="Times New Roman" panose="02020603050405020304" pitchFamily="18" charset="0"/>
                <a:cs typeface="Times New Roman" panose="02020603050405020304" pitchFamily="18" charset="0"/>
              </a:rPr>
              <a:t>Feature </a:t>
            </a:r>
            <a:r>
              <a:rPr lang="en-US" sz="2000" b="1" dirty="0" smtClean="0">
                <a:solidFill>
                  <a:srgbClr val="3C4043"/>
                </a:solidFill>
                <a:latin typeface="Times New Roman" panose="02020603050405020304" pitchFamily="18" charset="0"/>
                <a:cs typeface="Times New Roman" panose="02020603050405020304" pitchFamily="18" charset="0"/>
              </a:rPr>
              <a:t>Selection/Extraction using </a:t>
            </a:r>
            <a:r>
              <a:rPr lang="en-US" sz="2000" b="1" dirty="0" err="1" smtClean="0">
                <a:solidFill>
                  <a:srgbClr val="3C4043"/>
                </a:solidFill>
                <a:latin typeface="Times New Roman" panose="02020603050405020304" pitchFamily="18" charset="0"/>
                <a:cs typeface="Times New Roman" panose="02020603050405020304" pitchFamily="18" charset="0"/>
              </a:rPr>
              <a:t>rfe</a:t>
            </a:r>
            <a:r>
              <a:rPr lang="en-US" sz="2000" b="1" dirty="0" smtClean="0">
                <a:solidFill>
                  <a:srgbClr val="3C4043"/>
                </a:solidFill>
                <a:latin typeface="Times New Roman" panose="02020603050405020304" pitchFamily="18" charset="0"/>
                <a:cs typeface="Times New Roman" panose="02020603050405020304" pitchFamily="18" charset="0"/>
              </a:rPr>
              <a:t> </a:t>
            </a:r>
            <a:r>
              <a:rPr lang="en-US" sz="2000" b="1" dirty="0">
                <a:solidFill>
                  <a:srgbClr val="3C4043"/>
                </a:solidFill>
                <a:latin typeface="Times New Roman" panose="02020603050405020304" pitchFamily="18" charset="0"/>
                <a:cs typeface="Times New Roman" panose="02020603050405020304" pitchFamily="18" charset="0"/>
              </a:rPr>
              <a:t>and </a:t>
            </a:r>
            <a:r>
              <a:rPr lang="en-US" sz="2000" b="1" dirty="0" err="1">
                <a:solidFill>
                  <a:srgbClr val="3C4043"/>
                </a:solidFill>
                <a:latin typeface="Times New Roman" panose="02020603050405020304" pitchFamily="18" charset="0"/>
                <a:cs typeface="Times New Roman" panose="02020603050405020304" pitchFamily="18" charset="0"/>
              </a:rPr>
              <a:t>DecisionTreeRegressor</a:t>
            </a:r>
            <a:endParaRPr lang="en-US" sz="2000" b="1" dirty="0">
              <a:solidFill>
                <a:srgbClr val="3C4043"/>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82" y="960826"/>
            <a:ext cx="7531818" cy="4874760"/>
          </a:xfrm>
          <a:prstGeom prst="rect">
            <a:avLst/>
          </a:prstGeom>
        </p:spPr>
      </p:pic>
    </p:spTree>
    <p:extLst>
      <p:ext uri="{BB962C8B-B14F-4D97-AF65-F5344CB8AC3E}">
        <p14:creationId xmlns:p14="http://schemas.microsoft.com/office/powerpoint/2010/main" val="1511420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196045" y="323334"/>
            <a:ext cx="3264868" cy="461665"/>
          </a:xfrm>
          <a:prstGeom prst="rect">
            <a:avLst/>
          </a:prstGeom>
        </p:spPr>
        <p:txBody>
          <a:bodyPr wrap="none">
            <a:spAutoFit/>
          </a:bodyPr>
          <a:lstStyle/>
          <a:p>
            <a:pPr marL="342900" lvl="0" indent="-342900" eaLnBrk="0" fontAlgn="base" hangingPunct="0">
              <a:spcBef>
                <a:spcPct val="0"/>
              </a:spcBef>
              <a:spcAft>
                <a:spcPct val="0"/>
              </a:spcAft>
              <a:buFont typeface="Wingdings" panose="05000000000000000000" pitchFamily="2" charset="2"/>
              <a:buChar char="Ø"/>
            </a:pPr>
            <a:r>
              <a:rPr kumimoji="0" lang="en-US" sz="2400" b="1"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Predictive Modelling</a:t>
            </a:r>
          </a:p>
        </p:txBody>
      </p:sp>
      <p:sp>
        <p:nvSpPr>
          <p:cNvPr id="5" name="Rectangle 4"/>
          <p:cNvSpPr/>
          <p:nvPr/>
        </p:nvSpPr>
        <p:spPr>
          <a:xfrm>
            <a:off x="196045" y="1471016"/>
            <a:ext cx="3517566" cy="400110"/>
          </a:xfrm>
          <a:prstGeom prst="rect">
            <a:avLst/>
          </a:prstGeom>
          <a:noFill/>
        </p:spPr>
        <p:txBody>
          <a:bodyPr wrap="none" lIns="91440" tIns="45720" rIns="91440" bIns="45720">
            <a:spAutoFit/>
          </a:bodyPr>
          <a:lstStyle/>
          <a:p>
            <a:pPr marL="342900" indent="-342900">
              <a:buFont typeface="Wingdings" panose="05000000000000000000" pitchFamily="2" charset="2"/>
              <a:buChar char="q"/>
            </a:pPr>
            <a:r>
              <a:rPr lang="en-US" sz="2000" b="0" cap="none" spc="0" dirty="0" smtClean="0">
                <a:ln w="0"/>
                <a:solidFill>
                  <a:schemeClr val="tx1"/>
                </a:solidFill>
                <a:latin typeface="Times New Roman" panose="02020603050405020304" pitchFamily="18" charset="0"/>
                <a:cs typeface="Times New Roman" panose="02020603050405020304" pitchFamily="18" charset="0"/>
              </a:rPr>
              <a:t>Linear Regression </a:t>
            </a:r>
            <a:r>
              <a:rPr lang="en-IN" sz="2000" dirty="0" smtClean="0">
                <a:latin typeface="Times New Roman" panose="02020603050405020304" pitchFamily="18" charset="0"/>
                <a:cs typeface="Times New Roman" panose="02020603050405020304" pitchFamily="18" charset="0"/>
              </a:rPr>
              <a:t>Algorithm</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412913" y="2216428"/>
            <a:ext cx="6096000" cy="1477328"/>
          </a:xfrm>
          <a:prstGeom prst="rect">
            <a:avLst/>
          </a:prstGeom>
        </p:spPr>
        <p:txBody>
          <a:bodyPr>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Mean Squared Error: 8.864337475947181</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Mean Absolute Error: 2.110808383916388</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R-squared: 0.436491398786778</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Coefficient: -0.07769621707518337</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Intercept: -315.7246250314859</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590520" y="784998"/>
            <a:ext cx="7371045" cy="4726801"/>
          </a:xfrm>
          <a:prstGeom prst="rect">
            <a:avLst/>
          </a:prstGeom>
        </p:spPr>
      </p:pic>
    </p:spTree>
    <p:extLst>
      <p:ext uri="{BB962C8B-B14F-4D97-AF65-F5344CB8AC3E}">
        <p14:creationId xmlns:p14="http://schemas.microsoft.com/office/powerpoint/2010/main" val="960101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284235" y="416467"/>
            <a:ext cx="3120791" cy="400110"/>
          </a:xfrm>
          <a:prstGeom prst="rect">
            <a:avLst/>
          </a:prstGeom>
        </p:spPr>
        <p:txBody>
          <a:bodyPr wrap="none">
            <a:spAutoFit/>
          </a:bodyPr>
          <a:lstStyle/>
          <a:p>
            <a:pPr marL="342900" indent="-342900">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Decision Tree Algorithm</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84235" y="1417935"/>
            <a:ext cx="6096000" cy="923330"/>
          </a:xfrm>
          <a:prstGeom prst="rect">
            <a:avLst/>
          </a:prstGeom>
        </p:spPr>
        <p:txBody>
          <a:bodyPr>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Mean Squared Error: 12.570475008657551</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Mean Absolute Error: 2.2849781940810123</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R-squared: 0.2008911204097089</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776012" y="739246"/>
            <a:ext cx="7415988" cy="4755622"/>
          </a:xfrm>
          <a:prstGeom prst="rect">
            <a:avLst/>
          </a:prstGeom>
        </p:spPr>
      </p:pic>
    </p:spTree>
    <p:extLst>
      <p:ext uri="{BB962C8B-B14F-4D97-AF65-F5344CB8AC3E}">
        <p14:creationId xmlns:p14="http://schemas.microsoft.com/office/powerpoint/2010/main" val="691452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423710" y="204801"/>
            <a:ext cx="3233578" cy="400110"/>
          </a:xfrm>
          <a:prstGeom prst="rect">
            <a:avLst/>
          </a:prstGeom>
        </p:spPr>
        <p:txBody>
          <a:bodyPr wrap="none">
            <a:spAutoFit/>
          </a:bodyPr>
          <a:lstStyle/>
          <a:p>
            <a:pPr marL="342900" indent="-342900">
              <a:buFont typeface="Wingdings" panose="05000000000000000000" pitchFamily="2" charset="2"/>
              <a:buChar char="q"/>
            </a:pPr>
            <a:r>
              <a:rPr lang="en-IN" sz="2000" dirty="0" smtClean="0">
                <a:effectLst/>
                <a:latin typeface="Times New Roman" panose="02020603050405020304" pitchFamily="18" charset="0"/>
                <a:cs typeface="Times New Roman" panose="02020603050405020304" pitchFamily="18" charset="0"/>
              </a:rPr>
              <a:t>Random</a:t>
            </a:r>
            <a:r>
              <a:rPr lang="en-IN" sz="2000" b="1" dirty="0" smtClean="0">
                <a:effectLst/>
                <a:latin typeface="Times New Roman" panose="02020603050405020304" pitchFamily="18" charset="0"/>
                <a:cs typeface="Times New Roman" panose="02020603050405020304" pitchFamily="18" charset="0"/>
              </a:rPr>
              <a:t> </a:t>
            </a:r>
            <a:r>
              <a:rPr lang="en-IN" sz="2000" dirty="0" smtClean="0">
                <a:effectLst/>
                <a:latin typeface="Times New Roman" panose="02020603050405020304" pitchFamily="18" charset="0"/>
                <a:cs typeface="Times New Roman" panose="02020603050405020304" pitchFamily="18" charset="0"/>
              </a:rPr>
              <a:t>Forest</a:t>
            </a:r>
            <a:r>
              <a:rPr lang="en-IN" sz="2000" b="1" dirty="0" smtClean="0">
                <a:effectLst/>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Algorithm</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601133" y="1087735"/>
            <a:ext cx="6096000" cy="923330"/>
          </a:xfrm>
          <a:prstGeom prst="rect">
            <a:avLst/>
          </a:prstGeom>
        </p:spPr>
        <p:txBody>
          <a:bodyPr>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Mean Squared Error: 6.036710342063817</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Mean Absolute Error: 1.6492517917560534</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R-squared: 0.6162445067083498</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073119" y="1087735"/>
            <a:ext cx="7017780" cy="4500265"/>
          </a:xfrm>
          <a:prstGeom prst="rect">
            <a:avLst/>
          </a:prstGeom>
        </p:spPr>
      </p:pic>
    </p:spTree>
    <p:extLst>
      <p:ext uri="{BB962C8B-B14F-4D97-AF65-F5344CB8AC3E}">
        <p14:creationId xmlns:p14="http://schemas.microsoft.com/office/powerpoint/2010/main" val="648420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pic>
        <p:nvPicPr>
          <p:cNvPr id="4" name="Picture 3"/>
          <p:cNvPicPr>
            <a:picLocks noChangeAspect="1"/>
          </p:cNvPicPr>
          <p:nvPr/>
        </p:nvPicPr>
        <p:blipFill>
          <a:blip r:embed="rId3"/>
          <a:stretch>
            <a:fillRect/>
          </a:stretch>
        </p:blipFill>
        <p:spPr>
          <a:xfrm>
            <a:off x="1298575" y="299594"/>
            <a:ext cx="8519632" cy="5519651"/>
          </a:xfrm>
          <a:prstGeom prst="rect">
            <a:avLst/>
          </a:prstGeom>
        </p:spPr>
      </p:pic>
    </p:spTree>
    <p:extLst>
      <p:ext uri="{BB962C8B-B14F-4D97-AF65-F5344CB8AC3E}">
        <p14:creationId xmlns:p14="http://schemas.microsoft.com/office/powerpoint/2010/main" val="2624064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graphicFrame>
        <p:nvGraphicFramePr>
          <p:cNvPr id="8" name="Chart 7"/>
          <p:cNvGraphicFramePr/>
          <p:nvPr>
            <p:extLst>
              <p:ext uri="{D42A27DB-BD31-4B8C-83A1-F6EECF244321}">
                <p14:modId xmlns:p14="http://schemas.microsoft.com/office/powerpoint/2010/main" val="389713867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549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4304906" y="209550"/>
            <a:ext cx="2839240" cy="923330"/>
          </a:xfrm>
          <a:prstGeom prst="rect">
            <a:avLst/>
          </a:prstGeom>
          <a:noFill/>
        </p:spPr>
        <p:txBody>
          <a:bodyPr wrap="non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Contents</a:t>
            </a:r>
            <a:endPar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274987" y="1885354"/>
            <a:ext cx="11536013" cy="3170099"/>
          </a:xfrm>
          <a:prstGeom prst="rect">
            <a:avLst/>
          </a:prstGeom>
          <a:noFill/>
        </p:spPr>
        <p:txBody>
          <a:bodyPr wrap="square" lIns="91440" tIns="45720" rIns="91440" bIns="45720">
            <a:spAutoFit/>
          </a:bodyPr>
          <a:lstStyle/>
          <a:p>
            <a:pPr marL="571500" indent="-571500" fontAlgn="base">
              <a:buFont typeface="Wingdings" panose="05000000000000000000" pitchFamily="2" charset="2"/>
              <a:buChar char="Ø"/>
            </a:pPr>
            <a:r>
              <a:rPr lang="en-IN" sz="4000" b="1" dirty="0" smtClean="0">
                <a:latin typeface="Times New Roman" panose="02020603050405020304" pitchFamily="18" charset="0"/>
                <a:cs typeface="Times New Roman" panose="02020603050405020304" pitchFamily="18" charset="0"/>
              </a:rPr>
              <a:t>Description</a:t>
            </a:r>
          </a:p>
          <a:p>
            <a:pPr marL="571500" indent="-571500" fontAlgn="base">
              <a:buFont typeface="Wingdings" panose="05000000000000000000" pitchFamily="2" charset="2"/>
              <a:buChar char="Ø"/>
            </a:pPr>
            <a:r>
              <a:rPr lang="en-IN" sz="4000" b="1" dirty="0">
                <a:latin typeface="Times New Roman" panose="02020603050405020304" pitchFamily="18" charset="0"/>
                <a:cs typeface="Times New Roman" panose="02020603050405020304" pitchFamily="18" charset="0"/>
              </a:rPr>
              <a:t>Acknowledgement</a:t>
            </a:r>
          </a:p>
          <a:p>
            <a:pPr marL="571500" indent="-571500" fontAlgn="base">
              <a:buFont typeface="Wingdings" panose="05000000000000000000" pitchFamily="2" charset="2"/>
              <a:buChar char="Ø"/>
            </a:pPr>
            <a:r>
              <a:rPr lang="en-IN" sz="4000" b="1" dirty="0">
                <a:latin typeface="Times New Roman" panose="02020603050405020304" pitchFamily="18" charset="0"/>
                <a:cs typeface="Times New Roman" panose="02020603050405020304" pitchFamily="18" charset="0"/>
              </a:rPr>
              <a:t>Objective</a:t>
            </a:r>
          </a:p>
          <a:p>
            <a:pPr marL="571500" indent="-571500" fontAlgn="base">
              <a:buFont typeface="Wingdings" panose="05000000000000000000" pitchFamily="2" charset="2"/>
              <a:buChar char="Ø"/>
            </a:pPr>
            <a:r>
              <a:rPr lang="en-IN" sz="4000" b="1" dirty="0" smtClean="0">
                <a:latin typeface="Times New Roman" panose="02020603050405020304" pitchFamily="18" charset="0"/>
                <a:cs typeface="Times New Roman" panose="02020603050405020304" pitchFamily="18" charset="0"/>
              </a:rPr>
              <a:t>Strategic </a:t>
            </a:r>
            <a:r>
              <a:rPr lang="en-IN" sz="4000" b="1" dirty="0">
                <a:latin typeface="Times New Roman" panose="02020603050405020304" pitchFamily="18" charset="0"/>
                <a:cs typeface="Times New Roman" panose="02020603050405020304" pitchFamily="18" charset="0"/>
              </a:rPr>
              <a:t>Plan of </a:t>
            </a:r>
            <a:r>
              <a:rPr lang="en-IN" sz="4000" b="1" dirty="0" smtClean="0">
                <a:latin typeface="Times New Roman" panose="02020603050405020304" pitchFamily="18" charset="0"/>
                <a:cs typeface="Times New Roman" panose="02020603050405020304" pitchFamily="18" charset="0"/>
              </a:rPr>
              <a:t>Action</a:t>
            </a:r>
          </a:p>
          <a:p>
            <a:pPr marL="571500" indent="-571500" fontAlgn="base">
              <a:buFont typeface="Wingdings" panose="05000000000000000000" pitchFamily="2" charset="2"/>
              <a:buChar char="Ø"/>
            </a:pPr>
            <a:r>
              <a:rPr lang="en-IN" sz="4000" b="1" dirty="0">
                <a:latin typeface="Times New Roman" panose="02020603050405020304" pitchFamily="18" charset="0"/>
                <a:cs typeface="Times New Roman" panose="02020603050405020304" pitchFamily="18" charset="0"/>
              </a:rPr>
              <a:t>Project Outcomes &amp; Conclusio</a:t>
            </a:r>
            <a:r>
              <a:rPr lang="en-IN" sz="4000" dirty="0">
                <a:latin typeface="Times New Roman" panose="02020603050405020304" pitchFamily="18" charset="0"/>
                <a:cs typeface="Times New Roman" panose="02020603050405020304" pitchFamily="18" charset="0"/>
              </a:rPr>
              <a:t>ns</a:t>
            </a:r>
          </a:p>
        </p:txBody>
      </p:sp>
    </p:spTree>
    <p:extLst>
      <p:ext uri="{BB962C8B-B14F-4D97-AF65-F5344CB8AC3E}">
        <p14:creationId xmlns:p14="http://schemas.microsoft.com/office/powerpoint/2010/main" val="2729288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332565" y="357201"/>
            <a:ext cx="2105063" cy="461665"/>
          </a:xfrm>
          <a:prstGeom prst="rect">
            <a:avLst/>
          </a:prstGeom>
        </p:spPr>
        <p:txBody>
          <a:bodyPr wrap="none">
            <a:spAutoFit/>
          </a:bodyPr>
          <a:lstStyle/>
          <a:p>
            <a:pPr marL="342900" indent="-342900" fontAlgn="base">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Conclusio</a:t>
            </a:r>
            <a:r>
              <a:rPr lang="en-IN" sz="2400" dirty="0" smtClean="0">
                <a:latin typeface="Times New Roman" panose="02020603050405020304" pitchFamily="18" charset="0"/>
                <a:cs typeface="Times New Roman" panose="02020603050405020304" pitchFamily="18" charset="0"/>
              </a:rPr>
              <a:t>ns</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533399" y="1090643"/>
            <a:ext cx="10879667" cy="2585323"/>
          </a:xfrm>
          <a:prstGeom prst="rect">
            <a:avLst/>
          </a:prstGeom>
        </p:spPr>
        <p:txBody>
          <a:bodyPr wrap="square">
            <a:spAutoFit/>
          </a:bodyPr>
          <a:lstStyle/>
          <a:p>
            <a:pPr fontAlgn="base"/>
            <a:r>
              <a:rPr lang="en-US" b="0" i="0" dirty="0" smtClean="0">
                <a:solidFill>
                  <a:srgbClr val="202214"/>
                </a:solidFill>
                <a:effectLst/>
                <a:latin typeface="Times New Roman" panose="02020603050405020304" pitchFamily="18" charset="0"/>
                <a:cs typeface="Times New Roman" panose="02020603050405020304" pitchFamily="18" charset="0"/>
              </a:rPr>
              <a:t>Here are some of the key outcomes of the project:</a:t>
            </a:r>
            <a:endParaRPr lang="en-US" u="sng" dirty="0">
              <a:solidFill>
                <a:srgbClr val="008ABC"/>
              </a:solidFill>
              <a:latin typeface="Times New Roman" panose="02020603050405020304" pitchFamily="18" charset="0"/>
              <a:cs typeface="Times New Roman" panose="02020603050405020304" pitchFamily="18" charset="0"/>
            </a:endParaRPr>
          </a:p>
          <a:p>
            <a:pPr fontAlgn="base"/>
            <a:endParaRPr lang="en-US" b="0" i="0" dirty="0" smtClean="0">
              <a:solidFill>
                <a:srgbClr val="202214"/>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0" i="0" dirty="0" smtClean="0">
                <a:solidFill>
                  <a:srgbClr val="3C4043"/>
                </a:solidFill>
                <a:effectLst/>
                <a:latin typeface="Times New Roman" panose="02020603050405020304" pitchFamily="18" charset="0"/>
                <a:cs typeface="Times New Roman" panose="02020603050405020304" pitchFamily="18" charset="0"/>
              </a:rPr>
              <a:t>The Dataset was large enough totaling 2,00,000 rows samples </a:t>
            </a:r>
          </a:p>
          <a:p>
            <a:pPr fontAlgn="base">
              <a:buFont typeface="Arial" panose="020B0604020202020204" pitchFamily="34" charset="0"/>
              <a:buChar char="•"/>
            </a:pPr>
            <a:r>
              <a:rPr lang="en-US" b="0" i="0" dirty="0" smtClean="0">
                <a:solidFill>
                  <a:srgbClr val="3C4043"/>
                </a:solidFill>
                <a:effectLst/>
                <a:latin typeface="Times New Roman" panose="02020603050405020304" pitchFamily="18" charset="0"/>
                <a:cs typeface="Times New Roman" panose="02020603050405020304" pitchFamily="18" charset="0"/>
              </a:rPr>
              <a:t>Visualizing the distribution of data &amp; their relationships, helped us to get some insights on the feature-set.</a:t>
            </a:r>
          </a:p>
          <a:p>
            <a:pPr fontAlgn="base">
              <a:buFont typeface="Arial" panose="020B0604020202020204" pitchFamily="34" charset="0"/>
              <a:buChar char="•"/>
            </a:pPr>
            <a:r>
              <a:rPr lang="en-US" b="0" i="0" dirty="0" smtClean="0">
                <a:solidFill>
                  <a:srgbClr val="3C4043"/>
                </a:solidFill>
                <a:effectLst/>
                <a:latin typeface="Times New Roman" panose="02020603050405020304" pitchFamily="18" charset="0"/>
                <a:cs typeface="Times New Roman" panose="02020603050405020304" pitchFamily="18" charset="0"/>
              </a:rPr>
              <a:t>The features had high </a:t>
            </a:r>
            <a:r>
              <a:rPr lang="en-US" b="0" i="0" dirty="0" err="1" smtClean="0">
                <a:solidFill>
                  <a:srgbClr val="3C4043"/>
                </a:solidFill>
                <a:effectLst/>
                <a:latin typeface="Times New Roman" panose="02020603050405020304" pitchFamily="18" charset="0"/>
                <a:cs typeface="Times New Roman" panose="02020603050405020304" pitchFamily="18" charset="0"/>
              </a:rPr>
              <a:t>multicollinearity</a:t>
            </a:r>
            <a:r>
              <a:rPr lang="en-US" b="0" i="0" dirty="0" smtClean="0">
                <a:solidFill>
                  <a:srgbClr val="3C4043"/>
                </a:solidFill>
                <a:effectLst/>
                <a:latin typeface="Times New Roman" panose="02020603050405020304" pitchFamily="18" charset="0"/>
                <a:cs typeface="Times New Roman" panose="02020603050405020304" pitchFamily="18" charset="0"/>
              </a:rPr>
              <a:t>, hence in Feature Extraction step, we shortlisted the appropriate features using Decision tree </a:t>
            </a:r>
          </a:p>
          <a:p>
            <a:pPr fontAlgn="base">
              <a:buFont typeface="Arial" panose="020B0604020202020204" pitchFamily="34" charset="0"/>
              <a:buChar char="•"/>
            </a:pPr>
            <a:r>
              <a:rPr lang="en-US" b="0" i="0" dirty="0" smtClean="0">
                <a:solidFill>
                  <a:srgbClr val="3C4043"/>
                </a:solidFill>
                <a:effectLst/>
                <a:latin typeface="Times New Roman" panose="02020603050405020304" pitchFamily="18" charset="0"/>
                <a:cs typeface="Times New Roman" panose="02020603050405020304" pitchFamily="18" charset="0"/>
              </a:rPr>
              <a:t>Testing multiple algorithms with default as well as fine tuned </a:t>
            </a:r>
            <a:r>
              <a:rPr lang="en-US" b="0" i="0" dirty="0" err="1" smtClean="0">
                <a:solidFill>
                  <a:srgbClr val="3C4043"/>
                </a:solidFill>
                <a:effectLst/>
                <a:latin typeface="Times New Roman" panose="02020603050405020304" pitchFamily="18" charset="0"/>
                <a:cs typeface="Times New Roman" panose="02020603050405020304" pitchFamily="18" charset="0"/>
              </a:rPr>
              <a:t>hyperparamters</a:t>
            </a:r>
            <a:r>
              <a:rPr lang="en-US" b="0" i="0" dirty="0" smtClean="0">
                <a:solidFill>
                  <a:srgbClr val="3C4043"/>
                </a:solidFill>
                <a:effectLst/>
                <a:latin typeface="Times New Roman" panose="02020603050405020304" pitchFamily="18" charset="0"/>
                <a:cs typeface="Times New Roman" panose="02020603050405020304" pitchFamily="18" charset="0"/>
              </a:rPr>
              <a:t> gave us some understanding for various models performance on this specific dataset.</a:t>
            </a:r>
          </a:p>
          <a:p>
            <a:pPr fontAlgn="base">
              <a:buFont typeface="Arial" panose="020B0604020202020204" pitchFamily="34" charset="0"/>
              <a:buChar char="•"/>
            </a:pPr>
            <a:r>
              <a:rPr lang="en-US" b="0" i="0" dirty="0" smtClean="0">
                <a:solidFill>
                  <a:srgbClr val="3C4043"/>
                </a:solidFill>
                <a:effectLst/>
                <a:latin typeface="Times New Roman" panose="02020603050405020304" pitchFamily="18" charset="0"/>
                <a:cs typeface="Times New Roman" panose="02020603050405020304" pitchFamily="18" charset="0"/>
              </a:rPr>
              <a:t>While, Random Forest  Regression Algorithm with </a:t>
            </a:r>
            <a:r>
              <a:rPr lang="en-IN" dirty="0" err="1" smtClean="0">
                <a:latin typeface="Times New Roman" panose="02020603050405020304" pitchFamily="18" charset="0"/>
                <a:cs typeface="Times New Roman" panose="02020603050405020304" pitchFamily="18" charset="0"/>
              </a:rPr>
              <a:t>n_estimators</a:t>
            </a:r>
            <a:r>
              <a:rPr lang="en-IN" dirty="0" smtClean="0">
                <a:latin typeface="Times New Roman" panose="02020603050405020304" pitchFamily="18" charset="0"/>
                <a:cs typeface="Times New Roman" panose="02020603050405020304" pitchFamily="18" charset="0"/>
              </a:rPr>
              <a:t>=100 </a:t>
            </a:r>
            <a:r>
              <a:rPr lang="en-US" b="0" i="0" dirty="0" smtClean="0">
                <a:solidFill>
                  <a:srgbClr val="3C4043"/>
                </a:solidFill>
                <a:effectLst/>
                <a:latin typeface="Times New Roman" panose="02020603050405020304" pitchFamily="18" charset="0"/>
                <a:cs typeface="Times New Roman" panose="02020603050405020304" pitchFamily="18" charset="0"/>
              </a:rPr>
              <a:t>was the best </a:t>
            </a:r>
            <a:r>
              <a:rPr lang="en-US" b="0" i="0" dirty="0" smtClean="0">
                <a:solidFill>
                  <a:srgbClr val="3C4043"/>
                </a:solidFill>
                <a:effectLst/>
                <a:latin typeface="Times New Roman" panose="02020603050405020304" pitchFamily="18" charset="0"/>
                <a:cs typeface="Times New Roman" panose="02020603050405020304" pitchFamily="18" charset="0"/>
              </a:rPr>
              <a:t>choice</a:t>
            </a:r>
            <a:r>
              <a:rPr lang="en-US" dirty="0">
                <a:solidFill>
                  <a:srgbClr val="3C4043"/>
                </a:solidFill>
                <a:latin typeface="Times New Roman" panose="02020603050405020304" pitchFamily="18" charset="0"/>
                <a:cs typeface="Times New Roman" panose="02020603050405020304" pitchFamily="18" charset="0"/>
              </a:rPr>
              <a:t>.</a:t>
            </a:r>
            <a:endParaRPr lang="en-US"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659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142875" y="152399"/>
            <a:ext cx="11639550" cy="5755422"/>
          </a:xfrm>
          <a:prstGeom prst="rect">
            <a:avLst/>
          </a:prstGeom>
        </p:spPr>
        <p:txBody>
          <a:bodyPr wrap="square">
            <a:spAutoFit/>
          </a:bodyPr>
          <a:lstStyle/>
          <a:p>
            <a:pPr fontAlgn="base"/>
            <a:r>
              <a:rPr lang="en-US" sz="3200" b="1" i="0" dirty="0" smtClean="0">
                <a:solidFill>
                  <a:srgbClr val="202214"/>
                </a:solidFill>
                <a:effectLst/>
                <a:latin typeface="Times New Roman" panose="02020603050405020304" pitchFamily="18" charset="0"/>
                <a:cs typeface="Times New Roman" panose="02020603050405020304" pitchFamily="18" charset="0"/>
              </a:rPr>
              <a:t>Description</a:t>
            </a:r>
            <a:endParaRPr lang="en-US" b="0" i="0" dirty="0" smtClean="0">
              <a:solidFill>
                <a:srgbClr val="202214"/>
              </a:solidFill>
              <a:effectLst/>
              <a:latin typeface="Inter"/>
            </a:endParaRPr>
          </a:p>
          <a:p>
            <a:pPr fontAlgn="base"/>
            <a:endParaRPr lang="en-US" b="0" i="0" dirty="0" smtClean="0">
              <a:solidFill>
                <a:srgbClr val="3C4043"/>
              </a:solidFill>
              <a:effectLst/>
              <a:latin typeface="Times New Roman" panose="02020603050405020304" pitchFamily="18" charset="0"/>
              <a:cs typeface="Times New Roman" panose="02020603050405020304" pitchFamily="18" charset="0"/>
            </a:endParaRPr>
          </a:p>
          <a:p>
            <a:pPr fontAlgn="base"/>
            <a:endParaRPr lang="en-US" dirty="0">
              <a:solidFill>
                <a:srgbClr val="3C4043"/>
              </a:solidFill>
              <a:latin typeface="Times New Roman" panose="02020603050405020304" pitchFamily="18" charset="0"/>
              <a:cs typeface="Times New Roman" panose="02020603050405020304" pitchFamily="18" charset="0"/>
            </a:endParaRPr>
          </a:p>
          <a:p>
            <a:pPr fontAlgn="base"/>
            <a:r>
              <a:rPr lang="en-US" sz="2000" b="0" i="0" dirty="0" smtClean="0">
                <a:solidFill>
                  <a:srgbClr val="3C4043"/>
                </a:solidFill>
                <a:effectLst/>
                <a:latin typeface="Times New Roman" panose="02020603050405020304" pitchFamily="18" charset="0"/>
                <a:cs typeface="Times New Roman" panose="02020603050405020304" pitchFamily="18" charset="0"/>
              </a:rPr>
              <a:t>The project is about on world's largest taxi company </a:t>
            </a:r>
            <a:r>
              <a:rPr lang="en-US" sz="2000" b="0" i="0" dirty="0" err="1" smtClean="0">
                <a:solidFill>
                  <a:srgbClr val="3C4043"/>
                </a:solidFill>
                <a:effectLst/>
                <a:latin typeface="Times New Roman" panose="02020603050405020304" pitchFamily="18" charset="0"/>
                <a:cs typeface="Times New Roman" panose="02020603050405020304" pitchFamily="18" charset="0"/>
              </a:rPr>
              <a:t>Uber</a:t>
            </a:r>
            <a:r>
              <a:rPr lang="en-US" sz="2000" b="0" i="0" dirty="0" smtClean="0">
                <a:solidFill>
                  <a:srgbClr val="3C4043"/>
                </a:solidFill>
                <a:effectLst/>
                <a:latin typeface="Times New Roman" panose="02020603050405020304" pitchFamily="18" charset="0"/>
                <a:cs typeface="Times New Roman" panose="02020603050405020304" pitchFamily="18" charset="0"/>
              </a:rPr>
              <a:t> </a:t>
            </a:r>
            <a:r>
              <a:rPr lang="en-US" sz="2000" b="0" i="0" dirty="0" err="1" smtClean="0">
                <a:solidFill>
                  <a:srgbClr val="3C4043"/>
                </a:solidFill>
                <a:effectLst/>
                <a:latin typeface="Times New Roman" panose="02020603050405020304" pitchFamily="18" charset="0"/>
                <a:cs typeface="Times New Roman" panose="02020603050405020304" pitchFamily="18" charset="0"/>
              </a:rPr>
              <a:t>inc.</a:t>
            </a:r>
            <a:r>
              <a:rPr lang="en-US" sz="2000" b="0" i="0" dirty="0" smtClean="0">
                <a:solidFill>
                  <a:srgbClr val="3C4043"/>
                </a:solidFill>
                <a:effectLst/>
                <a:latin typeface="Times New Roman" panose="02020603050405020304" pitchFamily="18" charset="0"/>
                <a:cs typeface="Times New Roman" panose="02020603050405020304" pitchFamily="18" charset="0"/>
              </a:rPr>
              <a:t> In this project, we're looking to predict the fare for their future transactional cases. </a:t>
            </a:r>
            <a:r>
              <a:rPr lang="en-US" sz="2000" b="0" i="0" dirty="0" err="1" smtClean="0">
                <a:solidFill>
                  <a:srgbClr val="3C4043"/>
                </a:solidFill>
                <a:effectLst/>
                <a:latin typeface="Times New Roman" panose="02020603050405020304" pitchFamily="18" charset="0"/>
                <a:cs typeface="Times New Roman" panose="02020603050405020304" pitchFamily="18" charset="0"/>
              </a:rPr>
              <a:t>Uber</a:t>
            </a:r>
            <a:r>
              <a:rPr lang="en-US" sz="2000" b="0" i="0" dirty="0" smtClean="0">
                <a:solidFill>
                  <a:srgbClr val="3C4043"/>
                </a:solidFill>
                <a:effectLst/>
                <a:latin typeface="Times New Roman" panose="02020603050405020304" pitchFamily="18" charset="0"/>
                <a:cs typeface="Times New Roman" panose="02020603050405020304" pitchFamily="18" charset="0"/>
              </a:rPr>
              <a:t> delivers service to lakhs of customers daily. Now it becomes really important to manage their data properly to come up with new business ideas to get best results. Eventually, it becomes really important to estimate the fare prices accurately.</a:t>
            </a:r>
          </a:p>
          <a:p>
            <a:pPr fontAlgn="base"/>
            <a:endParaRPr lang="en-US" b="0" i="0" dirty="0" smtClean="0">
              <a:solidFill>
                <a:srgbClr val="3C4043"/>
              </a:solidFill>
              <a:effectLst/>
              <a:latin typeface="Times New Roman" panose="02020603050405020304" pitchFamily="18" charset="0"/>
              <a:cs typeface="Times New Roman" panose="02020603050405020304" pitchFamily="18" charset="0"/>
            </a:endParaRPr>
          </a:p>
          <a:p>
            <a:pPr fontAlgn="base"/>
            <a:endParaRPr lang="en-US" b="1" dirty="0">
              <a:solidFill>
                <a:srgbClr val="3C4043"/>
              </a:solidFill>
              <a:latin typeface="Times New Roman" panose="02020603050405020304" pitchFamily="18" charset="0"/>
              <a:cs typeface="Times New Roman" panose="02020603050405020304" pitchFamily="18" charset="0"/>
            </a:endParaRPr>
          </a:p>
          <a:p>
            <a:pPr fontAlgn="base"/>
            <a:r>
              <a:rPr lang="en-US" sz="2400" b="1" i="0" dirty="0" smtClean="0">
                <a:solidFill>
                  <a:srgbClr val="3C4043"/>
                </a:solidFill>
                <a:effectLst/>
                <a:latin typeface="Times New Roman" panose="02020603050405020304" pitchFamily="18" charset="0"/>
                <a:cs typeface="Times New Roman" panose="02020603050405020304" pitchFamily="18" charset="0"/>
              </a:rPr>
              <a:t>The dataset contains the following fields:</a:t>
            </a:r>
          </a:p>
          <a:p>
            <a:pPr marL="285750" indent="-285750" fontAlgn="base">
              <a:buFont typeface="Wingdings" panose="05000000000000000000" pitchFamily="2" charset="2"/>
              <a:buChar char="v"/>
            </a:pPr>
            <a:r>
              <a:rPr lang="en-US" sz="2000" b="0" i="0" dirty="0" smtClean="0">
                <a:solidFill>
                  <a:srgbClr val="3C4043"/>
                </a:solidFill>
                <a:effectLst/>
                <a:latin typeface="Times New Roman" panose="02020603050405020304" pitchFamily="18" charset="0"/>
                <a:cs typeface="Times New Roman" panose="02020603050405020304" pitchFamily="18" charset="0"/>
              </a:rPr>
              <a:t>key - a unique identifier for each trip</a:t>
            </a:r>
          </a:p>
          <a:p>
            <a:pPr marL="285750" indent="-285750" fontAlgn="base">
              <a:buFont typeface="Wingdings" panose="05000000000000000000" pitchFamily="2" charset="2"/>
              <a:buChar char="v"/>
            </a:pPr>
            <a:r>
              <a:rPr lang="en-US" sz="2000" b="0" i="0" dirty="0" err="1" smtClean="0">
                <a:solidFill>
                  <a:srgbClr val="3C4043"/>
                </a:solidFill>
                <a:effectLst/>
                <a:latin typeface="Times New Roman" panose="02020603050405020304" pitchFamily="18" charset="0"/>
                <a:cs typeface="Times New Roman" panose="02020603050405020304" pitchFamily="18" charset="0"/>
              </a:rPr>
              <a:t>fare_amount</a:t>
            </a:r>
            <a:r>
              <a:rPr lang="en-US" sz="2000" b="0" i="0" dirty="0" smtClean="0">
                <a:solidFill>
                  <a:srgbClr val="3C4043"/>
                </a:solidFill>
                <a:effectLst/>
                <a:latin typeface="Times New Roman" panose="02020603050405020304" pitchFamily="18" charset="0"/>
                <a:cs typeface="Times New Roman" panose="02020603050405020304" pitchFamily="18" charset="0"/>
              </a:rPr>
              <a:t> - the cost of each trip in USD</a:t>
            </a:r>
          </a:p>
          <a:p>
            <a:pPr marL="285750" indent="-285750" fontAlgn="base">
              <a:buFont typeface="Wingdings" panose="05000000000000000000" pitchFamily="2" charset="2"/>
              <a:buChar char="v"/>
            </a:pPr>
            <a:r>
              <a:rPr lang="en-US" sz="2000" b="0" i="0" dirty="0" err="1" smtClean="0">
                <a:solidFill>
                  <a:srgbClr val="3C4043"/>
                </a:solidFill>
                <a:effectLst/>
                <a:latin typeface="Times New Roman" panose="02020603050405020304" pitchFamily="18" charset="0"/>
                <a:cs typeface="Times New Roman" panose="02020603050405020304" pitchFamily="18" charset="0"/>
              </a:rPr>
              <a:t>pickup_datetime</a:t>
            </a:r>
            <a:r>
              <a:rPr lang="en-US" sz="2000" b="0" i="0" dirty="0" smtClean="0">
                <a:solidFill>
                  <a:srgbClr val="3C4043"/>
                </a:solidFill>
                <a:effectLst/>
                <a:latin typeface="Times New Roman" panose="02020603050405020304" pitchFamily="18" charset="0"/>
                <a:cs typeface="Times New Roman" panose="02020603050405020304" pitchFamily="18" charset="0"/>
              </a:rPr>
              <a:t> - date and time when the meter was engaged</a:t>
            </a:r>
          </a:p>
          <a:p>
            <a:pPr marL="285750" indent="-285750" fontAlgn="base">
              <a:buFont typeface="Wingdings" panose="05000000000000000000" pitchFamily="2" charset="2"/>
              <a:buChar char="v"/>
            </a:pPr>
            <a:r>
              <a:rPr lang="en-US" sz="2000" b="0" i="0" dirty="0" err="1" smtClean="0">
                <a:solidFill>
                  <a:srgbClr val="3C4043"/>
                </a:solidFill>
                <a:effectLst/>
                <a:latin typeface="Times New Roman" panose="02020603050405020304" pitchFamily="18" charset="0"/>
                <a:cs typeface="Times New Roman" panose="02020603050405020304" pitchFamily="18" charset="0"/>
              </a:rPr>
              <a:t>passenger_count</a:t>
            </a:r>
            <a:r>
              <a:rPr lang="en-US" sz="2000" b="0" i="0" dirty="0" smtClean="0">
                <a:solidFill>
                  <a:srgbClr val="3C4043"/>
                </a:solidFill>
                <a:effectLst/>
                <a:latin typeface="Times New Roman" panose="02020603050405020304" pitchFamily="18" charset="0"/>
                <a:cs typeface="Times New Roman" panose="02020603050405020304" pitchFamily="18" charset="0"/>
              </a:rPr>
              <a:t> - the number of passengers in the vehicle (driver entered value)</a:t>
            </a:r>
          </a:p>
          <a:p>
            <a:pPr marL="285750" indent="-285750" fontAlgn="base">
              <a:buFont typeface="Wingdings" panose="05000000000000000000" pitchFamily="2" charset="2"/>
              <a:buChar char="v"/>
            </a:pPr>
            <a:r>
              <a:rPr lang="en-US" sz="2000" b="0" i="0" dirty="0" err="1" smtClean="0">
                <a:solidFill>
                  <a:srgbClr val="3C4043"/>
                </a:solidFill>
                <a:effectLst/>
                <a:latin typeface="Times New Roman" panose="02020603050405020304" pitchFamily="18" charset="0"/>
                <a:cs typeface="Times New Roman" panose="02020603050405020304" pitchFamily="18" charset="0"/>
              </a:rPr>
              <a:t>pickup_longitude</a:t>
            </a:r>
            <a:r>
              <a:rPr lang="en-US" sz="2000" b="0" i="0" dirty="0" smtClean="0">
                <a:solidFill>
                  <a:srgbClr val="3C4043"/>
                </a:solidFill>
                <a:effectLst/>
                <a:latin typeface="Times New Roman" panose="02020603050405020304" pitchFamily="18" charset="0"/>
                <a:cs typeface="Times New Roman" panose="02020603050405020304" pitchFamily="18" charset="0"/>
              </a:rPr>
              <a:t> - the longitude where the meter was engaged</a:t>
            </a:r>
          </a:p>
          <a:p>
            <a:pPr marL="285750" indent="-285750" fontAlgn="base">
              <a:buFont typeface="Wingdings" panose="05000000000000000000" pitchFamily="2" charset="2"/>
              <a:buChar char="v"/>
            </a:pPr>
            <a:r>
              <a:rPr lang="en-US" sz="2000" b="0" i="0" dirty="0" err="1" smtClean="0">
                <a:solidFill>
                  <a:srgbClr val="3C4043"/>
                </a:solidFill>
                <a:effectLst/>
                <a:latin typeface="Times New Roman" panose="02020603050405020304" pitchFamily="18" charset="0"/>
                <a:cs typeface="Times New Roman" panose="02020603050405020304" pitchFamily="18" charset="0"/>
              </a:rPr>
              <a:t>pickup_latitude</a:t>
            </a:r>
            <a:r>
              <a:rPr lang="en-US" sz="2000" b="0" i="0" dirty="0" smtClean="0">
                <a:solidFill>
                  <a:srgbClr val="3C4043"/>
                </a:solidFill>
                <a:effectLst/>
                <a:latin typeface="Times New Roman" panose="02020603050405020304" pitchFamily="18" charset="0"/>
                <a:cs typeface="Times New Roman" panose="02020603050405020304" pitchFamily="18" charset="0"/>
              </a:rPr>
              <a:t> - the latitude where the meter was engaged</a:t>
            </a:r>
          </a:p>
          <a:p>
            <a:pPr marL="285750" indent="-285750" fontAlgn="base">
              <a:buFont typeface="Wingdings" panose="05000000000000000000" pitchFamily="2" charset="2"/>
              <a:buChar char="v"/>
            </a:pPr>
            <a:r>
              <a:rPr lang="en-US" sz="2000" b="0" i="0" dirty="0" err="1" smtClean="0">
                <a:solidFill>
                  <a:srgbClr val="3C4043"/>
                </a:solidFill>
                <a:effectLst/>
                <a:latin typeface="Times New Roman" panose="02020603050405020304" pitchFamily="18" charset="0"/>
                <a:cs typeface="Times New Roman" panose="02020603050405020304" pitchFamily="18" charset="0"/>
              </a:rPr>
              <a:t>dropoff_longitude</a:t>
            </a:r>
            <a:r>
              <a:rPr lang="en-US" sz="2000" b="0" i="0" dirty="0" smtClean="0">
                <a:solidFill>
                  <a:srgbClr val="3C4043"/>
                </a:solidFill>
                <a:effectLst/>
                <a:latin typeface="Times New Roman" panose="02020603050405020304" pitchFamily="18" charset="0"/>
                <a:cs typeface="Times New Roman" panose="02020603050405020304" pitchFamily="18" charset="0"/>
              </a:rPr>
              <a:t> - the longitude where the meter was disengaged</a:t>
            </a:r>
          </a:p>
          <a:p>
            <a:pPr marL="285750" indent="-285750" fontAlgn="base">
              <a:buFont typeface="Wingdings" panose="05000000000000000000" pitchFamily="2" charset="2"/>
              <a:buChar char="v"/>
            </a:pPr>
            <a:r>
              <a:rPr lang="en-US" sz="2000" b="0" i="0" dirty="0" err="1" smtClean="0">
                <a:solidFill>
                  <a:srgbClr val="3C4043"/>
                </a:solidFill>
                <a:effectLst/>
                <a:latin typeface="Times New Roman" panose="02020603050405020304" pitchFamily="18" charset="0"/>
                <a:cs typeface="Times New Roman" panose="02020603050405020304" pitchFamily="18" charset="0"/>
              </a:rPr>
              <a:t>dropoff_latitude</a:t>
            </a:r>
            <a:r>
              <a:rPr lang="en-US" sz="2000" b="0" i="0" dirty="0" smtClean="0">
                <a:solidFill>
                  <a:srgbClr val="3C4043"/>
                </a:solidFill>
                <a:effectLst/>
                <a:latin typeface="Times New Roman" panose="02020603050405020304" pitchFamily="18" charset="0"/>
                <a:cs typeface="Times New Roman" panose="02020603050405020304" pitchFamily="18" charset="0"/>
              </a:rPr>
              <a:t> - the latitude where the meter was disengaged</a:t>
            </a:r>
            <a:endParaRPr lang="en-US" sz="20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77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342900" y="236488"/>
            <a:ext cx="11525250" cy="3477875"/>
          </a:xfrm>
          <a:prstGeom prst="rect">
            <a:avLst/>
          </a:prstGeom>
        </p:spPr>
        <p:txBody>
          <a:bodyPr wrap="square">
            <a:spAutoFit/>
          </a:bodyPr>
          <a:lstStyle/>
          <a:p>
            <a:pPr fontAlgn="base"/>
            <a:r>
              <a:rPr lang="en-US" sz="2400" b="1" i="0" dirty="0" smtClean="0">
                <a:solidFill>
                  <a:srgbClr val="202214"/>
                </a:solidFill>
                <a:effectLst/>
                <a:latin typeface="Times New Roman" panose="02020603050405020304" pitchFamily="18" charset="0"/>
                <a:cs typeface="Times New Roman" panose="02020603050405020304" pitchFamily="18" charset="0"/>
              </a:rPr>
              <a:t>Acknowledgement</a:t>
            </a:r>
            <a:endParaRPr lang="en-US" sz="2400" b="1" u="sng" dirty="0">
              <a:solidFill>
                <a:srgbClr val="008ABC"/>
              </a:solidFill>
              <a:latin typeface="Times New Roman" panose="02020603050405020304" pitchFamily="18" charset="0"/>
              <a:cs typeface="Times New Roman" panose="02020603050405020304" pitchFamily="18" charset="0"/>
            </a:endParaRPr>
          </a:p>
          <a:p>
            <a:pPr fontAlgn="base"/>
            <a:endParaRPr lang="en-US" b="0" i="0" dirty="0" smtClean="0">
              <a:solidFill>
                <a:srgbClr val="3C4043"/>
              </a:solidFill>
              <a:effectLst/>
              <a:latin typeface="Times New Roman" panose="02020603050405020304" pitchFamily="18" charset="0"/>
              <a:cs typeface="Times New Roman" panose="02020603050405020304" pitchFamily="18" charset="0"/>
            </a:endParaRPr>
          </a:p>
          <a:p>
            <a:pPr fontAlgn="base"/>
            <a:r>
              <a:rPr lang="en-US" b="0" i="0" dirty="0" smtClean="0">
                <a:solidFill>
                  <a:srgbClr val="3C4043"/>
                </a:solidFill>
                <a:effectLst/>
                <a:latin typeface="Times New Roman" panose="02020603050405020304" pitchFamily="18" charset="0"/>
                <a:cs typeface="Times New Roman" panose="02020603050405020304" pitchFamily="18" charset="0"/>
              </a:rPr>
              <a:t>The dataset is referred from </a:t>
            </a:r>
            <a:r>
              <a:rPr lang="en-US" dirty="0" err="1" smtClean="0">
                <a:solidFill>
                  <a:srgbClr val="3C4043"/>
                </a:solidFill>
                <a:latin typeface="Times New Roman" panose="02020603050405020304" pitchFamily="18" charset="0"/>
                <a:cs typeface="Times New Roman" panose="02020603050405020304" pitchFamily="18" charset="0"/>
              </a:rPr>
              <a:t>Uber</a:t>
            </a:r>
            <a:r>
              <a:rPr lang="en-US" dirty="0" smtClean="0">
                <a:solidFill>
                  <a:srgbClr val="3C4043"/>
                </a:solidFill>
                <a:latin typeface="Times New Roman" panose="02020603050405020304" pitchFamily="18" charset="0"/>
                <a:cs typeface="Times New Roman" panose="02020603050405020304" pitchFamily="18" charset="0"/>
              </a:rPr>
              <a:t>  having 2,00,000 rows</a:t>
            </a:r>
            <a:endParaRPr lang="en-US" b="0" i="0" dirty="0" smtClean="0">
              <a:solidFill>
                <a:srgbClr val="3C4043"/>
              </a:solidFill>
              <a:effectLst/>
              <a:latin typeface="Times New Roman" panose="02020603050405020304" pitchFamily="18" charset="0"/>
              <a:cs typeface="Times New Roman" panose="02020603050405020304" pitchFamily="18" charset="0"/>
            </a:endParaRPr>
          </a:p>
          <a:p>
            <a:pPr fontAlgn="base"/>
            <a:endParaRPr lang="en-US" sz="2400" b="0" i="0" dirty="0" smtClean="0">
              <a:solidFill>
                <a:srgbClr val="202214"/>
              </a:solidFill>
              <a:effectLst/>
              <a:latin typeface="Times New Roman" panose="02020603050405020304" pitchFamily="18" charset="0"/>
              <a:cs typeface="Times New Roman" panose="02020603050405020304" pitchFamily="18" charset="0"/>
            </a:endParaRPr>
          </a:p>
          <a:p>
            <a:pPr fontAlgn="base"/>
            <a:endParaRPr lang="en-US" sz="2400" dirty="0">
              <a:solidFill>
                <a:srgbClr val="202214"/>
              </a:solidFill>
              <a:latin typeface="Times New Roman" panose="02020603050405020304" pitchFamily="18" charset="0"/>
              <a:cs typeface="Times New Roman" panose="02020603050405020304" pitchFamily="18" charset="0"/>
            </a:endParaRPr>
          </a:p>
          <a:p>
            <a:pPr fontAlgn="base"/>
            <a:r>
              <a:rPr lang="en-US" sz="2400" b="1" i="0" dirty="0" smtClean="0">
                <a:solidFill>
                  <a:srgbClr val="202214"/>
                </a:solidFill>
                <a:effectLst/>
                <a:latin typeface="Times New Roman" panose="02020603050405020304" pitchFamily="18" charset="0"/>
                <a:cs typeface="Times New Roman" panose="02020603050405020304" pitchFamily="18" charset="0"/>
              </a:rPr>
              <a:t>Objective</a:t>
            </a:r>
            <a:endParaRPr lang="en-US" sz="2400" b="1" i="0" dirty="0" smtClean="0">
              <a:solidFill>
                <a:srgbClr val="3C4043"/>
              </a:solidFill>
              <a:effectLst/>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endParaRPr lang="en-US" sz="2000" dirty="0">
              <a:solidFill>
                <a:srgbClr val="3C4043"/>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sz="2000" b="0" i="0" dirty="0" smtClean="0">
                <a:solidFill>
                  <a:srgbClr val="3C4043"/>
                </a:solidFill>
                <a:effectLst/>
                <a:latin typeface="Times New Roman" panose="02020603050405020304" pitchFamily="18" charset="0"/>
                <a:cs typeface="Times New Roman" panose="02020603050405020304" pitchFamily="18" charset="0"/>
              </a:rPr>
              <a:t>Understand the Dataset &amp; cleanup (if required).</a:t>
            </a:r>
          </a:p>
          <a:p>
            <a:pPr marL="342900" indent="-342900" fontAlgn="base">
              <a:buFont typeface="Wingdings" panose="05000000000000000000" pitchFamily="2" charset="2"/>
              <a:buChar char="v"/>
            </a:pPr>
            <a:r>
              <a:rPr lang="en-US" sz="2000" b="0" i="0" dirty="0" smtClean="0">
                <a:solidFill>
                  <a:srgbClr val="3C4043"/>
                </a:solidFill>
                <a:effectLst/>
                <a:latin typeface="Times New Roman" panose="02020603050405020304" pitchFamily="18" charset="0"/>
                <a:cs typeface="Times New Roman" panose="02020603050405020304" pitchFamily="18" charset="0"/>
              </a:rPr>
              <a:t>Build Regression models to predict the fare price of </a:t>
            </a:r>
            <a:r>
              <a:rPr lang="en-US" sz="2000" dirty="0" err="1">
                <a:solidFill>
                  <a:srgbClr val="3C4043"/>
                </a:solidFill>
                <a:latin typeface="Times New Roman" panose="02020603050405020304" pitchFamily="18" charset="0"/>
                <a:cs typeface="Times New Roman" panose="02020603050405020304" pitchFamily="18" charset="0"/>
              </a:rPr>
              <a:t>U</a:t>
            </a:r>
            <a:r>
              <a:rPr lang="en-US" sz="2000" b="0" i="0" dirty="0" err="1" smtClean="0">
                <a:solidFill>
                  <a:srgbClr val="3C4043"/>
                </a:solidFill>
                <a:effectLst/>
                <a:latin typeface="Times New Roman" panose="02020603050405020304" pitchFamily="18" charset="0"/>
                <a:cs typeface="Times New Roman" panose="02020603050405020304" pitchFamily="18" charset="0"/>
              </a:rPr>
              <a:t>ber</a:t>
            </a:r>
            <a:r>
              <a:rPr lang="en-US" sz="2000" b="0" i="0" dirty="0" smtClean="0">
                <a:solidFill>
                  <a:srgbClr val="3C4043"/>
                </a:solidFill>
                <a:effectLst/>
                <a:latin typeface="Times New Roman" panose="02020603050405020304" pitchFamily="18" charset="0"/>
                <a:cs typeface="Times New Roman" panose="02020603050405020304" pitchFamily="18" charset="0"/>
              </a:rPr>
              <a:t> ride.</a:t>
            </a:r>
          </a:p>
          <a:p>
            <a:pPr marL="342900" indent="-342900" fontAlgn="base">
              <a:buFont typeface="Wingdings" panose="05000000000000000000" pitchFamily="2" charset="2"/>
              <a:buChar char="v"/>
            </a:pPr>
            <a:r>
              <a:rPr lang="en-US" sz="2000" b="0" i="0" dirty="0" smtClean="0">
                <a:solidFill>
                  <a:srgbClr val="3C4043"/>
                </a:solidFill>
                <a:effectLst/>
                <a:latin typeface="Times New Roman" panose="02020603050405020304" pitchFamily="18" charset="0"/>
                <a:cs typeface="Times New Roman" panose="02020603050405020304" pitchFamily="18" charset="0"/>
              </a:rPr>
              <a:t>Also evaluate the models &amp; compare their respective scores like R2, RMSE, etc.</a:t>
            </a:r>
            <a:endParaRPr lang="en-US" sz="20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445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1"/>
          <p:cNvSpPr>
            <a:spLocks noChangeArrowheads="1"/>
          </p:cNvSpPr>
          <p:nvPr/>
        </p:nvSpPr>
        <p:spPr bwMode="auto">
          <a:xfrm>
            <a:off x="619125" y="1866900"/>
            <a:ext cx="60071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02214"/>
                </a:solidFill>
                <a:effectLst/>
                <a:latin typeface="inherit"/>
              </a:rPr>
              <a:t>Stractegic Plan of Action: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573189" y="1437911"/>
            <a:ext cx="10913961" cy="3252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We aim to solve the problem statement by creating a plan of action, Here are some of the necessary steps: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solidFill>
                <a:srgbClr val="3C4043"/>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Data Exploration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Exploratory Data Analysis (EDA)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Data Pre-processing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Data Manipulation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Feature Selection/Extraction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Predictive Modelling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19125" y="443984"/>
            <a:ext cx="3303148" cy="461665"/>
          </a:xfrm>
          <a:prstGeom prst="rect">
            <a:avLst/>
          </a:prstGeom>
        </p:spPr>
        <p:txBody>
          <a:bodyPr wrap="none">
            <a:spAutoFit/>
          </a:bodyPr>
          <a:lstStyle/>
          <a:p>
            <a:r>
              <a:rPr lang="en-IN" sz="2400" b="1" i="0" dirty="0" smtClean="0">
                <a:solidFill>
                  <a:srgbClr val="202214"/>
                </a:solidFill>
                <a:effectLst/>
                <a:latin typeface="Times New Roman" panose="02020603050405020304" pitchFamily="18" charset="0"/>
                <a:cs typeface="Times New Roman" panose="02020603050405020304" pitchFamily="18" charset="0"/>
              </a:rPr>
              <a:t>Strategic Plan of Action</a:t>
            </a:r>
            <a:endParaRPr lang="en-IN" dirty="0"/>
          </a:p>
        </p:txBody>
      </p:sp>
    </p:spTree>
    <p:extLst>
      <p:ext uri="{BB962C8B-B14F-4D97-AF65-F5344CB8AC3E}">
        <p14:creationId xmlns:p14="http://schemas.microsoft.com/office/powerpoint/2010/main" val="1972939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342834" y="358259"/>
            <a:ext cx="2813591" cy="461665"/>
          </a:xfrm>
          <a:prstGeom prst="rect">
            <a:avLst/>
          </a:prstGeom>
        </p:spPr>
        <p:txBody>
          <a:bodyPr wrap="none">
            <a:spAutoFit/>
          </a:bodyPr>
          <a:lstStyle/>
          <a:p>
            <a:pPr marL="342900" lvl="0" indent="-342900" eaLnBrk="0" fontAlgn="base" hangingPunct="0">
              <a:spcBef>
                <a:spcPct val="0"/>
              </a:spcBef>
              <a:spcAft>
                <a:spcPct val="0"/>
              </a:spcAft>
              <a:buFont typeface="Wingdings" panose="05000000000000000000" pitchFamily="2" charset="2"/>
              <a:buChar char="Ø"/>
            </a:pPr>
            <a:r>
              <a:rPr kumimoji="0" lang="en-US" sz="2400" b="1"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Data Exploration</a:t>
            </a:r>
          </a:p>
        </p:txBody>
      </p:sp>
      <p:sp>
        <p:nvSpPr>
          <p:cNvPr id="7" name="Rectangle 6"/>
          <p:cNvSpPr/>
          <p:nvPr/>
        </p:nvSpPr>
        <p:spPr>
          <a:xfrm>
            <a:off x="342834" y="1121910"/>
            <a:ext cx="3448380" cy="2831544"/>
          </a:xfrm>
          <a:prstGeom prst="rect">
            <a:avLst/>
          </a:prstGeom>
          <a:noFill/>
        </p:spPr>
        <p:txBody>
          <a:bodyPr wrap="none" lIns="91440" tIns="45720" rIns="91440" bIns="45720">
            <a:spAutoFit/>
          </a:bodyPr>
          <a:lstStyle/>
          <a:p>
            <a:pPr marL="285750" lvl="0" indent="-285750" eaLnBrk="0" fontAlgn="base" hangingPunct="0">
              <a:spcBef>
                <a:spcPct val="0"/>
              </a:spcBef>
              <a:spcAft>
                <a:spcPct val="0"/>
              </a:spcAf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Importing the basic </a:t>
            </a:r>
            <a:r>
              <a:rPr lang="en-US" sz="2000" dirty="0" err="1" smtClean="0">
                <a:latin typeface="Times New Roman" panose="02020603050405020304" pitchFamily="18" charset="0"/>
                <a:cs typeface="Times New Roman" panose="02020603050405020304" pitchFamily="18" charset="0"/>
              </a:rPr>
              <a:t>librarires</a:t>
            </a:r>
            <a:endParaRPr lang="en-US" sz="20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pandas</a:t>
            </a:r>
          </a:p>
          <a:p>
            <a:pPr marL="285750" indent="-285750" eaLnBrk="0" fontAlgn="base" hangingPunct="0">
              <a:spcBef>
                <a:spcPct val="0"/>
              </a:spcBef>
              <a:spcAft>
                <a:spcPct val="0"/>
              </a:spcAft>
              <a:buFont typeface="Wingdings" panose="05000000000000000000" pitchFamily="2" charset="2"/>
              <a:buChar char="ü"/>
            </a:pPr>
            <a:r>
              <a:rPr lang="en-IN" sz="2000" dirty="0" err="1">
                <a:latin typeface="Times New Roman" panose="02020603050405020304" pitchFamily="18" charset="0"/>
                <a:cs typeface="Times New Roman" panose="02020603050405020304" pitchFamily="18" charset="0"/>
              </a:rPr>
              <a:t>numpy</a:t>
            </a:r>
            <a:endParaRPr lang="en-IN" sz="2000"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ü"/>
            </a:pPr>
            <a:r>
              <a:rPr lang="en-IN" sz="2000" dirty="0" err="1">
                <a:latin typeface="Times New Roman" panose="02020603050405020304" pitchFamily="18" charset="0"/>
                <a:cs typeface="Times New Roman" panose="02020603050405020304" pitchFamily="18" charset="0"/>
              </a:rPr>
              <a:t>matplotlib</a:t>
            </a:r>
            <a:endParaRPr lang="en-IN" sz="2000"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ü"/>
            </a:pPr>
            <a:r>
              <a:rPr lang="en-IN" sz="2000" dirty="0" err="1">
                <a:latin typeface="Times New Roman" panose="02020603050405020304" pitchFamily="18" charset="0"/>
                <a:cs typeface="Times New Roman" panose="02020603050405020304" pitchFamily="18" charset="0"/>
              </a:rPr>
              <a:t>seaborn</a:t>
            </a:r>
            <a:endParaRPr lang="en-IN" sz="2000"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ü"/>
            </a:pPr>
            <a:r>
              <a:rPr lang="en-IN" sz="2000" dirty="0" err="1">
                <a:latin typeface="Times New Roman" panose="02020603050405020304" pitchFamily="18" charset="0"/>
                <a:cs typeface="Times New Roman" panose="02020603050405020304" pitchFamily="18" charset="0"/>
              </a:rPr>
              <a:t>geopy</a:t>
            </a:r>
            <a:endParaRPr lang="en-IN" sz="2000"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ü"/>
            </a:pPr>
            <a:r>
              <a:rPr lang="en-IN" sz="2000" dirty="0" err="1">
                <a:latin typeface="Times New Roman" panose="02020603050405020304" pitchFamily="18" charset="0"/>
                <a:cs typeface="Times New Roman" panose="02020603050405020304" pitchFamily="18" charset="0"/>
              </a:rPr>
              <a:t>scikit</a:t>
            </a:r>
            <a:r>
              <a:rPr lang="en-IN" sz="2000" dirty="0">
                <a:latin typeface="Times New Roman" panose="02020603050405020304" pitchFamily="18" charset="0"/>
                <a:cs typeface="Times New Roman" panose="02020603050405020304" pitchFamily="18" charset="0"/>
              </a:rPr>
              <a:t>-learn</a:t>
            </a: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342834" y="3693214"/>
            <a:ext cx="5474576" cy="1877437"/>
          </a:xfrm>
          <a:prstGeom prst="rect">
            <a:avLst/>
          </a:prstGeom>
          <a:noFill/>
        </p:spPr>
        <p:txBody>
          <a:bodyPr wrap="none" lIns="91440" tIns="45720" rIns="91440" bIns="45720">
            <a:spAutoFit/>
          </a:bodyPr>
          <a:lstStyle/>
          <a:p>
            <a:pPr marL="285750" lvl="0" indent="-285750" eaLnBrk="0" fontAlgn="base" hangingPunct="0">
              <a:spcBef>
                <a:spcPct val="0"/>
              </a:spcBef>
              <a:spcAft>
                <a:spcPct val="0"/>
              </a:spcAft>
              <a:buFont typeface="Wingdings" panose="05000000000000000000" pitchFamily="2" charset="2"/>
              <a:buChar char="q"/>
            </a:pPr>
            <a:r>
              <a:rPr kumimoji="0" lang="en-US" sz="2000" b="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Importing the dataset</a:t>
            </a:r>
          </a:p>
          <a:p>
            <a:pPr marL="285750" lvl="0" indent="-285750" eaLnBrk="0" fontAlgn="base" hangingPunct="0">
              <a:spcBef>
                <a:spcPct val="0"/>
              </a:spcBef>
              <a:spcAft>
                <a:spcPct val="0"/>
              </a:spcAft>
              <a:buFont typeface="Wingdings" panose="05000000000000000000" pitchFamily="2" charset="2"/>
              <a:buChar char="q"/>
            </a:pPr>
            <a:r>
              <a:rPr lang="en-US" sz="2000" dirty="0" smtClean="0">
                <a:solidFill>
                  <a:srgbClr val="3C4043"/>
                </a:solidFill>
                <a:latin typeface="Times New Roman" panose="02020603050405020304" pitchFamily="18" charset="0"/>
                <a:cs typeface="Times New Roman" panose="02020603050405020304" pitchFamily="18" charset="0"/>
              </a:rPr>
              <a:t>Check for empty elements</a:t>
            </a:r>
          </a:p>
          <a:p>
            <a:pPr marL="285750" lvl="0" indent="-285750" eaLnBrk="0" fontAlgn="base" hangingPunct="0">
              <a:spcBef>
                <a:spcPct val="0"/>
              </a:spcBef>
              <a:spcAft>
                <a:spcPct val="0"/>
              </a:spcAft>
              <a:buFont typeface="Wingdings" panose="05000000000000000000" pitchFamily="2" charset="2"/>
              <a:buChar char="q"/>
            </a:pPr>
            <a:r>
              <a:rPr kumimoji="0" lang="en-US" sz="2000" b="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Checking the data type</a:t>
            </a:r>
            <a:r>
              <a:rPr kumimoji="0" lang="en-US" sz="2000" b="0" u="none" strike="noStrike" cap="none" normalizeH="0" dirty="0" smtClean="0">
                <a:ln>
                  <a:noFill/>
                </a:ln>
                <a:solidFill>
                  <a:srgbClr val="3C4043"/>
                </a:solidFill>
                <a:effectLst/>
                <a:latin typeface="Times New Roman" panose="02020603050405020304" pitchFamily="18" charset="0"/>
                <a:cs typeface="Times New Roman" panose="02020603050405020304" pitchFamily="18" charset="0"/>
              </a:rPr>
              <a:t> all columns</a:t>
            </a:r>
          </a:p>
          <a:p>
            <a:pPr marL="285750" lvl="0" indent="-285750" eaLnBrk="0" fontAlgn="base" hangingPunct="0">
              <a:spcBef>
                <a:spcPct val="0"/>
              </a:spcBef>
              <a:spcAft>
                <a:spcPct val="0"/>
              </a:spcAft>
              <a:buFont typeface="Wingdings" panose="05000000000000000000" pitchFamily="2" charset="2"/>
              <a:buChar char="q"/>
            </a:pPr>
            <a:r>
              <a:rPr lang="en-US" sz="2000" baseline="0" dirty="0" smtClean="0">
                <a:solidFill>
                  <a:srgbClr val="3C4043"/>
                </a:solidFill>
                <a:latin typeface="Times New Roman" panose="02020603050405020304" pitchFamily="18" charset="0"/>
                <a:cs typeface="Times New Roman" panose="02020603050405020304" pitchFamily="18" charset="0"/>
              </a:rPr>
              <a:t>Checking</a:t>
            </a:r>
            <a:r>
              <a:rPr lang="en-US" sz="2000" dirty="0" smtClean="0">
                <a:solidFill>
                  <a:srgbClr val="3C4043"/>
                </a:solidFill>
                <a:latin typeface="Times New Roman" panose="02020603050405020304" pitchFamily="18" charset="0"/>
                <a:cs typeface="Times New Roman" panose="02020603050405020304" pitchFamily="18" charset="0"/>
              </a:rPr>
              <a:t> number of unique rows in each feature</a:t>
            </a:r>
          </a:p>
          <a:p>
            <a:pPr marL="285750" lvl="0" indent="-285750" eaLnBrk="0" fontAlgn="base" hangingPunct="0">
              <a:spcBef>
                <a:spcPct val="0"/>
              </a:spcBef>
              <a:spcAft>
                <a:spcPct val="0"/>
              </a:spcAft>
              <a:buFont typeface="Wingdings" panose="05000000000000000000" pitchFamily="2" charset="2"/>
              <a:buChar char="q"/>
            </a:pPr>
            <a:r>
              <a:rPr kumimoji="0" lang="en-US" sz="2000" b="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Checking</a:t>
            </a:r>
            <a:r>
              <a:rPr kumimoji="0" lang="en-US" sz="2000" b="0" u="none" strike="noStrike" cap="none" normalizeH="0" dirty="0" smtClean="0">
                <a:ln>
                  <a:noFill/>
                </a:ln>
                <a:solidFill>
                  <a:srgbClr val="3C4043"/>
                </a:solidFill>
                <a:effectLst/>
                <a:latin typeface="Times New Roman" panose="02020603050405020304" pitchFamily="18" charset="0"/>
                <a:cs typeface="Times New Roman" panose="02020603050405020304" pitchFamily="18" charset="0"/>
              </a:rPr>
              <a:t> Stats of all columns</a:t>
            </a:r>
          </a:p>
          <a:p>
            <a:pPr marL="285750" lvl="0" indent="-285750" eaLnBrk="0" fontAlgn="base" hangingPunct="0">
              <a:spcBef>
                <a:spcPct val="0"/>
              </a:spcBef>
              <a:spcAft>
                <a:spcPct val="0"/>
              </a:spcAft>
              <a:buFont typeface="Wingdings" panose="05000000000000000000" pitchFamily="2" charset="2"/>
              <a:buChar char="q"/>
            </a:pPr>
            <a:endParaRPr kumimoji="0" lang="en-US" sz="16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497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347136" y="238667"/>
            <a:ext cx="4952638" cy="461665"/>
          </a:xfrm>
          <a:prstGeom prst="rect">
            <a:avLst/>
          </a:prstGeom>
        </p:spPr>
        <p:txBody>
          <a:bodyPr wrap="none">
            <a:spAutoFit/>
          </a:bodyPr>
          <a:lstStyle/>
          <a:p>
            <a:pPr marL="342900" lvl="0" indent="-342900" eaLnBrk="0" fontAlgn="base" hangingPunct="0">
              <a:spcBef>
                <a:spcPct val="0"/>
              </a:spcBef>
              <a:spcAft>
                <a:spcPct val="0"/>
              </a:spcAft>
              <a:buFont typeface="Wingdings" panose="05000000000000000000" pitchFamily="2" charset="2"/>
              <a:buChar char="Ø"/>
            </a:pPr>
            <a:r>
              <a:rPr kumimoji="0" lang="en-US" sz="2400" b="1" i="0" u="none" strike="noStrike" cap="none" normalizeH="0" baseline="0" dirty="0" smtClean="0">
                <a:ln>
                  <a:noFill/>
                </a:ln>
                <a:solidFill>
                  <a:srgbClr val="3C4043"/>
                </a:solidFill>
                <a:effectLst/>
                <a:latin typeface="Times New Roman" panose="02020603050405020304" pitchFamily="18" charset="0"/>
                <a:cs typeface="Times New Roman" panose="02020603050405020304" pitchFamily="18" charset="0"/>
              </a:rPr>
              <a:t>Exploratory Data Analysis (EDA)</a:t>
            </a:r>
          </a:p>
        </p:txBody>
      </p:sp>
      <p:sp>
        <p:nvSpPr>
          <p:cNvPr id="7" name="Rectangle 6"/>
          <p:cNvSpPr/>
          <p:nvPr/>
        </p:nvSpPr>
        <p:spPr>
          <a:xfrm>
            <a:off x="347136" y="972281"/>
            <a:ext cx="8429744" cy="461665"/>
          </a:xfrm>
          <a:prstGeom prst="rect">
            <a:avLst/>
          </a:prstGeom>
          <a:noFill/>
        </p:spPr>
        <p:txBody>
          <a:bodyPr wrap="none" lIns="91440" tIns="45720" rIns="91440" bIns="45720">
            <a:spAutoFit/>
          </a:bodyPr>
          <a:lstStyle/>
          <a:p>
            <a:pPr marL="342900" indent="-342900" algn="ctr">
              <a:buFont typeface="Wingdings" panose="05000000000000000000" pitchFamily="2" charset="2"/>
              <a:buChar char="q"/>
            </a:pPr>
            <a:r>
              <a:rPr lang="en-US" sz="2400" b="0" cap="none" spc="0" dirty="0" smtClean="0">
                <a:ln w="0"/>
                <a:solidFill>
                  <a:schemeClr val="tx1"/>
                </a:solidFill>
                <a:latin typeface="Times New Roman" panose="02020603050405020304" pitchFamily="18" charset="0"/>
                <a:cs typeface="Times New Roman" panose="02020603050405020304" pitchFamily="18" charset="0"/>
              </a:rPr>
              <a:t>Analyzing the distribution of the target variable using histogram</a:t>
            </a:r>
            <a:endParaRPr lang="en-US" sz="2400" b="0" cap="none" spc="0" dirty="0">
              <a:ln w="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129" y="1433945"/>
            <a:ext cx="6875236" cy="4290209"/>
          </a:xfrm>
          <a:prstGeom prst="rect">
            <a:avLst/>
          </a:prstGeom>
        </p:spPr>
      </p:pic>
    </p:spTree>
    <p:extLst>
      <p:ext uri="{BB962C8B-B14F-4D97-AF65-F5344CB8AC3E}">
        <p14:creationId xmlns:p14="http://schemas.microsoft.com/office/powerpoint/2010/main" val="1229727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4" name="Rectangle 3"/>
          <p:cNvSpPr/>
          <p:nvPr/>
        </p:nvSpPr>
        <p:spPr>
          <a:xfrm>
            <a:off x="369545" y="290637"/>
            <a:ext cx="9266063" cy="5878532"/>
          </a:xfrm>
          <a:prstGeom prst="rect">
            <a:avLst/>
          </a:prstGeom>
          <a:noFill/>
        </p:spPr>
        <p:txBody>
          <a:bodyPr wrap="none" lIns="91440" tIns="45720" rIns="91440" bIns="45720">
            <a:spAutoFit/>
          </a:bodyPr>
          <a:lstStyle/>
          <a:p>
            <a:pPr marL="342900" indent="-342900">
              <a:buFont typeface="Wingdings" panose="05000000000000000000" pitchFamily="2" charset="2"/>
              <a:buChar char="q"/>
            </a:pPr>
            <a:r>
              <a:rPr lang="en-US" sz="2400" b="1" cap="none" spc="0" dirty="0" smtClean="0">
                <a:ln w="0"/>
                <a:solidFill>
                  <a:schemeClr val="tx1"/>
                </a:solidFill>
                <a:latin typeface="Times New Roman" panose="02020603050405020304" pitchFamily="18" charset="0"/>
                <a:cs typeface="Times New Roman" panose="02020603050405020304" pitchFamily="18" charset="0"/>
              </a:rPr>
              <a:t>Extracting feature from existing columns</a:t>
            </a:r>
          </a:p>
          <a:p>
            <a:pPr marL="342900" indent="-342900">
              <a:buFont typeface="Wingdings" panose="05000000000000000000" pitchFamily="2" charset="2"/>
              <a:buChar char="§"/>
            </a:pPr>
            <a:endParaRPr lang="en-US" sz="2400" dirty="0" smtClean="0">
              <a:ln w="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a:ln w="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n w="0"/>
                <a:latin typeface="Times New Roman" panose="02020603050405020304" pitchFamily="18" charset="0"/>
                <a:cs typeface="Times New Roman" panose="02020603050405020304" pitchFamily="18" charset="0"/>
              </a:rPr>
              <a:t>From column </a:t>
            </a:r>
            <a:r>
              <a:rPr lang="en-IN" sz="2400" dirty="0" err="1">
                <a:latin typeface="Times New Roman" panose="02020603050405020304" pitchFamily="18" charset="0"/>
                <a:cs typeface="Times New Roman" panose="02020603050405020304" pitchFamily="18" charset="0"/>
              </a:rPr>
              <a:t>pickup_datetime</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b="0" cap="none" spc="0" dirty="0" smtClean="0">
                <a:ln w="0"/>
                <a:solidFill>
                  <a:schemeClr val="tx1"/>
                </a:solidFill>
                <a:latin typeface="Times New Roman" panose="02020603050405020304" pitchFamily="18" charset="0"/>
                <a:cs typeface="Times New Roman" panose="02020603050405020304" pitchFamily="18" charset="0"/>
              </a:rPr>
              <a:t>Hour </a:t>
            </a:r>
          </a:p>
          <a:p>
            <a:pPr marL="342900" indent="-342900">
              <a:buFont typeface="Wingdings" panose="05000000000000000000" pitchFamily="2" charset="2"/>
              <a:buChar char="ü"/>
            </a:pPr>
            <a:r>
              <a:rPr lang="en-US" sz="2000" dirty="0" smtClean="0">
                <a:ln w="0"/>
                <a:latin typeface="Times New Roman" panose="02020603050405020304" pitchFamily="18" charset="0"/>
                <a:cs typeface="Times New Roman" panose="02020603050405020304" pitchFamily="18" charset="0"/>
              </a:rPr>
              <a:t>Day</a:t>
            </a:r>
          </a:p>
          <a:p>
            <a:pPr marL="342900" indent="-342900">
              <a:buFont typeface="Wingdings" panose="05000000000000000000" pitchFamily="2" charset="2"/>
              <a:buChar char="ü"/>
            </a:pPr>
            <a:r>
              <a:rPr lang="en-US" sz="2000" b="0" cap="none" spc="0" dirty="0" smtClean="0">
                <a:ln w="0"/>
                <a:solidFill>
                  <a:schemeClr val="tx1"/>
                </a:solidFill>
                <a:latin typeface="Times New Roman" panose="02020603050405020304" pitchFamily="18" charset="0"/>
                <a:cs typeface="Times New Roman" panose="02020603050405020304" pitchFamily="18" charset="0"/>
              </a:rPr>
              <a:t>Month </a:t>
            </a:r>
          </a:p>
          <a:p>
            <a:pPr marL="342900" indent="-342900">
              <a:buFont typeface="Wingdings" panose="05000000000000000000" pitchFamily="2" charset="2"/>
              <a:buChar char="ü"/>
            </a:pPr>
            <a:r>
              <a:rPr lang="en-US" sz="2000" dirty="0" smtClean="0">
                <a:ln w="0"/>
                <a:latin typeface="Times New Roman" panose="02020603050405020304" pitchFamily="18" charset="0"/>
                <a:cs typeface="Times New Roman" panose="02020603050405020304" pitchFamily="18" charset="0"/>
              </a:rPr>
              <a:t>Year</a:t>
            </a:r>
          </a:p>
          <a:p>
            <a:pPr marL="342900" indent="-342900">
              <a:buFont typeface="Wingdings" panose="05000000000000000000" pitchFamily="2" charset="2"/>
              <a:buChar char="ü"/>
            </a:pPr>
            <a:r>
              <a:rPr lang="en-US" sz="2000" dirty="0" err="1" smtClean="0">
                <a:ln w="0"/>
                <a:latin typeface="Times New Roman" panose="02020603050405020304" pitchFamily="18" charset="0"/>
                <a:cs typeface="Times New Roman" panose="02020603050405020304" pitchFamily="18" charset="0"/>
              </a:rPr>
              <a:t>Dayofweek</a:t>
            </a:r>
            <a:endParaRPr lang="en-US" sz="2000" dirty="0" smtClean="0">
              <a:ln w="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n w="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cap="none" spc="0" dirty="0" smtClean="0">
                <a:ln w="0"/>
                <a:solidFill>
                  <a:schemeClr val="tx1"/>
                </a:solidFill>
                <a:latin typeface="Times New Roman" panose="02020603050405020304" pitchFamily="18" charset="0"/>
                <a:cs typeface="Times New Roman" panose="02020603050405020304" pitchFamily="18" charset="0"/>
              </a:rPr>
              <a:t>From column </a:t>
            </a:r>
            <a:r>
              <a:rPr lang="en-IN" sz="2000" b="0" dirty="0" err="1" smtClean="0">
                <a:effectLst/>
                <a:latin typeface="Times New Roman" panose="02020603050405020304" pitchFamily="18" charset="0"/>
                <a:cs typeface="Times New Roman" panose="02020603050405020304" pitchFamily="18" charset="0"/>
              </a:rPr>
              <a:t>pickup_longitude</a:t>
            </a:r>
            <a:r>
              <a:rPr lang="en-IN" sz="2000" b="0" dirty="0" smtClean="0">
                <a:effectLst/>
                <a:latin typeface="Times New Roman" panose="02020603050405020304" pitchFamily="18" charset="0"/>
                <a:cs typeface="Times New Roman" panose="02020603050405020304" pitchFamily="18" charset="0"/>
              </a:rPr>
              <a:t>, </a:t>
            </a:r>
            <a:r>
              <a:rPr lang="en-IN" sz="2000" b="0" dirty="0" err="1" smtClean="0">
                <a:effectLst/>
                <a:latin typeface="Times New Roman" panose="02020603050405020304" pitchFamily="18" charset="0"/>
                <a:cs typeface="Times New Roman" panose="02020603050405020304" pitchFamily="18" charset="0"/>
              </a:rPr>
              <a:t>pickup_latitude</a:t>
            </a:r>
            <a:r>
              <a:rPr lang="en-IN" sz="2000" b="0" dirty="0" smtClean="0">
                <a:effectLst/>
                <a:latin typeface="Times New Roman" panose="02020603050405020304" pitchFamily="18" charset="0"/>
                <a:cs typeface="Times New Roman" panose="02020603050405020304" pitchFamily="18" charset="0"/>
              </a:rPr>
              <a:t>, </a:t>
            </a:r>
            <a:r>
              <a:rPr lang="en-IN" sz="2000" b="0" dirty="0" err="1" smtClean="0">
                <a:effectLst/>
                <a:latin typeface="Times New Roman" panose="02020603050405020304" pitchFamily="18" charset="0"/>
                <a:cs typeface="Times New Roman" panose="02020603050405020304" pitchFamily="18" charset="0"/>
              </a:rPr>
              <a:t>dropoff_longitude</a:t>
            </a:r>
            <a:r>
              <a:rPr lang="en-IN" sz="2000" b="0" dirty="0" smtClean="0">
                <a:effectLst/>
                <a:latin typeface="Times New Roman" panose="02020603050405020304" pitchFamily="18" charset="0"/>
                <a:cs typeface="Times New Roman" panose="02020603050405020304" pitchFamily="18" charset="0"/>
              </a:rPr>
              <a:t>, </a:t>
            </a:r>
            <a:r>
              <a:rPr lang="en-IN" sz="2000" b="0" dirty="0" err="1" smtClean="0">
                <a:effectLst/>
                <a:latin typeface="Times New Roman" panose="02020603050405020304" pitchFamily="18" charset="0"/>
                <a:cs typeface="Times New Roman" panose="02020603050405020304" pitchFamily="18" charset="0"/>
              </a:rPr>
              <a:t>dropoff_latitude</a:t>
            </a:r>
            <a:endParaRPr lang="en-IN" sz="2000" b="0" dirty="0" smtClean="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err="1" smtClean="0">
                <a:latin typeface="Times New Roman" panose="02020603050405020304" pitchFamily="18" charset="0"/>
                <a:cs typeface="Times New Roman" panose="02020603050405020304" pitchFamily="18" charset="0"/>
              </a:rPr>
              <a:t>Distance_km</a:t>
            </a:r>
            <a:endParaRPr lang="en-IN" sz="2000" b="0" dirty="0" smtClean="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000" b="0" dirty="0" smtClean="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000" b="0" dirty="0" smtClean="0">
              <a:effectLst/>
            </a:endParaRPr>
          </a:p>
          <a:p>
            <a:pPr marL="342900" indent="-342900">
              <a:buFont typeface="Wingdings" panose="05000000000000000000" pitchFamily="2" charset="2"/>
              <a:buChar char="§"/>
            </a:pPr>
            <a:endParaRPr lang="en-IN" sz="2000" b="0" dirty="0" smtClean="0">
              <a:effectLst/>
            </a:endParaRPr>
          </a:p>
          <a:p>
            <a:pPr marL="342900" indent="-342900">
              <a:buFont typeface="Wingdings" panose="05000000000000000000" pitchFamily="2" charset="2"/>
              <a:buChar char="§"/>
            </a:pP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540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5" y="6416247"/>
            <a:ext cx="12192000" cy="400110"/>
          </a:xfrm>
          <a:prstGeom prst="rect">
            <a:avLst/>
          </a:prstGeom>
          <a:noFill/>
        </p:spPr>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PG-DBDA                                                                                                                                                          IACSD</a:t>
            </a:r>
            <a:endParaRPr lang="en-US" sz="2000" b="1" cap="none" spc="50" dirty="0">
              <a:ln w="0"/>
              <a:solidFill>
                <a:schemeClr val="bg2"/>
              </a:solidFill>
              <a:effectLst>
                <a:innerShdw blurRad="63500" dist="50800" dir="13500000">
                  <a:srgbClr val="000000">
                    <a:alpha val="50000"/>
                  </a:srgbClr>
                </a:inn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118" y="6426479"/>
            <a:ext cx="453496" cy="379646"/>
          </a:xfrm>
          <a:prstGeom prst="rect">
            <a:avLst/>
          </a:prstGeom>
        </p:spPr>
      </p:pic>
      <p:sp>
        <p:nvSpPr>
          <p:cNvPr id="5" name="Rectangle 4"/>
          <p:cNvSpPr/>
          <p:nvPr/>
        </p:nvSpPr>
        <p:spPr>
          <a:xfrm>
            <a:off x="157949" y="272534"/>
            <a:ext cx="5795176" cy="369332"/>
          </a:xfrm>
          <a:prstGeom prst="rect">
            <a:avLst/>
          </a:prstGeom>
        </p:spPr>
        <p:txBody>
          <a:bodyPr wrap="none">
            <a:spAutoFit/>
          </a:bodyPr>
          <a:lstStyle/>
          <a:p>
            <a:pPr marL="342900" indent="-342900">
              <a:buFont typeface="Wingdings" panose="05000000000000000000" pitchFamily="2" charset="2"/>
              <a:buChar char="q"/>
            </a:pPr>
            <a:r>
              <a:rPr lang="en-IN" b="1" dirty="0" smtClean="0">
                <a:latin typeface="Times New Roman" panose="02020603050405020304" pitchFamily="18" charset="0"/>
                <a:cs typeface="Times New Roman" panose="02020603050405020304" pitchFamily="18" charset="0"/>
              </a:rPr>
              <a:t>Handling outliers by IQR method and imputing them</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67" y="999067"/>
            <a:ext cx="9436534" cy="4735592"/>
          </a:xfrm>
          <a:prstGeom prst="rect">
            <a:avLst/>
          </a:prstGeom>
        </p:spPr>
      </p:pic>
    </p:spTree>
    <p:extLst>
      <p:ext uri="{BB962C8B-B14F-4D97-AF65-F5344CB8AC3E}">
        <p14:creationId xmlns:p14="http://schemas.microsoft.com/office/powerpoint/2010/main" val="3608698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587</TotalTime>
  <Words>783</Words>
  <Application>Microsoft Office PowerPoint</Application>
  <PresentationFormat>Widescreen</PresentationFormat>
  <Paragraphs>253</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inherit</vt:lpstr>
      <vt:lpstr>Inter</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Sumedh Bansod</dc:creator>
  <cp:lastModifiedBy>Sumedh Bansod</cp:lastModifiedBy>
  <cp:revision>37</cp:revision>
  <dcterms:created xsi:type="dcterms:W3CDTF">2024-08-09T06:35:49Z</dcterms:created>
  <dcterms:modified xsi:type="dcterms:W3CDTF">2024-08-10T06:24:16Z</dcterms:modified>
</cp:coreProperties>
</file>