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sldIdLst>
    <p:sldId id="259" r:id="rId2"/>
    <p:sldId id="272" r:id="rId3"/>
    <p:sldId id="273" r:id="rId4"/>
    <p:sldId id="274" r:id="rId5"/>
    <p:sldId id="275" r:id="rId6"/>
    <p:sldId id="271" r:id="rId7"/>
    <p:sldId id="269" r:id="rId8"/>
    <p:sldId id="270" r:id="rId9"/>
    <p:sldId id="268" r:id="rId10"/>
    <p:sldId id="267" r:id="rId11"/>
    <p:sldId id="266" r:id="rId12"/>
    <p:sldId id="265" r:id="rId13"/>
    <p:sldId id="264" r:id="rId14"/>
    <p:sldId id="262" r:id="rId15"/>
    <p:sldId id="261" r:id="rId16"/>
    <p:sldId id="263" r:id="rId17"/>
    <p:sldId id="260"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7A8221-2977-4457-B028-33A63E66C99D}">
          <p14:sldIdLst>
            <p14:sldId id="259"/>
            <p14:sldId id="272"/>
            <p14:sldId id="273"/>
            <p14:sldId id="274"/>
            <p14:sldId id="275"/>
            <p14:sldId id="271"/>
            <p14:sldId id="269"/>
            <p14:sldId id="270"/>
            <p14:sldId id="268"/>
            <p14:sldId id="267"/>
            <p14:sldId id="266"/>
            <p14:sldId id="265"/>
            <p14:sldId id="264"/>
            <p14:sldId id="262"/>
            <p14:sldId id="261"/>
            <p14:sldId id="263"/>
            <p14:sldId id="260"/>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A521E9-DC56-4F2C-B3A1-97914E7A2047}"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186340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521E9-DC56-4F2C-B3A1-97914E7A2047}"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224928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521E9-DC56-4F2C-B3A1-97914E7A2047}"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2476034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521E9-DC56-4F2C-B3A1-97914E7A2047}"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55F0AD4-66AD-4F6B-9412-6D8D0895036A}"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64028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521E9-DC56-4F2C-B3A1-97914E7A2047}"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2153575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A521E9-DC56-4F2C-B3A1-97914E7A2047}" type="datetimeFigureOut">
              <a:rPr lang="en-IN" smtClean="0"/>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135289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A521E9-DC56-4F2C-B3A1-97914E7A2047}" type="datetimeFigureOut">
              <a:rPr lang="en-IN" smtClean="0"/>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2049375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521E9-DC56-4F2C-B3A1-97914E7A2047}"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376034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CA521E9-DC56-4F2C-B3A1-97914E7A2047}" type="datetimeFigureOut">
              <a:rPr lang="en-IN" smtClean="0"/>
              <a:t>18-05-2023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55F0AD4-66AD-4F6B-9412-6D8D0895036A}" type="slidenum">
              <a:rPr lang="en-IN" smtClean="0"/>
              <a:t>‹#›</a:t>
            </a:fld>
            <a:endParaRPr lang="en-IN"/>
          </a:p>
        </p:txBody>
      </p:sp>
    </p:spTree>
    <p:extLst>
      <p:ext uri="{BB962C8B-B14F-4D97-AF65-F5344CB8AC3E}">
        <p14:creationId xmlns:p14="http://schemas.microsoft.com/office/powerpoint/2010/main" val="381579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A521E9-DC56-4F2C-B3A1-97914E7A2047}"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132550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A521E9-DC56-4F2C-B3A1-97914E7A2047}" type="datetimeFigureOut">
              <a:rPr lang="en-IN" smtClean="0"/>
              <a:t>18-05-2023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237389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A521E9-DC56-4F2C-B3A1-97914E7A2047}"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467487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A521E9-DC56-4F2C-B3A1-97914E7A2047}" type="datetimeFigureOut">
              <a:rPr lang="en-IN" smtClean="0"/>
              <a:t>18-05-2023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1925895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A521E9-DC56-4F2C-B3A1-97914E7A2047}" type="datetimeFigureOut">
              <a:rPr lang="en-IN" smtClean="0"/>
              <a:t>18-05-2023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18662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CA521E9-DC56-4F2C-B3A1-97914E7A2047}" type="datetimeFigureOut">
              <a:rPr lang="en-IN" smtClean="0"/>
              <a:t>18-05-2023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23832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521E9-DC56-4F2C-B3A1-97914E7A2047}"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100708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A521E9-DC56-4F2C-B3A1-97914E7A2047}" type="datetimeFigureOut">
              <a:rPr lang="en-IN" smtClean="0"/>
              <a:t>18-05-2023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5F0AD4-66AD-4F6B-9412-6D8D0895036A}" type="slidenum">
              <a:rPr lang="en-IN" smtClean="0"/>
              <a:t>‹#›</a:t>
            </a:fld>
            <a:endParaRPr lang="en-IN"/>
          </a:p>
        </p:txBody>
      </p:sp>
    </p:spTree>
    <p:extLst>
      <p:ext uri="{BB962C8B-B14F-4D97-AF65-F5344CB8AC3E}">
        <p14:creationId xmlns:p14="http://schemas.microsoft.com/office/powerpoint/2010/main" val="214338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A521E9-DC56-4F2C-B3A1-97914E7A2047}" type="datetimeFigureOut">
              <a:rPr lang="en-IN" smtClean="0"/>
              <a:t>18-05-2023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55F0AD4-66AD-4F6B-9412-6D8D0895036A}" type="slidenum">
              <a:rPr lang="en-IN" smtClean="0"/>
              <a:t>‹#›</a:t>
            </a:fld>
            <a:endParaRPr lang="en-IN"/>
          </a:p>
        </p:txBody>
      </p:sp>
    </p:spTree>
    <p:extLst>
      <p:ext uri="{BB962C8B-B14F-4D97-AF65-F5344CB8AC3E}">
        <p14:creationId xmlns:p14="http://schemas.microsoft.com/office/powerpoint/2010/main" val="2444591711"/>
      </p:ext>
    </p:extLst>
  </p:cSld>
  <p:clrMap bg1="dk1" tx1="lt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CE5FD7-F022-C30D-848A-EC8B2FE8403D}"/>
              </a:ext>
            </a:extLst>
          </p:cNvPr>
          <p:cNvSpPr>
            <a:spLocks noGrp="1"/>
          </p:cNvSpPr>
          <p:nvPr>
            <p:ph type="ctrTitle"/>
          </p:nvPr>
        </p:nvSpPr>
        <p:spPr>
          <a:xfrm>
            <a:off x="0" y="0"/>
            <a:ext cx="12192000" cy="2361063"/>
          </a:xfrm>
        </p:spPr>
        <p:txBody>
          <a:bodyPr/>
          <a:lstStyle/>
          <a:p>
            <a:pPr algn="ctr"/>
            <a:r>
              <a:rPr lang="en-IN" sz="5000" b="1" dirty="0"/>
              <a:t>Development of MQTT Protocol-Based Client-Server System for IoT Applications in Nuclear Power Plants</a:t>
            </a:r>
          </a:p>
        </p:txBody>
      </p:sp>
      <p:sp>
        <p:nvSpPr>
          <p:cNvPr id="5" name="Subtitle 4">
            <a:extLst>
              <a:ext uri="{FF2B5EF4-FFF2-40B4-BE49-F238E27FC236}">
                <a16:creationId xmlns:a16="http://schemas.microsoft.com/office/drawing/2014/main" id="{AC5EBCD6-6DD3-208F-C5A0-C4DCC95395BD}"/>
              </a:ext>
            </a:extLst>
          </p:cNvPr>
          <p:cNvSpPr>
            <a:spLocks noGrp="1"/>
          </p:cNvSpPr>
          <p:nvPr>
            <p:ph type="subTitle" idx="1"/>
          </p:nvPr>
        </p:nvSpPr>
        <p:spPr>
          <a:xfrm>
            <a:off x="680322" y="4854018"/>
            <a:ext cx="10824741" cy="1446550"/>
          </a:xfrm>
        </p:spPr>
        <p:txBody>
          <a:bodyPr>
            <a:normAutofit fontScale="92500" lnSpcReduction="10000"/>
          </a:bodyPr>
          <a:lstStyle/>
          <a:p>
            <a:pPr marL="0" lvl="0" indent="0" algn="ctr"/>
            <a:r>
              <a:rPr lang="en-US" sz="3200" b="1" dirty="0">
                <a:latin typeface="Trebuchet MS" panose="020B0603020202020204" pitchFamily="34" charset="0"/>
              </a:rPr>
              <a:t>Under the Guidance of Sreejith </a:t>
            </a:r>
            <a:r>
              <a:rPr lang="en-US" sz="3200" b="1" dirty="0" err="1">
                <a:latin typeface="Trebuchet MS" panose="020B0603020202020204" pitchFamily="34" charset="0"/>
              </a:rPr>
              <a:t>Sasidharan</a:t>
            </a:r>
            <a:endParaRPr lang="en-US" sz="3200" b="1" dirty="0">
              <a:latin typeface="Trebuchet MS" panose="020B0603020202020204" pitchFamily="34" charset="0"/>
            </a:endParaRPr>
          </a:p>
          <a:p>
            <a:pPr marL="0" lvl="0" indent="0" algn="ctr"/>
            <a:endParaRPr lang="en-US" sz="3200" b="1" dirty="0">
              <a:latin typeface="Trebuchet MS" panose="020B0603020202020204" pitchFamily="34" charset="0"/>
            </a:endParaRPr>
          </a:p>
          <a:p>
            <a:pPr marL="0" lvl="0" indent="0" algn="ctr"/>
            <a:r>
              <a:rPr lang="en-US" sz="3200" b="1" dirty="0">
                <a:latin typeface="Trebuchet MS" panose="020B0603020202020204" pitchFamily="34" charset="0"/>
              </a:rPr>
              <a:t>Internship is done at IGCAR, </a:t>
            </a:r>
            <a:r>
              <a:rPr lang="en-US" sz="3200" b="1" dirty="0" err="1">
                <a:latin typeface="Trebuchet MS" panose="020B0603020202020204" pitchFamily="34" charset="0"/>
              </a:rPr>
              <a:t>Kalpakkam</a:t>
            </a:r>
            <a:endParaRPr lang="en-IN" sz="3200" dirty="0">
              <a:latin typeface="Trebuchet MS" panose="020B0603020202020204" pitchFamily="34" charset="0"/>
            </a:endParaRPr>
          </a:p>
        </p:txBody>
      </p:sp>
      <p:sp>
        <p:nvSpPr>
          <p:cNvPr id="7" name="TextBox 6">
            <a:extLst>
              <a:ext uri="{FF2B5EF4-FFF2-40B4-BE49-F238E27FC236}">
                <a16:creationId xmlns:a16="http://schemas.microsoft.com/office/drawing/2014/main" id="{7F7FDC60-9EF9-F32C-4541-F9AFAB4E0C86}"/>
              </a:ext>
            </a:extLst>
          </p:cNvPr>
          <p:cNvSpPr txBox="1"/>
          <p:nvPr/>
        </p:nvSpPr>
        <p:spPr>
          <a:xfrm>
            <a:off x="9130352" y="2644170"/>
            <a:ext cx="3061648" cy="1446550"/>
          </a:xfrm>
          <a:prstGeom prst="rect">
            <a:avLst/>
          </a:prstGeom>
          <a:noFill/>
        </p:spPr>
        <p:txBody>
          <a:bodyPr wrap="square" rtlCol="0">
            <a:spAutoFit/>
          </a:bodyPr>
          <a:lstStyle/>
          <a:p>
            <a:pPr algn="ctr"/>
            <a:r>
              <a:rPr lang="en-IN" sz="3200" dirty="0"/>
              <a:t>INTERNSHIP</a:t>
            </a:r>
          </a:p>
          <a:p>
            <a:pPr algn="ctr"/>
            <a:endParaRPr lang="en-IN" sz="2400" dirty="0"/>
          </a:p>
          <a:p>
            <a:pPr algn="ctr"/>
            <a:r>
              <a:rPr lang="en-IN" sz="3200" dirty="0"/>
              <a:t>REVIEW 3</a:t>
            </a:r>
          </a:p>
        </p:txBody>
      </p:sp>
      <p:sp>
        <p:nvSpPr>
          <p:cNvPr id="8" name="TextBox 7">
            <a:extLst>
              <a:ext uri="{FF2B5EF4-FFF2-40B4-BE49-F238E27FC236}">
                <a16:creationId xmlns:a16="http://schemas.microsoft.com/office/drawing/2014/main" id="{8D1993D0-410B-60D3-B8DC-5F419CDFE72A}"/>
              </a:ext>
            </a:extLst>
          </p:cNvPr>
          <p:cNvSpPr txBox="1"/>
          <p:nvPr/>
        </p:nvSpPr>
        <p:spPr>
          <a:xfrm>
            <a:off x="352776" y="3007376"/>
            <a:ext cx="6560963" cy="1200329"/>
          </a:xfrm>
          <a:prstGeom prst="rect">
            <a:avLst/>
          </a:prstGeom>
          <a:noFill/>
        </p:spPr>
        <p:txBody>
          <a:bodyPr wrap="none" rtlCol="0">
            <a:spAutoFit/>
          </a:bodyPr>
          <a:lstStyle/>
          <a:p>
            <a:r>
              <a:rPr lang="en-US" sz="3600" dirty="0"/>
              <a:t>By</a:t>
            </a:r>
          </a:p>
          <a:p>
            <a:r>
              <a:rPr lang="en-US" sz="3600" dirty="0"/>
              <a:t>DHRUVA RAKESH B - 19BES7003</a:t>
            </a:r>
          </a:p>
        </p:txBody>
      </p:sp>
    </p:spTree>
    <p:extLst>
      <p:ext uri="{BB962C8B-B14F-4D97-AF65-F5344CB8AC3E}">
        <p14:creationId xmlns:p14="http://schemas.microsoft.com/office/powerpoint/2010/main" val="1440436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A4A0-9429-066E-B9D8-014A9CFB681E}"/>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A74A04B7-3F5A-FDF5-9621-56FAD691FA07}"/>
              </a:ext>
            </a:extLst>
          </p:cNvPr>
          <p:cNvSpPr>
            <a:spLocks noGrp="1"/>
          </p:cNvSpPr>
          <p:nvPr>
            <p:ph idx="1"/>
          </p:nvPr>
        </p:nvSpPr>
        <p:spPr>
          <a:xfrm>
            <a:off x="679485" y="2332124"/>
            <a:ext cx="3210645" cy="3599316"/>
          </a:xfrm>
        </p:spPr>
        <p:txBody>
          <a:bodyPr/>
          <a:lstStyle/>
          <a:p>
            <a:pPr marL="0" indent="0">
              <a:buNone/>
            </a:pPr>
            <a:endParaRPr lang="en-IN" sz="2400" dirty="0">
              <a:solidFill>
                <a:schemeClr val="lt1"/>
              </a:solidFill>
            </a:endParaRPr>
          </a:p>
          <a:p>
            <a:pPr marL="0" indent="0">
              <a:buNone/>
            </a:pPr>
            <a:endParaRPr lang="en-IN" dirty="0">
              <a:solidFill>
                <a:schemeClr val="lt1"/>
              </a:solidFill>
            </a:endParaRPr>
          </a:p>
          <a:p>
            <a:pPr marL="0" indent="0">
              <a:buNone/>
            </a:pPr>
            <a:r>
              <a:rPr lang="en-IN" sz="2400" dirty="0">
                <a:solidFill>
                  <a:schemeClr val="lt1"/>
                </a:solidFill>
              </a:rPr>
              <a:t>Manually setup Client in Arduino with Ethernet Shield Rev2</a:t>
            </a:r>
          </a:p>
        </p:txBody>
      </p:sp>
      <p:pic>
        <p:nvPicPr>
          <p:cNvPr id="4" name="Google Shape;143;p26">
            <a:extLst>
              <a:ext uri="{FF2B5EF4-FFF2-40B4-BE49-F238E27FC236}">
                <a16:creationId xmlns:a16="http://schemas.microsoft.com/office/drawing/2014/main" id="{5EA67C9A-04AD-6508-1CEA-C994CA75D2CC}"/>
              </a:ext>
            </a:extLst>
          </p:cNvPr>
          <p:cNvPicPr preferRelativeResize="0"/>
          <p:nvPr/>
        </p:nvPicPr>
        <p:blipFill>
          <a:blip r:embed="rId2">
            <a:alphaModFix/>
          </a:blip>
          <a:stretch>
            <a:fillRect/>
          </a:stretch>
        </p:blipFill>
        <p:spPr>
          <a:xfrm>
            <a:off x="4095461" y="127635"/>
            <a:ext cx="4557789" cy="66027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Google Shape;144;p26">
            <a:extLst>
              <a:ext uri="{FF2B5EF4-FFF2-40B4-BE49-F238E27FC236}">
                <a16:creationId xmlns:a16="http://schemas.microsoft.com/office/drawing/2014/main" id="{B173C466-4F1B-A05D-D2E5-BCE10B79504E}"/>
              </a:ext>
            </a:extLst>
          </p:cNvPr>
          <p:cNvPicPr preferRelativeResize="0"/>
          <p:nvPr/>
        </p:nvPicPr>
        <p:blipFill>
          <a:blip r:embed="rId3">
            <a:alphaModFix/>
          </a:blip>
          <a:stretch>
            <a:fillRect/>
          </a:stretch>
        </p:blipFill>
        <p:spPr>
          <a:xfrm>
            <a:off x="6701917" y="3957235"/>
            <a:ext cx="5366473" cy="151267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583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1297-3147-F501-2216-24116F3541A8}"/>
              </a:ext>
            </a:extLst>
          </p:cNvPr>
          <p:cNvSpPr>
            <a:spLocks noGrp="1"/>
          </p:cNvSpPr>
          <p:nvPr>
            <p:ph type="title"/>
          </p:nvPr>
        </p:nvSpPr>
        <p:spPr/>
        <p:txBody>
          <a:bodyPr>
            <a:normAutofit/>
          </a:bodyPr>
          <a:lstStyle/>
          <a:p>
            <a:r>
              <a:rPr lang="en-IN" sz="4000" dirty="0"/>
              <a:t>RESULTS</a:t>
            </a:r>
          </a:p>
        </p:txBody>
      </p:sp>
      <p:sp>
        <p:nvSpPr>
          <p:cNvPr id="3" name="Content Placeholder 2">
            <a:extLst>
              <a:ext uri="{FF2B5EF4-FFF2-40B4-BE49-F238E27FC236}">
                <a16:creationId xmlns:a16="http://schemas.microsoft.com/office/drawing/2014/main" id="{75939A37-2656-11E7-49E4-920DA73C4C0E}"/>
              </a:ext>
            </a:extLst>
          </p:cNvPr>
          <p:cNvSpPr>
            <a:spLocks noGrp="1"/>
          </p:cNvSpPr>
          <p:nvPr>
            <p:ph idx="1"/>
          </p:nvPr>
        </p:nvSpPr>
        <p:spPr>
          <a:xfrm>
            <a:off x="680321" y="2336873"/>
            <a:ext cx="4000861" cy="3599316"/>
          </a:xfrm>
        </p:spPr>
        <p:txBody>
          <a:bodyPr/>
          <a:lstStyle/>
          <a:p>
            <a:pPr marL="0" indent="0">
              <a:buNone/>
            </a:pPr>
            <a:endParaRPr lang="en-IN" dirty="0"/>
          </a:p>
          <a:p>
            <a:pPr marL="0" indent="0">
              <a:buNone/>
            </a:pPr>
            <a:endParaRPr lang="en-IN" dirty="0"/>
          </a:p>
          <a:p>
            <a:pPr marL="0" indent="0">
              <a:buNone/>
            </a:pPr>
            <a:r>
              <a:rPr lang="en-IN" dirty="0"/>
              <a:t>Testing using MQTT Explorer</a:t>
            </a:r>
          </a:p>
          <a:p>
            <a:endParaRPr lang="en-IN" dirty="0"/>
          </a:p>
        </p:txBody>
      </p:sp>
      <p:pic>
        <p:nvPicPr>
          <p:cNvPr id="4" name="Google Shape;150;p27">
            <a:extLst>
              <a:ext uri="{FF2B5EF4-FFF2-40B4-BE49-F238E27FC236}">
                <a16:creationId xmlns:a16="http://schemas.microsoft.com/office/drawing/2014/main" id="{44CD4687-D48D-2431-E607-C4E4E9F817A8}"/>
              </a:ext>
            </a:extLst>
          </p:cNvPr>
          <p:cNvPicPr preferRelativeResize="0"/>
          <p:nvPr/>
        </p:nvPicPr>
        <p:blipFill>
          <a:blip r:embed="rId2">
            <a:alphaModFix/>
          </a:blip>
          <a:stretch>
            <a:fillRect/>
          </a:stretch>
        </p:blipFill>
        <p:spPr>
          <a:xfrm>
            <a:off x="4995080" y="2336873"/>
            <a:ext cx="6837527" cy="43095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2062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00DA-B3BA-C0E0-D629-64B5D29E6328}"/>
              </a:ext>
            </a:extLst>
          </p:cNvPr>
          <p:cNvSpPr>
            <a:spLocks noGrp="1"/>
          </p:cNvSpPr>
          <p:nvPr>
            <p:ph type="title"/>
          </p:nvPr>
        </p:nvSpPr>
        <p:spPr/>
        <p:txBody>
          <a:bodyPr>
            <a:normAutofit/>
          </a:bodyPr>
          <a:lstStyle/>
          <a:p>
            <a:r>
              <a:rPr lang="en-IN" sz="4000" dirty="0"/>
              <a:t>RESULTS</a:t>
            </a:r>
          </a:p>
        </p:txBody>
      </p:sp>
      <p:sp>
        <p:nvSpPr>
          <p:cNvPr id="3" name="Content Placeholder 2">
            <a:extLst>
              <a:ext uri="{FF2B5EF4-FFF2-40B4-BE49-F238E27FC236}">
                <a16:creationId xmlns:a16="http://schemas.microsoft.com/office/drawing/2014/main" id="{D1A6E326-8B7F-5C5B-BEE4-4A3E3665F2E4}"/>
              </a:ext>
            </a:extLst>
          </p:cNvPr>
          <p:cNvSpPr>
            <a:spLocks noGrp="1"/>
          </p:cNvSpPr>
          <p:nvPr>
            <p:ph idx="1"/>
          </p:nvPr>
        </p:nvSpPr>
        <p:spPr>
          <a:xfrm>
            <a:off x="680323" y="2336873"/>
            <a:ext cx="2622436" cy="3599316"/>
          </a:xfrm>
        </p:spPr>
        <p:txBody>
          <a:bodyPr/>
          <a:lstStyle/>
          <a:p>
            <a:pPr marL="0" indent="0">
              <a:buNone/>
            </a:pPr>
            <a:endParaRPr lang="en-IN" sz="2400" dirty="0">
              <a:solidFill>
                <a:schemeClr val="lt1"/>
              </a:solidFill>
            </a:endParaRPr>
          </a:p>
          <a:p>
            <a:pPr marL="0" indent="0">
              <a:buNone/>
            </a:pPr>
            <a:endParaRPr lang="en-IN" dirty="0">
              <a:solidFill>
                <a:schemeClr val="lt1"/>
              </a:solidFill>
            </a:endParaRPr>
          </a:p>
          <a:p>
            <a:pPr marL="0" indent="0">
              <a:buNone/>
            </a:pPr>
            <a:r>
              <a:rPr lang="en-IN" sz="2400" dirty="0">
                <a:solidFill>
                  <a:schemeClr val="lt1"/>
                </a:solidFill>
              </a:rPr>
              <a:t>Dashboard of the </a:t>
            </a:r>
            <a:r>
              <a:rPr lang="en-IN" sz="2400" dirty="0" err="1">
                <a:solidFill>
                  <a:schemeClr val="lt1"/>
                </a:solidFill>
              </a:rPr>
              <a:t>HiveMQ</a:t>
            </a:r>
            <a:r>
              <a:rPr lang="en-IN" sz="2400" dirty="0">
                <a:solidFill>
                  <a:schemeClr val="lt1"/>
                </a:solidFill>
              </a:rPr>
              <a:t> giving details and status about the clients connected </a:t>
            </a:r>
          </a:p>
        </p:txBody>
      </p:sp>
      <p:pic>
        <p:nvPicPr>
          <p:cNvPr id="4" name="Google Shape;157;p28">
            <a:extLst>
              <a:ext uri="{FF2B5EF4-FFF2-40B4-BE49-F238E27FC236}">
                <a16:creationId xmlns:a16="http://schemas.microsoft.com/office/drawing/2014/main" id="{4908657D-792E-7837-0FCE-9C2482A914B3}"/>
              </a:ext>
            </a:extLst>
          </p:cNvPr>
          <p:cNvPicPr preferRelativeResize="0"/>
          <p:nvPr/>
        </p:nvPicPr>
        <p:blipFill>
          <a:blip r:embed="rId2">
            <a:alphaModFix/>
          </a:blip>
          <a:stretch>
            <a:fillRect/>
          </a:stretch>
        </p:blipFill>
        <p:spPr>
          <a:xfrm>
            <a:off x="3534770" y="2336873"/>
            <a:ext cx="8520755" cy="43080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3233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38AC-D013-969E-C04F-9233E002D9BB}"/>
              </a:ext>
            </a:extLst>
          </p:cNvPr>
          <p:cNvSpPr>
            <a:spLocks noGrp="1"/>
          </p:cNvSpPr>
          <p:nvPr>
            <p:ph type="title"/>
          </p:nvPr>
        </p:nvSpPr>
        <p:spPr/>
        <p:txBody>
          <a:bodyPr>
            <a:normAutofit/>
          </a:bodyPr>
          <a:lstStyle/>
          <a:p>
            <a:r>
              <a:rPr lang="en-IN" sz="4000" dirty="0"/>
              <a:t>RESULTS</a:t>
            </a:r>
          </a:p>
        </p:txBody>
      </p:sp>
      <p:pic>
        <p:nvPicPr>
          <p:cNvPr id="4" name="Google Shape;164;p29">
            <a:extLst>
              <a:ext uri="{FF2B5EF4-FFF2-40B4-BE49-F238E27FC236}">
                <a16:creationId xmlns:a16="http://schemas.microsoft.com/office/drawing/2014/main" id="{67DC1E33-617D-6697-48D8-DB96EA75AD0E}"/>
              </a:ext>
            </a:extLst>
          </p:cNvPr>
          <p:cNvPicPr preferRelativeResize="0">
            <a:picLocks noGrp="1"/>
          </p:cNvPicPr>
          <p:nvPr>
            <p:ph idx="1"/>
          </p:nvPr>
        </p:nvPicPr>
        <p:blipFill rotWithShape="1">
          <a:blip r:embed="rId2">
            <a:alphaModFix/>
          </a:blip>
          <a:srcRect b="4951"/>
          <a:stretch/>
        </p:blipFill>
        <p:spPr>
          <a:xfrm>
            <a:off x="4237770" y="2268561"/>
            <a:ext cx="7663078" cy="4364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32C3083F-02E1-18A6-B994-3BD82ED6F778}"/>
              </a:ext>
            </a:extLst>
          </p:cNvPr>
          <p:cNvSpPr txBox="1"/>
          <p:nvPr/>
        </p:nvSpPr>
        <p:spPr>
          <a:xfrm>
            <a:off x="680320" y="3220872"/>
            <a:ext cx="2922689" cy="1569660"/>
          </a:xfrm>
          <a:prstGeom prst="rect">
            <a:avLst/>
          </a:prstGeom>
          <a:noFill/>
        </p:spPr>
        <p:txBody>
          <a:bodyPr wrap="square" rtlCol="0">
            <a:spAutoFit/>
          </a:bodyPr>
          <a:lstStyle/>
          <a:p>
            <a:r>
              <a:rPr lang="en-IN" sz="2400" dirty="0">
                <a:solidFill>
                  <a:schemeClr val="lt1"/>
                </a:solidFill>
              </a:rPr>
              <a:t>VS Code for the development of the Dashboard of the developed broker </a:t>
            </a:r>
          </a:p>
        </p:txBody>
      </p:sp>
    </p:spTree>
    <p:extLst>
      <p:ext uri="{BB962C8B-B14F-4D97-AF65-F5344CB8AC3E}">
        <p14:creationId xmlns:p14="http://schemas.microsoft.com/office/powerpoint/2010/main" val="363477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A354-E81D-419C-F91C-94060F6AEFE3}"/>
              </a:ext>
            </a:extLst>
          </p:cNvPr>
          <p:cNvSpPr>
            <a:spLocks noGrp="1"/>
          </p:cNvSpPr>
          <p:nvPr>
            <p:ph type="title"/>
          </p:nvPr>
        </p:nvSpPr>
        <p:spPr/>
        <p:txBody>
          <a:bodyPr>
            <a:normAutofit/>
          </a:bodyPr>
          <a:lstStyle/>
          <a:p>
            <a:r>
              <a:rPr lang="en-IN" sz="4000" dirty="0"/>
              <a:t>RESULTS</a:t>
            </a:r>
          </a:p>
        </p:txBody>
      </p:sp>
      <p:pic>
        <p:nvPicPr>
          <p:cNvPr id="5" name="Content Placeholder 4">
            <a:extLst>
              <a:ext uri="{FF2B5EF4-FFF2-40B4-BE49-F238E27FC236}">
                <a16:creationId xmlns:a16="http://schemas.microsoft.com/office/drawing/2014/main" id="{0581E1E1-0D6C-D55D-62D0-C931BC2CC4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9422" y="2299162"/>
            <a:ext cx="7161678" cy="42654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2FFB62F9-99C1-7517-F230-FAF981FFF8E6}"/>
              </a:ext>
            </a:extLst>
          </p:cNvPr>
          <p:cNvSpPr txBox="1"/>
          <p:nvPr/>
        </p:nvSpPr>
        <p:spPr>
          <a:xfrm>
            <a:off x="1050879" y="3657599"/>
            <a:ext cx="3057098" cy="1200329"/>
          </a:xfrm>
          <a:prstGeom prst="rect">
            <a:avLst/>
          </a:prstGeom>
          <a:noFill/>
        </p:spPr>
        <p:txBody>
          <a:bodyPr wrap="square" rtlCol="0">
            <a:spAutoFit/>
          </a:bodyPr>
          <a:lstStyle/>
          <a:p>
            <a:r>
              <a:rPr lang="en-IN" sz="2400" dirty="0"/>
              <a:t>The graph when a new client is connected</a:t>
            </a:r>
          </a:p>
        </p:txBody>
      </p:sp>
    </p:spTree>
    <p:extLst>
      <p:ext uri="{BB962C8B-B14F-4D97-AF65-F5344CB8AC3E}">
        <p14:creationId xmlns:p14="http://schemas.microsoft.com/office/powerpoint/2010/main" val="253941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9252-BDB5-0BC8-4248-A024C8A8A98F}"/>
              </a:ext>
            </a:extLst>
          </p:cNvPr>
          <p:cNvSpPr>
            <a:spLocks noGrp="1"/>
          </p:cNvSpPr>
          <p:nvPr>
            <p:ph type="title"/>
          </p:nvPr>
        </p:nvSpPr>
        <p:spPr/>
        <p:txBody>
          <a:bodyPr>
            <a:normAutofit/>
          </a:bodyPr>
          <a:lstStyle/>
          <a:p>
            <a:r>
              <a:rPr lang="en-IN" sz="4000" dirty="0"/>
              <a:t>RESULTS</a:t>
            </a:r>
          </a:p>
        </p:txBody>
      </p:sp>
      <p:pic>
        <p:nvPicPr>
          <p:cNvPr id="5" name="Content Placeholder 4">
            <a:extLst>
              <a:ext uri="{FF2B5EF4-FFF2-40B4-BE49-F238E27FC236}">
                <a16:creationId xmlns:a16="http://schemas.microsoft.com/office/drawing/2014/main" id="{20A3DFD2-167C-A00F-B9EE-C4AB087DC5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9839" y="2229882"/>
            <a:ext cx="7440313" cy="44172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78A05879-5F53-391C-05E9-7CB45B75DD38}"/>
              </a:ext>
            </a:extLst>
          </p:cNvPr>
          <p:cNvSpPr txBox="1"/>
          <p:nvPr/>
        </p:nvSpPr>
        <p:spPr>
          <a:xfrm>
            <a:off x="680321" y="3422845"/>
            <a:ext cx="3168348" cy="1569660"/>
          </a:xfrm>
          <a:prstGeom prst="rect">
            <a:avLst/>
          </a:prstGeom>
          <a:noFill/>
        </p:spPr>
        <p:txBody>
          <a:bodyPr wrap="square" rtlCol="0">
            <a:spAutoFit/>
          </a:bodyPr>
          <a:lstStyle/>
          <a:p>
            <a:r>
              <a:rPr lang="en-IN" sz="2400" dirty="0">
                <a:solidFill>
                  <a:schemeClr val="lt1"/>
                </a:solidFill>
              </a:rPr>
              <a:t>The graph is plotted based on the values published by the client</a:t>
            </a:r>
          </a:p>
        </p:txBody>
      </p:sp>
    </p:spTree>
    <p:extLst>
      <p:ext uri="{BB962C8B-B14F-4D97-AF65-F5344CB8AC3E}">
        <p14:creationId xmlns:p14="http://schemas.microsoft.com/office/powerpoint/2010/main" val="340862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5EAC-882F-3D22-31E2-0CBAA8469375}"/>
              </a:ext>
            </a:extLst>
          </p:cNvPr>
          <p:cNvSpPr>
            <a:spLocks noGrp="1"/>
          </p:cNvSpPr>
          <p:nvPr>
            <p:ph type="title"/>
          </p:nvPr>
        </p:nvSpPr>
        <p:spPr/>
        <p:txBody>
          <a:bodyPr>
            <a:normAutofit/>
          </a:bodyPr>
          <a:lstStyle/>
          <a:p>
            <a:r>
              <a:rPr lang="en-US" sz="4000" b="0" i="0" u="none" strike="noStrike" cap="none" dirty="0">
                <a:solidFill>
                  <a:schemeClr val="lt1"/>
                </a:solidFill>
                <a:ea typeface="Calibri"/>
                <a:cs typeface="Calibri"/>
                <a:sym typeface="Calibri"/>
              </a:rPr>
              <a:t>SCOPE FOR IMPROVEMENT</a:t>
            </a:r>
            <a:endParaRPr lang="en-IN" sz="4000" dirty="0"/>
          </a:p>
        </p:txBody>
      </p:sp>
      <p:sp>
        <p:nvSpPr>
          <p:cNvPr id="3" name="Content Placeholder 2">
            <a:extLst>
              <a:ext uri="{FF2B5EF4-FFF2-40B4-BE49-F238E27FC236}">
                <a16:creationId xmlns:a16="http://schemas.microsoft.com/office/drawing/2014/main" id="{78A8D2DF-1E9A-32A5-61B4-9ACDE66E0FA7}"/>
              </a:ext>
            </a:extLst>
          </p:cNvPr>
          <p:cNvSpPr>
            <a:spLocks noGrp="1"/>
          </p:cNvSpPr>
          <p:nvPr>
            <p:ph idx="1"/>
          </p:nvPr>
        </p:nvSpPr>
        <p:spPr/>
        <p:txBody>
          <a:bodyPr>
            <a:normAutofit fontScale="85000" lnSpcReduction="20000"/>
          </a:bodyPr>
          <a:lstStyle/>
          <a:p>
            <a:pPr marL="457200" lvl="0" indent="-374650" algn="l" rtl="0">
              <a:lnSpc>
                <a:spcPct val="150000"/>
              </a:lnSpc>
              <a:spcBef>
                <a:spcPts val="0"/>
              </a:spcBef>
              <a:spcAft>
                <a:spcPts val="0"/>
              </a:spcAft>
              <a:buClr>
                <a:schemeClr val="lt1"/>
              </a:buClr>
              <a:buSzPts val="2300"/>
              <a:buFont typeface="Wingdings" panose="05000000000000000000" pitchFamily="2" charset="2"/>
              <a:buChar char="q"/>
            </a:pPr>
            <a:r>
              <a:rPr lang="en-IN" sz="2800" dirty="0">
                <a:solidFill>
                  <a:schemeClr val="lt1"/>
                </a:solidFill>
              </a:rPr>
              <a:t>The proposed project is just the front view of the main application. Its performance can be optimized and improved by connecting it to the cloud, which can maximize the performance and the processing of the data retrieved from the power plant equipment.</a:t>
            </a:r>
          </a:p>
          <a:p>
            <a:pPr marL="457200" lvl="0" indent="-374650" algn="l" rtl="0">
              <a:lnSpc>
                <a:spcPct val="150000"/>
              </a:lnSpc>
              <a:spcBef>
                <a:spcPts val="0"/>
              </a:spcBef>
              <a:spcAft>
                <a:spcPts val="0"/>
              </a:spcAft>
              <a:buClr>
                <a:schemeClr val="lt1"/>
              </a:buClr>
              <a:buSzPts val="2300"/>
              <a:buFont typeface="Wingdings" panose="05000000000000000000" pitchFamily="2" charset="2"/>
              <a:buChar char="q"/>
            </a:pPr>
            <a:r>
              <a:rPr lang="en-IN" sz="2800" dirty="0">
                <a:solidFill>
                  <a:schemeClr val="lt1"/>
                </a:solidFill>
              </a:rPr>
              <a:t>Multiple clients support can be achieved </a:t>
            </a:r>
          </a:p>
          <a:p>
            <a:pPr marL="457200" lvl="0" indent="-374650" algn="l" rtl="0">
              <a:lnSpc>
                <a:spcPct val="150000"/>
              </a:lnSpc>
              <a:spcBef>
                <a:spcPts val="0"/>
              </a:spcBef>
              <a:spcAft>
                <a:spcPts val="0"/>
              </a:spcAft>
              <a:buClr>
                <a:schemeClr val="lt1"/>
              </a:buClr>
              <a:buSzPts val="2300"/>
              <a:buFont typeface="Wingdings" panose="05000000000000000000" pitchFamily="2" charset="2"/>
              <a:buChar char="q"/>
            </a:pPr>
            <a:r>
              <a:rPr lang="en-IN" sz="2800" dirty="0">
                <a:solidFill>
                  <a:schemeClr val="lt1"/>
                </a:solidFill>
              </a:rPr>
              <a:t>Login page can be added for security reasons</a:t>
            </a:r>
          </a:p>
        </p:txBody>
      </p:sp>
    </p:spTree>
    <p:extLst>
      <p:ext uri="{BB962C8B-B14F-4D97-AF65-F5344CB8AC3E}">
        <p14:creationId xmlns:p14="http://schemas.microsoft.com/office/powerpoint/2010/main" val="2930240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D879-3386-1BBA-860E-709C0919C6F1}"/>
              </a:ext>
            </a:extLst>
          </p:cNvPr>
          <p:cNvSpPr>
            <a:spLocks noGrp="1"/>
          </p:cNvSpPr>
          <p:nvPr>
            <p:ph type="title"/>
          </p:nvPr>
        </p:nvSpPr>
        <p:spPr/>
        <p:txBody>
          <a:bodyPr>
            <a:normAutofit/>
          </a:bodyPr>
          <a:lstStyle/>
          <a:p>
            <a:r>
              <a:rPr lang="en-IN" sz="4000" dirty="0"/>
              <a:t>REFERENCE </a:t>
            </a:r>
          </a:p>
        </p:txBody>
      </p:sp>
      <p:sp>
        <p:nvSpPr>
          <p:cNvPr id="3" name="Content Placeholder 2">
            <a:extLst>
              <a:ext uri="{FF2B5EF4-FFF2-40B4-BE49-F238E27FC236}">
                <a16:creationId xmlns:a16="http://schemas.microsoft.com/office/drawing/2014/main" id="{357DF3A2-3ADD-8EDE-A03B-F1A414C0EB89}"/>
              </a:ext>
            </a:extLst>
          </p:cNvPr>
          <p:cNvSpPr>
            <a:spLocks noGrp="1"/>
          </p:cNvSpPr>
          <p:nvPr>
            <p:ph idx="1"/>
          </p:nvPr>
        </p:nvSpPr>
        <p:spPr>
          <a:xfrm>
            <a:off x="680321" y="2336873"/>
            <a:ext cx="10988515" cy="4132166"/>
          </a:xfrm>
        </p:spPr>
        <p:txBody>
          <a:bodyPr>
            <a:normAutofit/>
          </a:bodyPr>
          <a:lstStyle/>
          <a:p>
            <a:pPr>
              <a:lnSpc>
                <a:spcPct val="120000"/>
              </a:lnSpc>
            </a:pPr>
            <a:r>
              <a:rPr lang="en-IN" dirty="0"/>
              <a:t>https://www.hivemq.com/blog/mqtt-essentials-part-1-introducing-mqtt/</a:t>
            </a:r>
          </a:p>
          <a:p>
            <a:pPr>
              <a:lnSpc>
                <a:spcPct val="120000"/>
              </a:lnSpc>
            </a:pPr>
            <a:r>
              <a:rPr lang="en-IN" dirty="0"/>
              <a:t>https://github.com/eclipse/mosquitto</a:t>
            </a:r>
          </a:p>
          <a:p>
            <a:pPr>
              <a:lnSpc>
                <a:spcPct val="120000"/>
              </a:lnSpc>
            </a:pPr>
            <a:r>
              <a:rPr lang="en-IN" dirty="0"/>
              <a:t>https://www.qt.io/product/development-tools</a:t>
            </a:r>
          </a:p>
          <a:p>
            <a:pPr>
              <a:lnSpc>
                <a:spcPct val="120000"/>
              </a:lnSpc>
            </a:pPr>
            <a:r>
              <a:rPr lang="en-IN" dirty="0"/>
              <a:t>https://embeddedlaboratory.blogspot.com/2023/01/getting-started-with-mqtt-using-qt.html</a:t>
            </a:r>
          </a:p>
          <a:p>
            <a:pPr>
              <a:lnSpc>
                <a:spcPct val="120000"/>
              </a:lnSpc>
            </a:pPr>
            <a:r>
              <a:rPr lang="en-IN" dirty="0"/>
              <a:t>https://www.youtube.com/watch?v=DGB0GfFRqPo&amp;t=307s</a:t>
            </a:r>
          </a:p>
          <a:p>
            <a:pPr>
              <a:lnSpc>
                <a:spcPct val="120000"/>
              </a:lnSpc>
            </a:pPr>
            <a:r>
              <a:rPr lang="en-IN" dirty="0"/>
              <a:t>https://code.qt.io/cgit/qt/qtmqtt.git/</a:t>
            </a:r>
          </a:p>
        </p:txBody>
      </p:sp>
    </p:spTree>
    <p:extLst>
      <p:ext uri="{BB962C8B-B14F-4D97-AF65-F5344CB8AC3E}">
        <p14:creationId xmlns:p14="http://schemas.microsoft.com/office/powerpoint/2010/main" val="2952315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94;p33">
            <a:extLst>
              <a:ext uri="{FF2B5EF4-FFF2-40B4-BE49-F238E27FC236}">
                <a16:creationId xmlns:a16="http://schemas.microsoft.com/office/drawing/2014/main" id="{AADA926D-9C5E-A137-9A73-4B77503927F6}"/>
              </a:ext>
            </a:extLst>
          </p:cNvPr>
          <p:cNvPicPr preferRelativeResize="0">
            <a:picLocks noGrp="1"/>
          </p:cNvPicPr>
          <p:nvPr>
            <p:ph idx="4294967295"/>
          </p:nvPr>
        </p:nvPicPr>
        <p:blipFill>
          <a:blip r:embed="rId2">
            <a:alphaModFix/>
          </a:blip>
          <a:stretch>
            <a:fillRect/>
          </a:stretch>
        </p:blipFill>
        <p:spPr>
          <a:xfrm>
            <a:off x="2989807" y="1190098"/>
            <a:ext cx="6212385" cy="447780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4734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CC0-07D4-7CE4-E4A1-D120A4771537}"/>
              </a:ext>
            </a:extLst>
          </p:cNvPr>
          <p:cNvSpPr>
            <a:spLocks noGrp="1"/>
          </p:cNvSpPr>
          <p:nvPr>
            <p:ph type="title"/>
          </p:nvPr>
        </p:nvSpPr>
        <p:spPr/>
        <p:txBody>
          <a:bodyPr>
            <a:normAutofit/>
          </a:bodyPr>
          <a:lstStyle/>
          <a:p>
            <a:r>
              <a:rPr lang="en-IN" sz="4000" dirty="0"/>
              <a:t>INTRODUCTION</a:t>
            </a:r>
          </a:p>
        </p:txBody>
      </p:sp>
      <p:sp>
        <p:nvSpPr>
          <p:cNvPr id="3" name="Content Placeholder 2">
            <a:extLst>
              <a:ext uri="{FF2B5EF4-FFF2-40B4-BE49-F238E27FC236}">
                <a16:creationId xmlns:a16="http://schemas.microsoft.com/office/drawing/2014/main" id="{890BE7A7-4042-B691-FE04-213C3317D479}"/>
              </a:ext>
            </a:extLst>
          </p:cNvPr>
          <p:cNvSpPr>
            <a:spLocks noGrp="1"/>
          </p:cNvSpPr>
          <p:nvPr>
            <p:ph idx="1"/>
          </p:nvPr>
        </p:nvSpPr>
        <p:spPr>
          <a:xfrm>
            <a:off x="272955" y="2336873"/>
            <a:ext cx="11614245" cy="4214052"/>
          </a:xfrm>
        </p:spPr>
        <p:txBody>
          <a:bodyPr>
            <a:normAutofit/>
          </a:bodyPr>
          <a:lstStyle/>
          <a:p>
            <a:r>
              <a:rPr lang="en-IN" dirty="0"/>
              <a:t>Proper data management can provide insights into the equipment`s operation, usage, and condition, allowing for predictive maintenance and optimization.</a:t>
            </a:r>
          </a:p>
          <a:p>
            <a:r>
              <a:rPr lang="en-IN" dirty="0"/>
              <a:t>By keeping track of data, equipment owners and operators can identify patterns that may indicate the need for repairs or replacements, preventing costly downtime and extending equipment lifespan.</a:t>
            </a:r>
          </a:p>
          <a:p>
            <a:r>
              <a:rPr lang="en-IN" dirty="0"/>
              <a:t>Data storage and monitoring are especially important in industries requiring strict regulatory compliance.</a:t>
            </a:r>
          </a:p>
          <a:p>
            <a:r>
              <a:rPr lang="en-IN" dirty="0"/>
              <a:t>By maintaining accurate records of equipment usage and performance, operators can ensure compliance with industry standards and regulations, avoiding fines or penalties.</a:t>
            </a:r>
          </a:p>
          <a:p>
            <a:endParaRPr lang="en-IN" dirty="0"/>
          </a:p>
          <a:p>
            <a:endParaRPr lang="en-IN" dirty="0"/>
          </a:p>
        </p:txBody>
      </p:sp>
    </p:spTree>
    <p:extLst>
      <p:ext uri="{BB962C8B-B14F-4D97-AF65-F5344CB8AC3E}">
        <p14:creationId xmlns:p14="http://schemas.microsoft.com/office/powerpoint/2010/main" val="3429210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0C89-9893-33EC-AE2F-66146747B336}"/>
              </a:ext>
            </a:extLst>
          </p:cNvPr>
          <p:cNvSpPr>
            <a:spLocks noGrp="1"/>
          </p:cNvSpPr>
          <p:nvPr>
            <p:ph type="title"/>
          </p:nvPr>
        </p:nvSpPr>
        <p:spPr/>
        <p:txBody>
          <a:bodyPr>
            <a:normAutofit/>
          </a:bodyPr>
          <a:lstStyle/>
          <a:p>
            <a:r>
              <a:rPr lang="en-IN" sz="4000" dirty="0"/>
              <a:t>MOTIVATION</a:t>
            </a:r>
          </a:p>
        </p:txBody>
      </p:sp>
      <p:sp>
        <p:nvSpPr>
          <p:cNvPr id="3" name="Content Placeholder 2">
            <a:extLst>
              <a:ext uri="{FF2B5EF4-FFF2-40B4-BE49-F238E27FC236}">
                <a16:creationId xmlns:a16="http://schemas.microsoft.com/office/drawing/2014/main" id="{B4BC1FF5-0FE9-1F52-9EE9-445983D83989}"/>
              </a:ext>
            </a:extLst>
          </p:cNvPr>
          <p:cNvSpPr>
            <a:spLocks noGrp="1"/>
          </p:cNvSpPr>
          <p:nvPr>
            <p:ph idx="1"/>
          </p:nvPr>
        </p:nvSpPr>
        <p:spPr>
          <a:xfrm>
            <a:off x="272955" y="2336873"/>
            <a:ext cx="11627893" cy="4254996"/>
          </a:xfrm>
        </p:spPr>
        <p:txBody>
          <a:bodyPr>
            <a:normAutofit/>
          </a:bodyPr>
          <a:lstStyle/>
          <a:p>
            <a:r>
              <a:rPr lang="en-IN" dirty="0"/>
              <a:t>To address this issue, the proposed project aims to develop a communication and data acquisition model that enables the communication and transfer of data wirelessly through the MQTT protocol.</a:t>
            </a:r>
          </a:p>
          <a:p>
            <a:r>
              <a:rPr lang="en-IN" dirty="0"/>
              <a:t>The integration of an MQTT broker with an IoT platform would enhance accuracy and trust by ensuring that only authorized devices and users have access to the system.</a:t>
            </a:r>
          </a:p>
          <a:p>
            <a:r>
              <a:rPr lang="en-IN" dirty="0"/>
              <a:t>This integration would also provide additional trust and knowledge features to the power plant, ensuring that sensitive data is protected and reliable.</a:t>
            </a:r>
          </a:p>
          <a:p>
            <a:r>
              <a:rPr lang="en-IN" dirty="0"/>
              <a:t>In summary, the proposed project aims to develop a communication and data acquisition model that enables the communication and transfer of data wirelessly through the MQTT protocol.</a:t>
            </a:r>
          </a:p>
        </p:txBody>
      </p:sp>
    </p:spTree>
    <p:extLst>
      <p:ext uri="{BB962C8B-B14F-4D97-AF65-F5344CB8AC3E}">
        <p14:creationId xmlns:p14="http://schemas.microsoft.com/office/powerpoint/2010/main" val="3966206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AFB2-32BB-A94F-5482-CF582961A77B}"/>
              </a:ext>
            </a:extLst>
          </p:cNvPr>
          <p:cNvSpPr>
            <a:spLocks noGrp="1"/>
          </p:cNvSpPr>
          <p:nvPr>
            <p:ph type="title"/>
          </p:nvPr>
        </p:nvSpPr>
        <p:spPr/>
        <p:txBody>
          <a:bodyPr>
            <a:normAutofit/>
          </a:bodyPr>
          <a:lstStyle/>
          <a:p>
            <a:r>
              <a:rPr lang="en-IN" sz="4000" dirty="0"/>
              <a:t>IGCAR</a:t>
            </a:r>
          </a:p>
        </p:txBody>
      </p:sp>
      <p:sp>
        <p:nvSpPr>
          <p:cNvPr id="3" name="Content Placeholder 2">
            <a:extLst>
              <a:ext uri="{FF2B5EF4-FFF2-40B4-BE49-F238E27FC236}">
                <a16:creationId xmlns:a16="http://schemas.microsoft.com/office/drawing/2014/main" id="{D4DA079A-5C78-3D14-F98E-E844C68C12B7}"/>
              </a:ext>
            </a:extLst>
          </p:cNvPr>
          <p:cNvSpPr>
            <a:spLocks noGrp="1"/>
          </p:cNvSpPr>
          <p:nvPr>
            <p:ph idx="1"/>
          </p:nvPr>
        </p:nvSpPr>
        <p:spPr>
          <a:xfrm>
            <a:off x="313899" y="2336873"/>
            <a:ext cx="11532358" cy="4227700"/>
          </a:xfrm>
        </p:spPr>
        <p:txBody>
          <a:bodyPr>
            <a:normAutofit/>
          </a:bodyPr>
          <a:lstStyle/>
          <a:p>
            <a:r>
              <a:rPr lang="en-IN" dirty="0"/>
              <a:t>Indira Gandhi Centre for Atomic Research [IGCAR], the second largest establishment of the Department of Atomic Energy next to Bhabha Atomic Research Centre, was set up at </a:t>
            </a:r>
            <a:r>
              <a:rPr lang="en-IN" dirty="0" err="1"/>
              <a:t>Kalpakkam</a:t>
            </a:r>
            <a:r>
              <a:rPr lang="en-IN" dirty="0"/>
              <a:t> [80 KMs south of Chennai], in 1971 with the main objective of conducting a broad-based multidisciplinary programme of scientific research and advanced Engineering, directed towards the development of sodium-cooled Fast Breeder Reactor [FBR] technology, in India. This is part of the second stage of the Indian Atomic Energy Programme, which is aimed at preparing the country for utilization of the extensive Thorium reserves and providing means to meet the large demands of electrical energy in the 21st century.</a:t>
            </a:r>
          </a:p>
        </p:txBody>
      </p:sp>
    </p:spTree>
    <p:extLst>
      <p:ext uri="{BB962C8B-B14F-4D97-AF65-F5344CB8AC3E}">
        <p14:creationId xmlns:p14="http://schemas.microsoft.com/office/powerpoint/2010/main" val="32227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E75A-267A-916E-6087-A70C2148682A}"/>
              </a:ext>
            </a:extLst>
          </p:cNvPr>
          <p:cNvSpPr>
            <a:spLocks noGrp="1"/>
          </p:cNvSpPr>
          <p:nvPr>
            <p:ph type="title"/>
          </p:nvPr>
        </p:nvSpPr>
        <p:spPr/>
        <p:txBody>
          <a:bodyPr/>
          <a:lstStyle/>
          <a:p>
            <a:r>
              <a:rPr lang="en-IN" dirty="0"/>
              <a:t>CONSTRAINTS</a:t>
            </a:r>
          </a:p>
        </p:txBody>
      </p:sp>
      <p:sp>
        <p:nvSpPr>
          <p:cNvPr id="3" name="Content Placeholder 2">
            <a:extLst>
              <a:ext uri="{FF2B5EF4-FFF2-40B4-BE49-F238E27FC236}">
                <a16:creationId xmlns:a16="http://schemas.microsoft.com/office/drawing/2014/main" id="{1A3B0727-32EC-4080-3BCE-BB5283D56BAF}"/>
              </a:ext>
            </a:extLst>
          </p:cNvPr>
          <p:cNvSpPr>
            <a:spLocks noGrp="1"/>
          </p:cNvSpPr>
          <p:nvPr>
            <p:ph idx="1"/>
          </p:nvPr>
        </p:nvSpPr>
        <p:spPr/>
        <p:txBody>
          <a:bodyPr/>
          <a:lstStyle/>
          <a:p>
            <a:r>
              <a:rPr lang="en-IN" dirty="0"/>
              <a:t>Safety Critical Application</a:t>
            </a:r>
          </a:p>
          <a:p>
            <a:r>
              <a:rPr lang="en-IN" dirty="0"/>
              <a:t>Using only C / C++</a:t>
            </a:r>
          </a:p>
          <a:p>
            <a:r>
              <a:rPr lang="en-IN" dirty="0"/>
              <a:t>Usage of only Linux based Systems</a:t>
            </a:r>
          </a:p>
          <a:p>
            <a:r>
              <a:rPr lang="en-IN" dirty="0"/>
              <a:t>Limited resources</a:t>
            </a:r>
          </a:p>
          <a:p>
            <a:r>
              <a:rPr lang="en-IN" dirty="0"/>
              <a:t>Complex IT Infrastructure</a:t>
            </a:r>
          </a:p>
          <a:p>
            <a:endParaRPr lang="en-IN" dirty="0"/>
          </a:p>
        </p:txBody>
      </p:sp>
    </p:spTree>
    <p:extLst>
      <p:ext uri="{BB962C8B-B14F-4D97-AF65-F5344CB8AC3E}">
        <p14:creationId xmlns:p14="http://schemas.microsoft.com/office/powerpoint/2010/main" val="403838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063A-C547-BBF0-D91F-5E61D7477D73}"/>
              </a:ext>
            </a:extLst>
          </p:cNvPr>
          <p:cNvSpPr>
            <a:spLocks noGrp="1"/>
          </p:cNvSpPr>
          <p:nvPr>
            <p:ph type="title"/>
          </p:nvPr>
        </p:nvSpPr>
        <p:spPr/>
        <p:txBody>
          <a:bodyPr/>
          <a:lstStyle/>
          <a:p>
            <a:r>
              <a:rPr lang="en-IN" dirty="0"/>
              <a:t>QT</a:t>
            </a:r>
          </a:p>
        </p:txBody>
      </p:sp>
      <p:sp>
        <p:nvSpPr>
          <p:cNvPr id="3" name="Content Placeholder 2">
            <a:extLst>
              <a:ext uri="{FF2B5EF4-FFF2-40B4-BE49-F238E27FC236}">
                <a16:creationId xmlns:a16="http://schemas.microsoft.com/office/drawing/2014/main" id="{FE9C3188-E9C2-808C-90DF-DB42AAF63DBC}"/>
              </a:ext>
            </a:extLst>
          </p:cNvPr>
          <p:cNvSpPr>
            <a:spLocks noGrp="1"/>
          </p:cNvSpPr>
          <p:nvPr>
            <p:ph idx="1"/>
          </p:nvPr>
        </p:nvSpPr>
        <p:spPr>
          <a:xfrm>
            <a:off x="615852" y="2505456"/>
            <a:ext cx="11148518" cy="3895344"/>
          </a:xfrm>
        </p:spPr>
        <p:txBody>
          <a:bodyPr>
            <a:normAutofit/>
          </a:bodyPr>
          <a:lstStyle/>
          <a:p>
            <a:pPr lvl="0" algn="l" rtl="0">
              <a:spcBef>
                <a:spcPts val="1200"/>
              </a:spcBef>
              <a:spcAft>
                <a:spcPts val="0"/>
              </a:spcAft>
              <a:buClr>
                <a:schemeClr val="dk1"/>
              </a:buClr>
              <a:buSzPts val="1100"/>
              <a:buFont typeface="Wingdings" panose="05000000000000000000" pitchFamily="2" charset="2"/>
              <a:buChar char="q"/>
            </a:pPr>
            <a:r>
              <a:rPr lang="en-IN" dirty="0">
                <a:solidFill>
                  <a:schemeClr val="lt1"/>
                </a:solidFill>
                <a:ea typeface="Times New Roman"/>
                <a:cs typeface="Times New Roman"/>
                <a:sym typeface="Times New Roman"/>
              </a:rPr>
              <a:t>QT is a cross-platform software development framework that is used to create desktop, mobile, and embedded applications. It is written in C++ and provides a range of tools and libraries for building applications that run on a variety of platforms, including Windows, macOS, Linux, Android, and iOS.</a:t>
            </a:r>
          </a:p>
          <a:p>
            <a:pPr lvl="0" algn="l" rtl="0">
              <a:spcBef>
                <a:spcPts val="1200"/>
              </a:spcBef>
              <a:spcAft>
                <a:spcPts val="1200"/>
              </a:spcAft>
              <a:buClr>
                <a:schemeClr val="dk1"/>
              </a:buClr>
              <a:buSzPts val="1100"/>
              <a:buFont typeface="Wingdings" panose="05000000000000000000" pitchFamily="2" charset="2"/>
              <a:buChar char="q"/>
            </a:pPr>
            <a:r>
              <a:rPr lang="en-IN" dirty="0">
                <a:solidFill>
                  <a:schemeClr val="lt1"/>
                </a:solidFill>
                <a:ea typeface="Times New Roman"/>
                <a:cs typeface="Times New Roman"/>
                <a:sym typeface="Times New Roman"/>
              </a:rPr>
              <a:t>One of the key features of QT is its ability to provide a consistent user interface across multiple platforms. This is achieved through the use of QT's own widget toolkit, which provides a range of graphical user interface (GUI) components such as buttons, text boxes, and sliders. These components are designed to look and behave the same across all supported platforms, making it easy for developers to create applications that work seamlessly on different devices and operating systems.</a:t>
            </a:r>
            <a:endParaRPr lang="en-IN" dirty="0">
              <a:solidFill>
                <a:schemeClr val="lt1"/>
              </a:solidFill>
            </a:endParaRPr>
          </a:p>
        </p:txBody>
      </p:sp>
    </p:spTree>
    <p:extLst>
      <p:ext uri="{BB962C8B-B14F-4D97-AF65-F5344CB8AC3E}">
        <p14:creationId xmlns:p14="http://schemas.microsoft.com/office/powerpoint/2010/main" val="250787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9908-62D3-B726-CBAD-1B907AB386EB}"/>
              </a:ext>
            </a:extLst>
          </p:cNvPr>
          <p:cNvSpPr>
            <a:spLocks noGrp="1"/>
          </p:cNvSpPr>
          <p:nvPr>
            <p:ph type="title"/>
          </p:nvPr>
        </p:nvSpPr>
        <p:spPr/>
        <p:txBody>
          <a:bodyPr>
            <a:normAutofit/>
          </a:bodyPr>
          <a:lstStyle/>
          <a:p>
            <a:r>
              <a:rPr lang="en-IN" sz="4000" dirty="0"/>
              <a:t>METHODOLOGY</a:t>
            </a:r>
          </a:p>
        </p:txBody>
      </p:sp>
      <p:sp>
        <p:nvSpPr>
          <p:cNvPr id="3" name="Content Placeholder 2">
            <a:extLst>
              <a:ext uri="{FF2B5EF4-FFF2-40B4-BE49-F238E27FC236}">
                <a16:creationId xmlns:a16="http://schemas.microsoft.com/office/drawing/2014/main" id="{84AC9DCC-299D-CBAB-97AF-C13208E7DA16}"/>
              </a:ext>
            </a:extLst>
          </p:cNvPr>
          <p:cNvSpPr>
            <a:spLocks noGrp="1"/>
          </p:cNvSpPr>
          <p:nvPr>
            <p:ph idx="1"/>
          </p:nvPr>
        </p:nvSpPr>
        <p:spPr>
          <a:xfrm>
            <a:off x="502900" y="2304210"/>
            <a:ext cx="7044312" cy="4096589"/>
          </a:xfrm>
        </p:spPr>
        <p:txBody>
          <a:bodyPr/>
          <a:lstStyle/>
          <a:p>
            <a:r>
              <a:rPr lang="en-IN" dirty="0"/>
              <a:t>To achieve the goal of our project we initially started with establishing a TCP communication with an open-source </a:t>
            </a:r>
            <a:r>
              <a:rPr lang="en-IN" dirty="0" err="1"/>
              <a:t>tcp</a:t>
            </a:r>
            <a:r>
              <a:rPr lang="en-IN" dirty="0"/>
              <a:t> server and designing a client in the Arduino.</a:t>
            </a:r>
          </a:p>
          <a:p>
            <a:r>
              <a:rPr lang="en-IN" dirty="0"/>
              <a:t>Later we studied and observed and understood how a MQTT protocol works and studied the working of a broker then with the help of QT a cross-platform software development framework we designed and developed the MQTT broker and also developed a client for testing.</a:t>
            </a:r>
          </a:p>
          <a:p>
            <a:endParaRPr lang="en-IN" dirty="0"/>
          </a:p>
        </p:txBody>
      </p:sp>
      <p:pic>
        <p:nvPicPr>
          <p:cNvPr id="4" name="Google Shape;129;p24">
            <a:extLst>
              <a:ext uri="{FF2B5EF4-FFF2-40B4-BE49-F238E27FC236}">
                <a16:creationId xmlns:a16="http://schemas.microsoft.com/office/drawing/2014/main" id="{B54CC43B-0749-A8CC-91F1-5E4D383034AB}"/>
              </a:ext>
            </a:extLst>
          </p:cNvPr>
          <p:cNvPicPr preferRelativeResize="0"/>
          <p:nvPr/>
        </p:nvPicPr>
        <p:blipFill>
          <a:blip r:embed="rId2">
            <a:alphaModFix/>
          </a:blip>
          <a:stretch>
            <a:fillRect/>
          </a:stretch>
        </p:blipFill>
        <p:spPr>
          <a:xfrm>
            <a:off x="7566637" y="2307622"/>
            <a:ext cx="4402450" cy="3797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7128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73CB-1695-3F61-5542-F4D9CF42A223}"/>
              </a:ext>
            </a:extLst>
          </p:cNvPr>
          <p:cNvSpPr>
            <a:spLocks noGrp="1"/>
          </p:cNvSpPr>
          <p:nvPr>
            <p:ph type="title"/>
          </p:nvPr>
        </p:nvSpPr>
        <p:spPr/>
        <p:txBody>
          <a:bodyPr>
            <a:normAutofit/>
          </a:bodyPr>
          <a:lstStyle/>
          <a:p>
            <a:r>
              <a:rPr lang="en-IN" sz="4000" dirty="0"/>
              <a:t>RESULTS</a:t>
            </a:r>
          </a:p>
        </p:txBody>
      </p:sp>
      <p:sp>
        <p:nvSpPr>
          <p:cNvPr id="3" name="Content Placeholder 2">
            <a:extLst>
              <a:ext uri="{FF2B5EF4-FFF2-40B4-BE49-F238E27FC236}">
                <a16:creationId xmlns:a16="http://schemas.microsoft.com/office/drawing/2014/main" id="{EEA05EB1-3B86-6DFA-D2D8-5ABEA780827F}"/>
              </a:ext>
            </a:extLst>
          </p:cNvPr>
          <p:cNvSpPr>
            <a:spLocks noGrp="1"/>
          </p:cNvSpPr>
          <p:nvPr>
            <p:ph idx="1"/>
          </p:nvPr>
        </p:nvSpPr>
        <p:spPr>
          <a:xfrm>
            <a:off x="450377" y="2336872"/>
            <a:ext cx="4039736" cy="4050279"/>
          </a:xfrm>
        </p:spPr>
        <p:txBody>
          <a:bodyPr>
            <a:normAutofit/>
          </a:bodyPr>
          <a:lstStyle/>
          <a:p>
            <a:r>
              <a:rPr lang="en-IN" dirty="0"/>
              <a:t>Simple MQTT Client demonstrates how to create a minimalistic client application. The Simple MQTT Client is a sample application of the MQTT client with minimal features. The Simple MQTT Client is typically used for testing and development purposes.</a:t>
            </a:r>
          </a:p>
        </p:txBody>
      </p:sp>
      <p:pic>
        <p:nvPicPr>
          <p:cNvPr id="4" name="Google Shape;113;p22">
            <a:extLst>
              <a:ext uri="{FF2B5EF4-FFF2-40B4-BE49-F238E27FC236}">
                <a16:creationId xmlns:a16="http://schemas.microsoft.com/office/drawing/2014/main" id="{4D274C9D-F2BE-ECEE-4A8E-7F38EE6D6B12}"/>
              </a:ext>
            </a:extLst>
          </p:cNvPr>
          <p:cNvPicPr preferRelativeResize="0"/>
          <p:nvPr/>
        </p:nvPicPr>
        <p:blipFill>
          <a:blip r:embed="rId2">
            <a:alphaModFix/>
          </a:blip>
          <a:stretch>
            <a:fillRect/>
          </a:stretch>
        </p:blipFill>
        <p:spPr>
          <a:xfrm>
            <a:off x="4637921" y="2257587"/>
            <a:ext cx="7168507" cy="43615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889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7662-9F4E-92C8-CFAD-4B2950084300}"/>
              </a:ext>
            </a:extLst>
          </p:cNvPr>
          <p:cNvSpPr>
            <a:spLocks noGrp="1"/>
          </p:cNvSpPr>
          <p:nvPr>
            <p:ph type="title"/>
          </p:nvPr>
        </p:nvSpPr>
        <p:spPr/>
        <p:txBody>
          <a:bodyPr>
            <a:normAutofit/>
          </a:bodyPr>
          <a:lstStyle/>
          <a:p>
            <a:r>
              <a:rPr lang="en-IN" sz="4000" dirty="0"/>
              <a:t>RESULTS</a:t>
            </a:r>
          </a:p>
        </p:txBody>
      </p:sp>
      <p:sp>
        <p:nvSpPr>
          <p:cNvPr id="3" name="Content Placeholder 2">
            <a:extLst>
              <a:ext uri="{FF2B5EF4-FFF2-40B4-BE49-F238E27FC236}">
                <a16:creationId xmlns:a16="http://schemas.microsoft.com/office/drawing/2014/main" id="{68CD22FA-E181-E463-9FD8-290BF4E0260B}"/>
              </a:ext>
            </a:extLst>
          </p:cNvPr>
          <p:cNvSpPr>
            <a:spLocks noGrp="1"/>
          </p:cNvSpPr>
          <p:nvPr>
            <p:ph idx="1"/>
          </p:nvPr>
        </p:nvSpPr>
        <p:spPr>
          <a:xfrm>
            <a:off x="680321" y="2336873"/>
            <a:ext cx="2281243" cy="3599316"/>
          </a:xfrm>
        </p:spPr>
        <p:txBody>
          <a:bodyPr/>
          <a:lstStyle/>
          <a:p>
            <a:pPr marL="0" indent="0">
              <a:buNone/>
            </a:pPr>
            <a:endParaRPr lang="en-IN" dirty="0"/>
          </a:p>
          <a:p>
            <a:pPr marL="0" indent="0">
              <a:buNone/>
            </a:pPr>
            <a:endParaRPr lang="en-IN" dirty="0"/>
          </a:p>
          <a:p>
            <a:pPr marL="0" indent="0">
              <a:buNone/>
            </a:pPr>
            <a:r>
              <a:rPr lang="en-IN" dirty="0" err="1"/>
              <a:t>HiveMQ</a:t>
            </a:r>
            <a:r>
              <a:rPr lang="en-IN" dirty="0"/>
              <a:t> broker running in the background</a:t>
            </a:r>
          </a:p>
        </p:txBody>
      </p:sp>
      <p:pic>
        <p:nvPicPr>
          <p:cNvPr id="4" name="Google Shape;135;p25">
            <a:extLst>
              <a:ext uri="{FF2B5EF4-FFF2-40B4-BE49-F238E27FC236}">
                <a16:creationId xmlns:a16="http://schemas.microsoft.com/office/drawing/2014/main" id="{7E0C2327-E0B3-7C90-5E6D-AC3FF5B71A79}"/>
              </a:ext>
            </a:extLst>
          </p:cNvPr>
          <p:cNvPicPr preferRelativeResize="0"/>
          <p:nvPr/>
        </p:nvPicPr>
        <p:blipFill>
          <a:blip r:embed="rId2">
            <a:alphaModFix/>
          </a:blip>
          <a:stretch>
            <a:fillRect/>
          </a:stretch>
        </p:blipFill>
        <p:spPr>
          <a:xfrm>
            <a:off x="3239113" y="2090281"/>
            <a:ext cx="8812049" cy="46238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7668284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848</TotalTime>
  <Words>857</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vt:lpstr>
      <vt:lpstr>Berlin</vt:lpstr>
      <vt:lpstr>Development of MQTT Protocol-Based Client-Server System for IoT Applications in Nuclear Power Plants</vt:lpstr>
      <vt:lpstr>INTRODUCTION</vt:lpstr>
      <vt:lpstr>MOTIVATION</vt:lpstr>
      <vt:lpstr>IGCAR</vt:lpstr>
      <vt:lpstr>CONSTRAINTS</vt:lpstr>
      <vt:lpstr>QT</vt:lpstr>
      <vt:lpstr>METHODOLOGY</vt:lpstr>
      <vt:lpstr>RESULTS</vt:lpstr>
      <vt:lpstr>RESULTS</vt:lpstr>
      <vt:lpstr>RESULTS</vt:lpstr>
      <vt:lpstr>RESULTS</vt:lpstr>
      <vt:lpstr>RESULTS</vt:lpstr>
      <vt:lpstr>RESULTS</vt:lpstr>
      <vt:lpstr>RESULTS</vt:lpstr>
      <vt:lpstr>RESULTS</vt:lpstr>
      <vt:lpstr>SCOPE FOR IMPROVEMENT</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Tornado Time</dc:creator>
  <cp:lastModifiedBy>Tornado Time</cp:lastModifiedBy>
  <cp:revision>6</cp:revision>
  <dcterms:created xsi:type="dcterms:W3CDTF">2023-05-17T07:08:15Z</dcterms:created>
  <dcterms:modified xsi:type="dcterms:W3CDTF">2023-05-18T05:06:44Z</dcterms:modified>
</cp:coreProperties>
</file>