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3" r:id="rId10"/>
    <p:sldId id="264" r:id="rId11"/>
    <p:sldId id="267" r:id="rId12"/>
    <p:sldId id="270" r:id="rId13"/>
    <p:sldId id="269" r:id="rId14"/>
    <p:sldId id="265" r:id="rId15"/>
    <p:sldId id="271" r:id="rId16"/>
    <p:sldId id="272" r:id="rId17"/>
  </p:sldIdLst>
  <p:sldSz cx="9144000" cy="6858000" type="screen4x3"/>
  <p:notesSz cx="6805613" cy="9939338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ＭＳ Ｐゴシック" pitchFamily="34" charset="-128"/>
      <p:regular r:id="rId24"/>
    </p:embeddedFont>
  </p:embeddedFontLst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2D8A"/>
    <a:srgbClr val="996600"/>
    <a:srgbClr val="4F81BD"/>
    <a:srgbClr val="C0504D"/>
    <a:srgbClr val="C5D2E0"/>
    <a:srgbClr val="0B84C7"/>
    <a:srgbClr val="385D8A"/>
    <a:srgbClr val="0000FF"/>
    <a:srgbClr val="00FF00"/>
    <a:srgbClr val="D9D9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78333" autoAdjust="0"/>
  </p:normalViewPr>
  <p:slideViewPr>
    <p:cSldViewPr>
      <p:cViewPr varScale="1">
        <p:scale>
          <a:sx n="89" d="100"/>
          <a:sy n="89" d="100"/>
        </p:scale>
        <p:origin x="-12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44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50" y="-72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fld id="{1550D707-8CD0-4006-9167-6712DA962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9584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fld id="{CF77DEB5-4FAD-4D90-A13D-E65E8CD4A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522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CD590-EE45-473D-9926-C2D465F6CE0C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 userDrawn="1"/>
        </p:nvSpPr>
        <p:spPr bwMode="auto">
          <a:xfrm>
            <a:off x="0" y="6321425"/>
            <a:ext cx="9148763" cy="536575"/>
          </a:xfrm>
          <a:prstGeom prst="rect">
            <a:avLst/>
          </a:prstGeom>
          <a:solidFill>
            <a:srgbClr val="C5D2E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714348" y="4429132"/>
            <a:ext cx="84296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33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33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467600" cy="554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33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089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36950"/>
            <a:ext cx="3810000" cy="2089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467600" cy="554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33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33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467600" cy="554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33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295400"/>
            <a:ext cx="3810000" cy="43307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28600"/>
            <a:ext cx="7467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152400"/>
            <a:ext cx="9144000" cy="68580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00008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ＭＳ Ｐゴシック" pitchFamily="1" charset="-128"/>
        </a:defRPr>
      </a:lvl2pPr>
      <a:lvl3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ＭＳ Ｐゴシック" pitchFamily="1" charset="-128"/>
        </a:defRPr>
      </a:lvl3pPr>
      <a:lvl4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ＭＳ Ｐゴシック" pitchFamily="1" charset="-128"/>
        </a:defRPr>
      </a:lvl4pPr>
      <a:lvl5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ＭＳ Ｐゴシック" pitchFamily="1" charset="-128"/>
        </a:defRPr>
      </a:lvl5pPr>
      <a:lvl6pPr marL="457200" algn="l" rtl="0" fontAlgn="base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9pPr>
    </p:titleStyle>
    <p:bodyStyle>
      <a:lvl1pPr marL="282575" indent="-28257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2147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188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2147"/>
        </a:buClr>
        <a:buSzPct val="80000"/>
        <a:buFont typeface="Wingdings" pitchFamily="2" charset="2"/>
        <a:buChar char="§"/>
        <a:defRPr sz="1900">
          <a:solidFill>
            <a:schemeClr val="tx1"/>
          </a:solidFill>
          <a:latin typeface="+mn-lt"/>
          <a:ea typeface="+mn-ea"/>
        </a:defRPr>
      </a:lvl2pPr>
      <a:lvl3pPr marL="1141413" indent="-1873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2147"/>
        </a:buClr>
        <a:buSzPct val="80000"/>
        <a:buFont typeface="Wingdings" pitchFamily="2" charset="2"/>
        <a:buChar char="§"/>
        <a:defRPr sz="1900">
          <a:solidFill>
            <a:schemeClr val="tx1"/>
          </a:solidFill>
          <a:latin typeface="+mn-lt"/>
          <a:ea typeface="+mn-ea"/>
        </a:defRPr>
      </a:lvl3pPr>
      <a:lvl4pPr marL="1519238" indent="-1873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898650" indent="-188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355850" indent="-1889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813050" indent="-1889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270250" indent="-1889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727450" indent="-1889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2"/>
          <p:cNvSpPr>
            <a:spLocks noChangeArrowheads="1"/>
          </p:cNvSpPr>
          <p:nvPr/>
        </p:nvSpPr>
        <p:spPr bwMode="auto">
          <a:xfrm>
            <a:off x="910431" y="3900091"/>
            <a:ext cx="7323138" cy="96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ts val="3500"/>
              </a:lnSpc>
            </a:pPr>
            <a:r>
              <a:rPr lang="en-US" sz="2000" dirty="0" smtClean="0">
                <a:latin typeface="Calibri" pitchFamily="34" charset="0"/>
              </a:rPr>
              <a:t>Presented by Relja Arandjelovi</a:t>
            </a:r>
            <a:r>
              <a:rPr lang="sr-Latn-CS" sz="2000" dirty="0" smtClean="0">
                <a:latin typeface="Calibri" pitchFamily="34" charset="0"/>
              </a:rPr>
              <a:t>ć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285750" y="1357312"/>
            <a:ext cx="8572500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ts val="3500"/>
              </a:lnSpc>
            </a:pPr>
            <a:r>
              <a:rPr lang="en-US" sz="3200" b="1" dirty="0" smtClean="0">
                <a:latin typeface="Calibri" pitchFamily="34" charset="0"/>
              </a:rPr>
              <a:t>Iterative Quantization:</a:t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A Procrustean Approach to Learning Binary Codes</a:t>
            </a:r>
            <a:endParaRPr lang="en-US" sz="3200" b="1" dirty="0">
              <a:latin typeface="Calibri" pitchFamily="34" charset="0"/>
            </a:endParaRPr>
          </a:p>
        </p:txBody>
      </p:sp>
      <p:pic>
        <p:nvPicPr>
          <p:cNvPr id="3076" name="Picture 0" descr="K:\Archive\University\Logos\brand marks\ox_brand_cmyk_p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0" y="4857750"/>
            <a:ext cx="1314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85750" y="635793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>
                <a:solidFill>
                  <a:srgbClr val="002147"/>
                </a:solidFill>
                <a:latin typeface="Calibri" pitchFamily="34" charset="0"/>
              </a:rPr>
              <a:t>University of Oxford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5572125" y="6345238"/>
            <a:ext cx="328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sz="1800" dirty="0" smtClean="0">
                <a:solidFill>
                  <a:srgbClr val="002147"/>
                </a:solidFill>
                <a:latin typeface="Calibri" pitchFamily="34" charset="0"/>
              </a:rPr>
              <a:t>21</a:t>
            </a:r>
            <a:r>
              <a:rPr lang="en-GB" sz="1800" baseline="30000" dirty="0" smtClean="0">
                <a:solidFill>
                  <a:srgbClr val="002147"/>
                </a:solidFill>
                <a:latin typeface="Calibri" pitchFamily="34" charset="0"/>
              </a:rPr>
              <a:t>st</a:t>
            </a:r>
            <a:r>
              <a:rPr lang="en-GB" sz="1800" dirty="0" smtClean="0">
                <a:solidFill>
                  <a:srgbClr val="002147"/>
                </a:solidFill>
                <a:latin typeface="Calibri" pitchFamily="34" charset="0"/>
              </a:rPr>
              <a:t> September 2011</a:t>
            </a:r>
            <a:endParaRPr lang="en-GB" sz="1800" dirty="0">
              <a:solidFill>
                <a:srgbClr val="002147"/>
              </a:solidFill>
              <a:latin typeface="Calibri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910431" y="2539639"/>
            <a:ext cx="7323138" cy="4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ts val="3500"/>
              </a:lnSpc>
            </a:pPr>
            <a:r>
              <a:rPr lang="en-US" sz="2000" dirty="0" err="1" smtClean="0">
                <a:latin typeface="Calibri" pitchFamily="34" charset="0"/>
              </a:rPr>
              <a:t>Yunchao</a:t>
            </a:r>
            <a:r>
              <a:rPr lang="en-US" sz="2000" dirty="0" smtClean="0">
                <a:latin typeface="Calibri" pitchFamily="34" charset="0"/>
              </a:rPr>
              <a:t> Gong and Svetlana </a:t>
            </a:r>
            <a:r>
              <a:rPr lang="en-US" sz="2000" dirty="0" err="1" smtClean="0">
                <a:latin typeface="Calibri" pitchFamily="34" charset="0"/>
              </a:rPr>
              <a:t>Lazebnik</a:t>
            </a:r>
            <a:r>
              <a:rPr lang="en-US" sz="2000" dirty="0" smtClean="0">
                <a:latin typeface="Calibri" pitchFamily="34" charset="0"/>
              </a:rPr>
              <a:t> (CVPR 2011)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Evaluation: unsupervised code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Baselines:</a:t>
            </a:r>
          </a:p>
          <a:p>
            <a:pPr lvl="1"/>
            <a:r>
              <a:rPr lang="en-GB" dirty="0" smtClean="0"/>
              <a:t>LSH: </a:t>
            </a:r>
            <a:r>
              <a:rPr lang="en-GB" i="1" dirty="0" smtClean="0"/>
              <a:t>W</a:t>
            </a:r>
            <a:r>
              <a:rPr lang="en-GB" dirty="0" smtClean="0"/>
              <a:t> is a Gaussian random matrix</a:t>
            </a:r>
          </a:p>
          <a:p>
            <a:pPr lvl="1"/>
            <a:r>
              <a:rPr lang="en-GB" dirty="0" smtClean="0"/>
              <a:t>PCA-Direct: </a:t>
            </a:r>
            <a:r>
              <a:rPr lang="en-GB" i="1" dirty="0" smtClean="0"/>
              <a:t>W</a:t>
            </a:r>
            <a:r>
              <a:rPr lang="en-GB" dirty="0" smtClean="0"/>
              <a:t> is the matrix of top </a:t>
            </a:r>
            <a:r>
              <a:rPr lang="en-GB" i="1" dirty="0" smtClean="0"/>
              <a:t>c</a:t>
            </a:r>
            <a:r>
              <a:rPr lang="en-GB" dirty="0" smtClean="0"/>
              <a:t> PCA directions</a:t>
            </a:r>
          </a:p>
          <a:p>
            <a:pPr lvl="1"/>
            <a:r>
              <a:rPr lang="en-GB" dirty="0" smtClean="0"/>
              <a:t>PCA-RR: </a:t>
            </a:r>
            <a:r>
              <a:rPr lang="en-GB" i="1" dirty="0" smtClean="0"/>
              <a:t>R</a:t>
            </a:r>
            <a:r>
              <a:rPr lang="en-GB" dirty="0" smtClean="0"/>
              <a:t> is a random orthogonal matrix (i.e. starting point for ITQ)</a:t>
            </a:r>
          </a:p>
          <a:p>
            <a:pPr lvl="1"/>
            <a:r>
              <a:rPr lang="en-GB" dirty="0" smtClean="0"/>
              <a:t>SH: Spectral hashing</a:t>
            </a:r>
          </a:p>
          <a:p>
            <a:pPr lvl="1"/>
            <a:r>
              <a:rPr lang="en-GB" dirty="0" smtClean="0"/>
              <a:t>SKLSH: Random feature mapping for approximating shift-invariant kernels</a:t>
            </a:r>
          </a:p>
          <a:p>
            <a:pPr lvl="1"/>
            <a:r>
              <a:rPr lang="en-GB" dirty="0" smtClean="0"/>
              <a:t>PCA-</a:t>
            </a:r>
            <a:r>
              <a:rPr lang="en-GB" dirty="0" err="1" smtClean="0"/>
              <a:t>Nonorth</a:t>
            </a:r>
            <a:r>
              <a:rPr lang="en-GB" dirty="0" smtClean="0"/>
              <a:t>: Non-orthogonal relaxation of PCA</a:t>
            </a:r>
          </a:p>
          <a:p>
            <a:pPr lvl="1"/>
            <a:endParaRPr lang="en-GB" dirty="0" smtClean="0"/>
          </a:p>
          <a:p>
            <a:pPr lvl="1">
              <a:buNone/>
            </a:pPr>
            <a:r>
              <a:rPr lang="en-GB" dirty="0" smtClean="0"/>
              <a:t>Note: LSH and SKLSH are data-independent, all others use PCA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unsupervised code learning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Nearest neighbour search using Euclidean neighbours as ground truth</a:t>
            </a:r>
          </a:p>
          <a:p>
            <a:pPr lvl="1"/>
            <a:r>
              <a:rPr lang="en-GB" dirty="0" smtClean="0"/>
              <a:t>Largest gain for small codes, random projection and data-independent methods work well for larger codes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13828"/>
          <a:stretch>
            <a:fillRect/>
          </a:stretch>
        </p:blipFill>
        <p:spPr bwMode="auto">
          <a:xfrm>
            <a:off x="179512" y="3306471"/>
            <a:ext cx="5248275" cy="2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19672" y="6114782"/>
            <a:ext cx="787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CIFAR</a:t>
            </a:r>
            <a:endParaRPr lang="en-GB" sz="16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306470"/>
            <a:ext cx="2867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04248" y="6042774"/>
            <a:ext cx="119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Tiny Image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unsupervised code learning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Nearest neighbour search using Euclidean neighbours as ground truth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708920"/>
            <a:ext cx="5391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unsupervised code learning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Retrieval performance using class labels as ground truth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5301208"/>
            <a:ext cx="787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CIFAR</a:t>
            </a:r>
            <a:endParaRPr lang="en-GB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48880"/>
            <a:ext cx="52006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Evaluation: supervised code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“Clean” scenario: train on clean CIFAR labels</a:t>
            </a:r>
          </a:p>
          <a:p>
            <a:r>
              <a:rPr lang="en-GB" dirty="0" smtClean="0"/>
              <a:t>“Noisy” scenario: train on Tiny Images (disjoint from CIFAR)</a:t>
            </a:r>
          </a:p>
          <a:p>
            <a:r>
              <a:rPr lang="en-GB" dirty="0" smtClean="0"/>
              <a:t>Baselines:</a:t>
            </a:r>
          </a:p>
          <a:p>
            <a:pPr lvl="1"/>
            <a:r>
              <a:rPr lang="en-GB" dirty="0" smtClean="0"/>
              <a:t>Unsupervised PCA-ITQ</a:t>
            </a:r>
          </a:p>
          <a:p>
            <a:pPr lvl="1"/>
            <a:r>
              <a:rPr lang="en-GB" dirty="0" smtClean="0"/>
              <a:t>Uncompressed CCA</a:t>
            </a:r>
          </a:p>
          <a:p>
            <a:pPr lvl="1"/>
            <a:r>
              <a:rPr lang="en-GB" dirty="0" smtClean="0"/>
              <a:t>SSH-ITQ: </a:t>
            </a:r>
          </a:p>
          <a:p>
            <a:pPr marL="1411288" lvl="2" indent="-457200">
              <a:buFont typeface="+mj-lt"/>
              <a:buAutoNum type="arabicPeriod"/>
            </a:pPr>
            <a:r>
              <a:rPr lang="en-GB" dirty="0" smtClean="0"/>
              <a:t>Perform SSH: modulate the data covariance matrix with a </a:t>
            </a:r>
            <a:r>
              <a:rPr lang="en-GB" i="1" dirty="0" smtClean="0"/>
              <a:t>n </a:t>
            </a:r>
            <a:r>
              <a:rPr lang="en-GB" dirty="0" smtClean="0"/>
              <a:t>x </a:t>
            </a:r>
            <a:r>
              <a:rPr lang="en-GB" i="1" dirty="0" smtClean="0"/>
              <a:t>n </a:t>
            </a:r>
            <a:r>
              <a:rPr lang="en-GB" dirty="0" smtClean="0"/>
              <a:t>matrix </a:t>
            </a:r>
            <a:r>
              <a:rPr lang="en-GB" i="1" dirty="0" smtClean="0"/>
              <a:t>S</a:t>
            </a:r>
            <a:r>
              <a:rPr lang="en-GB" dirty="0" smtClean="0"/>
              <a:t> where </a:t>
            </a:r>
            <a:r>
              <a:rPr lang="en-GB" dirty="0" err="1" smtClean="0"/>
              <a:t>S</a:t>
            </a:r>
            <a:r>
              <a:rPr lang="en-GB" sz="1800" baseline="-25000" dirty="0" err="1" smtClean="0"/>
              <a:t>ij</a:t>
            </a:r>
            <a:r>
              <a:rPr lang="en-GB" sz="1800" dirty="0" smtClean="0"/>
              <a:t> is 1 if x</a:t>
            </a:r>
            <a:r>
              <a:rPr lang="en-GB" sz="1800" baseline="-25000" dirty="0" smtClean="0"/>
              <a:t>i</a:t>
            </a:r>
            <a:r>
              <a:rPr lang="en-GB" sz="1800" dirty="0" smtClean="0"/>
              <a:t> and </a:t>
            </a:r>
            <a:r>
              <a:rPr lang="en-GB" sz="1800" dirty="0" err="1" smtClean="0"/>
              <a:t>x</a:t>
            </a:r>
            <a:r>
              <a:rPr lang="en-GB" sz="1800" baseline="-25000" dirty="0" err="1" smtClean="0"/>
              <a:t>j</a:t>
            </a:r>
            <a:r>
              <a:rPr lang="en-GB" sz="1800" dirty="0" smtClean="0"/>
              <a:t> have equal labels and 0 otherwise</a:t>
            </a:r>
          </a:p>
          <a:p>
            <a:pPr marL="1411288" lvl="2" indent="-457200">
              <a:buFont typeface="+mj-lt"/>
              <a:buAutoNum type="arabicPeriod"/>
            </a:pPr>
            <a:r>
              <a:rPr lang="en-GB" sz="1800" dirty="0" smtClean="0"/>
              <a:t>Obtain </a:t>
            </a:r>
            <a:r>
              <a:rPr lang="en-GB" sz="1800" i="1" dirty="0" smtClean="0"/>
              <a:t>W</a:t>
            </a:r>
            <a:r>
              <a:rPr lang="en-GB" sz="1800" dirty="0" smtClean="0"/>
              <a:t> from the </a:t>
            </a:r>
            <a:r>
              <a:rPr lang="en-GB" sz="1800" dirty="0" err="1" smtClean="0"/>
              <a:t>eigendecomposition</a:t>
            </a:r>
            <a:r>
              <a:rPr lang="en-GB" sz="1800" dirty="0" smtClean="0"/>
              <a:t>  of </a:t>
            </a:r>
          </a:p>
          <a:p>
            <a:pPr marL="1411288" lvl="2" indent="-457200">
              <a:buFont typeface="+mj-lt"/>
              <a:buAutoNum type="arabicPeriod"/>
            </a:pPr>
            <a:r>
              <a:rPr lang="en-GB" sz="1800" dirty="0" smtClean="0"/>
              <a:t>Perform ITQ on top</a:t>
            </a:r>
            <a:endParaRPr lang="en-GB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4653135"/>
            <a:ext cx="576064" cy="295417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supervised code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Interestingly after 32 bits CCA-ITQ outperforms uncompressed CCA</a:t>
            </a:r>
            <a:endParaRPr lang="en-GB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4830277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Qualitative Results</a:t>
            </a:r>
            <a:endParaRPr lang="en-GB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54486" b="8566"/>
          <a:stretch>
            <a:fillRect/>
          </a:stretch>
        </p:blipFill>
        <p:spPr bwMode="auto">
          <a:xfrm>
            <a:off x="2411760" y="3739084"/>
            <a:ext cx="4751137" cy="30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r="45865" b="9636"/>
          <a:stretch>
            <a:fillRect/>
          </a:stretch>
        </p:blipFill>
        <p:spPr bwMode="auto">
          <a:xfrm>
            <a:off x="1475656" y="836712"/>
            <a:ext cx="5651167" cy="303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 similarity-preserving binary codes for high-dimensional data</a:t>
            </a:r>
          </a:p>
          <a:p>
            <a:r>
              <a:rPr lang="en-GB" dirty="0" smtClean="0"/>
              <a:t>Requirements:</a:t>
            </a:r>
          </a:p>
          <a:p>
            <a:pPr lvl="1"/>
            <a:r>
              <a:rPr lang="en-GB" dirty="0" smtClean="0"/>
              <a:t>Similar data mapped to similar binary strings </a:t>
            </a:r>
            <a:r>
              <a:rPr lang="en-GB" dirty="0" smtClean="0"/>
              <a:t>(small Hamming </a:t>
            </a:r>
            <a:r>
              <a:rPr lang="en-GB" dirty="0" smtClean="0"/>
              <a:t>distance)</a:t>
            </a:r>
          </a:p>
          <a:p>
            <a:pPr lvl="1"/>
            <a:r>
              <a:rPr lang="en-GB" dirty="0" smtClean="0"/>
              <a:t>Short codes – small memory footprint</a:t>
            </a:r>
          </a:p>
          <a:p>
            <a:pPr lvl="1"/>
            <a:r>
              <a:rPr lang="en-GB" dirty="0" smtClean="0"/>
              <a:t>Efficient learning algorithm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with PCA for dimensionality reduction and then encode</a:t>
            </a:r>
          </a:p>
          <a:p>
            <a:r>
              <a:rPr lang="en-GB" dirty="0" smtClean="0"/>
              <a:t>Problem: Higher-variance directions carry more information,  using the same number of bits for each direction yields poor performance</a:t>
            </a:r>
          </a:p>
          <a:p>
            <a:pPr lvl="1"/>
            <a:r>
              <a:rPr lang="en-GB" dirty="0" smtClean="0"/>
              <a:t>Spectral Hashing (SH): Assign more bits to more relevant directions</a:t>
            </a:r>
          </a:p>
          <a:p>
            <a:pPr lvl="1"/>
            <a:r>
              <a:rPr lang="en-GB" dirty="0" smtClean="0"/>
              <a:t>Semi-supervised hashing (SSH): Relax </a:t>
            </a:r>
            <a:r>
              <a:rPr lang="en-GB" dirty="0" err="1" smtClean="0"/>
              <a:t>orthogonality</a:t>
            </a:r>
            <a:r>
              <a:rPr lang="en-GB" dirty="0" smtClean="0"/>
              <a:t> constraints of PCA</a:t>
            </a:r>
          </a:p>
          <a:p>
            <a:pPr lvl="1"/>
            <a:r>
              <a:rPr lang="en-GB" dirty="0" err="1" smtClean="0"/>
              <a:t>Jégou</a:t>
            </a:r>
            <a:r>
              <a:rPr lang="en-GB" dirty="0" smtClean="0"/>
              <a:t> et al.: Apply a random orthogonal transformation to the PCA-projected data (already does better than SH and SSH)</a:t>
            </a:r>
          </a:p>
          <a:p>
            <a:pPr lvl="1"/>
            <a:r>
              <a:rPr lang="en-GB" b="1" dirty="0" smtClean="0"/>
              <a:t>This work</a:t>
            </a:r>
            <a:r>
              <a:rPr lang="en-GB" dirty="0" smtClean="0"/>
              <a:t>: Apply an orthogonal transformation which directly minimizes the quantization error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n</a:t>
            </a:r>
            <a:r>
              <a:rPr lang="en-GB" dirty="0" smtClean="0"/>
              <a:t>  data points,</a:t>
            </a:r>
          </a:p>
          <a:p>
            <a:r>
              <a:rPr lang="en-GB" i="1" dirty="0" smtClean="0"/>
              <a:t>d</a:t>
            </a:r>
            <a:r>
              <a:rPr lang="en-GB" dirty="0" smtClean="0"/>
              <a:t> dimensionality</a:t>
            </a:r>
          </a:p>
          <a:p>
            <a:r>
              <a:rPr lang="en-GB" i="1" dirty="0" smtClean="0"/>
              <a:t>c</a:t>
            </a:r>
            <a:r>
              <a:rPr lang="en-GB" dirty="0" smtClean="0"/>
              <a:t> binary code length</a:t>
            </a:r>
          </a:p>
          <a:p>
            <a:r>
              <a:rPr lang="en-GB" dirty="0" smtClean="0"/>
              <a:t>Data points                                    form data matrix</a:t>
            </a:r>
          </a:p>
          <a:p>
            <a:r>
              <a:rPr lang="en-GB" dirty="0" smtClean="0"/>
              <a:t>Assume data is zero-centred</a:t>
            </a:r>
          </a:p>
          <a:p>
            <a:r>
              <a:rPr lang="en-GB" dirty="0" smtClean="0"/>
              <a:t>Binary code matrix: </a:t>
            </a:r>
          </a:p>
          <a:p>
            <a:r>
              <a:rPr lang="en-GB" dirty="0" smtClean="0"/>
              <a:t>For each bit </a:t>
            </a:r>
            <a:r>
              <a:rPr lang="en-GB" i="1" dirty="0" smtClean="0"/>
              <a:t>k</a:t>
            </a:r>
            <a:r>
              <a:rPr lang="en-GB" dirty="0" smtClean="0"/>
              <a:t> binary encoding defined by </a:t>
            </a:r>
          </a:p>
          <a:p>
            <a:r>
              <a:rPr lang="en-GB" dirty="0" smtClean="0"/>
              <a:t>Encoding process: 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2708920"/>
            <a:ext cx="2232249" cy="312203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2708920"/>
            <a:ext cx="936104" cy="306919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73878" y="3603987"/>
            <a:ext cx="1530170" cy="329069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4037795"/>
            <a:ext cx="1080120" cy="327309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4493118"/>
            <a:ext cx="1368152" cy="304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(unsupervised code learning)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Apply PCA for dimensionality reduction, find      to maximize:</a:t>
            </a:r>
          </a:p>
          <a:p>
            <a:endParaRPr lang="en-GB" dirty="0" smtClean="0"/>
          </a:p>
          <a:p>
            <a:r>
              <a:rPr lang="en-GB" dirty="0" smtClean="0"/>
              <a:t>Keep top </a:t>
            </a:r>
            <a:r>
              <a:rPr lang="en-GB" i="1" dirty="0" smtClean="0"/>
              <a:t>c</a:t>
            </a:r>
            <a:r>
              <a:rPr lang="en-GB" dirty="0" smtClean="0"/>
              <a:t> eigenvectors of the data covariance matrix          to obtain       , projected data is </a:t>
            </a:r>
          </a:p>
          <a:p>
            <a:r>
              <a:rPr lang="en-GB" dirty="0" smtClean="0"/>
              <a:t>Note that if       is an optimal  solution </a:t>
            </a:r>
            <a:r>
              <a:rPr lang="en-GB" dirty="0" smtClean="0"/>
              <a:t>then                  </a:t>
            </a:r>
            <a:r>
              <a:rPr lang="en-GB" dirty="0" smtClean="0"/>
              <a:t>is also optimal for any orthogonal matrix</a:t>
            </a:r>
          </a:p>
          <a:p>
            <a:r>
              <a:rPr lang="en-GB" b="1" dirty="0" smtClean="0"/>
              <a:t>Key idea</a:t>
            </a:r>
            <a:r>
              <a:rPr lang="en-GB" dirty="0" smtClean="0"/>
              <a:t>: Find       to minimize the quantization loss: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r>
              <a:rPr lang="en-GB" i="1" dirty="0" err="1" smtClean="0"/>
              <a:t>nc</a:t>
            </a:r>
            <a:r>
              <a:rPr lang="en-GB" i="1" dirty="0" smtClean="0"/>
              <a:t>  and V are fixed so this is equivalent to maximizing ( </a:t>
            </a:r>
            <a:r>
              <a:rPr lang="en-GB" dirty="0" smtClean="0"/>
              <a:t>              ) :</a:t>
            </a:r>
          </a:p>
          <a:p>
            <a:endParaRPr lang="en-GB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96412" y="2276872"/>
            <a:ext cx="375988" cy="27851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2708920"/>
            <a:ext cx="286891" cy="382521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840" y="1700808"/>
            <a:ext cx="2864319" cy="576064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1340768"/>
            <a:ext cx="286891" cy="382521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612746"/>
            <a:ext cx="928901" cy="320310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4909" y="3140968"/>
            <a:ext cx="286891" cy="382521"/>
          </a:xfrm>
          <a:prstGeom prst="rect">
            <a:avLst/>
          </a:prstGeom>
          <a:noFill/>
        </p:spPr>
      </p:pic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4005064"/>
            <a:ext cx="216024" cy="432048"/>
          </a:xfrm>
          <a:prstGeom prst="rect">
            <a:avLst/>
          </a:prstGeom>
          <a:noFill/>
        </p:spPr>
      </p:pic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4437112"/>
            <a:ext cx="2664296" cy="391808"/>
          </a:xfrm>
          <a:prstGeom prst="rect">
            <a:avLst/>
          </a:prstGeom>
          <a:noFill/>
        </p:spPr>
      </p:pic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2708920"/>
            <a:ext cx="954106" cy="360040"/>
          </a:xfrm>
          <a:prstGeom prst="rect">
            <a:avLst/>
          </a:prstGeom>
          <a:noFill/>
        </p:spPr>
      </p:pic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6070173"/>
            <a:ext cx="2512127" cy="787827"/>
          </a:xfrm>
          <a:prstGeom prst="rect">
            <a:avLst/>
          </a:prstGeom>
          <a:noFill/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5805264"/>
            <a:ext cx="720080" cy="315035"/>
          </a:xfrm>
          <a:prstGeom prst="rect">
            <a:avLst/>
          </a:prstGeom>
          <a:noFill/>
        </p:spPr>
      </p:pic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26" name="Picture 30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192" y="3140968"/>
            <a:ext cx="977252" cy="360040"/>
          </a:xfrm>
          <a:prstGeom prst="rect">
            <a:avLst/>
          </a:prstGeom>
          <a:noFill/>
        </p:spPr>
      </p:pic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4869160"/>
            <a:ext cx="4190866" cy="432048"/>
          </a:xfrm>
          <a:prstGeom prst="rect">
            <a:avLst/>
          </a:prstGeom>
          <a:noFill/>
        </p:spPr>
      </p:pic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32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31" name="Picture 35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5301208"/>
            <a:ext cx="4104456" cy="463780"/>
          </a:xfrm>
          <a:prstGeom prst="rect">
            <a:avLst/>
          </a:prstGeom>
          <a:noFill/>
        </p:spPr>
      </p:pic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Optimization: Iterative quantization (ITQ)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with </a:t>
            </a:r>
            <a:r>
              <a:rPr lang="en-GB" i="1" dirty="0" smtClean="0"/>
              <a:t>R</a:t>
            </a:r>
            <a:r>
              <a:rPr lang="en-GB" dirty="0" smtClean="0"/>
              <a:t> being a random orthogonal matrix</a:t>
            </a:r>
          </a:p>
          <a:p>
            <a:endParaRPr lang="en-GB" dirty="0" smtClean="0"/>
          </a:p>
          <a:p>
            <a:r>
              <a:rPr lang="en-GB" dirty="0" smtClean="0"/>
              <a:t>Minimize the quantization loss by alternating steps:</a:t>
            </a:r>
          </a:p>
          <a:p>
            <a:pPr>
              <a:buNone/>
            </a:pPr>
            <a:endParaRPr lang="en-GB" dirty="0" smtClean="0"/>
          </a:p>
          <a:p>
            <a:pPr lvl="1"/>
            <a:r>
              <a:rPr lang="en-GB" dirty="0" smtClean="0"/>
              <a:t>Fix </a:t>
            </a:r>
            <a:r>
              <a:rPr lang="en-GB" i="1" dirty="0" smtClean="0"/>
              <a:t>R</a:t>
            </a:r>
            <a:r>
              <a:rPr lang="en-GB" dirty="0" smtClean="0"/>
              <a:t> and update </a:t>
            </a:r>
            <a:r>
              <a:rPr lang="en-GB" i="1" dirty="0" smtClean="0"/>
              <a:t>B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Achieved by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dirty="0" smtClean="0"/>
              <a:t>Fix </a:t>
            </a:r>
            <a:r>
              <a:rPr lang="en-GB" i="1" dirty="0" smtClean="0"/>
              <a:t>B</a:t>
            </a:r>
            <a:r>
              <a:rPr lang="en-GB" dirty="0" smtClean="0"/>
              <a:t> and update </a:t>
            </a:r>
            <a:r>
              <a:rPr lang="en-GB" i="1" dirty="0" smtClean="0"/>
              <a:t>R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Classic Orthogonal </a:t>
            </a:r>
            <a:r>
              <a:rPr lang="en-GB" dirty="0" err="1" smtClean="0"/>
              <a:t>Procrustes</a:t>
            </a:r>
            <a:r>
              <a:rPr lang="en-GB" dirty="0" smtClean="0"/>
              <a:t> problem, for fixed </a:t>
            </a:r>
            <a:r>
              <a:rPr lang="en-GB" i="1" dirty="0" smtClean="0"/>
              <a:t>B</a:t>
            </a:r>
            <a:r>
              <a:rPr lang="en-GB" dirty="0" smtClean="0"/>
              <a:t> solution:</a:t>
            </a:r>
          </a:p>
          <a:p>
            <a:pPr lvl="3"/>
            <a:r>
              <a:rPr lang="en-GB" dirty="0" smtClean="0"/>
              <a:t>Compute SVD of              as               and set </a:t>
            </a:r>
            <a:endParaRPr lang="en-GB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0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3573016"/>
            <a:ext cx="1530165" cy="36004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50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5143858"/>
            <a:ext cx="504056" cy="373374"/>
          </a:xfrm>
          <a:prstGeom prst="rect">
            <a:avLst/>
          </a:prstGeom>
          <a:noFill/>
        </p:spPr>
      </p:pic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3175" y="5112718"/>
            <a:ext cx="654929" cy="404514"/>
          </a:xfrm>
          <a:prstGeom prst="rect">
            <a:avLst/>
          </a:prstGeom>
          <a:noFill/>
        </p:spPr>
      </p:pic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5085184"/>
            <a:ext cx="925816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 (cont’d)</a:t>
            </a:r>
            <a:endParaRPr lang="en-GB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5562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Supervised codebook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ITQ can be used with any orthogonal basis projection method</a:t>
            </a:r>
          </a:p>
          <a:p>
            <a:r>
              <a:rPr lang="en-GB" dirty="0" smtClean="0"/>
              <a:t>Straight forward to apply to Canonical Correlation Analysis (CCA): obtain </a:t>
            </a:r>
            <a:r>
              <a:rPr lang="en-GB" i="1" dirty="0" smtClean="0"/>
              <a:t>W</a:t>
            </a:r>
            <a:r>
              <a:rPr lang="en-GB" dirty="0" smtClean="0"/>
              <a:t> from CCA, everything else is the same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CIFAR dataset:</a:t>
            </a:r>
          </a:p>
          <a:p>
            <a:pPr lvl="1"/>
            <a:r>
              <a:rPr lang="en-GB" dirty="0" smtClean="0"/>
              <a:t>64,800 images</a:t>
            </a:r>
          </a:p>
          <a:p>
            <a:pPr lvl="1"/>
            <a:r>
              <a:rPr lang="en-GB" dirty="0" smtClean="0"/>
              <a:t>11 classes: airplane, automobile, bird, boat, cat, deer, dog, frog, horse, ship, truck</a:t>
            </a:r>
          </a:p>
          <a:p>
            <a:pPr lvl="1"/>
            <a:r>
              <a:rPr lang="en-GB" dirty="0" smtClean="0"/>
              <a:t>manually supplied ground truth (i.e. “clean”)</a:t>
            </a:r>
          </a:p>
          <a:p>
            <a:r>
              <a:rPr lang="en-GB" dirty="0" smtClean="0"/>
              <a:t>Tiny Images:</a:t>
            </a:r>
          </a:p>
          <a:p>
            <a:pPr lvl="1"/>
            <a:r>
              <a:rPr lang="en-GB" dirty="0" smtClean="0"/>
              <a:t>580,000 images, includes the CIFAR dataset</a:t>
            </a:r>
          </a:p>
          <a:p>
            <a:pPr lvl="1"/>
            <a:r>
              <a:rPr lang="en-GB" dirty="0" smtClean="0"/>
              <a:t>Ground truth is “noisy” – images associated with 388 internet search keywords</a:t>
            </a:r>
          </a:p>
          <a:p>
            <a:r>
              <a:rPr lang="en-GB" dirty="0" smtClean="0"/>
              <a:t>Image representation:</a:t>
            </a:r>
          </a:p>
          <a:p>
            <a:pPr lvl="1"/>
            <a:r>
              <a:rPr lang="en-GB" dirty="0" smtClean="0"/>
              <a:t>All images are 32x32</a:t>
            </a:r>
          </a:p>
          <a:p>
            <a:pPr lvl="1"/>
            <a:r>
              <a:rPr lang="en-GB" dirty="0" smtClean="0"/>
              <a:t>Descriptor: 320-dimensional </a:t>
            </a:r>
            <a:r>
              <a:rPr lang="en-GB" dirty="0" err="1" smtClean="0"/>
              <a:t>grayscale</a:t>
            </a:r>
            <a:r>
              <a:rPr lang="en-GB" dirty="0" smtClean="0"/>
              <a:t> GIST</a:t>
            </a:r>
          </a:p>
          <a:p>
            <a:pPr lvl="1"/>
            <a:r>
              <a:rPr lang="en-GB" dirty="0" smtClean="0"/>
              <a:t>Evaluate code sizes up to 256 bits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"/>
  <p:tag name="MAGPC" val="200"/>
  <p:tag name="FONTSIZE" val="10"/>
  <p:tag name="FIRSTKEN@ECIDHRSO4BCCG577" val="3512"/>
  <p:tag name="DEFAULTDISPLAYSOURCE" val="\documentclass{article}\pagestyle{empty}&#10;\begin{document}&#10;&#10;\end{document}&#10;"/>
  <p:tag name="EMBEDFONTS" val="1"/>
  <p:tag name="FIRSTKEN@IE7HIGMR4VW1YL14" val="3568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11867</TotalTime>
  <Words>648</Words>
  <Application>Microsoft Office PowerPoint</Application>
  <PresentationFormat>On-screen Show (4:3)</PresentationFormat>
  <Paragraphs>116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ＭＳ Ｐゴシック</vt:lpstr>
      <vt:lpstr>Wingdings</vt:lpstr>
      <vt:lpstr>Blank Presentation</vt:lpstr>
      <vt:lpstr>Slide 1</vt:lpstr>
      <vt:lpstr>Objective</vt:lpstr>
      <vt:lpstr>Related work</vt:lpstr>
      <vt:lpstr>Notation</vt:lpstr>
      <vt:lpstr>Approach (unsupervised code learning)</vt:lpstr>
      <vt:lpstr>Optimization: Iterative quantization (ITQ)</vt:lpstr>
      <vt:lpstr>Optimization (cont’d)</vt:lpstr>
      <vt:lpstr>Supervised codebook learning</vt:lpstr>
      <vt:lpstr>Evaluation procedure</vt:lpstr>
      <vt:lpstr>Evaluation: unsupervised code learning</vt:lpstr>
      <vt:lpstr>Results: unsupervised code learning</vt:lpstr>
      <vt:lpstr>Results: unsupervised code learning</vt:lpstr>
      <vt:lpstr>Results: unsupervised code learning</vt:lpstr>
      <vt:lpstr>Evaluation: supervised code learning</vt:lpstr>
      <vt:lpstr>Results: supervised code learning</vt:lpstr>
      <vt:lpstr>Qualitative Results</vt:lpstr>
    </vt:vector>
  </TitlesOfParts>
  <Company>NMDS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Chatfield</dc:creator>
  <cp:lastModifiedBy>Relja</cp:lastModifiedBy>
  <cp:revision>1793</cp:revision>
  <cp:lastPrinted>2008-04-21T18:50:20Z</cp:lastPrinted>
  <dcterms:created xsi:type="dcterms:W3CDTF">2008-04-19T14:31:56Z</dcterms:created>
  <dcterms:modified xsi:type="dcterms:W3CDTF">2011-09-21T09:29:41Z</dcterms:modified>
</cp:coreProperties>
</file>