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77" r:id="rId7"/>
    <p:sldId id="278" r:id="rId8"/>
    <p:sldId id="260" r:id="rId9"/>
    <p:sldId id="281" r:id="rId10"/>
    <p:sldId id="282" r:id="rId11"/>
    <p:sldId id="283" r:id="rId12"/>
    <p:sldId id="293" r:id="rId13"/>
    <p:sldId id="284" r:id="rId14"/>
    <p:sldId id="294" r:id="rId15"/>
    <p:sldId id="295" r:id="rId16"/>
    <p:sldId id="297" r:id="rId17"/>
    <p:sldId id="289" r:id="rId18"/>
    <p:sldId id="298" r:id="rId19"/>
    <p:sldId id="299" r:id="rId20"/>
    <p:sldId id="300" r:id="rId21"/>
    <p:sldId id="290" r:id="rId22"/>
    <p:sldId id="279" r:id="rId23"/>
    <p:sldId id="301" r:id="rId24"/>
    <p:sldId id="291" r:id="rId25"/>
    <p:sldId id="275" r:id="rId26"/>
    <p:sldId id="302" r:id="rId27"/>
    <p:sldId id="262" r:id="rId28"/>
    <p:sldId id="276" r:id="rId2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89"/>
    <p:restoredTop sz="94706"/>
  </p:normalViewPr>
  <p:slideViewPr>
    <p:cSldViewPr snapToGrid="0" snapToObjects="1" showGuides="1">
      <p:cViewPr varScale="1">
        <p:scale>
          <a:sx n="268" d="100"/>
          <a:sy n="268" d="100"/>
        </p:scale>
        <p:origin x="16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BD65E-CF15-4E45-AF64-9A7E94CF059D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B1938-E823-584D-B410-73EBD2A9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B1938-E823-584D-B410-73EBD2A99F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1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B1938-E823-584D-B410-73EBD2A99F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2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B1938-E823-584D-B410-73EBD2A99F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2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B1938-E823-584D-B410-73EBD2A99F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B1938-E823-584D-B410-73EBD2A99F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B1938-E823-584D-B410-73EBD2A99F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3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B1938-E823-584D-B410-73EBD2A99F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B1938-E823-584D-B410-73EBD2A99F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1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B1938-E823-584D-B410-73EBD2A99F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5403" y="1359462"/>
            <a:ext cx="7877261" cy="1224458"/>
          </a:xfrm>
          <a:prstGeom prst="rect">
            <a:avLst/>
          </a:prstGeom>
        </p:spPr>
        <p:txBody>
          <a:bodyPr anchor="b"/>
          <a:lstStyle>
            <a:lvl1pPr algn="ctr">
              <a:defRPr sz="3800" b="0" i="0">
                <a:solidFill>
                  <a:srgbClr val="0039A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03" y="2652976"/>
            <a:ext cx="7877261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rgbClr val="0039A6"/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88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63E4-807F-394F-8457-BD1A70808C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934" y="1264540"/>
            <a:ext cx="7584172" cy="70948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0039A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DA98-5D64-E240-BA27-6C2FD7754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34" y="1974021"/>
            <a:ext cx="7584172" cy="3068811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rgbClr val="0039A6"/>
                </a:solidFill>
                <a:latin typeface="Century Gothic" panose="020B0502020202020204" pitchFamily="34" charset="0"/>
              </a:defRPr>
            </a:lvl1pPr>
            <a:lvl2pPr>
              <a:defRPr sz="2000" b="0" i="0">
                <a:solidFill>
                  <a:srgbClr val="0039A6"/>
                </a:solidFill>
                <a:latin typeface="Century Gothic" panose="020B0502020202020204" pitchFamily="34" charset="0"/>
              </a:defRPr>
            </a:lvl2pPr>
            <a:lvl3pPr>
              <a:defRPr sz="1800" b="0" i="0">
                <a:solidFill>
                  <a:srgbClr val="0039A6"/>
                </a:solidFill>
                <a:latin typeface="Century Gothic" panose="020B0502020202020204" pitchFamily="34" charset="0"/>
              </a:defRPr>
            </a:lvl3pPr>
            <a:lvl4pPr>
              <a:defRPr sz="1600" b="0" i="0">
                <a:solidFill>
                  <a:srgbClr val="0039A6"/>
                </a:solidFill>
                <a:latin typeface="Century Gothic" panose="020B0502020202020204" pitchFamily="34" charset="0"/>
              </a:defRPr>
            </a:lvl4pPr>
            <a:lvl5pPr>
              <a:defRPr sz="1600" b="0" i="0">
                <a:solidFill>
                  <a:srgbClr val="0039A6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335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72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25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6E34-2EEA-C44E-BF60-AEA6A2539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403" y="995480"/>
            <a:ext cx="7877261" cy="3135086"/>
          </a:xfrm>
        </p:spPr>
        <p:txBody>
          <a:bodyPr anchor="ctr"/>
          <a:lstStyle/>
          <a:p>
            <a:r>
              <a:rPr lang="en-US" b="1" dirty="0"/>
              <a:t>Best Actor Detection</a:t>
            </a:r>
            <a:endParaRPr lang="en-US" sz="20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98B03-5473-DE91-388F-9A033A265960}"/>
              </a:ext>
            </a:extLst>
          </p:cNvPr>
          <p:cNvSpPr txBox="1"/>
          <p:nvPr/>
        </p:nvSpPr>
        <p:spPr>
          <a:xfrm>
            <a:off x="873940" y="82408"/>
            <a:ext cx="827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39A6"/>
                </a:solidFill>
                <a:latin typeface="Century Gothic" panose="020B0502020202020204" pitchFamily="34" charset="0"/>
              </a:rPr>
              <a:t>GEORGIA STATE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0A9CB-E829-E8A3-0030-1573760D6385}"/>
              </a:ext>
            </a:extLst>
          </p:cNvPr>
          <p:cNvSpPr txBox="1"/>
          <p:nvPr/>
        </p:nvSpPr>
        <p:spPr>
          <a:xfrm>
            <a:off x="4548439" y="4545665"/>
            <a:ext cx="33795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39A6"/>
                </a:solidFill>
                <a:latin typeface="Century Gothic" panose="020B0502020202020204" pitchFamily="34" charset="0"/>
              </a:rPr>
              <a:t>Advisor: Dr. Murray Patterson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26466-4705-D388-3EF6-398EEC922A99}"/>
              </a:ext>
            </a:extLst>
          </p:cNvPr>
          <p:cNvSpPr txBox="1"/>
          <p:nvPr/>
        </p:nvSpPr>
        <p:spPr>
          <a:xfrm>
            <a:off x="1093514" y="4545666"/>
            <a:ext cx="33889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solidFill>
                  <a:srgbClr val="0039A6"/>
                </a:solidFill>
                <a:latin typeface="Century Gothic" panose="020B0502020202020204" pitchFamily="34" charset="0"/>
              </a:rPr>
              <a:t>Dhruval Patel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DD8C45-E478-8CBA-F93A-489D47FC57E0}"/>
              </a:ext>
            </a:extLst>
          </p:cNvPr>
          <p:cNvCxnSpPr/>
          <p:nvPr/>
        </p:nvCxnSpPr>
        <p:spPr>
          <a:xfrm>
            <a:off x="4515443" y="4498531"/>
            <a:ext cx="0" cy="4175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8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Algorithms: Jaccard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CD6ED-3D07-3F4C-88E1-70320324B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3934" y="1658711"/>
                <a:ext cx="5276415" cy="3384121"/>
              </a:xfrm>
            </p:spPr>
            <p:txBody>
              <a:bodyPr/>
              <a:lstStyle/>
              <a:p>
                <a:pPr>
                  <a:buSzPct val="70000"/>
                  <a:buFont typeface="Wingdings" pitchFamily="2" charset="2"/>
                  <a:buChar char="q"/>
                </a:pPr>
                <a:r>
                  <a:rPr lang="en-US" sz="1600" dirty="0"/>
                  <a:t>Used for gauging the similarity and diversity of sample sets</a:t>
                </a:r>
              </a:p>
              <a:p>
                <a:pPr>
                  <a:buSzPct val="70000"/>
                  <a:buFont typeface="Wingdings" pitchFamily="2" charset="2"/>
                  <a:buChar char="q"/>
                </a:pPr>
                <a:r>
                  <a:rPr lang="en-US" sz="1600" dirty="0"/>
                  <a:t>The value ranges from 0 to 1 (Higher is better)</a:t>
                </a:r>
              </a:p>
              <a:p>
                <a:pPr>
                  <a:buSzPct val="70000"/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Intersection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Union</m:t>
                        </m:r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CD6ED-3D07-3F4C-88E1-70320324B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3934" y="1658711"/>
                <a:ext cx="5276415" cy="3384121"/>
              </a:xfrm>
              <a:blipFill>
                <a:blip r:embed="rId2"/>
                <a:stretch>
                  <a:fillRect t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4791D17C-14E4-AC59-EED9-448A8DA38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42" y="1739597"/>
            <a:ext cx="17929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BAC1D-FD0B-8215-D903-DB082965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42" y="3211974"/>
            <a:ext cx="179294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66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D6ED-3D07-3F4C-88E1-70320324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34" y="1658711"/>
            <a:ext cx="7584172" cy="3384121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q"/>
            </a:pPr>
            <a:r>
              <a:rPr lang="en-US" sz="1400" dirty="0"/>
              <a:t>Number of nodes and edges is very high creating difficulties for graph visualization, calculating centrality measures and Jaccard Coefficient similarity for a pair of actors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400" dirty="0"/>
              <a:t>Outlier detection: Unpopular actors (Worked in very small number of movies)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400" dirty="0"/>
              <a:t>Dataset 1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100" dirty="0"/>
              <a:t>Visualization: Edge weight &gt; 5 and Node degree &gt; 2</a:t>
            </a:r>
          </a:p>
          <a:p>
            <a:pPr lvl="2">
              <a:buSzPct val="70000"/>
              <a:buFont typeface="Wingdings" pitchFamily="2" charset="2"/>
              <a:buChar char="q"/>
            </a:pPr>
            <a:r>
              <a:rPr lang="en-US" sz="900" dirty="0"/>
              <a:t>Edges: 125 edges and 51 nodes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100" dirty="0"/>
              <a:t>Centrality and JC: Edge weight &gt; 2 and Node degree &gt; 2</a:t>
            </a:r>
          </a:p>
          <a:p>
            <a:pPr lvl="2">
              <a:buSzPct val="70000"/>
              <a:buFont typeface="Wingdings" pitchFamily="2" charset="2"/>
              <a:buChar char="q"/>
            </a:pPr>
            <a:r>
              <a:rPr lang="en-US" sz="900" dirty="0"/>
              <a:t>Edges: 8432 edges and 1519 nodes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400" dirty="0"/>
              <a:t>Dataset 2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100" dirty="0"/>
              <a:t>Visualization: Edge weight &gt; 10 and Node degree &gt; 10</a:t>
            </a:r>
          </a:p>
          <a:p>
            <a:pPr lvl="2">
              <a:buSzPct val="70000"/>
              <a:buFont typeface="Wingdings" pitchFamily="2" charset="2"/>
              <a:buChar char="q"/>
            </a:pPr>
            <a:r>
              <a:rPr lang="en-US" sz="900" dirty="0"/>
              <a:t>Edges: 157 edges and 54 nodes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100" dirty="0"/>
              <a:t>Centrality and JC: Edge weight &gt; 4 and Node degree &gt; 2</a:t>
            </a:r>
          </a:p>
          <a:p>
            <a:pPr lvl="2">
              <a:buSzPct val="70000"/>
              <a:buFont typeface="Wingdings" pitchFamily="2" charset="2"/>
              <a:buChar char="q"/>
            </a:pPr>
            <a:r>
              <a:rPr lang="en-US" sz="900" dirty="0"/>
              <a:t>Edges: 10552 edges and 2742 nodes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885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Visualization: Degree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9EF036-89A9-8479-8136-7CFAB4CA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98" y="1658711"/>
            <a:ext cx="6387804" cy="34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7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Visualization: Degree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9EF036-89A9-8479-8136-7CFAB4CA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8099" y="1658711"/>
            <a:ext cx="6387802" cy="34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1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Visualization: Graph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179E3-BFD5-E00C-9410-0BF70FEFA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4" y="1537092"/>
            <a:ext cx="7115811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16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Visualization: Graph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179E3-BFD5-E00C-9410-0BF70FEFA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08114" y="1541596"/>
            <a:ext cx="711581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0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Experimental Values: Centrality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FFE7C-B416-82ED-3C20-FA4728FC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15" y="2103575"/>
            <a:ext cx="3012402" cy="282665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4901D7-CECE-5021-A193-6C6BB66CF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0" y="2103574"/>
            <a:ext cx="3012401" cy="282665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AE0E3B-F164-E0C3-D7C8-BCD8F1333AD6}"/>
              </a:ext>
            </a:extLst>
          </p:cNvPr>
          <p:cNvSpPr txBox="1"/>
          <p:nvPr/>
        </p:nvSpPr>
        <p:spPr>
          <a:xfrm>
            <a:off x="1359515" y="1872742"/>
            <a:ext cx="3012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39A6"/>
                </a:solidFill>
                <a:latin typeface="Century Gothic" panose="020B0502020202020204" pitchFamily="34" charset="0"/>
              </a:rPr>
              <a:t>Threshold: Edge weight &gt; 5 and node degree &gt;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7448E-C87B-8D9A-805D-D478541E08E0}"/>
              </a:ext>
            </a:extLst>
          </p:cNvPr>
          <p:cNvSpPr txBox="1"/>
          <p:nvPr/>
        </p:nvSpPr>
        <p:spPr>
          <a:xfrm>
            <a:off x="4572000" y="1872742"/>
            <a:ext cx="3012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39A6"/>
                </a:solidFill>
                <a:latin typeface="Century Gothic" panose="020B0502020202020204" pitchFamily="34" charset="0"/>
              </a:rPr>
              <a:t>Threshold: Edge weight &gt; 2 and node degree &gt; 2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82E6425-135E-BD0A-B40D-2D2B22A49487}"/>
              </a:ext>
            </a:extLst>
          </p:cNvPr>
          <p:cNvSpPr txBox="1">
            <a:spLocks/>
          </p:cNvSpPr>
          <p:nvPr/>
        </p:nvSpPr>
        <p:spPr>
          <a:xfrm>
            <a:off x="1191950" y="1435756"/>
            <a:ext cx="7584172" cy="7094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0039A6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600" dirty="0"/>
              <a:t>Dataset #1</a:t>
            </a:r>
          </a:p>
        </p:txBody>
      </p:sp>
    </p:spTree>
    <p:extLst>
      <p:ext uri="{BB962C8B-B14F-4D97-AF65-F5344CB8AC3E}">
        <p14:creationId xmlns:p14="http://schemas.microsoft.com/office/powerpoint/2010/main" val="403745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Experimental Values: Centrality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FFE7C-B416-82ED-3C20-FA4728FC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91819" y="2103575"/>
            <a:ext cx="2947793" cy="282665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4901D7-CECE-5021-A193-6C6BB66CF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604304" y="2103574"/>
            <a:ext cx="2947793" cy="282665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AE0E3B-F164-E0C3-D7C8-BCD8F1333AD6}"/>
              </a:ext>
            </a:extLst>
          </p:cNvPr>
          <p:cNvSpPr txBox="1"/>
          <p:nvPr/>
        </p:nvSpPr>
        <p:spPr>
          <a:xfrm>
            <a:off x="1341498" y="1872742"/>
            <a:ext cx="3045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39A6"/>
                </a:solidFill>
                <a:latin typeface="Century Gothic" panose="020B0502020202020204" pitchFamily="34" charset="0"/>
              </a:rPr>
              <a:t>Threshold: Edge weight &gt; 10 and node degree &gt; 10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7448E-C87B-8D9A-805D-D478541E08E0}"/>
              </a:ext>
            </a:extLst>
          </p:cNvPr>
          <p:cNvSpPr txBox="1"/>
          <p:nvPr/>
        </p:nvSpPr>
        <p:spPr>
          <a:xfrm>
            <a:off x="4572000" y="1872742"/>
            <a:ext cx="3012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39A6"/>
                </a:solidFill>
                <a:latin typeface="Century Gothic" panose="020B0502020202020204" pitchFamily="34" charset="0"/>
              </a:rPr>
              <a:t>Threshold: Edge weight &gt; 4 and node degree &gt; 2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82E6425-135E-BD0A-B40D-2D2B22A49487}"/>
              </a:ext>
            </a:extLst>
          </p:cNvPr>
          <p:cNvSpPr txBox="1">
            <a:spLocks/>
          </p:cNvSpPr>
          <p:nvPr/>
        </p:nvSpPr>
        <p:spPr>
          <a:xfrm>
            <a:off x="1191950" y="1435756"/>
            <a:ext cx="7584172" cy="7094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0039A6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600" dirty="0"/>
              <a:t>Dataset #2</a:t>
            </a:r>
          </a:p>
        </p:txBody>
      </p:sp>
    </p:spTree>
    <p:extLst>
      <p:ext uri="{BB962C8B-B14F-4D97-AF65-F5344CB8AC3E}">
        <p14:creationId xmlns:p14="http://schemas.microsoft.com/office/powerpoint/2010/main" val="4173011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Experimental Values: Jaccard Coef.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FFE7C-B416-82ED-3C20-FA4728FC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18902" y="2103575"/>
            <a:ext cx="2493626" cy="282665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4901D7-CECE-5021-A193-6C6BB66CF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807019" y="2103574"/>
            <a:ext cx="2542361" cy="282665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AE0E3B-F164-E0C3-D7C8-BCD8F1333AD6}"/>
              </a:ext>
            </a:extLst>
          </p:cNvPr>
          <p:cNvSpPr txBox="1"/>
          <p:nvPr/>
        </p:nvSpPr>
        <p:spPr>
          <a:xfrm>
            <a:off x="1359515" y="1872742"/>
            <a:ext cx="3012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39A6"/>
                </a:solidFill>
                <a:latin typeface="Century Gothic" panose="020B0502020202020204" pitchFamily="34" charset="0"/>
              </a:rPr>
              <a:t>Threshold: Edge weight &gt; 5 and node degree &gt;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7448E-C87B-8D9A-805D-D478541E08E0}"/>
              </a:ext>
            </a:extLst>
          </p:cNvPr>
          <p:cNvSpPr txBox="1"/>
          <p:nvPr/>
        </p:nvSpPr>
        <p:spPr>
          <a:xfrm>
            <a:off x="4572000" y="1872742"/>
            <a:ext cx="3012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39A6"/>
                </a:solidFill>
                <a:latin typeface="Century Gothic" panose="020B0502020202020204" pitchFamily="34" charset="0"/>
              </a:rPr>
              <a:t>Threshold: Edge weight &gt; 2 and node degree &gt; 2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82E6425-135E-BD0A-B40D-2D2B22A49487}"/>
              </a:ext>
            </a:extLst>
          </p:cNvPr>
          <p:cNvSpPr txBox="1">
            <a:spLocks/>
          </p:cNvSpPr>
          <p:nvPr/>
        </p:nvSpPr>
        <p:spPr>
          <a:xfrm>
            <a:off x="1191950" y="1435756"/>
            <a:ext cx="7584172" cy="7094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0039A6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600" dirty="0"/>
              <a:t>Dataset #1</a:t>
            </a:r>
          </a:p>
        </p:txBody>
      </p:sp>
    </p:spTree>
    <p:extLst>
      <p:ext uri="{BB962C8B-B14F-4D97-AF65-F5344CB8AC3E}">
        <p14:creationId xmlns:p14="http://schemas.microsoft.com/office/powerpoint/2010/main" val="217928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Experimental Values: Jaccard Coef.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FFE7C-B416-82ED-3C20-FA4728FC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18902" y="2117253"/>
            <a:ext cx="2493626" cy="279929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4901D7-CECE-5021-A193-6C6BB66CF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771633" y="2118485"/>
            <a:ext cx="2613135" cy="279806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AE0E3B-F164-E0C3-D7C8-BCD8F1333AD6}"/>
              </a:ext>
            </a:extLst>
          </p:cNvPr>
          <p:cNvSpPr txBox="1"/>
          <p:nvPr/>
        </p:nvSpPr>
        <p:spPr>
          <a:xfrm>
            <a:off x="1359515" y="1872742"/>
            <a:ext cx="305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39A6"/>
                </a:solidFill>
                <a:latin typeface="Century Gothic" panose="020B0502020202020204" pitchFamily="34" charset="0"/>
              </a:rPr>
              <a:t>Threshold: Edge weight &gt; 10 and node degree &gt;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7448E-C87B-8D9A-805D-D478541E08E0}"/>
              </a:ext>
            </a:extLst>
          </p:cNvPr>
          <p:cNvSpPr txBox="1"/>
          <p:nvPr/>
        </p:nvSpPr>
        <p:spPr>
          <a:xfrm>
            <a:off x="4572000" y="1872742"/>
            <a:ext cx="3012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39A6"/>
                </a:solidFill>
                <a:latin typeface="Century Gothic" panose="020B0502020202020204" pitchFamily="34" charset="0"/>
              </a:rPr>
              <a:t>Threshold: Edge weight &gt; 4 and node degree &gt; 2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82E6425-135E-BD0A-B40D-2D2B22A49487}"/>
              </a:ext>
            </a:extLst>
          </p:cNvPr>
          <p:cNvSpPr txBox="1">
            <a:spLocks/>
          </p:cNvSpPr>
          <p:nvPr/>
        </p:nvSpPr>
        <p:spPr>
          <a:xfrm>
            <a:off x="1191950" y="1435756"/>
            <a:ext cx="7584172" cy="7094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0039A6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600" dirty="0"/>
              <a:t>Dataset #2</a:t>
            </a:r>
          </a:p>
        </p:txBody>
      </p:sp>
    </p:spTree>
    <p:extLst>
      <p:ext uri="{BB962C8B-B14F-4D97-AF65-F5344CB8AC3E}">
        <p14:creationId xmlns:p14="http://schemas.microsoft.com/office/powerpoint/2010/main" val="263365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D6ED-3D07-3F4C-88E1-70320324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34" y="1658711"/>
            <a:ext cx="7584172" cy="3384121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What factors contribute towards making a movie successful?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A compelling storyline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A well written script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Talented editors, photographer, videographer, etc.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Actors 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b="1" dirty="0"/>
              <a:t>Actors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One of the main and most important factor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Some audience will watch a movie no matter how the script is if it contains their favorite actor.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Example: Dwayne Johnson, Will Smith, Tom Holland, Jennifer Lawrence</a:t>
            </a:r>
          </a:p>
          <a:p>
            <a:pPr lvl="1">
              <a:buSzPct val="70000"/>
              <a:buFont typeface="Wingdings" pitchFamily="2" charset="2"/>
              <a:buChar char="q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9821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D6ED-3D07-3F4C-88E1-70320324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34" y="1658711"/>
            <a:ext cx="7584172" cy="3384121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Review: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Degree Centrality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Closeness Centrality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Betweenness Centrality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Jaccard Coefficient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Is this enough? 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How can we justify that the Centrality and Jaccard Coefficient reflects an actor's success?</a:t>
            </a:r>
          </a:p>
        </p:txBody>
      </p:sp>
    </p:spTree>
    <p:extLst>
      <p:ext uri="{BB962C8B-B14F-4D97-AF65-F5344CB8AC3E}">
        <p14:creationId xmlns:p14="http://schemas.microsoft.com/office/powerpoint/2010/main" val="4196798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Scripts: Actor-Gender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D6ED-3D07-3F4C-88E1-70320324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34" y="1658711"/>
            <a:ext cx="7584172" cy="3384121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Extracted actors and their genders from </a:t>
            </a:r>
            <a:r>
              <a:rPr lang="en-US" sz="1600" i="1" dirty="0" err="1"/>
              <a:t>character.metadata.tsv</a:t>
            </a:r>
            <a:endParaRPr lang="en-US" sz="1600" i="1" dirty="0"/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Total male actors: 60,759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Total female actors: 35,657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Is a pair of male actors, female actors or a pair of male and female actors better?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Utilized Jaccard Coef. Values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Pair of male actors: 1,738,212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Pair of female actors: 330,313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Pair of male and female actors: 1,529,922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Male actors bring higher chance of making a movie successful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4CAD3-3B24-2DFF-7E2E-45A9E14EA812}"/>
              </a:ext>
            </a:extLst>
          </p:cNvPr>
          <p:cNvSpPr txBox="1"/>
          <p:nvPr/>
        </p:nvSpPr>
        <p:spPr>
          <a:xfrm>
            <a:off x="283779" y="240086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5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Scripts: Movie-Revenue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D6ED-3D07-3F4C-88E1-70320324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34" y="1658711"/>
            <a:ext cx="7584172" cy="3384121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Extracted movie and their box office revenue that it generated from </a:t>
            </a:r>
            <a:r>
              <a:rPr lang="en-US" sz="1600" i="1" dirty="0" err="1"/>
              <a:t>movie.metadata.tsv</a:t>
            </a:r>
            <a:endParaRPr lang="en-US" sz="1600" i="1" dirty="0"/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Extracted a dictionary of actors and all the movies that they worked in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Summed up the revenue of each movie that was generated for each actor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Drawbacks: Missing box office revenue for a lot of movies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4CAD3-3B24-2DFF-7E2E-45A9E14EA812}"/>
              </a:ext>
            </a:extLst>
          </p:cNvPr>
          <p:cNvSpPr txBox="1"/>
          <p:nvPr/>
        </p:nvSpPr>
        <p:spPr>
          <a:xfrm>
            <a:off x="283779" y="240086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2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Data Validation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06895B25-7198-42CB-9F11-E308599E9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0302" y="2212193"/>
            <a:ext cx="5215525" cy="27781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A170DA-4DF6-7D4A-B29A-CCAF581C0FDF}"/>
              </a:ext>
            </a:extLst>
          </p:cNvPr>
          <p:cNvSpPr txBox="1"/>
          <p:nvPr/>
        </p:nvSpPr>
        <p:spPr>
          <a:xfrm>
            <a:off x="4100012" y="2368193"/>
            <a:ext cx="14242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entury Gothic" panose="020B0502020202020204" pitchFamily="34" charset="0"/>
              </a:rPr>
              <a:t>Threshold</a:t>
            </a:r>
            <a:r>
              <a:rPr lang="en-US" sz="900" dirty="0">
                <a:latin typeface="Century Gothic" panose="020B0502020202020204" pitchFamily="34" charset="0"/>
              </a:rPr>
              <a:t>: </a:t>
            </a:r>
          </a:p>
          <a:p>
            <a:r>
              <a:rPr lang="en-US" sz="900" dirty="0">
                <a:latin typeface="Century Gothic" panose="020B0502020202020204" pitchFamily="34" charset="0"/>
              </a:rPr>
              <a:t>Edge weight &gt; 3</a:t>
            </a:r>
          </a:p>
          <a:p>
            <a:r>
              <a:rPr lang="en-US" sz="900" dirty="0">
                <a:latin typeface="Century Gothic" panose="020B0502020202020204" pitchFamily="34" charset="0"/>
              </a:rPr>
              <a:t>Node degree &gt; 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FE1A88-B093-3975-46E1-1864215DC688}"/>
              </a:ext>
            </a:extLst>
          </p:cNvPr>
          <p:cNvSpPr txBox="1">
            <a:spLocks/>
          </p:cNvSpPr>
          <p:nvPr/>
        </p:nvSpPr>
        <p:spPr>
          <a:xfrm>
            <a:off x="1173934" y="1658712"/>
            <a:ext cx="7537640" cy="5078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039A6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39A6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39A6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39A6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39A6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Can we justify that the Centrality and Jaccard Coefficient reflects an actor's success?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2E3D85-6623-0D7D-C186-A79EF806B9B7}"/>
              </a:ext>
            </a:extLst>
          </p:cNvPr>
          <p:cNvSpPr txBox="1">
            <a:spLocks/>
          </p:cNvSpPr>
          <p:nvPr/>
        </p:nvSpPr>
        <p:spPr>
          <a:xfrm>
            <a:off x="1173934" y="2170207"/>
            <a:ext cx="2569250" cy="27781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039A6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39A6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39A6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39A6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39A6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Pair of male actors: 1,738,212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Pair of female actors: 330,313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Pair of male and female actors: 1,529,922</a:t>
            </a:r>
          </a:p>
          <a:p>
            <a:pPr>
              <a:buSzPct val="70000"/>
              <a:buFont typeface="Wingdings" pitchFamily="2" charset="2"/>
              <a:buChar char="q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8202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D6ED-3D07-3F4C-88E1-70320324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34" y="1658711"/>
            <a:ext cx="7584172" cy="3384121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Utilized two datasets: 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Dataset 1: Actors and Movies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Dataset 2: Movie metadata and Character metadata (Used for validation)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Similarity measures performed: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Degree Centrality, Closeness Centrality, Betweenness centrality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Jaccard Coefficient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Data validation: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Centrality: All centrality measure and box office revenue have a correlation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JC: Found that male actors tend to have a higher chance of making a movie successful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Does working in a lot of movies make you popular or result in a successful movie?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NO! </a:t>
            </a:r>
          </a:p>
        </p:txBody>
      </p:sp>
    </p:spTree>
    <p:extLst>
      <p:ext uri="{BB962C8B-B14F-4D97-AF65-F5344CB8AC3E}">
        <p14:creationId xmlns:p14="http://schemas.microsoft.com/office/powerpoint/2010/main" val="2054681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Visualization: Graph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179E3-BFD5-E00C-9410-0BF70FEFA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4" y="1537092"/>
            <a:ext cx="7115811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05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D6ED-3D07-3F4C-88E1-70320324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34" y="1658711"/>
            <a:ext cx="7584172" cy="3384121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Better dataset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Less missing values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Newer actors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Dataset #2 can be further studied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Implement more algorithms</a:t>
            </a:r>
          </a:p>
          <a:p>
            <a:pPr lvl="2">
              <a:buSzPct val="70000"/>
              <a:buFont typeface="Wingdings" pitchFamily="2" charset="2"/>
              <a:buChar char="q"/>
            </a:pPr>
            <a:r>
              <a:rPr lang="en-US" sz="1000" dirty="0"/>
              <a:t>Community Detection: Find communities with a country, genres, language, and many more.</a:t>
            </a:r>
          </a:p>
          <a:p>
            <a:pPr>
              <a:buSzPct val="70000"/>
              <a:buFont typeface="Wingdings" pitchFamily="2" charset="2"/>
              <a:buChar char="q"/>
            </a:pPr>
            <a:endParaRPr lang="en-US" sz="1600" dirty="0"/>
          </a:p>
          <a:p>
            <a:pPr>
              <a:buSzPct val="70000"/>
              <a:buFont typeface="Wingdings" pitchFamily="2" charset="2"/>
              <a:buChar char="q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079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D2663-0F07-9C03-169A-4FBB9867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71" y="638637"/>
            <a:ext cx="3928849" cy="2243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638638"/>
            <a:ext cx="4638605" cy="3866225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37469C55-055F-B94A-80FA-A8E7C8301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627" y="1596980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7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D6ED-3D07-3F4C-88E1-70320324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34" y="1658711"/>
            <a:ext cx="7584172" cy="3384121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Given 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Actor: Movies that they have worked in, gender, etc.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Movie: Box office revenue, language, country of release, etc.</a:t>
            </a:r>
            <a:br>
              <a:rPr lang="en-US" sz="1200" dirty="0"/>
            </a:br>
            <a:endParaRPr lang="en-US" sz="1200" dirty="0"/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Predict/Discover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An actor who might make a successful movie</a:t>
            </a:r>
          </a:p>
          <a:p>
            <a:pPr lvl="2">
              <a:buSzPct val="70000"/>
              <a:buFont typeface="Wingdings" pitchFamily="2" charset="2"/>
              <a:buChar char="q"/>
            </a:pPr>
            <a:r>
              <a:rPr lang="en-US" sz="1000" dirty="0"/>
              <a:t>Utilize similarity measures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Find popular pairs of actors who will make a successful movie</a:t>
            </a:r>
          </a:p>
          <a:p>
            <a:pPr lvl="2">
              <a:buSzPct val="70000"/>
              <a:buFont typeface="Wingdings" pitchFamily="2" charset="2"/>
              <a:buChar char="q"/>
            </a:pPr>
            <a:r>
              <a:rPr lang="en-US" sz="1000" dirty="0"/>
              <a:t>Utilize similarity measures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Does working in a lot of movies make you popular or result in a successful movie?</a:t>
            </a:r>
          </a:p>
        </p:txBody>
      </p:sp>
    </p:spTree>
    <p:extLst>
      <p:ext uri="{BB962C8B-B14F-4D97-AF65-F5344CB8AC3E}">
        <p14:creationId xmlns:p14="http://schemas.microsoft.com/office/powerpoint/2010/main" val="280278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Dataset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D6ED-3D07-3F4C-88E1-70320324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34" y="1658711"/>
            <a:ext cx="7584172" cy="3384121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Only contains movies and the actors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Format: </a:t>
            </a:r>
            <a:r>
              <a:rPr lang="en-US" sz="1200" i="1" dirty="0"/>
              <a:t>[Movie name/Actor#1/Actor#2/…../</a:t>
            </a:r>
            <a:r>
              <a:rPr lang="en-US" sz="1200" i="1" dirty="0" err="1"/>
              <a:t>Actor#n</a:t>
            </a:r>
            <a:r>
              <a:rPr lang="en-US" sz="1200" i="1" dirty="0"/>
              <a:t>]</a:t>
            </a:r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68AB096-A3E3-57C7-7CDE-93CE6BC8B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48" t="196" r="2686" b="20377"/>
          <a:stretch/>
        </p:blipFill>
        <p:spPr>
          <a:xfrm>
            <a:off x="1173934" y="2178331"/>
            <a:ext cx="7627729" cy="28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1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Dataset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D6ED-3D07-3F4C-88E1-70320324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34" y="1658711"/>
            <a:ext cx="7584172" cy="3384121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Movie metadata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Wikipedia movie ID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Movie box office revenue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Movie languages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Other info: Freebase movie ID, Movie name, Movie release data, Movie runtime, Movie countries, Movie genres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Character metadata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Wikipedia movie ID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Actor gender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Actor name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Other info: Freebase Movie ID, Character Name, Actor DOB, Actor Height, Actor ethnicity, Actor age at movie release, Freebase character map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Plot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4CAD3-3B24-2DFF-7E2E-45A9E14EA812}"/>
              </a:ext>
            </a:extLst>
          </p:cNvPr>
          <p:cNvSpPr txBox="1"/>
          <p:nvPr/>
        </p:nvSpPr>
        <p:spPr>
          <a:xfrm>
            <a:off x="283779" y="240086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0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Pre-Processing: Graph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D6ED-3D07-3F4C-88E1-70320324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34" y="1658711"/>
            <a:ext cx="7584172" cy="3384121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Nodes: Actors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Edges: Common movies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One movie = One clique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Edge weight: Number of common movies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Dataset #1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Edges: 1.4M+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Nodes: 21k+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1600" dirty="0"/>
              <a:t>Dataset #2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Edges: 2.08M+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1200" dirty="0"/>
              <a:t>Nodes: 133k+</a:t>
            </a:r>
          </a:p>
          <a:p>
            <a:pPr>
              <a:buSzPct val="70000"/>
              <a:buFont typeface="Wingdings" pitchFamily="2" charset="2"/>
              <a:buChar char="q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4CAD3-3B24-2DFF-7E2E-45A9E14EA812}"/>
              </a:ext>
            </a:extLst>
          </p:cNvPr>
          <p:cNvSpPr txBox="1"/>
          <p:nvPr/>
        </p:nvSpPr>
        <p:spPr>
          <a:xfrm>
            <a:off x="283779" y="240086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1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Algorithms: Degree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CD6ED-3D07-3F4C-88E1-70320324B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3934" y="1658711"/>
                <a:ext cx="7584172" cy="3384121"/>
              </a:xfrm>
            </p:spPr>
            <p:txBody>
              <a:bodyPr/>
              <a:lstStyle/>
              <a:p>
                <a:pPr>
                  <a:buSzPct val="70000"/>
                  <a:buFont typeface="Wingdings" pitchFamily="2" charset="2"/>
                  <a:buChar char="q"/>
                </a:pPr>
                <a:r>
                  <a:rPr lang="en-US" sz="1600" dirty="0"/>
                  <a:t>The degree of a node (High Degree = High Centrality)</a:t>
                </a:r>
              </a:p>
              <a:p>
                <a:pPr>
                  <a:buSzPct val="70000"/>
                  <a:buFont typeface="Wingdings" pitchFamily="2" charset="2"/>
                  <a:buChar char="q"/>
                </a:pPr>
                <a:r>
                  <a:rPr lang="en-US" sz="1600" dirty="0"/>
                  <a:t>Easiest and simplest to calculate</a:t>
                </a:r>
              </a:p>
              <a:p>
                <a:pPr>
                  <a:buSzPct val="70000"/>
                  <a:buFont typeface="Wingdings" pitchFamily="2" charset="2"/>
                  <a:buChar char="q"/>
                </a:pPr>
                <a:r>
                  <a:rPr lang="en-US" sz="1600" dirty="0"/>
                  <a:t>The value ranges from 0 to 1</a:t>
                </a:r>
              </a:p>
              <a:p>
                <a:pPr>
                  <a:buSzPct val="70000"/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− 1</m:t>
                        </m:r>
                      </m:den>
                    </m:f>
                  </m:oMath>
                </a14:m>
                <a:endParaRPr lang="en-US" sz="1600" dirty="0"/>
              </a:p>
              <a:p>
                <a:pPr>
                  <a:buSzPct val="70000"/>
                  <a:buFont typeface="Wingdings" pitchFamily="2" charset="2"/>
                  <a:buChar char="q"/>
                </a:pPr>
                <a:r>
                  <a:rPr lang="en-US" sz="1600" dirty="0"/>
                  <a:t>Ex: Node 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dirty="0"/>
                  <a:t> 0.4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CD6ED-3D07-3F4C-88E1-70320324B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3934" y="1658711"/>
                <a:ext cx="7584172" cy="3384121"/>
              </a:xfrm>
              <a:blipFill>
                <a:blip r:embed="rId2"/>
                <a:stretch>
                  <a:fillRect t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loseness Centrality - an overview | ScienceDirect Topics">
            <a:extLst>
              <a:ext uri="{FF2B5EF4-FFF2-40B4-BE49-F238E27FC236}">
                <a16:creationId xmlns:a16="http://schemas.microsoft.com/office/drawing/2014/main" id="{4B220C0E-D9EE-8A17-419A-8CC64CA1E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689" y="2800187"/>
            <a:ext cx="3441628" cy="190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1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Algorithms: Closeness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CD6ED-3D07-3F4C-88E1-70320324B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3934" y="1658711"/>
                <a:ext cx="7584172" cy="3384121"/>
              </a:xfrm>
            </p:spPr>
            <p:txBody>
              <a:bodyPr/>
              <a:lstStyle/>
              <a:p>
                <a:pPr>
                  <a:buSzPct val="70000"/>
                  <a:buFont typeface="Wingdings" pitchFamily="2" charset="2"/>
                  <a:buChar char="q"/>
                </a:pPr>
                <a:r>
                  <a:rPr lang="en-US" sz="1600" dirty="0"/>
                  <a:t>Indicates how close a node is to other nodes</a:t>
                </a:r>
              </a:p>
              <a:p>
                <a:pPr>
                  <a:buSzPct val="70000"/>
                  <a:buFont typeface="Wingdings" pitchFamily="2" charset="2"/>
                  <a:buChar char="q"/>
                </a:pPr>
                <a:r>
                  <a:rPr lang="en-US" sz="1600" dirty="0"/>
                  <a:t>Reciprocal of the sum of the length of the shortest paths between the node and all other nodes in the graph</a:t>
                </a:r>
              </a:p>
              <a:p>
                <a:pPr lvl="1">
                  <a:buSzPct val="70000"/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9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1200" dirty="0"/>
                  <a:t>     (d(x, y) is the shortest distance between x and y)</a:t>
                </a:r>
              </a:p>
              <a:p>
                <a:pPr>
                  <a:buSzPct val="70000"/>
                  <a:buFont typeface="Wingdings" pitchFamily="2" charset="2"/>
                  <a:buChar char="q"/>
                </a:pPr>
                <a:r>
                  <a:rPr lang="en-US" sz="1600" dirty="0"/>
                  <a:t>Ex: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CD6ED-3D07-3F4C-88E1-70320324B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3934" y="1658711"/>
                <a:ext cx="7584172" cy="3384121"/>
              </a:xfrm>
              <a:blipFill>
                <a:blip r:embed="rId3"/>
                <a:stretch>
                  <a:fillRect t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1579F996-1185-A1F1-2D24-3003680356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9"/>
          <a:stretch/>
        </p:blipFill>
        <p:spPr>
          <a:xfrm>
            <a:off x="4183246" y="3214032"/>
            <a:ext cx="1768736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EE130D4F-5978-FC2F-AB95-1A799902B7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148"/>
          <a:stretch/>
        </p:blipFill>
        <p:spPr>
          <a:xfrm>
            <a:off x="6745805" y="3214032"/>
            <a:ext cx="1814974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9D0129B-01DD-F1A6-12E1-B78A462B9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834" y="3214032"/>
            <a:ext cx="1839589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CCD9A633-0DDD-FE35-8D26-D0242157D28D}"/>
              </a:ext>
            </a:extLst>
          </p:cNvPr>
          <p:cNvSpPr/>
          <p:nvPr/>
        </p:nvSpPr>
        <p:spPr>
          <a:xfrm>
            <a:off x="3402122" y="4054633"/>
            <a:ext cx="768096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2FB5924-E46A-EF7E-C66E-E54BBFB7584E}"/>
              </a:ext>
            </a:extLst>
          </p:cNvPr>
          <p:cNvSpPr/>
          <p:nvPr/>
        </p:nvSpPr>
        <p:spPr>
          <a:xfrm>
            <a:off x="5960990" y="4054633"/>
            <a:ext cx="768096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1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08A-6677-674D-A611-5F64B996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34" y="949229"/>
            <a:ext cx="7584172" cy="709482"/>
          </a:xfrm>
        </p:spPr>
        <p:txBody>
          <a:bodyPr/>
          <a:lstStyle/>
          <a:p>
            <a:r>
              <a:rPr lang="en-US" dirty="0"/>
              <a:t>Algorithms: Betweenness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CD6ED-3D07-3F4C-88E1-70320324B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3934" y="1658711"/>
                <a:ext cx="7584172" cy="3384121"/>
              </a:xfrm>
            </p:spPr>
            <p:txBody>
              <a:bodyPr/>
              <a:lstStyle/>
              <a:p>
                <a:pPr>
                  <a:buSzPct val="70000"/>
                  <a:buFont typeface="Wingdings" pitchFamily="2" charset="2"/>
                  <a:buChar char="q"/>
                </a:pPr>
                <a:r>
                  <a:rPr lang="en-US" sz="1600" dirty="0"/>
                  <a:t>Measure of centrality in a graph based on popularity and shortest paths</a:t>
                </a:r>
              </a:p>
              <a:p>
                <a:pPr>
                  <a:buSzPct val="70000"/>
                  <a:buFont typeface="Wingdings" pitchFamily="2" charset="2"/>
                  <a:buChar char="q"/>
                </a:pPr>
                <a:r>
                  <a:rPr lang="en-US" sz="1600" dirty="0"/>
                  <a:t>Captures a node’s role in allowing information to pass from one part of the network to the other</a:t>
                </a:r>
              </a:p>
              <a:p>
                <a:pPr>
                  <a:buSzPct val="70000"/>
                  <a:buFont typeface="Wingdings" pitchFamily="2" charset="2"/>
                  <a:buChar char="q"/>
                </a:pPr>
                <a:r>
                  <a:rPr lang="en-US" sz="1600" dirty="0"/>
                  <a:t>Normalized betweenness centrality of node v can be represented as</a:t>
                </a:r>
              </a:p>
              <a:p>
                <a:pPr lvl="1">
                  <a:buSzPct val="70000"/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−2)/2</m:t>
                        </m:r>
                      </m:den>
                    </m:f>
                  </m:oMath>
                </a14:m>
                <a:r>
                  <a:rPr lang="en-US" sz="1200" dirty="0"/>
                  <a:t>	(p(v): Popularity of node v)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CD6ED-3D07-3F4C-88E1-70320324B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3934" y="1658711"/>
                <a:ext cx="7584172" cy="3384121"/>
              </a:xfrm>
              <a:blipFill>
                <a:blip r:embed="rId2"/>
                <a:stretch>
                  <a:fillRect t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55E0C08-3CDD-DAB1-1316-E7EC17692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96" y="3218536"/>
            <a:ext cx="1839589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B6A13B31-0C2C-BEA3-2917-D23588284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001" y="3218536"/>
            <a:ext cx="3335284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8FE7D2-894A-250F-A419-813722806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701" y="3218536"/>
            <a:ext cx="1823405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137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1346</TotalTime>
  <Words>1099</Words>
  <Application>Microsoft Macintosh PowerPoint</Application>
  <PresentationFormat>On-screen Show (16:9)</PresentationFormat>
  <Paragraphs>164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Century Gothic</vt:lpstr>
      <vt:lpstr>Wingdings</vt:lpstr>
      <vt:lpstr>Office Theme</vt:lpstr>
      <vt:lpstr>Custom Design</vt:lpstr>
      <vt:lpstr>Best Actor Detection</vt:lpstr>
      <vt:lpstr>Introduction</vt:lpstr>
      <vt:lpstr>Motivation</vt:lpstr>
      <vt:lpstr>Dataset #1 </vt:lpstr>
      <vt:lpstr>Dataset #2 </vt:lpstr>
      <vt:lpstr>Pre-Processing: Graph Formation</vt:lpstr>
      <vt:lpstr>Algorithms: Degree Centrality</vt:lpstr>
      <vt:lpstr>Algorithms: Closeness Centrality</vt:lpstr>
      <vt:lpstr>Algorithms: Betweenness Centrality</vt:lpstr>
      <vt:lpstr>Algorithms: Jaccard Coefficient</vt:lpstr>
      <vt:lpstr>Threshold</vt:lpstr>
      <vt:lpstr>Visualization: Degree Distribution</vt:lpstr>
      <vt:lpstr>Visualization: Degree Distribution</vt:lpstr>
      <vt:lpstr>Visualization: Graph Representation</vt:lpstr>
      <vt:lpstr>Visualization: Graph Representation</vt:lpstr>
      <vt:lpstr>Experimental Values: Centrality</vt:lpstr>
      <vt:lpstr>Experimental Values: Centrality</vt:lpstr>
      <vt:lpstr>Experimental Values: Jaccard Coef.</vt:lpstr>
      <vt:lpstr>Experimental Values: Jaccard Coef.</vt:lpstr>
      <vt:lpstr>Data validation</vt:lpstr>
      <vt:lpstr>Scripts: Actor-Gender</vt:lpstr>
      <vt:lpstr>Scripts: Movie-Revenue</vt:lpstr>
      <vt:lpstr>Data Validation</vt:lpstr>
      <vt:lpstr>Summary</vt:lpstr>
      <vt:lpstr>Visualization: Graph Representation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Anne Lang</dc:creator>
  <cp:lastModifiedBy>Dhruval C Patel</cp:lastModifiedBy>
  <cp:revision>62</cp:revision>
  <dcterms:created xsi:type="dcterms:W3CDTF">2018-03-15T15:10:30Z</dcterms:created>
  <dcterms:modified xsi:type="dcterms:W3CDTF">2022-11-27T00:17:09Z</dcterms:modified>
</cp:coreProperties>
</file>