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59" r:id="rId3"/>
    <p:sldId id="257" r:id="rId4"/>
    <p:sldId id="261" r:id="rId5"/>
    <p:sldId id="264" r:id="rId6"/>
    <p:sldId id="265" r:id="rId7"/>
    <p:sldId id="263" r:id="rId8"/>
    <p:sldId id="270" r:id="rId9"/>
    <p:sldId id="27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924" autoAdjust="0"/>
  </p:normalViewPr>
  <p:slideViewPr>
    <p:cSldViewPr snapToGrid="0">
      <p:cViewPr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6823E-88D9-4757-BA43-70D87AEEA8F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CE80B-B99B-4EA9-A706-1CB4B68D6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Immanuel Wallerstein’s theory: The traditional viewpoint of the world economic system: Individual states are categorized based on their interdependent relations within the system: o Core states soak up the surplus; o Periphery states produce labor intensive goods; o Semi-periphery states are both exploiters and exploited. </a:t>
            </a:r>
          </a:p>
          <a:p>
            <a:endParaRPr lang="en-US" dirty="0"/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 model approach to international trade assigns states to positions according to the (1) structural similarity of the nations’ imports and exports to all other states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across various types of economic exchange, rather than on the basis of definitional aggregation.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CE80B-B99B-4EA9-A706-1CB4B68D6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major years for block modelling are considered – between major world financial crisis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CE80B-B99B-4EA9-A706-1CB4B68D6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8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Concor</a:t>
            </a:r>
            <a:r>
              <a:rPr lang="en-US" dirty="0"/>
              <a:t> 1sr correlation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CE80B-B99B-4EA9-A706-1CB4B68D6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8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R2 = 0.5</a:t>
            </a:r>
          </a:p>
          <a:p>
            <a:r>
              <a:rPr lang="en-US" dirty="0"/>
              <a:t>There is a geographical similarity when we consider the same countries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CE80B-B99B-4EA9-A706-1CB4B68D6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38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levels made it lose meaning</a:t>
            </a:r>
          </a:p>
          <a:p>
            <a:r>
              <a:rPr lang="en-US" dirty="0"/>
              <a:t>R2 – 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CE80B-B99B-4EA9-A706-1CB4B68D6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9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levels made it lose meaning</a:t>
            </a:r>
          </a:p>
          <a:p>
            <a:r>
              <a:rPr lang="en-US" dirty="0"/>
              <a:t>R2 – 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CE80B-B99B-4EA9-A706-1CB4B68D6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of trade does OECD + India, China, Brazil make? </a:t>
            </a:r>
          </a:p>
          <a:p>
            <a:r>
              <a:rPr lang="en-US" dirty="0"/>
              <a:t>Some descriptive statistics – who trades with who?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CE80B-B99B-4EA9-A706-1CB4B68D68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8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9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0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2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0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5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6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9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9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2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6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04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9" r:id="rId5"/>
    <p:sldLayoutId id="2147483743" r:id="rId6"/>
    <p:sldLayoutId id="2147483744" r:id="rId7"/>
    <p:sldLayoutId id="2147483745" r:id="rId8"/>
    <p:sldLayoutId id="2147483748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8A3B9D15-F973-4063-B053-EB50910FB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6" b="2684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3498C-E8EF-41E4-9C63-58FF6FA38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607" y="1475234"/>
            <a:ext cx="3705651" cy="2901694"/>
          </a:xfrm>
        </p:spPr>
        <p:txBody>
          <a:bodyPr anchor="t"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Network Analysis</a:t>
            </a:r>
            <a:br>
              <a:rPr lang="en-US" sz="3600" b="1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Nation’s Position in International System: Block Model Approach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525A3-BCFF-4487-A383-B8AAA73A3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000" dirty="0"/>
              <a:t>Dhruval Bhatt</a:t>
            </a:r>
          </a:p>
          <a:p>
            <a:r>
              <a:rPr lang="en-US" sz="2000" dirty="0"/>
              <a:t>December 9</a:t>
            </a:r>
            <a:r>
              <a:rPr lang="en-US" sz="2000" baseline="30000" dirty="0"/>
              <a:t>th</a:t>
            </a:r>
            <a:r>
              <a:rPr lang="en-US" sz="2000" dirty="0"/>
              <a:t>, 2019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555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D6CAB7-C9BF-4E5B-A415-7512A5E1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02" y="805598"/>
            <a:ext cx="9820796" cy="52468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0C6F760-06AB-4856-85FD-6C39B27A3C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49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CONCOR: 2018 Data for 1972 OECD + Israel</a:t>
            </a:r>
          </a:p>
        </p:txBody>
      </p:sp>
    </p:spTree>
    <p:extLst>
      <p:ext uri="{BB962C8B-B14F-4D97-AF65-F5344CB8AC3E}">
        <p14:creationId xmlns:p14="http://schemas.microsoft.com/office/powerpoint/2010/main" val="296581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76EA-4228-4E55-9173-16950E34F7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449387"/>
          </a:xfrm>
        </p:spPr>
        <p:txBody>
          <a:bodyPr anchor="ctr"/>
          <a:lstStyle/>
          <a:p>
            <a:pPr algn="ctr"/>
            <a:r>
              <a:rPr lang="en-US" b="1" dirty="0"/>
              <a:t>Objective &amp;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12F3-ACCD-4410-BE86-13A56C426F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4447" y="1265516"/>
            <a:ext cx="10569388" cy="46780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Purpose: </a:t>
            </a:r>
            <a:r>
              <a:rPr lang="en-US" dirty="0"/>
              <a:t>To model a study after Ronald </a:t>
            </a:r>
            <a:r>
              <a:rPr lang="en-US" dirty="0" err="1"/>
              <a:t>Breiger’s</a:t>
            </a:r>
            <a:r>
              <a:rPr lang="en-US" dirty="0"/>
              <a:t> work on “Structures of Economic Interdependence Among Nations” from the book, Continuities in Structural Inquiry for understanding network analysis for international trade. </a:t>
            </a:r>
          </a:p>
          <a:p>
            <a:pPr marL="0" indent="0" algn="just">
              <a:buNone/>
            </a:pPr>
            <a:r>
              <a:rPr lang="en-US" b="1" dirty="0"/>
              <a:t>Question: </a:t>
            </a:r>
            <a:r>
              <a:rPr lang="en-US" dirty="0"/>
              <a:t>What is the positions of nations in the international system in 2008 and 2018 based on simultaneous exchange of different economic goods and CONCOR model?  </a:t>
            </a:r>
          </a:p>
          <a:p>
            <a:pPr marL="0" indent="0" algn="just">
              <a:buNone/>
            </a:pPr>
            <a:r>
              <a:rPr lang="en-US" b="1" dirty="0"/>
              <a:t>Agenda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Background &amp; Theory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Data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Analysis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Results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Conclusions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4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F444-0893-48FB-8747-B117D726D2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1279" y="1471799"/>
            <a:ext cx="4840767" cy="4650705"/>
          </a:xfrm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Brieger</a:t>
            </a:r>
            <a:r>
              <a:rPr lang="en-US" dirty="0"/>
              <a:t> (1981) studies is a structuralist perspective to patterns in world economy</a:t>
            </a:r>
          </a:p>
          <a:p>
            <a:pPr marL="0" indent="0">
              <a:buNone/>
            </a:pPr>
            <a:r>
              <a:rPr lang="en-US" dirty="0"/>
              <a:t>Based on the World System Theory and trade data for OECD countries in 1972: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a procedure for categorizing states among their myriad import and export arrangements be found?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author posits yes and tests his hypothesis against empirical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core/periphery structure of the system is found to have multiple competing centers rather than just one center as implied above</a:t>
            </a:r>
          </a:p>
          <a:p>
            <a:pPr marL="0" indent="0">
              <a:buNone/>
            </a:pPr>
            <a:r>
              <a:rPr lang="en-US" dirty="0"/>
              <a:t>CONCOR block Modeling: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Iterates correlations among columns of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Splits the matrix into two  structural equivalence blocks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5FC28D-CA0D-4DD4-A491-CD14C45777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49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Background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B25F02-A800-4CAC-8973-BFF70F20D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"/>
          <a:stretch/>
        </p:blipFill>
        <p:spPr>
          <a:xfrm>
            <a:off x="5237920" y="1867820"/>
            <a:ext cx="4204253" cy="447799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CCF4825-641A-4F24-B384-C499DE7F894A}"/>
              </a:ext>
            </a:extLst>
          </p:cNvPr>
          <p:cNvGrpSpPr/>
          <p:nvPr/>
        </p:nvGrpSpPr>
        <p:grpSpPr>
          <a:xfrm>
            <a:off x="9528047" y="1867820"/>
            <a:ext cx="2352674" cy="2126509"/>
            <a:chOff x="8032377" y="3984519"/>
            <a:chExt cx="2352674" cy="212650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B0F321-4883-4C7E-8D27-9853F3E5E3B2}"/>
                </a:ext>
              </a:extLst>
            </p:cNvPr>
            <p:cNvGrpSpPr/>
            <p:nvPr/>
          </p:nvGrpSpPr>
          <p:grpSpPr>
            <a:xfrm>
              <a:off x="8032377" y="3984519"/>
              <a:ext cx="2352674" cy="2126509"/>
              <a:chOff x="7178768" y="3169409"/>
              <a:chExt cx="3349718" cy="296432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1AA01F5-CCFF-4B8D-87E3-E20447EC86C0}"/>
                  </a:ext>
                </a:extLst>
              </p:cNvPr>
              <p:cNvSpPr/>
              <p:nvPr/>
            </p:nvSpPr>
            <p:spPr>
              <a:xfrm>
                <a:off x="8032376" y="3169409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24569FB-90EF-483A-8083-BEE21A78DB3F}"/>
                  </a:ext>
                </a:extLst>
              </p:cNvPr>
              <p:cNvSpPr/>
              <p:nvPr/>
            </p:nvSpPr>
            <p:spPr>
              <a:xfrm>
                <a:off x="7178768" y="4695458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A34F071-73C0-4B62-8C40-1F2B2DE8404D}"/>
                  </a:ext>
                </a:extLst>
              </p:cNvPr>
              <p:cNvSpPr/>
              <p:nvPr/>
            </p:nvSpPr>
            <p:spPr>
              <a:xfrm>
                <a:off x="9061636" y="4695457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60BD14A-34E7-4830-9209-00668101E223}"/>
                  </a:ext>
                </a:extLst>
              </p:cNvPr>
              <p:cNvSpPr/>
              <p:nvPr/>
            </p:nvSpPr>
            <p:spPr>
              <a:xfrm>
                <a:off x="8100452" y="4166908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919980-BB81-4A06-8EA8-F1A2F9B21F6F}"/>
                </a:ext>
              </a:extLst>
            </p:cNvPr>
            <p:cNvSpPr txBox="1"/>
            <p:nvPr/>
          </p:nvSpPr>
          <p:spPr>
            <a:xfrm>
              <a:off x="8973671" y="4781952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C763AA-C524-4EDC-8876-BAE6E22DDD57}"/>
                </a:ext>
              </a:extLst>
            </p:cNvPr>
            <p:cNvSpPr txBox="1"/>
            <p:nvPr/>
          </p:nvSpPr>
          <p:spPr>
            <a:xfrm>
              <a:off x="8678252" y="5266354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EA9280-C041-416E-BA4B-E836135B53F1}"/>
                </a:ext>
              </a:extLst>
            </p:cNvPr>
            <p:cNvSpPr txBox="1"/>
            <p:nvPr/>
          </p:nvSpPr>
          <p:spPr>
            <a:xfrm>
              <a:off x="9386328" y="5287732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E59A48-D398-41B0-A1F8-685C098D7E9C}"/>
                </a:ext>
              </a:extLst>
            </p:cNvPr>
            <p:cNvSpPr txBox="1"/>
            <p:nvPr/>
          </p:nvSpPr>
          <p:spPr>
            <a:xfrm>
              <a:off x="8936547" y="4333754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Japan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5CC5FC-95C0-4B41-9B98-DDAE6ADF512E}"/>
                </a:ext>
              </a:extLst>
            </p:cNvPr>
            <p:cNvSpPr txBox="1"/>
            <p:nvPr/>
          </p:nvSpPr>
          <p:spPr>
            <a:xfrm>
              <a:off x="8162396" y="5527349"/>
              <a:ext cx="6678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Sweden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791F66-4044-4AE6-A56C-00EE19E9D847}"/>
                </a:ext>
              </a:extLst>
            </p:cNvPr>
            <p:cNvSpPr txBox="1"/>
            <p:nvPr/>
          </p:nvSpPr>
          <p:spPr>
            <a:xfrm>
              <a:off x="9720230" y="5516419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France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5411B7-9B84-4F2C-8F82-C42DAE205DCA}"/>
              </a:ext>
            </a:extLst>
          </p:cNvPr>
          <p:cNvGrpSpPr/>
          <p:nvPr/>
        </p:nvGrpSpPr>
        <p:grpSpPr>
          <a:xfrm>
            <a:off x="9519082" y="4121019"/>
            <a:ext cx="2370604" cy="2157413"/>
            <a:chOff x="7647068" y="3515677"/>
            <a:chExt cx="2370604" cy="215741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1022DE0-885C-4361-BCA4-49C7C390D637}"/>
                </a:ext>
              </a:extLst>
            </p:cNvPr>
            <p:cNvGrpSpPr/>
            <p:nvPr/>
          </p:nvGrpSpPr>
          <p:grpSpPr>
            <a:xfrm>
              <a:off x="7647068" y="3515677"/>
              <a:ext cx="2370604" cy="2157413"/>
              <a:chOff x="8382000" y="533679"/>
              <a:chExt cx="2370604" cy="215741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17B2508-3B47-4259-9A61-2B02F43EC357}"/>
                  </a:ext>
                </a:extLst>
              </p:cNvPr>
              <p:cNvSpPr/>
              <p:nvPr/>
            </p:nvSpPr>
            <p:spPr>
              <a:xfrm>
                <a:off x="8833877" y="533679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6A9B435-FE4D-47EA-B6B5-178EFD0597B9}"/>
                  </a:ext>
                </a:extLst>
              </p:cNvPr>
              <p:cNvSpPr/>
              <p:nvPr/>
            </p:nvSpPr>
            <p:spPr>
              <a:xfrm>
                <a:off x="8382000" y="1252817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486FEF1-7803-4E0A-BE31-CF25D605A8CA}"/>
                  </a:ext>
                </a:extLst>
              </p:cNvPr>
              <p:cNvSpPr/>
              <p:nvPr/>
            </p:nvSpPr>
            <p:spPr>
              <a:xfrm>
                <a:off x="9285754" y="1252817"/>
                <a:ext cx="1466850" cy="14382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E8763-D610-47DA-A960-EDA84B260A76}"/>
                </a:ext>
              </a:extLst>
            </p:cNvPr>
            <p:cNvSpPr txBox="1"/>
            <p:nvPr/>
          </p:nvSpPr>
          <p:spPr>
            <a:xfrm>
              <a:off x="8597327" y="4627031"/>
              <a:ext cx="516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USA, UK, 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87188A-1CF1-4CD3-BA58-21380CBDE938}"/>
                </a:ext>
              </a:extLst>
            </p:cNvPr>
            <p:cNvSpPr txBox="1"/>
            <p:nvPr/>
          </p:nvSpPr>
          <p:spPr>
            <a:xfrm>
              <a:off x="8576141" y="3797467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Japan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619923-E427-4CE5-9CC0-23580B020BC3}"/>
                </a:ext>
              </a:extLst>
            </p:cNvPr>
            <p:cNvSpPr txBox="1"/>
            <p:nvPr/>
          </p:nvSpPr>
          <p:spPr>
            <a:xfrm>
              <a:off x="9307499" y="4953952"/>
              <a:ext cx="5165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France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7D4C676-1625-458A-BEE3-C56E8EC41779}"/>
                </a:ext>
              </a:extLst>
            </p:cNvPr>
            <p:cNvSpPr txBox="1"/>
            <p:nvPr/>
          </p:nvSpPr>
          <p:spPr>
            <a:xfrm>
              <a:off x="7840650" y="4953952"/>
              <a:ext cx="5630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Sweden</a:t>
              </a: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347FE0B3-5EA1-43D8-AEFD-20CB7B10F160}"/>
              </a:ext>
            </a:extLst>
          </p:cNvPr>
          <p:cNvSpPr txBox="1">
            <a:spLocks/>
          </p:cNvSpPr>
          <p:nvPr/>
        </p:nvSpPr>
        <p:spPr>
          <a:xfrm>
            <a:off x="5265805" y="1429000"/>
            <a:ext cx="6800299" cy="3259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/>
              <a:t>Resulting Network Diagram for 1971 OECD data [from Dr. Padgett’s Notes]</a:t>
            </a:r>
          </a:p>
        </p:txBody>
      </p:sp>
    </p:spTree>
    <p:extLst>
      <p:ext uri="{BB962C8B-B14F-4D97-AF65-F5344CB8AC3E}">
        <p14:creationId xmlns:p14="http://schemas.microsoft.com/office/powerpoint/2010/main" val="270772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5FC28D-CA0D-4DD4-A491-CD14C45777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4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3BC82-7C42-4C93-A02B-194378F5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1" y="954159"/>
            <a:ext cx="8345762" cy="49993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B8C889-EE82-4DB4-A018-87C5D93F25AB}"/>
              </a:ext>
            </a:extLst>
          </p:cNvPr>
          <p:cNvSpPr txBox="1"/>
          <p:nvPr/>
        </p:nvSpPr>
        <p:spPr>
          <a:xfrm>
            <a:off x="8519504" y="824088"/>
            <a:ext cx="3585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 is collected from UN </a:t>
            </a:r>
            <a:r>
              <a:rPr lang="en-US" sz="1500" dirty="0" err="1"/>
              <a:t>Comtrade</a:t>
            </a:r>
            <a:r>
              <a:rPr lang="en-US" sz="1500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following data is downloaded: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Import/Export for same commodities that </a:t>
            </a:r>
            <a:r>
              <a:rPr lang="en-US" sz="1500" dirty="0" err="1"/>
              <a:t>breiger</a:t>
            </a:r>
            <a:r>
              <a:rPr lang="en-US" sz="1500" dirty="0"/>
              <a:t> considered for Year 2018 and 2008 for all countries in OECD + India, China, Brazil (ICB)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Goods trade for China for years: 2008 – 2010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 is processed using Pandas in python to: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Remove countries that are not in OECD or India, China Brazil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Create n by n adjacency matrix for countries for block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Only consider 5</a:t>
            </a:r>
            <a:r>
              <a:rPr lang="en-US" sz="1500" baseline="30000" dirty="0"/>
              <a:t>th</a:t>
            </a:r>
            <a:r>
              <a:rPr lang="en-US" sz="1500" dirty="0"/>
              <a:t> of the volume (In progress)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Create </a:t>
            </a:r>
            <a:r>
              <a:rPr lang="en-US" sz="1500" dirty="0" err="1"/>
              <a:t>edgelist</a:t>
            </a:r>
            <a:r>
              <a:rPr lang="en-US" sz="1500" dirty="0"/>
              <a:t> for China to conduct egocentric analysis of trade patterns (In-Progress)</a:t>
            </a:r>
          </a:p>
        </p:txBody>
      </p:sp>
    </p:spTree>
    <p:extLst>
      <p:ext uri="{BB962C8B-B14F-4D97-AF65-F5344CB8AC3E}">
        <p14:creationId xmlns:p14="http://schemas.microsoft.com/office/powerpoint/2010/main" val="211404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9ADAF9A-AA19-4B33-A321-DFBAB382E8A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49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057CD-F677-4F1F-B6F1-E0943D074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76" y="1320344"/>
            <a:ext cx="5030912" cy="30454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0D5888-5C1B-4720-A33B-1085BBC2322B}"/>
              </a:ext>
            </a:extLst>
          </p:cNvPr>
          <p:cNvSpPr txBox="1"/>
          <p:nvPr/>
        </p:nvSpPr>
        <p:spPr>
          <a:xfrm>
            <a:off x="541572" y="4508580"/>
            <a:ext cx="5666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program </a:t>
            </a:r>
            <a:r>
              <a:rPr lang="en-US" b="1" dirty="0"/>
              <a:t>UCINET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CONCOR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limiting the depth of split to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Core/Periphery Analysis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6D7963-B4B8-4E11-B4C3-5DC1E6696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320344"/>
            <a:ext cx="5176713" cy="30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2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FD601C-0BA7-4A17-AACC-44C88C42A8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49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CONCOR: 2018 Data for 1972 OECD + Israel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6B97A-AED8-4E63-AFA8-9B7544C356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96"/>
          <a:stretch/>
        </p:blipFill>
        <p:spPr>
          <a:xfrm>
            <a:off x="223852" y="1078396"/>
            <a:ext cx="6097436" cy="3978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8F50B9-9A95-426E-82F1-E006F34DF1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46"/>
          <a:stretch/>
        </p:blipFill>
        <p:spPr>
          <a:xfrm>
            <a:off x="6545139" y="1139886"/>
            <a:ext cx="5302303" cy="3917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B22DA-31A2-43D9-A0BD-C6156BB22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51" y="5056927"/>
            <a:ext cx="11623591" cy="12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1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5FC28D-CA0D-4DD4-A491-CD14C45777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49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CONCOR: 2018 OECD + India, China, Brazil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75B9F-983F-4054-9757-A7F7A366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8" y="1081088"/>
            <a:ext cx="5609901" cy="4146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5F39B7-D694-484A-9E01-2C7549506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375" y="1024993"/>
            <a:ext cx="4412973" cy="4348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AAE19D-FC93-4B68-9EF3-2CCBAEB1C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98" y="5373154"/>
            <a:ext cx="10466824" cy="9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8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95FC28D-CA0D-4DD4-A491-CD14C45777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49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CONCOR: 2008 OECD + India, China, Brazil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F61908-83CF-4FC8-A158-F46EA3781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71" y="983500"/>
            <a:ext cx="4522304" cy="41541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88B557-31BC-4CDF-A109-E720F67D7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99" y="1063013"/>
            <a:ext cx="4822549" cy="39860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2214F6-8711-46B2-87FC-4F8989206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99" y="5137652"/>
            <a:ext cx="10881001" cy="12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5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15FC37-6E46-472D-B479-29739633E8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49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Conclusions &amp; 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1628C-C7B9-49AE-BFD6-BE3CCAD71679}"/>
              </a:ext>
            </a:extLst>
          </p:cNvPr>
          <p:cNvSpPr txBox="1"/>
          <p:nvPr/>
        </p:nvSpPr>
        <p:spPr>
          <a:xfrm>
            <a:off x="526773" y="1719470"/>
            <a:ext cx="109131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looked at the exact same 24 countries that </a:t>
            </a:r>
            <a:r>
              <a:rPr lang="en-US" dirty="0" err="1"/>
              <a:t>Brieger</a:t>
            </a:r>
            <a:r>
              <a:rPr lang="en-US" dirty="0"/>
              <a:t> did: the following forms the core: USA, UK, Germany, Belgium, Netherlands and France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effect of volume control?</a:t>
            </a:r>
          </a:p>
          <a:p>
            <a:endParaRPr lang="en-US" dirty="0"/>
          </a:p>
          <a:p>
            <a:r>
              <a:rPr lang="en-US" dirty="0"/>
              <a:t>With all OECD countries and India, China, Brazil in 2018 – China, Germany, USA, Japan form the 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group of countries in the core</a:t>
            </a:r>
          </a:p>
          <a:p>
            <a:endParaRPr lang="en-US" dirty="0"/>
          </a:p>
          <a:p>
            <a:r>
              <a:rPr lang="en-US" dirty="0"/>
              <a:t>With all OECD countries and China, Brazil – USA, Canada form the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Why? What is the role of financial crisis and how has China’s participation changed from 2008 to 2018?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Additional measures to consider to assess world theory system?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Services and intellectual transfer - to support/refute Wallerstein’s world system idea of unequal development this would be an important consideration in knowledge economy.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currently limited by data availability</a:t>
            </a:r>
          </a:p>
        </p:txBody>
      </p:sp>
    </p:spTree>
    <p:extLst>
      <p:ext uri="{BB962C8B-B14F-4D97-AF65-F5344CB8AC3E}">
        <p14:creationId xmlns:p14="http://schemas.microsoft.com/office/powerpoint/2010/main" val="343951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841"/>
      </a:dk2>
      <a:lt2>
        <a:srgbClr val="E2E8E2"/>
      </a:lt2>
      <a:accent1>
        <a:srgbClr val="BE4DC3"/>
      </a:accent1>
      <a:accent2>
        <a:srgbClr val="8346B6"/>
      </a:accent2>
      <a:accent3>
        <a:srgbClr val="6153C5"/>
      </a:accent3>
      <a:accent4>
        <a:srgbClr val="3D5FB2"/>
      </a:accent4>
      <a:accent5>
        <a:srgbClr val="4DA1C3"/>
      </a:accent5>
      <a:accent6>
        <a:srgbClr val="3BB1A2"/>
      </a:accent6>
      <a:hlink>
        <a:srgbClr val="3F85BF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713</Words>
  <Application>Microsoft Office PowerPoint</Application>
  <PresentationFormat>Widescreen</PresentationFormat>
  <Paragraphs>88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Arial Nova Light</vt:lpstr>
      <vt:lpstr>Calibri</vt:lpstr>
      <vt:lpstr>RetrospectVTI</vt:lpstr>
      <vt:lpstr>Network Analysis  Nation’s Position in International System: Block Model Approach </vt:lpstr>
      <vt:lpstr>Objective &amp;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</dc:title>
  <dc:creator>Dhruval Bhatt</dc:creator>
  <cp:lastModifiedBy>Dhruval Bhatt</cp:lastModifiedBy>
  <cp:revision>49</cp:revision>
  <dcterms:created xsi:type="dcterms:W3CDTF">2019-12-09T02:39:31Z</dcterms:created>
  <dcterms:modified xsi:type="dcterms:W3CDTF">2019-12-10T00:41:53Z</dcterms:modified>
</cp:coreProperties>
</file>