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24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6823E-88D9-4757-BA43-70D87AEEA8F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CE80B-B99B-4EA9-A706-1CB4B68D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Immanuel Wallerstein’s theory: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levels made it lose meaning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Concor</a:t>
            </a:r>
            <a:r>
              <a:rPr lang="en-US" dirty="0"/>
              <a:t> 1sr 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9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2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0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5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9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2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A3B9D15-F973-4063-B053-EB50910FB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6" b="268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3498C-E8EF-41E4-9C63-58FF6FA3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475234"/>
            <a:ext cx="3705651" cy="2901694"/>
          </a:xfrm>
        </p:spPr>
        <p:txBody>
          <a:bodyPr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Network Analysis</a:t>
            </a: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Nation’s Position in International System: Block Model Approach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25A3-BCFF-4487-A383-B8AAA73A3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Dhruval Bhatt</a:t>
            </a:r>
          </a:p>
          <a:p>
            <a:r>
              <a:rPr lang="en-US" sz="2000" dirty="0"/>
              <a:t>December 9</a:t>
            </a:r>
            <a:r>
              <a:rPr lang="en-US" sz="2000" baseline="30000" dirty="0"/>
              <a:t>th</a:t>
            </a:r>
            <a:r>
              <a:rPr lang="en-US" sz="2000" dirty="0"/>
              <a:t>, 2019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555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6EA-4228-4E55-9173-16950E34F7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9387"/>
          </a:xfrm>
        </p:spPr>
        <p:txBody>
          <a:bodyPr anchor="ctr"/>
          <a:lstStyle/>
          <a:p>
            <a:pPr algn="ctr"/>
            <a:r>
              <a:rPr lang="en-US" b="1" dirty="0"/>
              <a:t>Objective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2F3-ACCD-4410-BE86-13A56C426F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447" y="1265516"/>
            <a:ext cx="10569388" cy="46780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Purpose: </a:t>
            </a:r>
            <a:r>
              <a:rPr lang="en-US" dirty="0"/>
              <a:t>To model a study after Ronald </a:t>
            </a:r>
            <a:r>
              <a:rPr lang="en-US" dirty="0" err="1"/>
              <a:t>Breiger’s</a:t>
            </a:r>
            <a:r>
              <a:rPr lang="en-US" dirty="0"/>
              <a:t> work on “Structures of Economic Interdependence Among Nations” from the book, Continuities in Structural Inquiry for understanding network analysis for international trade. </a:t>
            </a:r>
          </a:p>
          <a:p>
            <a:pPr marL="0" indent="0" algn="just">
              <a:buNone/>
            </a:pPr>
            <a:r>
              <a:rPr lang="en-US" b="1" dirty="0"/>
              <a:t>Question: </a:t>
            </a:r>
            <a:r>
              <a:rPr lang="en-US" dirty="0"/>
              <a:t>What is the positions of nations in the international system in 2008 and 2018 based on simultaneous exchange of different economic goods </a:t>
            </a:r>
            <a:r>
              <a:rPr lang="en-US"/>
              <a:t>and CONCOR model?  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Agenda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Background &amp; Theory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Analysis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Results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4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F444-0893-48FB-8747-B117D726D2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1279" y="1471799"/>
            <a:ext cx="4840767" cy="4650705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Brieger</a:t>
            </a:r>
            <a:r>
              <a:rPr lang="en-US" dirty="0"/>
              <a:t> 1981 Study renewed structuralist perspective to patterns in world economy</a:t>
            </a:r>
          </a:p>
          <a:p>
            <a:pPr marL="0" indent="0">
              <a:buNone/>
            </a:pPr>
            <a:r>
              <a:rPr lang="en-US" dirty="0"/>
              <a:t>Based on the World System Theory and trade data for OECD countries in 1972 to: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 an operational procedure to identify core, peripheral and semi peripheral states on the basis of structural positions they occupy in international exchange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Distinctive elements of a core-periphery structure in contrast to other ideal-type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Difference and interlocks in patterns among different exchange types – capital flows, trade in manufactures, trade in foodstuff, military interventions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 in what sense are core-periphery structures monolithic and to what extent do they allow for multiple competing centers</a:t>
            </a:r>
          </a:p>
          <a:p>
            <a:pPr marL="0" indent="0">
              <a:buNone/>
            </a:pPr>
            <a:r>
              <a:rPr lang="en-US" dirty="0"/>
              <a:t>CONCOR block Modeling: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Iterates correlations among columns of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Splits the matrix into two  structural equivalence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5FC28D-CA0D-4DD4-A491-CD14C45777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B25F02-A800-4CAC-8973-BFF70F20D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"/>
          <a:stretch/>
        </p:blipFill>
        <p:spPr>
          <a:xfrm>
            <a:off x="5237920" y="1867820"/>
            <a:ext cx="4204253" cy="447799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CCF4825-641A-4F24-B384-C499DE7F894A}"/>
              </a:ext>
            </a:extLst>
          </p:cNvPr>
          <p:cNvGrpSpPr/>
          <p:nvPr/>
        </p:nvGrpSpPr>
        <p:grpSpPr>
          <a:xfrm>
            <a:off x="9528047" y="1867820"/>
            <a:ext cx="2352674" cy="2126509"/>
            <a:chOff x="8032377" y="3984519"/>
            <a:chExt cx="2352674" cy="212650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B0F321-4883-4C7E-8D27-9853F3E5E3B2}"/>
                </a:ext>
              </a:extLst>
            </p:cNvPr>
            <p:cNvGrpSpPr/>
            <p:nvPr/>
          </p:nvGrpSpPr>
          <p:grpSpPr>
            <a:xfrm>
              <a:off x="8032377" y="3984519"/>
              <a:ext cx="2352674" cy="2126509"/>
              <a:chOff x="7178768" y="3169409"/>
              <a:chExt cx="3349718" cy="296432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AA01F5-CCFF-4B8D-87E3-E20447EC86C0}"/>
                  </a:ext>
                </a:extLst>
              </p:cNvPr>
              <p:cNvSpPr/>
              <p:nvPr/>
            </p:nvSpPr>
            <p:spPr>
              <a:xfrm>
                <a:off x="8032376" y="3169409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4569FB-90EF-483A-8083-BEE21A78DB3F}"/>
                  </a:ext>
                </a:extLst>
              </p:cNvPr>
              <p:cNvSpPr/>
              <p:nvPr/>
            </p:nvSpPr>
            <p:spPr>
              <a:xfrm>
                <a:off x="7178768" y="4695458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A34F071-73C0-4B62-8C40-1F2B2DE8404D}"/>
                  </a:ext>
                </a:extLst>
              </p:cNvPr>
              <p:cNvSpPr/>
              <p:nvPr/>
            </p:nvSpPr>
            <p:spPr>
              <a:xfrm>
                <a:off x="9061636" y="469545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60BD14A-34E7-4830-9209-00668101E223}"/>
                  </a:ext>
                </a:extLst>
              </p:cNvPr>
              <p:cNvSpPr/>
              <p:nvPr/>
            </p:nvSpPr>
            <p:spPr>
              <a:xfrm>
                <a:off x="8100452" y="4166908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919980-BB81-4A06-8EA8-F1A2F9B21F6F}"/>
                </a:ext>
              </a:extLst>
            </p:cNvPr>
            <p:cNvSpPr txBox="1"/>
            <p:nvPr/>
          </p:nvSpPr>
          <p:spPr>
            <a:xfrm>
              <a:off x="8973671" y="478195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C763AA-C524-4EDC-8876-BAE6E22DDD57}"/>
                </a:ext>
              </a:extLst>
            </p:cNvPr>
            <p:cNvSpPr txBox="1"/>
            <p:nvPr/>
          </p:nvSpPr>
          <p:spPr>
            <a:xfrm>
              <a:off x="8678252" y="5266354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EA9280-C041-416E-BA4B-E836135B53F1}"/>
                </a:ext>
              </a:extLst>
            </p:cNvPr>
            <p:cNvSpPr txBox="1"/>
            <p:nvPr/>
          </p:nvSpPr>
          <p:spPr>
            <a:xfrm>
              <a:off x="9386328" y="528773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E59A48-D398-41B0-A1F8-685C098D7E9C}"/>
                </a:ext>
              </a:extLst>
            </p:cNvPr>
            <p:cNvSpPr txBox="1"/>
            <p:nvPr/>
          </p:nvSpPr>
          <p:spPr>
            <a:xfrm>
              <a:off x="8936547" y="4333754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Japan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5CC5FC-95C0-4B41-9B98-DDAE6ADF512E}"/>
                </a:ext>
              </a:extLst>
            </p:cNvPr>
            <p:cNvSpPr txBox="1"/>
            <p:nvPr/>
          </p:nvSpPr>
          <p:spPr>
            <a:xfrm>
              <a:off x="8162396" y="5527349"/>
              <a:ext cx="6678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Sweden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91F66-4044-4AE6-A56C-00EE19E9D847}"/>
                </a:ext>
              </a:extLst>
            </p:cNvPr>
            <p:cNvSpPr txBox="1"/>
            <p:nvPr/>
          </p:nvSpPr>
          <p:spPr>
            <a:xfrm>
              <a:off x="9720230" y="5516419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France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5411B7-9B84-4F2C-8F82-C42DAE205DCA}"/>
              </a:ext>
            </a:extLst>
          </p:cNvPr>
          <p:cNvGrpSpPr/>
          <p:nvPr/>
        </p:nvGrpSpPr>
        <p:grpSpPr>
          <a:xfrm>
            <a:off x="9519082" y="4121019"/>
            <a:ext cx="2370604" cy="2157413"/>
            <a:chOff x="7647068" y="3515677"/>
            <a:chExt cx="2370604" cy="215741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1022DE0-885C-4361-BCA4-49C7C390D637}"/>
                </a:ext>
              </a:extLst>
            </p:cNvPr>
            <p:cNvGrpSpPr/>
            <p:nvPr/>
          </p:nvGrpSpPr>
          <p:grpSpPr>
            <a:xfrm>
              <a:off x="7647068" y="3515677"/>
              <a:ext cx="2370604" cy="2157413"/>
              <a:chOff x="8382000" y="533679"/>
              <a:chExt cx="2370604" cy="215741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7B2508-3B47-4259-9A61-2B02F43EC357}"/>
                  </a:ext>
                </a:extLst>
              </p:cNvPr>
              <p:cNvSpPr/>
              <p:nvPr/>
            </p:nvSpPr>
            <p:spPr>
              <a:xfrm>
                <a:off x="8833877" y="533679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6A9B435-FE4D-47EA-B6B5-178EFD0597B9}"/>
                  </a:ext>
                </a:extLst>
              </p:cNvPr>
              <p:cNvSpPr/>
              <p:nvPr/>
            </p:nvSpPr>
            <p:spPr>
              <a:xfrm>
                <a:off x="8382000" y="125281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486FEF1-7803-4E0A-BE31-CF25D605A8CA}"/>
                  </a:ext>
                </a:extLst>
              </p:cNvPr>
              <p:cNvSpPr/>
              <p:nvPr/>
            </p:nvSpPr>
            <p:spPr>
              <a:xfrm>
                <a:off x="9285754" y="125281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E8763-D610-47DA-A960-EDA84B260A76}"/>
                </a:ext>
              </a:extLst>
            </p:cNvPr>
            <p:cNvSpPr txBox="1"/>
            <p:nvPr/>
          </p:nvSpPr>
          <p:spPr>
            <a:xfrm>
              <a:off x="8597327" y="4627031"/>
              <a:ext cx="516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USA, UK, 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87188A-1CF1-4CD3-BA58-21380CBDE938}"/>
                </a:ext>
              </a:extLst>
            </p:cNvPr>
            <p:cNvSpPr txBox="1"/>
            <p:nvPr/>
          </p:nvSpPr>
          <p:spPr>
            <a:xfrm>
              <a:off x="8576141" y="3797467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Japan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619923-E427-4CE5-9CC0-23580B020BC3}"/>
                </a:ext>
              </a:extLst>
            </p:cNvPr>
            <p:cNvSpPr txBox="1"/>
            <p:nvPr/>
          </p:nvSpPr>
          <p:spPr>
            <a:xfrm>
              <a:off x="9307499" y="495395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France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D4C676-1625-458A-BEE3-C56E8EC41779}"/>
                </a:ext>
              </a:extLst>
            </p:cNvPr>
            <p:cNvSpPr txBox="1"/>
            <p:nvPr/>
          </p:nvSpPr>
          <p:spPr>
            <a:xfrm>
              <a:off x="7840650" y="4953952"/>
              <a:ext cx="5630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Sweden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347FE0B3-5EA1-43D8-AEFD-20CB7B10F160}"/>
              </a:ext>
            </a:extLst>
          </p:cNvPr>
          <p:cNvSpPr txBox="1">
            <a:spLocks/>
          </p:cNvSpPr>
          <p:nvPr/>
        </p:nvSpPr>
        <p:spPr>
          <a:xfrm>
            <a:off x="5265805" y="1429000"/>
            <a:ext cx="6800299" cy="3259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Resulting Network Diagram for 1971 OECD data [from Dr. Padgett’s Notes]</a:t>
            </a:r>
          </a:p>
        </p:txBody>
      </p:sp>
    </p:spTree>
    <p:extLst>
      <p:ext uri="{BB962C8B-B14F-4D97-AF65-F5344CB8AC3E}">
        <p14:creationId xmlns:p14="http://schemas.microsoft.com/office/powerpoint/2010/main" val="27077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5FC28D-CA0D-4DD4-A491-CD14C45777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3BC82-7C42-4C93-A02B-194378F5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1" y="954159"/>
            <a:ext cx="8345762" cy="49993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B8C889-EE82-4DB4-A018-87C5D93F25AB}"/>
              </a:ext>
            </a:extLst>
          </p:cNvPr>
          <p:cNvSpPr txBox="1"/>
          <p:nvPr/>
        </p:nvSpPr>
        <p:spPr>
          <a:xfrm>
            <a:off x="8519504" y="903600"/>
            <a:ext cx="35856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is collected from UN </a:t>
            </a:r>
            <a:r>
              <a:rPr lang="en-US" sz="1500" dirty="0" err="1"/>
              <a:t>Comtrade</a:t>
            </a:r>
            <a:r>
              <a:rPr lang="en-US" sz="15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following data is downloaded: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Import/Export for same commodities that </a:t>
            </a:r>
            <a:r>
              <a:rPr lang="en-US" sz="1500" dirty="0" err="1"/>
              <a:t>breiger</a:t>
            </a:r>
            <a:r>
              <a:rPr lang="en-US" sz="1500" dirty="0"/>
              <a:t> considered for Year 2018 and 2008 for all countries in OECD + India, China, Brazil (ICB)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Goods trade for China for years: 2008 – 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is processed using Pandas in python 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Remove countries that are not in OECD or India, China Brazil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Create n by n adjacency matrix for countries for block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Only consider 5</a:t>
            </a:r>
            <a:r>
              <a:rPr lang="en-US" sz="1500" baseline="30000" dirty="0"/>
              <a:t>th</a:t>
            </a:r>
            <a:r>
              <a:rPr lang="en-US" sz="1500" dirty="0"/>
              <a:t> of the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Create </a:t>
            </a:r>
            <a:r>
              <a:rPr lang="en-US" sz="1500" dirty="0" err="1"/>
              <a:t>edgelist</a:t>
            </a:r>
            <a:r>
              <a:rPr lang="en-US" sz="1500" dirty="0"/>
              <a:t> for China to conduct ego centric analysis</a:t>
            </a:r>
          </a:p>
        </p:txBody>
      </p:sp>
    </p:spTree>
    <p:extLst>
      <p:ext uri="{BB962C8B-B14F-4D97-AF65-F5344CB8AC3E}">
        <p14:creationId xmlns:p14="http://schemas.microsoft.com/office/powerpoint/2010/main" val="21140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5FC28D-CA0D-4DD4-A491-CD14C45777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CONCOR: 2018 OECD + India, China, Brazil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8BA8C-95F5-4F51-AE10-C5BF5A4B0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" r="11147" b="1"/>
          <a:stretch/>
        </p:blipFill>
        <p:spPr>
          <a:xfrm>
            <a:off x="363621" y="1314449"/>
            <a:ext cx="5732380" cy="469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75B9F-983F-4054-9757-A7F7A3664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459" y="1234936"/>
            <a:ext cx="503292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63CA0E-5931-4E0E-8C03-5F8B97AB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02" y="805598"/>
            <a:ext cx="9820796" cy="52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2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6E30AC-B224-40D7-8A47-FF7B538B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07" y="1341783"/>
            <a:ext cx="5734352" cy="47012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9FD601C-0BA7-4A17-AACC-44C88C42A8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CONCOR: 2018 Data for 1972 OECD + Israel</a:t>
            </a:r>
          </a:p>
        </p:txBody>
      </p:sp>
    </p:spTree>
    <p:extLst>
      <p:ext uri="{BB962C8B-B14F-4D97-AF65-F5344CB8AC3E}">
        <p14:creationId xmlns:p14="http://schemas.microsoft.com/office/powerpoint/2010/main" val="207521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5CC77695-FF13-4C8E-AE7F-CFE530E25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510197"/>
              </p:ext>
            </p:extLst>
          </p:nvPr>
        </p:nvGraphicFramePr>
        <p:xfrm>
          <a:off x="5504298" y="1304728"/>
          <a:ext cx="341701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83">
                  <a:extLst>
                    <a:ext uri="{9D8B030D-6E8A-4147-A177-3AD203B41FA5}">
                      <a16:colId xmlns:a16="http://schemas.microsoft.com/office/drawing/2014/main" val="885204825"/>
                    </a:ext>
                  </a:extLst>
                </a:gridCol>
                <a:gridCol w="2842427">
                  <a:extLst>
                    <a:ext uri="{9D8B030D-6E8A-4147-A177-3AD203B41FA5}">
                      <a16:colId xmlns:a16="http://schemas.microsoft.com/office/drawing/2014/main" val="262348633"/>
                    </a:ext>
                  </a:extLst>
                </a:gridCol>
              </a:tblGrid>
              <a:tr h="2450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519562"/>
                  </a:ext>
                </a:extLst>
              </a:tr>
              <a:tr h="2450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Food and Live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21238"/>
                  </a:ext>
                </a:extLst>
              </a:tr>
              <a:tr h="2450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Crude materials, inedible, except fuels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22096"/>
                  </a:ext>
                </a:extLst>
              </a:tr>
              <a:tr h="2450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Mineral fuels, lubricants and related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93190"/>
                  </a:ext>
                </a:extLst>
              </a:tr>
              <a:tr h="2450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Manufactured goods classified by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042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E03A89-E900-4A99-B179-46793591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17092"/>
              </p:ext>
            </p:extLst>
          </p:nvPr>
        </p:nvGraphicFramePr>
        <p:xfrm>
          <a:off x="2970154" y="1304728"/>
          <a:ext cx="2416855" cy="503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674">
                  <a:extLst>
                    <a:ext uri="{9D8B030D-6E8A-4147-A177-3AD203B41FA5}">
                      <a16:colId xmlns:a16="http://schemas.microsoft.com/office/drawing/2014/main" val="3711609360"/>
                    </a:ext>
                  </a:extLst>
                </a:gridCol>
                <a:gridCol w="1536181">
                  <a:extLst>
                    <a:ext uri="{9D8B030D-6E8A-4147-A177-3AD203B41FA5}">
                      <a16:colId xmlns:a16="http://schemas.microsoft.com/office/drawing/2014/main" val="2629868680"/>
                    </a:ext>
                  </a:extLst>
                </a:gridCol>
              </a:tblGrid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 dirty="0">
                          <a:effectLst/>
                        </a:rPr>
                        <a:t>COUNTRY</a:t>
                      </a:r>
                      <a:endParaRPr lang="en-US" sz="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YEAR OF ACCESSION</a:t>
                      </a:r>
                      <a:endParaRPr lang="en-US" sz="8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053587761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 dirty="0">
                          <a:effectLst/>
                        </a:rPr>
                        <a:t>AUSTRIA</a:t>
                      </a:r>
                      <a:endParaRPr lang="en-US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734355575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BELGIUM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808291070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CANADA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846847188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DENMARK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464314677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FRANCE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3767258676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GERMANY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738440070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GREECE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3842910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ICELAND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768390959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IRELAND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4000211024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LUXEMBOURG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3160855251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NETHERLANDS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876337865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 dirty="0">
                          <a:effectLst/>
                        </a:rPr>
                        <a:t>NORWAY</a:t>
                      </a:r>
                      <a:endParaRPr lang="en-US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899018534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PORTUGAL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3003668716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SPAIN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704164858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SWEDEN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148338243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SWITZERLAND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 dirty="0">
                          <a:effectLst/>
                        </a:rPr>
                        <a:t>1961</a:t>
                      </a:r>
                      <a:endParaRPr lang="en-US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852084659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TURKEY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472112169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UNITED KINGDOM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378000284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UNITED STATES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269173717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ITALY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1962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223719901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JAPAN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1964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493653015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FINLAND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1969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547613143"/>
                  </a:ext>
                </a:extLst>
              </a:tr>
              <a:tr h="1219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AUSTRALIA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1971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842871880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NEW ZEALAND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1973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975821522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MEXICO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1994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4110819016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CZECHIA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1995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443895394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HUNGARY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1996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953326693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KOREA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1996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588659076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POLAND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1996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3796355545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SLOVAKIA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2000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328358415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CHILE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2010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684027851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ESTONIA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2010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3439143088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ISRAEL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2010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864737729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SLOVENIA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2010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956523411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LATVIA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2016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077245471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LITHUANIA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2018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1203105440"/>
                  </a:ext>
                </a:extLst>
              </a:tr>
              <a:tr h="1268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BRAZIL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Not OECD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512774179"/>
                  </a:ext>
                </a:extLst>
              </a:tr>
              <a:tr h="1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>
                          <a:effectLst/>
                        </a:rPr>
                        <a:t>CHINA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>
                          <a:effectLst/>
                        </a:rPr>
                        <a:t>Not OECD</a:t>
                      </a:r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509211693"/>
                  </a:ext>
                </a:extLst>
              </a:tr>
              <a:tr h="1219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baseline="0" dirty="0">
                          <a:effectLst/>
                        </a:rPr>
                        <a:t>INDIA</a:t>
                      </a:r>
                      <a:endParaRPr lang="en-US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baseline="0" dirty="0">
                          <a:effectLst/>
                        </a:rPr>
                        <a:t>Not OECD</a:t>
                      </a:r>
                      <a:endParaRPr lang="en-US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1" marR="3901" marT="3901" marB="0" anchor="b"/>
                </a:tc>
                <a:extLst>
                  <a:ext uri="{0D108BD9-81ED-4DB2-BD59-A6C34878D82A}">
                    <a16:rowId xmlns:a16="http://schemas.microsoft.com/office/drawing/2014/main" val="260029726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833C1DE-17B7-411D-BE3A-C65E0E99EE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Country List and Code Description</a:t>
            </a:r>
          </a:p>
        </p:txBody>
      </p:sp>
    </p:spTree>
    <p:extLst>
      <p:ext uri="{BB962C8B-B14F-4D97-AF65-F5344CB8AC3E}">
        <p14:creationId xmlns:p14="http://schemas.microsoft.com/office/powerpoint/2010/main" val="274956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BEF9F-C0DF-49B7-A322-9092B0D23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"/>
          <a:stretch/>
        </p:blipFill>
        <p:spPr>
          <a:xfrm>
            <a:off x="1003185" y="637317"/>
            <a:ext cx="5242046" cy="558336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C57FE2-112C-4A62-87E3-685FC3769D2D}"/>
              </a:ext>
            </a:extLst>
          </p:cNvPr>
          <p:cNvSpPr txBox="1">
            <a:spLocks/>
          </p:cNvSpPr>
          <p:nvPr/>
        </p:nvSpPr>
        <p:spPr>
          <a:xfrm>
            <a:off x="188259" y="193933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Network Diagram from Dr. Padgett’s Notes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EAB132-6155-4CFE-906B-39BF3900CCCE}"/>
              </a:ext>
            </a:extLst>
          </p:cNvPr>
          <p:cNvGrpSpPr/>
          <p:nvPr/>
        </p:nvGrpSpPr>
        <p:grpSpPr>
          <a:xfrm>
            <a:off x="7629673" y="1131183"/>
            <a:ext cx="2352674" cy="2126509"/>
            <a:chOff x="8032377" y="3984519"/>
            <a:chExt cx="2352674" cy="21265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C8160F-8415-4E10-B098-2441CC378FA8}"/>
                </a:ext>
              </a:extLst>
            </p:cNvPr>
            <p:cNvGrpSpPr/>
            <p:nvPr/>
          </p:nvGrpSpPr>
          <p:grpSpPr>
            <a:xfrm>
              <a:off x="8032377" y="3984519"/>
              <a:ext cx="2352674" cy="2126509"/>
              <a:chOff x="7178768" y="3169409"/>
              <a:chExt cx="3349718" cy="296432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41F4B21-8A41-4860-A5D7-9FFB56973AFF}"/>
                  </a:ext>
                </a:extLst>
              </p:cNvPr>
              <p:cNvSpPr/>
              <p:nvPr/>
            </p:nvSpPr>
            <p:spPr>
              <a:xfrm>
                <a:off x="8032376" y="3169409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DACA154-BFB6-46FD-9D84-7DA9E5D8B5CD}"/>
                  </a:ext>
                </a:extLst>
              </p:cNvPr>
              <p:cNvSpPr/>
              <p:nvPr/>
            </p:nvSpPr>
            <p:spPr>
              <a:xfrm>
                <a:off x="7178768" y="4695458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B74E8D-5C4F-4541-85FE-3DED7D2D0EAF}"/>
                  </a:ext>
                </a:extLst>
              </p:cNvPr>
              <p:cNvSpPr/>
              <p:nvPr/>
            </p:nvSpPr>
            <p:spPr>
              <a:xfrm>
                <a:off x="9061636" y="469545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67D45C7-9431-4897-921B-1B501503E150}"/>
                  </a:ext>
                </a:extLst>
              </p:cNvPr>
              <p:cNvSpPr/>
              <p:nvPr/>
            </p:nvSpPr>
            <p:spPr>
              <a:xfrm>
                <a:off x="8100452" y="4166908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5F1F8-DB57-4A92-B1D5-A077C49C2610}"/>
                </a:ext>
              </a:extLst>
            </p:cNvPr>
            <p:cNvSpPr txBox="1"/>
            <p:nvPr/>
          </p:nvSpPr>
          <p:spPr>
            <a:xfrm>
              <a:off x="8973671" y="478195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15F404-89B0-4006-86F6-D964A5097DC6}"/>
                </a:ext>
              </a:extLst>
            </p:cNvPr>
            <p:cNvSpPr txBox="1"/>
            <p:nvPr/>
          </p:nvSpPr>
          <p:spPr>
            <a:xfrm>
              <a:off x="8678252" y="5266354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95B43B-BB2B-402A-B8A8-B62139591919}"/>
                </a:ext>
              </a:extLst>
            </p:cNvPr>
            <p:cNvSpPr txBox="1"/>
            <p:nvPr/>
          </p:nvSpPr>
          <p:spPr>
            <a:xfrm>
              <a:off x="9386328" y="528773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6A33D6-60D6-41E1-B5CE-80FA9FE6E2F3}"/>
                </a:ext>
              </a:extLst>
            </p:cNvPr>
            <p:cNvSpPr txBox="1"/>
            <p:nvPr/>
          </p:nvSpPr>
          <p:spPr>
            <a:xfrm>
              <a:off x="8936547" y="4333754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Japan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2991E2-1949-4C3B-99D0-4253067CE30D}"/>
                </a:ext>
              </a:extLst>
            </p:cNvPr>
            <p:cNvSpPr txBox="1"/>
            <p:nvPr/>
          </p:nvSpPr>
          <p:spPr>
            <a:xfrm>
              <a:off x="8162396" y="5527349"/>
              <a:ext cx="6678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Sweden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3905F1-7E22-47B4-8CDB-A676E2283368}"/>
                </a:ext>
              </a:extLst>
            </p:cNvPr>
            <p:cNvSpPr txBox="1"/>
            <p:nvPr/>
          </p:nvSpPr>
          <p:spPr>
            <a:xfrm>
              <a:off x="9720230" y="5516419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France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101680-9A2D-4669-B33B-AD5C086DBAF0}"/>
              </a:ext>
            </a:extLst>
          </p:cNvPr>
          <p:cNvGrpSpPr/>
          <p:nvPr/>
        </p:nvGrpSpPr>
        <p:grpSpPr>
          <a:xfrm>
            <a:off x="7620708" y="3732251"/>
            <a:ext cx="2370604" cy="2157413"/>
            <a:chOff x="7647068" y="3515677"/>
            <a:chExt cx="2370604" cy="21574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656D6B-F860-43D3-8AE9-E94F054A91BB}"/>
                </a:ext>
              </a:extLst>
            </p:cNvPr>
            <p:cNvGrpSpPr/>
            <p:nvPr/>
          </p:nvGrpSpPr>
          <p:grpSpPr>
            <a:xfrm>
              <a:off x="7647068" y="3515677"/>
              <a:ext cx="2370604" cy="2157413"/>
              <a:chOff x="8382000" y="533679"/>
              <a:chExt cx="2370604" cy="2157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57F119-3EEB-412D-AD7A-9AB22D51B3B6}"/>
                  </a:ext>
                </a:extLst>
              </p:cNvPr>
              <p:cNvSpPr/>
              <p:nvPr/>
            </p:nvSpPr>
            <p:spPr>
              <a:xfrm>
                <a:off x="8833877" y="533679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CBA2117-7125-4FAC-A544-19EF11E18968}"/>
                  </a:ext>
                </a:extLst>
              </p:cNvPr>
              <p:cNvSpPr/>
              <p:nvPr/>
            </p:nvSpPr>
            <p:spPr>
              <a:xfrm>
                <a:off x="8382000" y="125281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490111B-E3FE-4BF1-8047-7ED945006C27}"/>
                  </a:ext>
                </a:extLst>
              </p:cNvPr>
              <p:cNvSpPr/>
              <p:nvPr/>
            </p:nvSpPr>
            <p:spPr>
              <a:xfrm>
                <a:off x="9285754" y="125281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34000C-94E3-4F2B-845D-9002F4E9F188}"/>
                </a:ext>
              </a:extLst>
            </p:cNvPr>
            <p:cNvSpPr txBox="1"/>
            <p:nvPr/>
          </p:nvSpPr>
          <p:spPr>
            <a:xfrm>
              <a:off x="8597327" y="4627031"/>
              <a:ext cx="516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USA, UK, 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E779FD-EFC4-4671-882A-E737AAAED603}"/>
                </a:ext>
              </a:extLst>
            </p:cNvPr>
            <p:cNvSpPr txBox="1"/>
            <p:nvPr/>
          </p:nvSpPr>
          <p:spPr>
            <a:xfrm>
              <a:off x="8576141" y="3797467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Japan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55DCB9-1124-4646-ABC0-62D3F3DAD282}"/>
                </a:ext>
              </a:extLst>
            </p:cNvPr>
            <p:cNvSpPr txBox="1"/>
            <p:nvPr/>
          </p:nvSpPr>
          <p:spPr>
            <a:xfrm>
              <a:off x="9307499" y="495395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France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6B55FA-D375-41B0-82B4-4448F0C23072}"/>
                </a:ext>
              </a:extLst>
            </p:cNvPr>
            <p:cNvSpPr txBox="1"/>
            <p:nvPr/>
          </p:nvSpPr>
          <p:spPr>
            <a:xfrm>
              <a:off x="7840650" y="4953952"/>
              <a:ext cx="5630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Sweden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9096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2E8E2"/>
      </a:lt2>
      <a:accent1>
        <a:srgbClr val="BE4DC3"/>
      </a:accent1>
      <a:accent2>
        <a:srgbClr val="8346B6"/>
      </a:accent2>
      <a:accent3>
        <a:srgbClr val="6153C5"/>
      </a:accent3>
      <a:accent4>
        <a:srgbClr val="3D5FB2"/>
      </a:accent4>
      <a:accent5>
        <a:srgbClr val="4DA1C3"/>
      </a:accent5>
      <a:accent6>
        <a:srgbClr val="3BB1A2"/>
      </a:accent6>
      <a:hlink>
        <a:srgbClr val="3F85B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524</Words>
  <Application>Microsoft Office PowerPoint</Application>
  <PresentationFormat>Widescreen</PresentationFormat>
  <Paragraphs>155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RetrospectVTI</vt:lpstr>
      <vt:lpstr>Network Analysis  Nation’s Position in International System: Block Model Approach </vt:lpstr>
      <vt:lpstr>Objective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Dhruval Bhatt</dc:creator>
  <cp:lastModifiedBy>Dhruval Bhatt</cp:lastModifiedBy>
  <cp:revision>28</cp:revision>
  <dcterms:created xsi:type="dcterms:W3CDTF">2019-12-09T02:39:31Z</dcterms:created>
  <dcterms:modified xsi:type="dcterms:W3CDTF">2019-12-09T16:16:37Z</dcterms:modified>
</cp:coreProperties>
</file>