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2"/>
    <p:sldMasterId id="2147483684" r:id="rId3"/>
  </p:sldMasterIdLst>
  <p:notesMasterIdLst>
    <p:notesMasterId r:id="rId72"/>
  </p:notesMasterIdLst>
  <p:handoutMasterIdLst>
    <p:handoutMasterId r:id="rId73"/>
  </p:handoutMasterIdLst>
  <p:sldIdLst>
    <p:sldId id="262" r:id="rId4"/>
    <p:sldId id="320" r:id="rId5"/>
    <p:sldId id="321" r:id="rId6"/>
    <p:sldId id="322" r:id="rId7"/>
    <p:sldId id="323" r:id="rId8"/>
    <p:sldId id="324" r:id="rId9"/>
    <p:sldId id="325" r:id="rId10"/>
    <p:sldId id="326" r:id="rId11"/>
    <p:sldId id="327" r:id="rId12"/>
    <p:sldId id="328" r:id="rId13"/>
    <p:sldId id="329" r:id="rId14"/>
    <p:sldId id="330" r:id="rId15"/>
    <p:sldId id="331" r:id="rId16"/>
    <p:sldId id="332" r:id="rId17"/>
    <p:sldId id="333" r:id="rId18"/>
    <p:sldId id="334" r:id="rId19"/>
    <p:sldId id="335" r:id="rId20"/>
    <p:sldId id="336" r:id="rId21"/>
    <p:sldId id="337" r:id="rId22"/>
    <p:sldId id="338" r:id="rId23"/>
    <p:sldId id="339" r:id="rId24"/>
    <p:sldId id="340" r:id="rId25"/>
    <p:sldId id="345" r:id="rId26"/>
    <p:sldId id="346" r:id="rId27"/>
    <p:sldId id="347" r:id="rId28"/>
    <p:sldId id="266" r:id="rId29"/>
    <p:sldId id="264" r:id="rId30"/>
    <p:sldId id="270" r:id="rId31"/>
    <p:sldId id="271" r:id="rId32"/>
    <p:sldId id="272" r:id="rId33"/>
    <p:sldId id="273" r:id="rId34"/>
    <p:sldId id="274" r:id="rId35"/>
    <p:sldId id="285" r:id="rId36"/>
    <p:sldId id="277" r:id="rId37"/>
    <p:sldId id="278" r:id="rId38"/>
    <p:sldId id="280" r:id="rId39"/>
    <p:sldId id="283" r:id="rId40"/>
    <p:sldId id="286" r:id="rId41"/>
    <p:sldId id="287" r:id="rId42"/>
    <p:sldId id="288" r:id="rId43"/>
    <p:sldId id="289" r:id="rId44"/>
    <p:sldId id="290" r:id="rId45"/>
    <p:sldId id="291" r:id="rId46"/>
    <p:sldId id="292" r:id="rId47"/>
    <p:sldId id="293" r:id="rId48"/>
    <p:sldId id="300" r:id="rId49"/>
    <p:sldId id="302" r:id="rId50"/>
    <p:sldId id="301" r:id="rId51"/>
    <p:sldId id="298" r:id="rId52"/>
    <p:sldId id="299" r:id="rId53"/>
    <p:sldId id="303" r:id="rId54"/>
    <p:sldId id="304" r:id="rId55"/>
    <p:sldId id="305" r:id="rId56"/>
    <p:sldId id="295" r:id="rId57"/>
    <p:sldId id="296" r:id="rId58"/>
    <p:sldId id="297" r:id="rId59"/>
    <p:sldId id="294" r:id="rId60"/>
    <p:sldId id="306" r:id="rId61"/>
    <p:sldId id="307" r:id="rId62"/>
    <p:sldId id="308" r:id="rId63"/>
    <p:sldId id="309" r:id="rId64"/>
    <p:sldId id="310" r:id="rId65"/>
    <p:sldId id="313" r:id="rId66"/>
    <p:sldId id="315" r:id="rId67"/>
    <p:sldId id="316" r:id="rId68"/>
    <p:sldId id="317" r:id="rId69"/>
    <p:sldId id="318" r:id="rId70"/>
    <p:sldId id="284" r:id="rId7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008">
          <p15:clr>
            <a:srgbClr val="A4A3A4"/>
          </p15:clr>
        </p15:guide>
        <p15:guide id="3" orient="horz" pos="3888">
          <p15:clr>
            <a:srgbClr val="A4A3A4"/>
          </p15:clr>
        </p15:guide>
        <p15:guide id="4" orient="horz" pos="321">
          <p15:clr>
            <a:srgbClr val="A4A3A4"/>
          </p15:clr>
        </p15:guide>
        <p15:guide id="5" pos="3839">
          <p15:clr>
            <a:srgbClr val="A4A3A4"/>
          </p15:clr>
        </p15:guide>
        <p15:guide id="6" pos="1007">
          <p15:clr>
            <a:srgbClr val="A4A3A4"/>
          </p15:clr>
        </p15:guide>
        <p15:guide id="7" pos="7173">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50" autoAdjust="0"/>
    <p:restoredTop sz="94660"/>
  </p:normalViewPr>
  <p:slideViewPr>
    <p:cSldViewPr showGuides="1">
      <p:cViewPr>
        <p:scale>
          <a:sx n="121" d="100"/>
          <a:sy n="121" d="100"/>
        </p:scale>
        <p:origin x="-120" y="-90"/>
      </p:cViewPr>
      <p:guideLst>
        <p:guide orient="horz" pos="2160"/>
        <p:guide orient="horz" pos="1008"/>
        <p:guide orient="horz" pos="3888"/>
        <p:guide orient="horz" pos="321"/>
        <p:guide pos="3839"/>
        <p:guide pos="1007"/>
        <p:guide pos="7173"/>
      </p:guideLst>
    </p:cSldViewPr>
  </p:slideViewPr>
  <p:notesTextViewPr>
    <p:cViewPr>
      <p:scale>
        <a:sx n="3" d="2"/>
        <a:sy n="3" d="2"/>
      </p:scale>
      <p:origin x="0" y="0"/>
    </p:cViewPr>
  </p:notesTextViewPr>
  <p:notesViewPr>
    <p:cSldViewPr showGuides="1">
      <p:cViewPr varScale="1">
        <p:scale>
          <a:sx n="76" d="100"/>
          <a:sy n="76" d="100"/>
        </p:scale>
        <p:origin x="326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1.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notesMaster" Target="notesMasters/notesMaster1.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9/3/2015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9/3/2015</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699025" y="6356351"/>
            <a:ext cx="1218883" cy="365125"/>
          </a:xfrm>
        </p:spPr>
        <p:txBody>
          <a:bodyPr/>
          <a:lstStyle>
            <a:lvl1pPr>
              <a:defRPr>
                <a:solidFill>
                  <a:schemeClr val="tx1"/>
                </a:solidFill>
              </a:defRPr>
            </a:lvl1pPr>
          </a:lstStyle>
          <a:p>
            <a:fld id="{8F81D24A-EF38-4949-81EA-C39AA50871C5}" type="datetime1">
              <a:rPr lang="en-US" smtClean="0"/>
              <a:t>9/3/2015</a:t>
            </a:fld>
            <a:endParaRPr lang="en-US" dirty="0"/>
          </a:p>
        </p:txBody>
      </p:sp>
      <p:sp>
        <p:nvSpPr>
          <p:cNvPr id="5" name="Footer Placeholder 4"/>
          <p:cNvSpPr>
            <a:spLocks noGrp="1"/>
          </p:cNvSpPr>
          <p:nvPr>
            <p:ph type="ftr" sz="quarter" idx="11"/>
          </p:nvPr>
        </p:nvSpPr>
        <p:spPr>
          <a:xfrm>
            <a:off x="6114708" y="6356351"/>
            <a:ext cx="3974065" cy="365125"/>
          </a:xfrm>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a:xfrm>
            <a:off x="10285571" y="6356351"/>
            <a:ext cx="609441" cy="365125"/>
          </a:xfrm>
        </p:spPr>
        <p:txBody>
          <a:bodyPr/>
          <a:lstStyle>
            <a:lvl1pPr>
              <a:defRPr>
                <a:solidFill>
                  <a:schemeClr val="tx1"/>
                </a:solidFill>
              </a:defRPr>
            </a:lvl1pPr>
          </a:lstStyle>
          <a:p>
            <a:fld id="{7DC1BBB0-96F0-4077-A278-0F3FB5C104D3}" type="slidenum">
              <a:rPr lang="en-US" smtClean="0"/>
              <a:pPr/>
              <a:t>‹#›</a:t>
            </a:fld>
            <a:endParaRPr lang="en-US"/>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smtClean="0"/>
              <a:t>Click to edit Master title style</a:t>
            </a:r>
            <a:endParaRPr dirty="0"/>
          </a:p>
        </p:txBody>
      </p:sp>
    </p:spTree>
    <p:extLst>
      <p:ext uri="{BB962C8B-B14F-4D97-AF65-F5344CB8AC3E}">
        <p14:creationId xmlns:p14="http://schemas.microsoft.com/office/powerpoint/2010/main" val="406247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E69A895-DC24-4A80-9E4B-77E8C98B8261}" type="datetime1">
              <a:rPr lang="en-US" smtClean="0"/>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1BBB0-96F0-4077-A278-0F3FB5C104D3}" type="slidenum">
              <a:rPr lang="en-US" smtClean="0"/>
              <a:t>‹#›</a:t>
            </a:fld>
            <a:endParaRPr lang="en-US"/>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 name="Title 1"/>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376012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611491E-4104-40E9-885C-6629BDFE1DBB}" type="datetime1">
              <a:rPr lang="en-US" smtClean="0"/>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1BBB0-96F0-4077-A278-0F3FB5C104D3}" type="slidenum">
              <a:rPr lang="en-US" smtClean="0"/>
              <a:t>‹#›</a:t>
            </a:fld>
            <a:endParaRPr lang="en-US"/>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Vertical Title 1"/>
          <p:cNvSpPr>
            <a:spLocks noGrp="1"/>
          </p:cNvSpPr>
          <p:nvPr>
            <p:ph type="title" orient="vert"/>
          </p:nvPr>
        </p:nvSpPr>
        <p:spPr>
          <a:xfrm>
            <a:off x="9599612" y="685800"/>
            <a:ext cx="1787526" cy="5486400"/>
          </a:xfrm>
        </p:spPr>
        <p:txBody>
          <a:bodyPr vert="eaVert"/>
          <a:lstStyle/>
          <a:p>
            <a:r>
              <a:rPr lang="en-US" smtClean="0"/>
              <a:t>Click to edit Master title style</a:t>
            </a:r>
            <a:endParaRPr/>
          </a:p>
        </p:txBody>
      </p:sp>
    </p:spTree>
    <p:extLst>
      <p:ext uri="{BB962C8B-B14F-4D97-AF65-F5344CB8AC3E}">
        <p14:creationId xmlns:p14="http://schemas.microsoft.com/office/powerpoint/2010/main" val="1415014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3E2D8E-DBF2-47EC-AC7A-7039CFEE848F}" type="datetimeFigureOut">
              <a:rPr lang="en-US" smtClean="0">
                <a:solidFill>
                  <a:prstClr val="black">
                    <a:tint val="75000"/>
                  </a:prstClr>
                </a:solidFill>
              </a:rPr>
              <a:pPr/>
              <a:t>9/3/2015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B9D19AF-AFF5-4355-A07D-90693B7B07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216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3E2D8E-DBF2-47EC-AC7A-7039CFEE848F}" type="datetimeFigureOut">
              <a:rPr lang="en-US" smtClean="0">
                <a:solidFill>
                  <a:prstClr val="black">
                    <a:tint val="75000"/>
                  </a:prstClr>
                </a:solidFill>
              </a:rPr>
              <a:pPr/>
              <a:t>9/3/2015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B9D19AF-AFF5-4355-A07D-90693B7B07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48115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3E2D8E-DBF2-47EC-AC7A-7039CFEE848F}" type="datetimeFigureOut">
              <a:rPr lang="en-US" smtClean="0">
                <a:solidFill>
                  <a:prstClr val="black">
                    <a:tint val="75000"/>
                  </a:prstClr>
                </a:solidFill>
              </a:rPr>
              <a:pPr/>
              <a:t>9/3/2015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B9D19AF-AFF5-4355-A07D-90693B7B07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23245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5986"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3E2D8E-DBF2-47EC-AC7A-7039CFEE848F}" type="datetimeFigureOut">
              <a:rPr lang="en-US" smtClean="0">
                <a:solidFill>
                  <a:prstClr val="black">
                    <a:tint val="75000"/>
                  </a:prstClr>
                </a:solidFill>
              </a:rPr>
              <a:pPr/>
              <a:t>9/3/2015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B9D19AF-AFF5-4355-A07D-90693B7B07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43565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3E2D8E-DBF2-47EC-AC7A-7039CFEE848F}" type="datetimeFigureOut">
              <a:rPr lang="en-US" smtClean="0">
                <a:solidFill>
                  <a:prstClr val="black">
                    <a:tint val="75000"/>
                  </a:prstClr>
                </a:solidFill>
              </a:rPr>
              <a:pPr/>
              <a:t>9/3/2015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B9D19AF-AFF5-4355-A07D-90693B7B07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4867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3E2D8E-DBF2-47EC-AC7A-7039CFEE848F}" type="datetimeFigureOut">
              <a:rPr lang="en-US" smtClean="0">
                <a:solidFill>
                  <a:prstClr val="black">
                    <a:tint val="75000"/>
                  </a:prstClr>
                </a:solidFill>
              </a:rPr>
              <a:pPr/>
              <a:t>9/3/2015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B9D19AF-AFF5-4355-A07D-90693B7B07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879048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3E2D8E-DBF2-47EC-AC7A-7039CFEE848F}" type="datetimeFigureOut">
              <a:rPr lang="en-US" smtClean="0">
                <a:solidFill>
                  <a:prstClr val="black">
                    <a:tint val="75000"/>
                  </a:prstClr>
                </a:solidFill>
              </a:rPr>
              <a:pPr/>
              <a:t>9/3/2015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B9D19AF-AFF5-4355-A07D-90693B7B07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499902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3E2D8E-DBF2-47EC-AC7A-7039CFEE848F}" type="datetimeFigureOut">
              <a:rPr lang="en-US" smtClean="0">
                <a:solidFill>
                  <a:prstClr val="black">
                    <a:tint val="75000"/>
                  </a:prstClr>
                </a:solidFill>
              </a:rPr>
              <a:pPr/>
              <a:t>9/3/2015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B9D19AF-AFF5-4355-A07D-90693B7B07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98150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19F328-D78C-4AE3-9BD5-6819CFE7241A}" type="datetime1">
              <a:rPr lang="en-US" smtClean="0"/>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1BBB0-96F0-4077-A278-0F3FB5C104D3}" type="slidenum">
              <a:rPr lang="en-US" smtClean="0"/>
              <a:t>‹#›</a:t>
            </a:fld>
            <a:endParaRPr lang="en-US"/>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550764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3E2D8E-DBF2-47EC-AC7A-7039CFEE848F}" type="datetimeFigureOut">
              <a:rPr lang="en-US" smtClean="0">
                <a:solidFill>
                  <a:prstClr val="black">
                    <a:tint val="75000"/>
                  </a:prstClr>
                </a:solidFill>
              </a:rPr>
              <a:pPr/>
              <a:t>9/3/2015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B9D19AF-AFF5-4355-A07D-90693B7B07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58352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3E2D8E-DBF2-47EC-AC7A-7039CFEE848F}" type="datetimeFigureOut">
              <a:rPr lang="en-US" smtClean="0">
                <a:solidFill>
                  <a:prstClr val="black">
                    <a:tint val="75000"/>
                  </a:prstClr>
                </a:solidFill>
              </a:rPr>
              <a:pPr/>
              <a:t>9/3/2015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B9D19AF-AFF5-4355-A07D-90693B7B07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431445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3E2D8E-DBF2-47EC-AC7A-7039CFEE848F}" type="datetimeFigureOut">
              <a:rPr lang="en-US" smtClean="0">
                <a:solidFill>
                  <a:prstClr val="black">
                    <a:tint val="75000"/>
                  </a:prstClr>
                </a:solidFill>
              </a:rPr>
              <a:pPr/>
              <a:t>9/3/2015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B9D19AF-AFF5-4355-A07D-90693B7B07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00866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tx1"/>
                </a:solidFill>
              </a:defRPr>
            </a:lvl1pPr>
          </a:lstStyle>
          <a:p>
            <a:fld id="{3E783FD6-3C14-4BAD-B096-2ECF8D7D1C88}" type="datetime1">
              <a:rPr lang="en-US" smtClean="0"/>
              <a:t>9/3/2015</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DC1BBB0-96F0-4077-A278-0F3FB5C104D3}" type="slidenum">
              <a:rPr lang="en-US" smtClean="0"/>
              <a:pPr/>
              <a:t>‹#›</a:t>
            </a:fld>
            <a:endParaRPr lang="en-US"/>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2" name="Title 1"/>
          <p:cNvSpPr>
            <a:spLocks noGrp="1"/>
          </p:cNvSpPr>
          <p:nvPr>
            <p:ph type="title"/>
          </p:nvPr>
        </p:nvSpPr>
        <p:spPr>
          <a:xfrm>
            <a:off x="1598613" y="1600201"/>
            <a:ext cx="8283272" cy="2654064"/>
          </a:xfrm>
        </p:spPr>
        <p:txBody>
          <a:bodyPr anchor="b">
            <a:normAutofit/>
            <a:scene3d>
              <a:camera prst="orthographicFront"/>
              <a:lightRig rig="threePt" dir="t"/>
            </a:scene3d>
            <a:sp3d extrusionH="57150">
              <a:bevelT w="38100" h="38100"/>
            </a:sp3d>
          </a:bodyPr>
          <a:lstStyle>
            <a:lvl1pPr algn="l">
              <a:defRPr sz="5400" b="1" cap="none" spc="0" baseline="0">
                <a:ln w="22225">
                  <a:solidFill>
                    <a:schemeClr val="tx2"/>
                  </a:solidFill>
                  <a:prstDash val="solid"/>
                </a:ln>
                <a:solidFill>
                  <a:schemeClr val="tx2"/>
                </a:solidFill>
                <a:effectLst/>
              </a:defRPr>
            </a:lvl1pPr>
          </a:lstStyle>
          <a:p>
            <a:r>
              <a:rPr lang="en-US" smtClean="0"/>
              <a:t>Click to edit Master title style</a:t>
            </a:r>
            <a:endParaRPr/>
          </a:p>
        </p:txBody>
      </p:sp>
    </p:spTree>
    <p:extLst>
      <p:ext uri="{BB962C8B-B14F-4D97-AF65-F5344CB8AC3E}">
        <p14:creationId xmlns:p14="http://schemas.microsoft.com/office/powerpoint/2010/main" val="197244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1095541-7853-4DCC-906F-39CE0BB88B8E}" type="datetime1">
              <a:rPr lang="en-US" smtClean="0"/>
              <a:t>9/3/2015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1BBB0-96F0-4077-A278-0F3FB5C104D3}" type="slidenum">
              <a:rPr lang="en-US" smtClean="0"/>
              <a:t>‹#›</a:t>
            </a:fld>
            <a:endParaRPr lang="en-US"/>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532857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DD790FE-2B5A-46A8-B4F6-76CB6FDA68AC}" type="datetime1">
              <a:rPr lang="en-US" smtClean="0"/>
              <a:t>9/3/2015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DC1BBB0-96F0-4077-A278-0F3FB5C104D3}" type="slidenum">
              <a:rPr lang="en-US" smtClean="0"/>
              <a:t>‹#›</a:t>
            </a:fld>
            <a:endParaRPr lang="en-US"/>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a:xfrm>
            <a:off x="1593436" y="177800"/>
            <a:ext cx="9782801" cy="1239837"/>
          </a:xfrm>
        </p:spPr>
        <p:txBody>
          <a:bodyPr/>
          <a:lstStyle>
            <a:lvl1pPr>
              <a:defRPr/>
            </a:lvl1pPr>
          </a:lstStyle>
          <a:p>
            <a:r>
              <a:rPr lang="en-US" smtClean="0"/>
              <a:t>Click to edit Master title style</a:t>
            </a:r>
            <a:endParaRPr/>
          </a:p>
        </p:txBody>
      </p:sp>
    </p:spTree>
    <p:extLst>
      <p:ext uri="{BB962C8B-B14F-4D97-AF65-F5344CB8AC3E}">
        <p14:creationId xmlns:p14="http://schemas.microsoft.com/office/powerpoint/2010/main" val="1319991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DFC2738-2C3A-4E5B-A4DB-9708318E767B}" type="datetime1">
              <a:rPr lang="en-US" smtClean="0"/>
              <a:t>9/3/2015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C1BBB0-96F0-4077-A278-0F3FB5C104D3}"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2538335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solidFill>
              </a:defRPr>
            </a:lvl1pPr>
          </a:lstStyle>
          <a:p>
            <a:fld id="{49EB1C49-F74B-47FE-8050-CE9AAF0717AC}" type="datetime1">
              <a:rPr lang="en-US" smtClean="0"/>
              <a:t>9/3/2015</a:t>
            </a:fld>
            <a:endParaRPr lang="en-US"/>
          </a:p>
        </p:txBody>
      </p:sp>
      <p:sp>
        <p:nvSpPr>
          <p:cNvPr id="3" name="Footer Placeholder 2"/>
          <p:cNvSpPr>
            <a:spLocks noGrp="1"/>
          </p:cNvSpPr>
          <p:nvPr>
            <p:ph type="ftr" sz="quarter" idx="11"/>
          </p:nvPr>
        </p:nvSpPr>
        <p:spPr/>
        <p:txBody>
          <a:bodyPr/>
          <a:lstStyle>
            <a:lvl1pPr>
              <a:defRPr>
                <a:solidFill>
                  <a:schemeClr val="tx1"/>
                </a:solidFill>
              </a:defRPr>
            </a:lvl1pPr>
          </a:lstStyle>
          <a:p>
            <a:endParaRPr lang="en-US"/>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130446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F8F57B2-B504-486D-85D3-4C584AEF2C6C}" type="datetime1">
              <a:rPr lang="en-US" smtClean="0"/>
              <a:t>9/3/2015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1BBB0-96F0-4077-A278-0F3FB5C104D3}" type="slidenum">
              <a:rPr lang="en-US" smtClean="0"/>
              <a:t>‹#›</a:t>
            </a:fld>
            <a:endParaRPr lang="en-US"/>
          </a:p>
        </p:txBody>
      </p:sp>
      <p:sp>
        <p:nvSpPr>
          <p:cNvPr id="3" name="Content Placeholder 2"/>
          <p:cNvSpPr>
            <a:spLocks noGrp="1"/>
          </p:cNvSpPr>
          <p:nvPr>
            <p:ph idx="1"/>
          </p:nvPr>
        </p:nvSpPr>
        <p:spPr>
          <a:xfrm>
            <a:off x="5332411" y="482600"/>
            <a:ext cx="6043825"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white">
          <a:xfrm>
            <a:off x="1767358"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bwMode="white">
          <a:xfrm>
            <a:off x="1767358" y="381000"/>
            <a:ext cx="3293422" cy="1371600"/>
          </a:xfrm>
        </p:spPr>
        <p:txBody>
          <a:bodyPr anchor="b">
            <a:normAutofit/>
          </a:bodyPr>
          <a:lstStyle>
            <a:lvl1pPr algn="l">
              <a:defRPr sz="2800" b="1" cap="all" baseline="0">
                <a:solidFill>
                  <a:schemeClr val="tx2"/>
                </a:solidFill>
              </a:defRPr>
            </a:lvl1pPr>
          </a:lstStyle>
          <a:p>
            <a:r>
              <a:rPr lang="en-US" smtClean="0"/>
              <a:t>Click to edit Master title style</a:t>
            </a:r>
            <a:endParaRPr dirty="0"/>
          </a:p>
        </p:txBody>
      </p:sp>
    </p:spTree>
    <p:extLst>
      <p:ext uri="{BB962C8B-B14F-4D97-AF65-F5344CB8AC3E}">
        <p14:creationId xmlns:p14="http://schemas.microsoft.com/office/powerpoint/2010/main" val="2629333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xmlns="">
        <p15:guide id="1" orient="horz" pos="2160" userDrawn="1">
          <p15:clr>
            <a:srgbClr val="FBAE40"/>
          </p15:clr>
        </p15:guide>
        <p15:guide id="2" pos="110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4875529" y="0"/>
            <a:ext cx="73132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5" name="Date Placeholder 4"/>
          <p:cNvSpPr>
            <a:spLocks noGrp="1"/>
          </p:cNvSpPr>
          <p:nvPr>
            <p:ph type="dt" sz="half" idx="10"/>
          </p:nvPr>
        </p:nvSpPr>
        <p:spPr/>
        <p:txBody>
          <a:bodyPr/>
          <a:lstStyle/>
          <a:p>
            <a:fld id="{C675C8C5-A9A9-4B3A-B134-0E3A713D185C}" type="datetime1">
              <a:rPr lang="en-US" smtClean="0"/>
              <a:t>9/3/2015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1BBB0-96F0-4077-A278-0F3FB5C104D3}" type="slidenum">
              <a:rPr lang="en-US" smtClean="0"/>
              <a:t>‹#›</a:t>
            </a:fld>
            <a:endParaRPr lang="en-US"/>
          </a:p>
        </p:txBody>
      </p:sp>
      <p:sp>
        <p:nvSpPr>
          <p:cNvPr id="3" name="Picture Placeholder 2"/>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074240" y="381000"/>
            <a:ext cx="3293422" cy="1371600"/>
          </a:xfrm>
        </p:spPr>
        <p:txBody>
          <a:bodyPr anchor="b">
            <a:normAutofit/>
          </a:bodyPr>
          <a:lstStyle>
            <a:lvl1pPr algn="l">
              <a:defRPr sz="2800" b="1" cap="none" spc="0" baseline="0">
                <a:ln w="22225">
                  <a:solidFill>
                    <a:schemeClr val="tx2"/>
                  </a:solidFill>
                  <a:prstDash val="solid"/>
                </a:ln>
                <a:solidFill>
                  <a:schemeClr val="tx2"/>
                </a:solidFill>
                <a:effectLst/>
              </a:defRPr>
            </a:lvl1pPr>
          </a:lstStyle>
          <a:p>
            <a:r>
              <a:rPr lang="en-US" smtClean="0"/>
              <a:t>Click to edit Master title style</a:t>
            </a:r>
            <a:endParaRPr/>
          </a:p>
        </p:txBody>
      </p:sp>
    </p:spTree>
    <p:extLst>
      <p:ext uri="{BB962C8B-B14F-4D97-AF65-F5344CB8AC3E}">
        <p14:creationId xmlns:p14="http://schemas.microsoft.com/office/powerpoint/2010/main" val="267826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5A4F0574-43A3-46A0-8870-1B2305CBE5B3}" type="datetime1">
              <a:rPr lang="en-US" smtClean="0"/>
              <a:t>9/3/2015</a:t>
            </a:fld>
            <a:endParaRPr lang="en-US"/>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endParaRPr lang="en-US"/>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grpSp>
        <p:nvGrpSpPr>
          <p:cNvPr id="8" name="Group 7"/>
          <p:cNvGrpSpPr/>
          <p:nvPr/>
        </p:nvGrpSpPr>
        <p:grpSpPr>
          <a:xfrm>
            <a:off x="10604" y="-9144"/>
            <a:ext cx="12178221" cy="6878638"/>
            <a:chOff x="10604" y="-9144"/>
            <a:chExt cx="12178221" cy="6878638"/>
          </a:xfrm>
        </p:grpSpPr>
        <p:sp>
          <p:nvSpPr>
            <p:cNvPr id="7" name="Rectangle 6"/>
            <p:cNvSpPr/>
            <p:nvPr/>
          </p:nvSpPr>
          <p:spPr>
            <a:xfrm>
              <a:off x="11884104" y="0"/>
              <a:ext cx="304721" cy="6858000"/>
            </a:xfrm>
            <a:prstGeom prst="rect">
              <a:avLst/>
            </a:prstGeom>
            <a:solidFill>
              <a:schemeClr val="tx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grpSp>
          <p:nvGrpSpPr>
            <p:cNvPr id="10" name="Group 9"/>
            <p:cNvGrpSpPr/>
            <p:nvPr/>
          </p:nvGrpSpPr>
          <p:grpSpPr>
            <a:xfrm flipV="1">
              <a:off x="10604" y="-9144"/>
              <a:ext cx="1951038" cy="6878638"/>
              <a:chOff x="-4636" y="-9144"/>
              <a:chExt cx="1951038" cy="6878638"/>
            </a:xfrm>
            <a:solidFill>
              <a:schemeClr val="bg2"/>
            </a:solidFill>
          </p:grpSpPr>
          <p:sp>
            <p:nvSpPr>
              <p:cNvPr id="17" name="Freeform 4"/>
              <p:cNvSpPr>
                <a:spLocks/>
              </p:cNvSpPr>
              <p:nvPr/>
            </p:nvSpPr>
            <p:spPr bwMode="grayWhite">
              <a:xfrm>
                <a:off x="135064" y="143256"/>
                <a:ext cx="709613" cy="825500"/>
              </a:xfrm>
              <a:custGeom>
                <a:avLst/>
                <a:gdLst>
                  <a:gd name="T0" fmla="*/ 254 w 447"/>
                  <a:gd name="T1" fmla="*/ 495 h 520"/>
                  <a:gd name="T2" fmla="*/ 245 w 447"/>
                  <a:gd name="T3" fmla="*/ 454 h 520"/>
                  <a:gd name="T4" fmla="*/ 230 w 447"/>
                  <a:gd name="T5" fmla="*/ 417 h 520"/>
                  <a:gd name="T6" fmla="*/ 193 w 447"/>
                  <a:gd name="T7" fmla="*/ 402 h 520"/>
                  <a:gd name="T8" fmla="*/ 150 w 447"/>
                  <a:gd name="T9" fmla="*/ 412 h 520"/>
                  <a:gd name="T10" fmla="*/ 112 w 447"/>
                  <a:gd name="T11" fmla="*/ 417 h 520"/>
                  <a:gd name="T12" fmla="*/ 93 w 447"/>
                  <a:gd name="T13" fmla="*/ 399 h 520"/>
                  <a:gd name="T14" fmla="*/ 81 w 447"/>
                  <a:gd name="T15" fmla="*/ 370 h 520"/>
                  <a:gd name="T16" fmla="*/ 75 w 447"/>
                  <a:gd name="T17" fmla="*/ 339 h 520"/>
                  <a:gd name="T18" fmla="*/ 76 w 447"/>
                  <a:gd name="T19" fmla="*/ 309 h 520"/>
                  <a:gd name="T20" fmla="*/ 106 w 447"/>
                  <a:gd name="T21" fmla="*/ 300 h 520"/>
                  <a:gd name="T22" fmla="*/ 146 w 447"/>
                  <a:gd name="T23" fmla="*/ 307 h 520"/>
                  <a:gd name="T24" fmla="*/ 175 w 447"/>
                  <a:gd name="T25" fmla="*/ 294 h 520"/>
                  <a:gd name="T26" fmla="*/ 186 w 447"/>
                  <a:gd name="T27" fmla="*/ 273 h 520"/>
                  <a:gd name="T28" fmla="*/ 189 w 447"/>
                  <a:gd name="T29" fmla="*/ 246 h 520"/>
                  <a:gd name="T30" fmla="*/ 188 w 447"/>
                  <a:gd name="T31" fmla="*/ 219 h 520"/>
                  <a:gd name="T32" fmla="*/ 178 w 447"/>
                  <a:gd name="T33" fmla="*/ 191 h 520"/>
                  <a:gd name="T34" fmla="*/ 153 w 447"/>
                  <a:gd name="T35" fmla="*/ 171 h 520"/>
                  <a:gd name="T36" fmla="*/ 123 w 447"/>
                  <a:gd name="T37" fmla="*/ 172 h 520"/>
                  <a:gd name="T38" fmla="*/ 93 w 447"/>
                  <a:gd name="T39" fmla="*/ 185 h 520"/>
                  <a:gd name="T40" fmla="*/ 64 w 447"/>
                  <a:gd name="T41" fmla="*/ 194 h 520"/>
                  <a:gd name="T42" fmla="*/ 34 w 447"/>
                  <a:gd name="T43" fmla="*/ 185 h 520"/>
                  <a:gd name="T44" fmla="*/ 19 w 447"/>
                  <a:gd name="T45" fmla="*/ 166 h 520"/>
                  <a:gd name="T46" fmla="*/ 9 w 447"/>
                  <a:gd name="T47" fmla="*/ 146 h 520"/>
                  <a:gd name="T48" fmla="*/ 2 w 447"/>
                  <a:gd name="T49" fmla="*/ 122 h 520"/>
                  <a:gd name="T50" fmla="*/ 0 w 447"/>
                  <a:gd name="T51" fmla="*/ 98 h 520"/>
                  <a:gd name="T52" fmla="*/ 387 w 447"/>
                  <a:gd name="T53" fmla="*/ 12 h 520"/>
                  <a:gd name="T54" fmla="*/ 399 w 447"/>
                  <a:gd name="T55" fmla="*/ 41 h 520"/>
                  <a:gd name="T56" fmla="*/ 406 w 447"/>
                  <a:gd name="T57" fmla="*/ 74 h 520"/>
                  <a:gd name="T58" fmla="*/ 411 w 447"/>
                  <a:gd name="T59" fmla="*/ 107 h 520"/>
                  <a:gd name="T60" fmla="*/ 396 w 447"/>
                  <a:gd name="T61" fmla="*/ 141 h 520"/>
                  <a:gd name="T62" fmla="*/ 375 w 447"/>
                  <a:gd name="T63" fmla="*/ 144 h 520"/>
                  <a:gd name="T64" fmla="*/ 354 w 447"/>
                  <a:gd name="T65" fmla="*/ 141 h 520"/>
                  <a:gd name="T66" fmla="*/ 332 w 447"/>
                  <a:gd name="T67" fmla="*/ 137 h 520"/>
                  <a:gd name="T68" fmla="*/ 307 w 447"/>
                  <a:gd name="T69" fmla="*/ 141 h 520"/>
                  <a:gd name="T70" fmla="*/ 286 w 447"/>
                  <a:gd name="T71" fmla="*/ 166 h 520"/>
                  <a:gd name="T72" fmla="*/ 285 w 447"/>
                  <a:gd name="T73" fmla="*/ 199 h 520"/>
                  <a:gd name="T74" fmla="*/ 289 w 447"/>
                  <a:gd name="T75" fmla="*/ 222 h 520"/>
                  <a:gd name="T76" fmla="*/ 295 w 447"/>
                  <a:gd name="T77" fmla="*/ 247 h 520"/>
                  <a:gd name="T78" fmla="*/ 308 w 447"/>
                  <a:gd name="T79" fmla="*/ 268 h 520"/>
                  <a:gd name="T80" fmla="*/ 332 w 447"/>
                  <a:gd name="T81" fmla="*/ 282 h 520"/>
                  <a:gd name="T82" fmla="*/ 357 w 447"/>
                  <a:gd name="T83" fmla="*/ 282 h 520"/>
                  <a:gd name="T84" fmla="*/ 379 w 447"/>
                  <a:gd name="T85" fmla="*/ 272 h 520"/>
                  <a:gd name="T86" fmla="*/ 402 w 447"/>
                  <a:gd name="T87" fmla="*/ 262 h 520"/>
                  <a:gd name="T88" fmla="*/ 426 w 447"/>
                  <a:gd name="T89" fmla="*/ 265 h 520"/>
                  <a:gd name="T90" fmla="*/ 436 w 447"/>
                  <a:gd name="T91" fmla="*/ 287 h 520"/>
                  <a:gd name="T92" fmla="*/ 442 w 447"/>
                  <a:gd name="T93" fmla="*/ 312 h 520"/>
                  <a:gd name="T94" fmla="*/ 444 w 447"/>
                  <a:gd name="T95" fmla="*/ 338 h 520"/>
                  <a:gd name="T96" fmla="*/ 436 w 447"/>
                  <a:gd name="T97" fmla="*/ 358 h 520"/>
                  <a:gd name="T98" fmla="*/ 397 w 447"/>
                  <a:gd name="T99" fmla="*/ 366 h 520"/>
                  <a:gd name="T100" fmla="*/ 363 w 447"/>
                  <a:gd name="T101" fmla="*/ 380 h 520"/>
                  <a:gd name="T102" fmla="*/ 347 w 447"/>
                  <a:gd name="T103" fmla="*/ 406 h 520"/>
                  <a:gd name="T104" fmla="*/ 353 w 447"/>
                  <a:gd name="T105" fmla="*/ 437 h 520"/>
                  <a:gd name="T106" fmla="*/ 372 w 447"/>
                  <a:gd name="T107" fmla="*/ 464 h 520"/>
                  <a:gd name="T108" fmla="*/ 369 w 447"/>
                  <a:gd name="T109" fmla="*/ 492 h 520"/>
                  <a:gd name="T110" fmla="*/ 347 w 447"/>
                  <a:gd name="T111" fmla="*/ 503 h 520"/>
                  <a:gd name="T112" fmla="*/ 323 w 447"/>
                  <a:gd name="T113" fmla="*/ 511 h 520"/>
                  <a:gd name="T114" fmla="*/ 298 w 447"/>
                  <a:gd name="T115" fmla="*/ 516 h 520"/>
                  <a:gd name="T116" fmla="*/ 272 w 447"/>
                  <a:gd name="T117" fmla="*/ 51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47" h="520">
                    <a:moveTo>
                      <a:pt x="272" y="519"/>
                    </a:moveTo>
                    <a:lnTo>
                      <a:pt x="265" y="512"/>
                    </a:lnTo>
                    <a:lnTo>
                      <a:pt x="259" y="505"/>
                    </a:lnTo>
                    <a:lnTo>
                      <a:pt x="254" y="495"/>
                    </a:lnTo>
                    <a:lnTo>
                      <a:pt x="252" y="486"/>
                    </a:lnTo>
                    <a:lnTo>
                      <a:pt x="248" y="475"/>
                    </a:lnTo>
                    <a:lnTo>
                      <a:pt x="246" y="465"/>
                    </a:lnTo>
                    <a:lnTo>
                      <a:pt x="245" y="454"/>
                    </a:lnTo>
                    <a:lnTo>
                      <a:pt x="242" y="444"/>
                    </a:lnTo>
                    <a:lnTo>
                      <a:pt x="239" y="434"/>
                    </a:lnTo>
                    <a:lnTo>
                      <a:pt x="235" y="425"/>
                    </a:lnTo>
                    <a:lnTo>
                      <a:pt x="230" y="417"/>
                    </a:lnTo>
                    <a:lnTo>
                      <a:pt x="223" y="411"/>
                    </a:lnTo>
                    <a:lnTo>
                      <a:pt x="215" y="406"/>
                    </a:lnTo>
                    <a:lnTo>
                      <a:pt x="205" y="403"/>
                    </a:lnTo>
                    <a:lnTo>
                      <a:pt x="193" y="402"/>
                    </a:lnTo>
                    <a:lnTo>
                      <a:pt x="177" y="403"/>
                    </a:lnTo>
                    <a:lnTo>
                      <a:pt x="168" y="407"/>
                    </a:lnTo>
                    <a:lnTo>
                      <a:pt x="159" y="410"/>
                    </a:lnTo>
                    <a:lnTo>
                      <a:pt x="150" y="412"/>
                    </a:lnTo>
                    <a:lnTo>
                      <a:pt x="140" y="415"/>
                    </a:lnTo>
                    <a:lnTo>
                      <a:pt x="131" y="416"/>
                    </a:lnTo>
                    <a:lnTo>
                      <a:pt x="122" y="417"/>
                    </a:lnTo>
                    <a:lnTo>
                      <a:pt x="112" y="417"/>
                    </a:lnTo>
                    <a:lnTo>
                      <a:pt x="102" y="417"/>
                    </a:lnTo>
                    <a:lnTo>
                      <a:pt x="99" y="412"/>
                    </a:lnTo>
                    <a:lnTo>
                      <a:pt x="96" y="406"/>
                    </a:lnTo>
                    <a:lnTo>
                      <a:pt x="93" y="399"/>
                    </a:lnTo>
                    <a:lnTo>
                      <a:pt x="90" y="393"/>
                    </a:lnTo>
                    <a:lnTo>
                      <a:pt x="87" y="385"/>
                    </a:lnTo>
                    <a:lnTo>
                      <a:pt x="84" y="378"/>
                    </a:lnTo>
                    <a:lnTo>
                      <a:pt x="81" y="370"/>
                    </a:lnTo>
                    <a:lnTo>
                      <a:pt x="79" y="362"/>
                    </a:lnTo>
                    <a:lnTo>
                      <a:pt x="78" y="355"/>
                    </a:lnTo>
                    <a:lnTo>
                      <a:pt x="76" y="347"/>
                    </a:lnTo>
                    <a:lnTo>
                      <a:pt x="75" y="339"/>
                    </a:lnTo>
                    <a:lnTo>
                      <a:pt x="74" y="332"/>
                    </a:lnTo>
                    <a:lnTo>
                      <a:pt x="74" y="324"/>
                    </a:lnTo>
                    <a:lnTo>
                      <a:pt x="75" y="316"/>
                    </a:lnTo>
                    <a:lnTo>
                      <a:pt x="76" y="309"/>
                    </a:lnTo>
                    <a:lnTo>
                      <a:pt x="78" y="302"/>
                    </a:lnTo>
                    <a:lnTo>
                      <a:pt x="87" y="299"/>
                    </a:lnTo>
                    <a:lnTo>
                      <a:pt x="97" y="298"/>
                    </a:lnTo>
                    <a:lnTo>
                      <a:pt x="106" y="300"/>
                    </a:lnTo>
                    <a:lnTo>
                      <a:pt x="116" y="302"/>
                    </a:lnTo>
                    <a:lnTo>
                      <a:pt x="126" y="305"/>
                    </a:lnTo>
                    <a:lnTo>
                      <a:pt x="136" y="306"/>
                    </a:lnTo>
                    <a:lnTo>
                      <a:pt x="146" y="307"/>
                    </a:lnTo>
                    <a:lnTo>
                      <a:pt x="157" y="305"/>
                    </a:lnTo>
                    <a:lnTo>
                      <a:pt x="165" y="302"/>
                    </a:lnTo>
                    <a:lnTo>
                      <a:pt x="170" y="298"/>
                    </a:lnTo>
                    <a:lnTo>
                      <a:pt x="175" y="294"/>
                    </a:lnTo>
                    <a:lnTo>
                      <a:pt x="179" y="290"/>
                    </a:lnTo>
                    <a:lnTo>
                      <a:pt x="182" y="284"/>
                    </a:lnTo>
                    <a:lnTo>
                      <a:pt x="185" y="278"/>
                    </a:lnTo>
                    <a:lnTo>
                      <a:pt x="186" y="273"/>
                    </a:lnTo>
                    <a:lnTo>
                      <a:pt x="187" y="266"/>
                    </a:lnTo>
                    <a:lnTo>
                      <a:pt x="188" y="259"/>
                    </a:lnTo>
                    <a:lnTo>
                      <a:pt x="189" y="253"/>
                    </a:lnTo>
                    <a:lnTo>
                      <a:pt x="189" y="246"/>
                    </a:lnTo>
                    <a:lnTo>
                      <a:pt x="189" y="239"/>
                    </a:lnTo>
                    <a:lnTo>
                      <a:pt x="189" y="232"/>
                    </a:lnTo>
                    <a:lnTo>
                      <a:pt x="189" y="226"/>
                    </a:lnTo>
                    <a:lnTo>
                      <a:pt x="188" y="219"/>
                    </a:lnTo>
                    <a:lnTo>
                      <a:pt x="188" y="213"/>
                    </a:lnTo>
                    <a:lnTo>
                      <a:pt x="186" y="204"/>
                    </a:lnTo>
                    <a:lnTo>
                      <a:pt x="182" y="198"/>
                    </a:lnTo>
                    <a:lnTo>
                      <a:pt x="178" y="191"/>
                    </a:lnTo>
                    <a:lnTo>
                      <a:pt x="173" y="185"/>
                    </a:lnTo>
                    <a:lnTo>
                      <a:pt x="167" y="180"/>
                    </a:lnTo>
                    <a:lnTo>
                      <a:pt x="161" y="176"/>
                    </a:lnTo>
                    <a:lnTo>
                      <a:pt x="153" y="171"/>
                    </a:lnTo>
                    <a:lnTo>
                      <a:pt x="146" y="167"/>
                    </a:lnTo>
                    <a:lnTo>
                      <a:pt x="138" y="167"/>
                    </a:lnTo>
                    <a:lnTo>
                      <a:pt x="130" y="170"/>
                    </a:lnTo>
                    <a:lnTo>
                      <a:pt x="123" y="172"/>
                    </a:lnTo>
                    <a:lnTo>
                      <a:pt x="116" y="175"/>
                    </a:lnTo>
                    <a:lnTo>
                      <a:pt x="108" y="178"/>
                    </a:lnTo>
                    <a:lnTo>
                      <a:pt x="100" y="182"/>
                    </a:lnTo>
                    <a:lnTo>
                      <a:pt x="93" y="185"/>
                    </a:lnTo>
                    <a:lnTo>
                      <a:pt x="86" y="189"/>
                    </a:lnTo>
                    <a:lnTo>
                      <a:pt x="79" y="191"/>
                    </a:lnTo>
                    <a:lnTo>
                      <a:pt x="71" y="194"/>
                    </a:lnTo>
                    <a:lnTo>
                      <a:pt x="64" y="194"/>
                    </a:lnTo>
                    <a:lnTo>
                      <a:pt x="56" y="194"/>
                    </a:lnTo>
                    <a:lnTo>
                      <a:pt x="48" y="193"/>
                    </a:lnTo>
                    <a:lnTo>
                      <a:pt x="41" y="190"/>
                    </a:lnTo>
                    <a:lnTo>
                      <a:pt x="34" y="185"/>
                    </a:lnTo>
                    <a:lnTo>
                      <a:pt x="26" y="179"/>
                    </a:lnTo>
                    <a:lnTo>
                      <a:pt x="24" y="175"/>
                    </a:lnTo>
                    <a:lnTo>
                      <a:pt x="21" y="171"/>
                    </a:lnTo>
                    <a:lnTo>
                      <a:pt x="19" y="166"/>
                    </a:lnTo>
                    <a:lnTo>
                      <a:pt x="15" y="162"/>
                    </a:lnTo>
                    <a:lnTo>
                      <a:pt x="13" y="157"/>
                    </a:lnTo>
                    <a:lnTo>
                      <a:pt x="11" y="151"/>
                    </a:lnTo>
                    <a:lnTo>
                      <a:pt x="9" y="146"/>
                    </a:lnTo>
                    <a:lnTo>
                      <a:pt x="7" y="139"/>
                    </a:lnTo>
                    <a:lnTo>
                      <a:pt x="6" y="134"/>
                    </a:lnTo>
                    <a:lnTo>
                      <a:pt x="4" y="129"/>
                    </a:lnTo>
                    <a:lnTo>
                      <a:pt x="2" y="122"/>
                    </a:lnTo>
                    <a:lnTo>
                      <a:pt x="1" y="116"/>
                    </a:lnTo>
                    <a:lnTo>
                      <a:pt x="0" y="111"/>
                    </a:lnTo>
                    <a:lnTo>
                      <a:pt x="0" y="104"/>
                    </a:lnTo>
                    <a:lnTo>
                      <a:pt x="0" y="98"/>
                    </a:lnTo>
                    <a:lnTo>
                      <a:pt x="0" y="92"/>
                    </a:lnTo>
                    <a:lnTo>
                      <a:pt x="378" y="0"/>
                    </a:lnTo>
                    <a:lnTo>
                      <a:pt x="383" y="5"/>
                    </a:lnTo>
                    <a:lnTo>
                      <a:pt x="387" y="12"/>
                    </a:lnTo>
                    <a:lnTo>
                      <a:pt x="391" y="18"/>
                    </a:lnTo>
                    <a:lnTo>
                      <a:pt x="394" y="26"/>
                    </a:lnTo>
                    <a:lnTo>
                      <a:pt x="397" y="33"/>
                    </a:lnTo>
                    <a:lnTo>
                      <a:pt x="399" y="41"/>
                    </a:lnTo>
                    <a:lnTo>
                      <a:pt x="401" y="49"/>
                    </a:lnTo>
                    <a:lnTo>
                      <a:pt x="403" y="57"/>
                    </a:lnTo>
                    <a:lnTo>
                      <a:pt x="405" y="65"/>
                    </a:lnTo>
                    <a:lnTo>
                      <a:pt x="406" y="74"/>
                    </a:lnTo>
                    <a:lnTo>
                      <a:pt x="407" y="82"/>
                    </a:lnTo>
                    <a:lnTo>
                      <a:pt x="408" y="91"/>
                    </a:lnTo>
                    <a:lnTo>
                      <a:pt x="410" y="99"/>
                    </a:lnTo>
                    <a:lnTo>
                      <a:pt x="411" y="107"/>
                    </a:lnTo>
                    <a:lnTo>
                      <a:pt x="412" y="115"/>
                    </a:lnTo>
                    <a:lnTo>
                      <a:pt x="413" y="123"/>
                    </a:lnTo>
                    <a:lnTo>
                      <a:pt x="401" y="138"/>
                    </a:lnTo>
                    <a:lnTo>
                      <a:pt x="396" y="141"/>
                    </a:lnTo>
                    <a:lnTo>
                      <a:pt x="391" y="143"/>
                    </a:lnTo>
                    <a:lnTo>
                      <a:pt x="386" y="144"/>
                    </a:lnTo>
                    <a:lnTo>
                      <a:pt x="380" y="144"/>
                    </a:lnTo>
                    <a:lnTo>
                      <a:pt x="375" y="144"/>
                    </a:lnTo>
                    <a:lnTo>
                      <a:pt x="370" y="144"/>
                    </a:lnTo>
                    <a:lnTo>
                      <a:pt x="365" y="143"/>
                    </a:lnTo>
                    <a:lnTo>
                      <a:pt x="359" y="142"/>
                    </a:lnTo>
                    <a:lnTo>
                      <a:pt x="354" y="141"/>
                    </a:lnTo>
                    <a:lnTo>
                      <a:pt x="348" y="139"/>
                    </a:lnTo>
                    <a:lnTo>
                      <a:pt x="343" y="139"/>
                    </a:lnTo>
                    <a:lnTo>
                      <a:pt x="338" y="138"/>
                    </a:lnTo>
                    <a:lnTo>
                      <a:pt x="332" y="137"/>
                    </a:lnTo>
                    <a:lnTo>
                      <a:pt x="326" y="136"/>
                    </a:lnTo>
                    <a:lnTo>
                      <a:pt x="320" y="137"/>
                    </a:lnTo>
                    <a:lnTo>
                      <a:pt x="314" y="138"/>
                    </a:lnTo>
                    <a:lnTo>
                      <a:pt x="307" y="141"/>
                    </a:lnTo>
                    <a:lnTo>
                      <a:pt x="301" y="146"/>
                    </a:lnTo>
                    <a:lnTo>
                      <a:pt x="295" y="152"/>
                    </a:lnTo>
                    <a:lnTo>
                      <a:pt x="290" y="159"/>
                    </a:lnTo>
                    <a:lnTo>
                      <a:pt x="286" y="166"/>
                    </a:lnTo>
                    <a:lnTo>
                      <a:pt x="284" y="175"/>
                    </a:lnTo>
                    <a:lnTo>
                      <a:pt x="282" y="184"/>
                    </a:lnTo>
                    <a:lnTo>
                      <a:pt x="283" y="194"/>
                    </a:lnTo>
                    <a:lnTo>
                      <a:pt x="285" y="199"/>
                    </a:lnTo>
                    <a:lnTo>
                      <a:pt x="286" y="204"/>
                    </a:lnTo>
                    <a:lnTo>
                      <a:pt x="286" y="210"/>
                    </a:lnTo>
                    <a:lnTo>
                      <a:pt x="287" y="217"/>
                    </a:lnTo>
                    <a:lnTo>
                      <a:pt x="289" y="222"/>
                    </a:lnTo>
                    <a:lnTo>
                      <a:pt x="290" y="229"/>
                    </a:lnTo>
                    <a:lnTo>
                      <a:pt x="292" y="235"/>
                    </a:lnTo>
                    <a:lnTo>
                      <a:pt x="293" y="241"/>
                    </a:lnTo>
                    <a:lnTo>
                      <a:pt x="295" y="247"/>
                    </a:lnTo>
                    <a:lnTo>
                      <a:pt x="298" y="253"/>
                    </a:lnTo>
                    <a:lnTo>
                      <a:pt x="300" y="259"/>
                    </a:lnTo>
                    <a:lnTo>
                      <a:pt x="304" y="264"/>
                    </a:lnTo>
                    <a:lnTo>
                      <a:pt x="308" y="268"/>
                    </a:lnTo>
                    <a:lnTo>
                      <a:pt x="313" y="273"/>
                    </a:lnTo>
                    <a:lnTo>
                      <a:pt x="319" y="276"/>
                    </a:lnTo>
                    <a:lnTo>
                      <a:pt x="326" y="279"/>
                    </a:lnTo>
                    <a:lnTo>
                      <a:pt x="332" y="282"/>
                    </a:lnTo>
                    <a:lnTo>
                      <a:pt x="339" y="284"/>
                    </a:lnTo>
                    <a:lnTo>
                      <a:pt x="345" y="284"/>
                    </a:lnTo>
                    <a:lnTo>
                      <a:pt x="351" y="284"/>
                    </a:lnTo>
                    <a:lnTo>
                      <a:pt x="357" y="282"/>
                    </a:lnTo>
                    <a:lnTo>
                      <a:pt x="362" y="280"/>
                    </a:lnTo>
                    <a:lnTo>
                      <a:pt x="367" y="278"/>
                    </a:lnTo>
                    <a:lnTo>
                      <a:pt x="373" y="274"/>
                    </a:lnTo>
                    <a:lnTo>
                      <a:pt x="379" y="272"/>
                    </a:lnTo>
                    <a:lnTo>
                      <a:pt x="385" y="268"/>
                    </a:lnTo>
                    <a:lnTo>
                      <a:pt x="390" y="266"/>
                    </a:lnTo>
                    <a:lnTo>
                      <a:pt x="396" y="264"/>
                    </a:lnTo>
                    <a:lnTo>
                      <a:pt x="402" y="262"/>
                    </a:lnTo>
                    <a:lnTo>
                      <a:pt x="407" y="260"/>
                    </a:lnTo>
                    <a:lnTo>
                      <a:pt x="414" y="260"/>
                    </a:lnTo>
                    <a:lnTo>
                      <a:pt x="420" y="261"/>
                    </a:lnTo>
                    <a:lnTo>
                      <a:pt x="426" y="265"/>
                    </a:lnTo>
                    <a:lnTo>
                      <a:pt x="429" y="270"/>
                    </a:lnTo>
                    <a:lnTo>
                      <a:pt x="432" y="275"/>
                    </a:lnTo>
                    <a:lnTo>
                      <a:pt x="434" y="281"/>
                    </a:lnTo>
                    <a:lnTo>
                      <a:pt x="436" y="287"/>
                    </a:lnTo>
                    <a:lnTo>
                      <a:pt x="439" y="292"/>
                    </a:lnTo>
                    <a:lnTo>
                      <a:pt x="439" y="299"/>
                    </a:lnTo>
                    <a:lnTo>
                      <a:pt x="440" y="305"/>
                    </a:lnTo>
                    <a:lnTo>
                      <a:pt x="442" y="312"/>
                    </a:lnTo>
                    <a:lnTo>
                      <a:pt x="442" y="319"/>
                    </a:lnTo>
                    <a:lnTo>
                      <a:pt x="443" y="325"/>
                    </a:lnTo>
                    <a:lnTo>
                      <a:pt x="443" y="332"/>
                    </a:lnTo>
                    <a:lnTo>
                      <a:pt x="444" y="338"/>
                    </a:lnTo>
                    <a:lnTo>
                      <a:pt x="445" y="345"/>
                    </a:lnTo>
                    <a:lnTo>
                      <a:pt x="445" y="352"/>
                    </a:lnTo>
                    <a:lnTo>
                      <a:pt x="446" y="358"/>
                    </a:lnTo>
                    <a:lnTo>
                      <a:pt x="436" y="358"/>
                    </a:lnTo>
                    <a:lnTo>
                      <a:pt x="426" y="359"/>
                    </a:lnTo>
                    <a:lnTo>
                      <a:pt x="417" y="361"/>
                    </a:lnTo>
                    <a:lnTo>
                      <a:pt x="406" y="363"/>
                    </a:lnTo>
                    <a:lnTo>
                      <a:pt x="397" y="366"/>
                    </a:lnTo>
                    <a:lnTo>
                      <a:pt x="386" y="369"/>
                    </a:lnTo>
                    <a:lnTo>
                      <a:pt x="377" y="372"/>
                    </a:lnTo>
                    <a:lnTo>
                      <a:pt x="366" y="377"/>
                    </a:lnTo>
                    <a:lnTo>
                      <a:pt x="363" y="380"/>
                    </a:lnTo>
                    <a:lnTo>
                      <a:pt x="359" y="385"/>
                    </a:lnTo>
                    <a:lnTo>
                      <a:pt x="354" y="391"/>
                    </a:lnTo>
                    <a:lnTo>
                      <a:pt x="351" y="398"/>
                    </a:lnTo>
                    <a:lnTo>
                      <a:pt x="347" y="406"/>
                    </a:lnTo>
                    <a:lnTo>
                      <a:pt x="346" y="414"/>
                    </a:lnTo>
                    <a:lnTo>
                      <a:pt x="347" y="421"/>
                    </a:lnTo>
                    <a:lnTo>
                      <a:pt x="350" y="429"/>
                    </a:lnTo>
                    <a:lnTo>
                      <a:pt x="353" y="437"/>
                    </a:lnTo>
                    <a:lnTo>
                      <a:pt x="358" y="444"/>
                    </a:lnTo>
                    <a:lnTo>
                      <a:pt x="363" y="450"/>
                    </a:lnTo>
                    <a:lnTo>
                      <a:pt x="368" y="458"/>
                    </a:lnTo>
                    <a:lnTo>
                      <a:pt x="372" y="464"/>
                    </a:lnTo>
                    <a:lnTo>
                      <a:pt x="374" y="472"/>
                    </a:lnTo>
                    <a:lnTo>
                      <a:pt x="375" y="480"/>
                    </a:lnTo>
                    <a:lnTo>
                      <a:pt x="373" y="489"/>
                    </a:lnTo>
                    <a:lnTo>
                      <a:pt x="369" y="492"/>
                    </a:lnTo>
                    <a:lnTo>
                      <a:pt x="364" y="495"/>
                    </a:lnTo>
                    <a:lnTo>
                      <a:pt x="359" y="498"/>
                    </a:lnTo>
                    <a:lnTo>
                      <a:pt x="353" y="500"/>
                    </a:lnTo>
                    <a:lnTo>
                      <a:pt x="347" y="503"/>
                    </a:lnTo>
                    <a:lnTo>
                      <a:pt x="341" y="505"/>
                    </a:lnTo>
                    <a:lnTo>
                      <a:pt x="336" y="508"/>
                    </a:lnTo>
                    <a:lnTo>
                      <a:pt x="330" y="509"/>
                    </a:lnTo>
                    <a:lnTo>
                      <a:pt x="323" y="511"/>
                    </a:lnTo>
                    <a:lnTo>
                      <a:pt x="317" y="512"/>
                    </a:lnTo>
                    <a:lnTo>
                      <a:pt x="311" y="514"/>
                    </a:lnTo>
                    <a:lnTo>
                      <a:pt x="304" y="515"/>
                    </a:lnTo>
                    <a:lnTo>
                      <a:pt x="298" y="516"/>
                    </a:lnTo>
                    <a:lnTo>
                      <a:pt x="292" y="517"/>
                    </a:lnTo>
                    <a:lnTo>
                      <a:pt x="285" y="518"/>
                    </a:lnTo>
                    <a:lnTo>
                      <a:pt x="279" y="519"/>
                    </a:lnTo>
                    <a:lnTo>
                      <a:pt x="272" y="519"/>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8" name="Freeform 5"/>
              <p:cNvSpPr>
                <a:spLocks/>
              </p:cNvSpPr>
              <p:nvPr/>
            </p:nvSpPr>
            <p:spPr bwMode="grayWhite">
              <a:xfrm>
                <a:off x="42989" y="2829306"/>
                <a:ext cx="733425" cy="981075"/>
              </a:xfrm>
              <a:custGeom>
                <a:avLst/>
                <a:gdLst>
                  <a:gd name="T0" fmla="*/ 224 w 462"/>
                  <a:gd name="T1" fmla="*/ 439 h 618"/>
                  <a:gd name="T2" fmla="*/ 193 w 462"/>
                  <a:gd name="T3" fmla="*/ 434 h 618"/>
                  <a:gd name="T4" fmla="*/ 165 w 462"/>
                  <a:gd name="T5" fmla="*/ 436 h 618"/>
                  <a:gd name="T6" fmla="*/ 156 w 462"/>
                  <a:gd name="T7" fmla="*/ 444 h 618"/>
                  <a:gd name="T8" fmla="*/ 147 w 462"/>
                  <a:gd name="T9" fmla="*/ 461 h 618"/>
                  <a:gd name="T10" fmla="*/ 147 w 462"/>
                  <a:gd name="T11" fmla="*/ 487 h 618"/>
                  <a:gd name="T12" fmla="*/ 143 w 462"/>
                  <a:gd name="T13" fmla="*/ 513 h 618"/>
                  <a:gd name="T14" fmla="*/ 136 w 462"/>
                  <a:gd name="T15" fmla="*/ 537 h 618"/>
                  <a:gd name="T16" fmla="*/ 7 w 462"/>
                  <a:gd name="T17" fmla="*/ 549 h 618"/>
                  <a:gd name="T18" fmla="*/ 5 w 462"/>
                  <a:gd name="T19" fmla="*/ 510 h 618"/>
                  <a:gd name="T20" fmla="*/ 1 w 462"/>
                  <a:gd name="T21" fmla="*/ 472 h 618"/>
                  <a:gd name="T22" fmla="*/ 1 w 462"/>
                  <a:gd name="T23" fmla="*/ 433 h 618"/>
                  <a:gd name="T24" fmla="*/ 12 w 462"/>
                  <a:gd name="T25" fmla="*/ 392 h 618"/>
                  <a:gd name="T26" fmla="*/ 37 w 462"/>
                  <a:gd name="T27" fmla="*/ 383 h 618"/>
                  <a:gd name="T28" fmla="*/ 66 w 462"/>
                  <a:gd name="T29" fmla="*/ 389 h 618"/>
                  <a:gd name="T30" fmla="*/ 94 w 462"/>
                  <a:gd name="T31" fmla="*/ 403 h 618"/>
                  <a:gd name="T32" fmla="*/ 120 w 462"/>
                  <a:gd name="T33" fmla="*/ 417 h 618"/>
                  <a:gd name="T34" fmla="*/ 156 w 462"/>
                  <a:gd name="T35" fmla="*/ 399 h 618"/>
                  <a:gd name="T36" fmla="*/ 166 w 462"/>
                  <a:gd name="T37" fmla="*/ 363 h 618"/>
                  <a:gd name="T38" fmla="*/ 164 w 462"/>
                  <a:gd name="T39" fmla="*/ 321 h 618"/>
                  <a:gd name="T40" fmla="*/ 158 w 462"/>
                  <a:gd name="T41" fmla="*/ 280 h 618"/>
                  <a:gd name="T42" fmla="*/ 71 w 462"/>
                  <a:gd name="T43" fmla="*/ 135 h 618"/>
                  <a:gd name="T44" fmla="*/ 104 w 462"/>
                  <a:gd name="T45" fmla="*/ 141 h 618"/>
                  <a:gd name="T46" fmla="*/ 137 w 462"/>
                  <a:gd name="T47" fmla="*/ 147 h 618"/>
                  <a:gd name="T48" fmla="*/ 170 w 462"/>
                  <a:gd name="T49" fmla="*/ 144 h 618"/>
                  <a:gd name="T50" fmla="*/ 195 w 462"/>
                  <a:gd name="T51" fmla="*/ 128 h 618"/>
                  <a:gd name="T52" fmla="*/ 206 w 462"/>
                  <a:gd name="T53" fmla="*/ 114 h 618"/>
                  <a:gd name="T54" fmla="*/ 216 w 462"/>
                  <a:gd name="T55" fmla="*/ 92 h 618"/>
                  <a:gd name="T56" fmla="*/ 211 w 462"/>
                  <a:gd name="T57" fmla="*/ 69 h 618"/>
                  <a:gd name="T58" fmla="*/ 207 w 462"/>
                  <a:gd name="T59" fmla="*/ 47 h 618"/>
                  <a:gd name="T60" fmla="*/ 208 w 462"/>
                  <a:gd name="T61" fmla="*/ 24 h 618"/>
                  <a:gd name="T62" fmla="*/ 221 w 462"/>
                  <a:gd name="T63" fmla="*/ 2 h 618"/>
                  <a:gd name="T64" fmla="*/ 245 w 462"/>
                  <a:gd name="T65" fmla="*/ 0 h 618"/>
                  <a:gd name="T66" fmla="*/ 272 w 462"/>
                  <a:gd name="T67" fmla="*/ 5 h 618"/>
                  <a:gd name="T68" fmla="*/ 296 w 462"/>
                  <a:gd name="T69" fmla="*/ 17 h 618"/>
                  <a:gd name="T70" fmla="*/ 316 w 462"/>
                  <a:gd name="T71" fmla="*/ 38 h 618"/>
                  <a:gd name="T72" fmla="*/ 317 w 462"/>
                  <a:gd name="T73" fmla="*/ 66 h 618"/>
                  <a:gd name="T74" fmla="*/ 304 w 462"/>
                  <a:gd name="T75" fmla="*/ 94 h 618"/>
                  <a:gd name="T76" fmla="*/ 294 w 462"/>
                  <a:gd name="T77" fmla="*/ 125 h 618"/>
                  <a:gd name="T78" fmla="*/ 302 w 462"/>
                  <a:gd name="T79" fmla="*/ 158 h 618"/>
                  <a:gd name="T80" fmla="*/ 337 w 462"/>
                  <a:gd name="T81" fmla="*/ 181 h 618"/>
                  <a:gd name="T82" fmla="*/ 380 w 462"/>
                  <a:gd name="T83" fmla="*/ 188 h 618"/>
                  <a:gd name="T84" fmla="*/ 427 w 462"/>
                  <a:gd name="T85" fmla="*/ 190 h 618"/>
                  <a:gd name="T86" fmla="*/ 431 w 462"/>
                  <a:gd name="T87" fmla="*/ 329 h 618"/>
                  <a:gd name="T88" fmla="*/ 401 w 462"/>
                  <a:gd name="T89" fmla="*/ 338 h 618"/>
                  <a:gd name="T90" fmla="*/ 370 w 462"/>
                  <a:gd name="T91" fmla="*/ 331 h 618"/>
                  <a:gd name="T92" fmla="*/ 337 w 462"/>
                  <a:gd name="T93" fmla="*/ 319 h 618"/>
                  <a:gd name="T94" fmla="*/ 303 w 462"/>
                  <a:gd name="T95" fmla="*/ 316 h 618"/>
                  <a:gd name="T96" fmla="*/ 281 w 462"/>
                  <a:gd name="T97" fmla="*/ 333 h 618"/>
                  <a:gd name="T98" fmla="*/ 268 w 462"/>
                  <a:gd name="T99" fmla="*/ 361 h 618"/>
                  <a:gd name="T100" fmla="*/ 263 w 462"/>
                  <a:gd name="T101" fmla="*/ 393 h 618"/>
                  <a:gd name="T102" fmla="*/ 264 w 462"/>
                  <a:gd name="T103" fmla="*/ 427 h 618"/>
                  <a:gd name="T104" fmla="*/ 286 w 462"/>
                  <a:gd name="T105" fmla="*/ 457 h 618"/>
                  <a:gd name="T106" fmla="*/ 317 w 462"/>
                  <a:gd name="T107" fmla="*/ 464 h 618"/>
                  <a:gd name="T108" fmla="*/ 354 w 462"/>
                  <a:gd name="T109" fmla="*/ 463 h 618"/>
                  <a:gd name="T110" fmla="*/ 392 w 462"/>
                  <a:gd name="T111" fmla="*/ 473 h 618"/>
                  <a:gd name="T112" fmla="*/ 401 w 462"/>
                  <a:gd name="T113" fmla="*/ 509 h 618"/>
                  <a:gd name="T114" fmla="*/ 403 w 462"/>
                  <a:gd name="T115" fmla="*/ 547 h 618"/>
                  <a:gd name="T116" fmla="*/ 398 w 462"/>
                  <a:gd name="T117" fmla="*/ 583 h 618"/>
                  <a:gd name="T118" fmla="*/ 388 w 462"/>
                  <a:gd name="T119" fmla="*/ 617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62" h="618">
                    <a:moveTo>
                      <a:pt x="384" y="617"/>
                    </a:moveTo>
                    <a:lnTo>
                      <a:pt x="248" y="578"/>
                    </a:lnTo>
                    <a:lnTo>
                      <a:pt x="231" y="442"/>
                    </a:lnTo>
                    <a:lnTo>
                      <a:pt x="224" y="439"/>
                    </a:lnTo>
                    <a:lnTo>
                      <a:pt x="217" y="436"/>
                    </a:lnTo>
                    <a:lnTo>
                      <a:pt x="209" y="435"/>
                    </a:lnTo>
                    <a:lnTo>
                      <a:pt x="201" y="434"/>
                    </a:lnTo>
                    <a:lnTo>
                      <a:pt x="193" y="434"/>
                    </a:lnTo>
                    <a:lnTo>
                      <a:pt x="185" y="434"/>
                    </a:lnTo>
                    <a:lnTo>
                      <a:pt x="176" y="435"/>
                    </a:lnTo>
                    <a:lnTo>
                      <a:pt x="167" y="435"/>
                    </a:lnTo>
                    <a:lnTo>
                      <a:pt x="165" y="436"/>
                    </a:lnTo>
                    <a:lnTo>
                      <a:pt x="162" y="438"/>
                    </a:lnTo>
                    <a:lnTo>
                      <a:pt x="160" y="440"/>
                    </a:lnTo>
                    <a:lnTo>
                      <a:pt x="158" y="442"/>
                    </a:lnTo>
                    <a:lnTo>
                      <a:pt x="156" y="444"/>
                    </a:lnTo>
                    <a:lnTo>
                      <a:pt x="153" y="448"/>
                    </a:lnTo>
                    <a:lnTo>
                      <a:pt x="151" y="452"/>
                    </a:lnTo>
                    <a:lnTo>
                      <a:pt x="147" y="456"/>
                    </a:lnTo>
                    <a:lnTo>
                      <a:pt x="147" y="461"/>
                    </a:lnTo>
                    <a:lnTo>
                      <a:pt x="147" y="468"/>
                    </a:lnTo>
                    <a:lnTo>
                      <a:pt x="147" y="474"/>
                    </a:lnTo>
                    <a:lnTo>
                      <a:pt x="147" y="480"/>
                    </a:lnTo>
                    <a:lnTo>
                      <a:pt x="147" y="487"/>
                    </a:lnTo>
                    <a:lnTo>
                      <a:pt x="146" y="493"/>
                    </a:lnTo>
                    <a:lnTo>
                      <a:pt x="146" y="499"/>
                    </a:lnTo>
                    <a:lnTo>
                      <a:pt x="145" y="506"/>
                    </a:lnTo>
                    <a:lnTo>
                      <a:pt x="143" y="513"/>
                    </a:lnTo>
                    <a:lnTo>
                      <a:pt x="143" y="520"/>
                    </a:lnTo>
                    <a:lnTo>
                      <a:pt x="141" y="525"/>
                    </a:lnTo>
                    <a:lnTo>
                      <a:pt x="139" y="532"/>
                    </a:lnTo>
                    <a:lnTo>
                      <a:pt x="136" y="537"/>
                    </a:lnTo>
                    <a:lnTo>
                      <a:pt x="134" y="543"/>
                    </a:lnTo>
                    <a:lnTo>
                      <a:pt x="131" y="549"/>
                    </a:lnTo>
                    <a:lnTo>
                      <a:pt x="128" y="553"/>
                    </a:lnTo>
                    <a:lnTo>
                      <a:pt x="7" y="549"/>
                    </a:lnTo>
                    <a:lnTo>
                      <a:pt x="7" y="539"/>
                    </a:lnTo>
                    <a:lnTo>
                      <a:pt x="7" y="530"/>
                    </a:lnTo>
                    <a:lnTo>
                      <a:pt x="6" y="521"/>
                    </a:lnTo>
                    <a:lnTo>
                      <a:pt x="5" y="510"/>
                    </a:lnTo>
                    <a:lnTo>
                      <a:pt x="4" y="501"/>
                    </a:lnTo>
                    <a:lnTo>
                      <a:pt x="2" y="492"/>
                    </a:lnTo>
                    <a:lnTo>
                      <a:pt x="1" y="482"/>
                    </a:lnTo>
                    <a:lnTo>
                      <a:pt x="1" y="472"/>
                    </a:lnTo>
                    <a:lnTo>
                      <a:pt x="0" y="463"/>
                    </a:lnTo>
                    <a:lnTo>
                      <a:pt x="0" y="453"/>
                    </a:lnTo>
                    <a:lnTo>
                      <a:pt x="0" y="442"/>
                    </a:lnTo>
                    <a:lnTo>
                      <a:pt x="1" y="433"/>
                    </a:lnTo>
                    <a:lnTo>
                      <a:pt x="3" y="423"/>
                    </a:lnTo>
                    <a:lnTo>
                      <a:pt x="5" y="413"/>
                    </a:lnTo>
                    <a:lnTo>
                      <a:pt x="8" y="402"/>
                    </a:lnTo>
                    <a:lnTo>
                      <a:pt x="12" y="392"/>
                    </a:lnTo>
                    <a:lnTo>
                      <a:pt x="18" y="388"/>
                    </a:lnTo>
                    <a:lnTo>
                      <a:pt x="24" y="386"/>
                    </a:lnTo>
                    <a:lnTo>
                      <a:pt x="30" y="384"/>
                    </a:lnTo>
                    <a:lnTo>
                      <a:pt x="37" y="383"/>
                    </a:lnTo>
                    <a:lnTo>
                      <a:pt x="45" y="384"/>
                    </a:lnTo>
                    <a:lnTo>
                      <a:pt x="52" y="385"/>
                    </a:lnTo>
                    <a:lnTo>
                      <a:pt x="59" y="387"/>
                    </a:lnTo>
                    <a:lnTo>
                      <a:pt x="66" y="389"/>
                    </a:lnTo>
                    <a:lnTo>
                      <a:pt x="73" y="392"/>
                    </a:lnTo>
                    <a:lnTo>
                      <a:pt x="80" y="396"/>
                    </a:lnTo>
                    <a:lnTo>
                      <a:pt x="87" y="400"/>
                    </a:lnTo>
                    <a:lnTo>
                      <a:pt x="94" y="403"/>
                    </a:lnTo>
                    <a:lnTo>
                      <a:pt x="100" y="407"/>
                    </a:lnTo>
                    <a:lnTo>
                      <a:pt x="107" y="411"/>
                    </a:lnTo>
                    <a:lnTo>
                      <a:pt x="113" y="415"/>
                    </a:lnTo>
                    <a:lnTo>
                      <a:pt x="120" y="417"/>
                    </a:lnTo>
                    <a:lnTo>
                      <a:pt x="136" y="417"/>
                    </a:lnTo>
                    <a:lnTo>
                      <a:pt x="143" y="412"/>
                    </a:lnTo>
                    <a:lnTo>
                      <a:pt x="151" y="406"/>
                    </a:lnTo>
                    <a:lnTo>
                      <a:pt x="156" y="399"/>
                    </a:lnTo>
                    <a:lnTo>
                      <a:pt x="160" y="391"/>
                    </a:lnTo>
                    <a:lnTo>
                      <a:pt x="163" y="383"/>
                    </a:lnTo>
                    <a:lnTo>
                      <a:pt x="165" y="373"/>
                    </a:lnTo>
                    <a:lnTo>
                      <a:pt x="166" y="363"/>
                    </a:lnTo>
                    <a:lnTo>
                      <a:pt x="166" y="353"/>
                    </a:lnTo>
                    <a:lnTo>
                      <a:pt x="166" y="343"/>
                    </a:lnTo>
                    <a:lnTo>
                      <a:pt x="166" y="333"/>
                    </a:lnTo>
                    <a:lnTo>
                      <a:pt x="164" y="321"/>
                    </a:lnTo>
                    <a:lnTo>
                      <a:pt x="163" y="311"/>
                    </a:lnTo>
                    <a:lnTo>
                      <a:pt x="161" y="301"/>
                    </a:lnTo>
                    <a:lnTo>
                      <a:pt x="159" y="290"/>
                    </a:lnTo>
                    <a:lnTo>
                      <a:pt x="158" y="280"/>
                    </a:lnTo>
                    <a:lnTo>
                      <a:pt x="156" y="270"/>
                    </a:lnTo>
                    <a:lnTo>
                      <a:pt x="39" y="241"/>
                    </a:lnTo>
                    <a:lnTo>
                      <a:pt x="63" y="135"/>
                    </a:lnTo>
                    <a:lnTo>
                      <a:pt x="71" y="135"/>
                    </a:lnTo>
                    <a:lnTo>
                      <a:pt x="79" y="136"/>
                    </a:lnTo>
                    <a:lnTo>
                      <a:pt x="87" y="137"/>
                    </a:lnTo>
                    <a:lnTo>
                      <a:pt x="96" y="139"/>
                    </a:lnTo>
                    <a:lnTo>
                      <a:pt x="104" y="141"/>
                    </a:lnTo>
                    <a:lnTo>
                      <a:pt x="113" y="143"/>
                    </a:lnTo>
                    <a:lnTo>
                      <a:pt x="120" y="144"/>
                    </a:lnTo>
                    <a:lnTo>
                      <a:pt x="129" y="146"/>
                    </a:lnTo>
                    <a:lnTo>
                      <a:pt x="137" y="147"/>
                    </a:lnTo>
                    <a:lnTo>
                      <a:pt x="146" y="147"/>
                    </a:lnTo>
                    <a:lnTo>
                      <a:pt x="154" y="147"/>
                    </a:lnTo>
                    <a:lnTo>
                      <a:pt x="162" y="146"/>
                    </a:lnTo>
                    <a:lnTo>
                      <a:pt x="170" y="144"/>
                    </a:lnTo>
                    <a:lnTo>
                      <a:pt x="177" y="141"/>
                    </a:lnTo>
                    <a:lnTo>
                      <a:pt x="185" y="136"/>
                    </a:lnTo>
                    <a:lnTo>
                      <a:pt x="192" y="132"/>
                    </a:lnTo>
                    <a:lnTo>
                      <a:pt x="195" y="128"/>
                    </a:lnTo>
                    <a:lnTo>
                      <a:pt x="197" y="125"/>
                    </a:lnTo>
                    <a:lnTo>
                      <a:pt x="200" y="121"/>
                    </a:lnTo>
                    <a:lnTo>
                      <a:pt x="204" y="118"/>
                    </a:lnTo>
                    <a:lnTo>
                      <a:pt x="206" y="114"/>
                    </a:lnTo>
                    <a:lnTo>
                      <a:pt x="210" y="108"/>
                    </a:lnTo>
                    <a:lnTo>
                      <a:pt x="212" y="104"/>
                    </a:lnTo>
                    <a:lnTo>
                      <a:pt x="216" y="97"/>
                    </a:lnTo>
                    <a:lnTo>
                      <a:pt x="216" y="92"/>
                    </a:lnTo>
                    <a:lnTo>
                      <a:pt x="214" y="86"/>
                    </a:lnTo>
                    <a:lnTo>
                      <a:pt x="214" y="80"/>
                    </a:lnTo>
                    <a:lnTo>
                      <a:pt x="212" y="76"/>
                    </a:lnTo>
                    <a:lnTo>
                      <a:pt x="211" y="69"/>
                    </a:lnTo>
                    <a:lnTo>
                      <a:pt x="210" y="65"/>
                    </a:lnTo>
                    <a:lnTo>
                      <a:pt x="209" y="58"/>
                    </a:lnTo>
                    <a:lnTo>
                      <a:pt x="208" y="53"/>
                    </a:lnTo>
                    <a:lnTo>
                      <a:pt x="207" y="47"/>
                    </a:lnTo>
                    <a:lnTo>
                      <a:pt x="206" y="41"/>
                    </a:lnTo>
                    <a:lnTo>
                      <a:pt x="206" y="35"/>
                    </a:lnTo>
                    <a:lnTo>
                      <a:pt x="207" y="29"/>
                    </a:lnTo>
                    <a:lnTo>
                      <a:pt x="208" y="24"/>
                    </a:lnTo>
                    <a:lnTo>
                      <a:pt x="210" y="17"/>
                    </a:lnTo>
                    <a:lnTo>
                      <a:pt x="212" y="11"/>
                    </a:lnTo>
                    <a:lnTo>
                      <a:pt x="216" y="5"/>
                    </a:lnTo>
                    <a:lnTo>
                      <a:pt x="221" y="2"/>
                    </a:lnTo>
                    <a:lnTo>
                      <a:pt x="226" y="1"/>
                    </a:lnTo>
                    <a:lnTo>
                      <a:pt x="233" y="0"/>
                    </a:lnTo>
                    <a:lnTo>
                      <a:pt x="239" y="0"/>
                    </a:lnTo>
                    <a:lnTo>
                      <a:pt x="245" y="0"/>
                    </a:lnTo>
                    <a:lnTo>
                      <a:pt x="251" y="0"/>
                    </a:lnTo>
                    <a:lnTo>
                      <a:pt x="258" y="1"/>
                    </a:lnTo>
                    <a:lnTo>
                      <a:pt x="264" y="3"/>
                    </a:lnTo>
                    <a:lnTo>
                      <a:pt x="272" y="5"/>
                    </a:lnTo>
                    <a:lnTo>
                      <a:pt x="278" y="8"/>
                    </a:lnTo>
                    <a:lnTo>
                      <a:pt x="284" y="11"/>
                    </a:lnTo>
                    <a:lnTo>
                      <a:pt x="290" y="13"/>
                    </a:lnTo>
                    <a:lnTo>
                      <a:pt x="296" y="17"/>
                    </a:lnTo>
                    <a:lnTo>
                      <a:pt x="302" y="21"/>
                    </a:lnTo>
                    <a:lnTo>
                      <a:pt x="307" y="26"/>
                    </a:lnTo>
                    <a:lnTo>
                      <a:pt x="311" y="30"/>
                    </a:lnTo>
                    <a:lnTo>
                      <a:pt x="316" y="38"/>
                    </a:lnTo>
                    <a:lnTo>
                      <a:pt x="318" y="44"/>
                    </a:lnTo>
                    <a:lnTo>
                      <a:pt x="319" y="52"/>
                    </a:lnTo>
                    <a:lnTo>
                      <a:pt x="318" y="59"/>
                    </a:lnTo>
                    <a:lnTo>
                      <a:pt x="317" y="66"/>
                    </a:lnTo>
                    <a:lnTo>
                      <a:pt x="314" y="73"/>
                    </a:lnTo>
                    <a:lnTo>
                      <a:pt x="311" y="80"/>
                    </a:lnTo>
                    <a:lnTo>
                      <a:pt x="308" y="87"/>
                    </a:lnTo>
                    <a:lnTo>
                      <a:pt x="304" y="94"/>
                    </a:lnTo>
                    <a:lnTo>
                      <a:pt x="301" y="102"/>
                    </a:lnTo>
                    <a:lnTo>
                      <a:pt x="297" y="110"/>
                    </a:lnTo>
                    <a:lnTo>
                      <a:pt x="294" y="118"/>
                    </a:lnTo>
                    <a:lnTo>
                      <a:pt x="294" y="125"/>
                    </a:lnTo>
                    <a:lnTo>
                      <a:pt x="293" y="133"/>
                    </a:lnTo>
                    <a:lnTo>
                      <a:pt x="294" y="140"/>
                    </a:lnTo>
                    <a:lnTo>
                      <a:pt x="295" y="147"/>
                    </a:lnTo>
                    <a:lnTo>
                      <a:pt x="302" y="158"/>
                    </a:lnTo>
                    <a:lnTo>
                      <a:pt x="309" y="165"/>
                    </a:lnTo>
                    <a:lnTo>
                      <a:pt x="317" y="172"/>
                    </a:lnTo>
                    <a:lnTo>
                      <a:pt x="327" y="176"/>
                    </a:lnTo>
                    <a:lnTo>
                      <a:pt x="337" y="181"/>
                    </a:lnTo>
                    <a:lnTo>
                      <a:pt x="347" y="183"/>
                    </a:lnTo>
                    <a:lnTo>
                      <a:pt x="357" y="186"/>
                    </a:lnTo>
                    <a:lnTo>
                      <a:pt x="369" y="187"/>
                    </a:lnTo>
                    <a:lnTo>
                      <a:pt x="380" y="188"/>
                    </a:lnTo>
                    <a:lnTo>
                      <a:pt x="392" y="188"/>
                    </a:lnTo>
                    <a:lnTo>
                      <a:pt x="403" y="189"/>
                    </a:lnTo>
                    <a:lnTo>
                      <a:pt x="415" y="189"/>
                    </a:lnTo>
                    <a:lnTo>
                      <a:pt x="427" y="190"/>
                    </a:lnTo>
                    <a:lnTo>
                      <a:pt x="438" y="191"/>
                    </a:lnTo>
                    <a:lnTo>
                      <a:pt x="450" y="192"/>
                    </a:lnTo>
                    <a:lnTo>
                      <a:pt x="461" y="195"/>
                    </a:lnTo>
                    <a:lnTo>
                      <a:pt x="431" y="329"/>
                    </a:lnTo>
                    <a:lnTo>
                      <a:pt x="424" y="334"/>
                    </a:lnTo>
                    <a:lnTo>
                      <a:pt x="416" y="336"/>
                    </a:lnTo>
                    <a:lnTo>
                      <a:pt x="408" y="338"/>
                    </a:lnTo>
                    <a:lnTo>
                      <a:pt x="401" y="338"/>
                    </a:lnTo>
                    <a:lnTo>
                      <a:pt x="393" y="337"/>
                    </a:lnTo>
                    <a:lnTo>
                      <a:pt x="385" y="336"/>
                    </a:lnTo>
                    <a:lnTo>
                      <a:pt x="377" y="334"/>
                    </a:lnTo>
                    <a:lnTo>
                      <a:pt x="370" y="331"/>
                    </a:lnTo>
                    <a:lnTo>
                      <a:pt x="361" y="327"/>
                    </a:lnTo>
                    <a:lnTo>
                      <a:pt x="353" y="325"/>
                    </a:lnTo>
                    <a:lnTo>
                      <a:pt x="345" y="321"/>
                    </a:lnTo>
                    <a:lnTo>
                      <a:pt x="337" y="319"/>
                    </a:lnTo>
                    <a:lnTo>
                      <a:pt x="328" y="317"/>
                    </a:lnTo>
                    <a:lnTo>
                      <a:pt x="320" y="316"/>
                    </a:lnTo>
                    <a:lnTo>
                      <a:pt x="311" y="315"/>
                    </a:lnTo>
                    <a:lnTo>
                      <a:pt x="303" y="316"/>
                    </a:lnTo>
                    <a:lnTo>
                      <a:pt x="297" y="319"/>
                    </a:lnTo>
                    <a:lnTo>
                      <a:pt x="291" y="323"/>
                    </a:lnTo>
                    <a:lnTo>
                      <a:pt x="286" y="327"/>
                    </a:lnTo>
                    <a:lnTo>
                      <a:pt x="281" y="333"/>
                    </a:lnTo>
                    <a:lnTo>
                      <a:pt x="277" y="339"/>
                    </a:lnTo>
                    <a:lnTo>
                      <a:pt x="274" y="346"/>
                    </a:lnTo>
                    <a:lnTo>
                      <a:pt x="271" y="353"/>
                    </a:lnTo>
                    <a:lnTo>
                      <a:pt x="268" y="361"/>
                    </a:lnTo>
                    <a:lnTo>
                      <a:pt x="266" y="368"/>
                    </a:lnTo>
                    <a:lnTo>
                      <a:pt x="264" y="376"/>
                    </a:lnTo>
                    <a:lnTo>
                      <a:pt x="264" y="385"/>
                    </a:lnTo>
                    <a:lnTo>
                      <a:pt x="263" y="393"/>
                    </a:lnTo>
                    <a:lnTo>
                      <a:pt x="263" y="402"/>
                    </a:lnTo>
                    <a:lnTo>
                      <a:pt x="263" y="410"/>
                    </a:lnTo>
                    <a:lnTo>
                      <a:pt x="264" y="418"/>
                    </a:lnTo>
                    <a:lnTo>
                      <a:pt x="264" y="427"/>
                    </a:lnTo>
                    <a:lnTo>
                      <a:pt x="268" y="438"/>
                    </a:lnTo>
                    <a:lnTo>
                      <a:pt x="273" y="446"/>
                    </a:lnTo>
                    <a:lnTo>
                      <a:pt x="279" y="454"/>
                    </a:lnTo>
                    <a:lnTo>
                      <a:pt x="286" y="457"/>
                    </a:lnTo>
                    <a:lnTo>
                      <a:pt x="293" y="461"/>
                    </a:lnTo>
                    <a:lnTo>
                      <a:pt x="300" y="463"/>
                    </a:lnTo>
                    <a:lnTo>
                      <a:pt x="308" y="464"/>
                    </a:lnTo>
                    <a:lnTo>
                      <a:pt x="317" y="464"/>
                    </a:lnTo>
                    <a:lnTo>
                      <a:pt x="326" y="463"/>
                    </a:lnTo>
                    <a:lnTo>
                      <a:pt x="335" y="463"/>
                    </a:lnTo>
                    <a:lnTo>
                      <a:pt x="344" y="462"/>
                    </a:lnTo>
                    <a:lnTo>
                      <a:pt x="354" y="463"/>
                    </a:lnTo>
                    <a:lnTo>
                      <a:pt x="363" y="463"/>
                    </a:lnTo>
                    <a:lnTo>
                      <a:pt x="373" y="465"/>
                    </a:lnTo>
                    <a:lnTo>
                      <a:pt x="383" y="468"/>
                    </a:lnTo>
                    <a:lnTo>
                      <a:pt x="392" y="473"/>
                    </a:lnTo>
                    <a:lnTo>
                      <a:pt x="395" y="482"/>
                    </a:lnTo>
                    <a:lnTo>
                      <a:pt x="398" y="491"/>
                    </a:lnTo>
                    <a:lnTo>
                      <a:pt x="400" y="499"/>
                    </a:lnTo>
                    <a:lnTo>
                      <a:pt x="401" y="509"/>
                    </a:lnTo>
                    <a:lnTo>
                      <a:pt x="403" y="518"/>
                    </a:lnTo>
                    <a:lnTo>
                      <a:pt x="404" y="527"/>
                    </a:lnTo>
                    <a:lnTo>
                      <a:pt x="404" y="536"/>
                    </a:lnTo>
                    <a:lnTo>
                      <a:pt x="403" y="547"/>
                    </a:lnTo>
                    <a:lnTo>
                      <a:pt x="403" y="555"/>
                    </a:lnTo>
                    <a:lnTo>
                      <a:pt x="401" y="564"/>
                    </a:lnTo>
                    <a:lnTo>
                      <a:pt x="400" y="574"/>
                    </a:lnTo>
                    <a:lnTo>
                      <a:pt x="398" y="583"/>
                    </a:lnTo>
                    <a:lnTo>
                      <a:pt x="396" y="591"/>
                    </a:lnTo>
                    <a:lnTo>
                      <a:pt x="393" y="600"/>
                    </a:lnTo>
                    <a:lnTo>
                      <a:pt x="391" y="608"/>
                    </a:lnTo>
                    <a:lnTo>
                      <a:pt x="388" y="617"/>
                    </a:lnTo>
                    <a:lnTo>
                      <a:pt x="384" y="617"/>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9" name="Freeform 6"/>
              <p:cNvSpPr>
                <a:spLocks/>
              </p:cNvSpPr>
              <p:nvPr/>
            </p:nvSpPr>
            <p:spPr bwMode="grayWhite">
              <a:xfrm>
                <a:off x="89027" y="2084769"/>
                <a:ext cx="990600" cy="588963"/>
              </a:xfrm>
              <a:custGeom>
                <a:avLst/>
                <a:gdLst>
                  <a:gd name="T0" fmla="*/ 186 w 624"/>
                  <a:gd name="T1" fmla="*/ 342 h 371"/>
                  <a:gd name="T2" fmla="*/ 175 w 624"/>
                  <a:gd name="T3" fmla="*/ 308 h 371"/>
                  <a:gd name="T4" fmla="*/ 149 w 624"/>
                  <a:gd name="T5" fmla="*/ 280 h 371"/>
                  <a:gd name="T6" fmla="*/ 124 w 624"/>
                  <a:gd name="T7" fmla="*/ 270 h 371"/>
                  <a:gd name="T8" fmla="*/ 104 w 624"/>
                  <a:gd name="T9" fmla="*/ 269 h 371"/>
                  <a:gd name="T10" fmla="*/ 10 w 624"/>
                  <a:gd name="T11" fmla="*/ 290 h 371"/>
                  <a:gd name="T12" fmla="*/ 3 w 624"/>
                  <a:gd name="T13" fmla="*/ 264 h 371"/>
                  <a:gd name="T14" fmla="*/ 0 w 624"/>
                  <a:gd name="T15" fmla="*/ 236 h 371"/>
                  <a:gd name="T16" fmla="*/ 4 w 624"/>
                  <a:gd name="T17" fmla="*/ 214 h 371"/>
                  <a:gd name="T18" fmla="*/ 22 w 624"/>
                  <a:gd name="T19" fmla="*/ 200 h 371"/>
                  <a:gd name="T20" fmla="*/ 53 w 624"/>
                  <a:gd name="T21" fmla="*/ 200 h 371"/>
                  <a:gd name="T22" fmla="*/ 90 w 624"/>
                  <a:gd name="T23" fmla="*/ 208 h 371"/>
                  <a:gd name="T24" fmla="*/ 126 w 624"/>
                  <a:gd name="T25" fmla="*/ 190 h 371"/>
                  <a:gd name="T26" fmla="*/ 144 w 624"/>
                  <a:gd name="T27" fmla="*/ 33 h 371"/>
                  <a:gd name="T28" fmla="*/ 174 w 624"/>
                  <a:gd name="T29" fmla="*/ 28 h 371"/>
                  <a:gd name="T30" fmla="*/ 206 w 624"/>
                  <a:gd name="T31" fmla="*/ 31 h 371"/>
                  <a:gd name="T32" fmla="*/ 230 w 624"/>
                  <a:gd name="T33" fmla="*/ 57 h 371"/>
                  <a:gd name="T34" fmla="*/ 236 w 624"/>
                  <a:gd name="T35" fmla="*/ 99 h 371"/>
                  <a:gd name="T36" fmla="*/ 249 w 624"/>
                  <a:gd name="T37" fmla="*/ 138 h 371"/>
                  <a:gd name="T38" fmla="*/ 293 w 624"/>
                  <a:gd name="T39" fmla="*/ 159 h 371"/>
                  <a:gd name="T40" fmla="*/ 345 w 624"/>
                  <a:gd name="T41" fmla="*/ 148 h 371"/>
                  <a:gd name="T42" fmla="*/ 366 w 624"/>
                  <a:gd name="T43" fmla="*/ 119 h 371"/>
                  <a:gd name="T44" fmla="*/ 361 w 624"/>
                  <a:gd name="T45" fmla="*/ 91 h 371"/>
                  <a:gd name="T46" fmla="*/ 352 w 624"/>
                  <a:gd name="T47" fmla="*/ 62 h 371"/>
                  <a:gd name="T48" fmla="*/ 363 w 624"/>
                  <a:gd name="T49" fmla="*/ 34 h 371"/>
                  <a:gd name="T50" fmla="*/ 398 w 624"/>
                  <a:gd name="T51" fmla="*/ 17 h 371"/>
                  <a:gd name="T52" fmla="*/ 439 w 624"/>
                  <a:gd name="T53" fmla="*/ 7 h 371"/>
                  <a:gd name="T54" fmla="*/ 474 w 624"/>
                  <a:gd name="T55" fmla="*/ 5 h 371"/>
                  <a:gd name="T56" fmla="*/ 479 w 624"/>
                  <a:gd name="T57" fmla="*/ 37 h 371"/>
                  <a:gd name="T58" fmla="*/ 483 w 624"/>
                  <a:gd name="T59" fmla="*/ 70 h 371"/>
                  <a:gd name="T60" fmla="*/ 507 w 624"/>
                  <a:gd name="T61" fmla="*/ 97 h 371"/>
                  <a:gd name="T62" fmla="*/ 535 w 624"/>
                  <a:gd name="T63" fmla="*/ 101 h 371"/>
                  <a:gd name="T64" fmla="*/ 566 w 624"/>
                  <a:gd name="T65" fmla="*/ 94 h 371"/>
                  <a:gd name="T66" fmla="*/ 598 w 624"/>
                  <a:gd name="T67" fmla="*/ 94 h 371"/>
                  <a:gd name="T68" fmla="*/ 620 w 624"/>
                  <a:gd name="T69" fmla="*/ 125 h 371"/>
                  <a:gd name="T70" fmla="*/ 621 w 624"/>
                  <a:gd name="T71" fmla="*/ 162 h 371"/>
                  <a:gd name="T72" fmla="*/ 608 w 624"/>
                  <a:gd name="T73" fmla="*/ 178 h 371"/>
                  <a:gd name="T74" fmla="*/ 573 w 624"/>
                  <a:gd name="T75" fmla="*/ 183 h 371"/>
                  <a:gd name="T76" fmla="*/ 524 w 624"/>
                  <a:gd name="T77" fmla="*/ 186 h 371"/>
                  <a:gd name="T78" fmla="*/ 514 w 624"/>
                  <a:gd name="T79" fmla="*/ 197 h 371"/>
                  <a:gd name="T80" fmla="*/ 519 w 624"/>
                  <a:gd name="T81" fmla="*/ 333 h 371"/>
                  <a:gd name="T82" fmla="*/ 486 w 624"/>
                  <a:gd name="T83" fmla="*/ 342 h 371"/>
                  <a:gd name="T84" fmla="*/ 449 w 624"/>
                  <a:gd name="T85" fmla="*/ 344 h 371"/>
                  <a:gd name="T86" fmla="*/ 412 w 624"/>
                  <a:gd name="T87" fmla="*/ 338 h 371"/>
                  <a:gd name="T88" fmla="*/ 402 w 624"/>
                  <a:gd name="T89" fmla="*/ 311 h 371"/>
                  <a:gd name="T90" fmla="*/ 402 w 624"/>
                  <a:gd name="T91" fmla="*/ 283 h 371"/>
                  <a:gd name="T92" fmla="*/ 397 w 624"/>
                  <a:gd name="T93" fmla="*/ 254 h 371"/>
                  <a:gd name="T94" fmla="*/ 367 w 624"/>
                  <a:gd name="T95" fmla="*/ 236 h 371"/>
                  <a:gd name="T96" fmla="*/ 329 w 624"/>
                  <a:gd name="T97" fmla="*/ 237 h 371"/>
                  <a:gd name="T98" fmla="*/ 289 w 624"/>
                  <a:gd name="T99" fmla="*/ 248 h 371"/>
                  <a:gd name="T100" fmla="*/ 263 w 624"/>
                  <a:gd name="T101" fmla="*/ 264 h 371"/>
                  <a:gd name="T102" fmla="*/ 262 w 624"/>
                  <a:gd name="T103" fmla="*/ 293 h 371"/>
                  <a:gd name="T104" fmla="*/ 276 w 624"/>
                  <a:gd name="T105" fmla="*/ 322 h 371"/>
                  <a:gd name="T106" fmla="*/ 257 w 624"/>
                  <a:gd name="T107" fmla="*/ 360 h 371"/>
                  <a:gd name="T108" fmla="*/ 210 w 624"/>
                  <a:gd name="T109" fmla="*/ 364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4" h="371">
                    <a:moveTo>
                      <a:pt x="191" y="370"/>
                    </a:moveTo>
                    <a:lnTo>
                      <a:pt x="190" y="363"/>
                    </a:lnTo>
                    <a:lnTo>
                      <a:pt x="189" y="356"/>
                    </a:lnTo>
                    <a:lnTo>
                      <a:pt x="188" y="349"/>
                    </a:lnTo>
                    <a:lnTo>
                      <a:pt x="186" y="342"/>
                    </a:lnTo>
                    <a:lnTo>
                      <a:pt x="185" y="335"/>
                    </a:lnTo>
                    <a:lnTo>
                      <a:pt x="182" y="328"/>
                    </a:lnTo>
                    <a:lnTo>
                      <a:pt x="181" y="321"/>
                    </a:lnTo>
                    <a:lnTo>
                      <a:pt x="178" y="315"/>
                    </a:lnTo>
                    <a:lnTo>
                      <a:pt x="175" y="308"/>
                    </a:lnTo>
                    <a:lnTo>
                      <a:pt x="171" y="302"/>
                    </a:lnTo>
                    <a:lnTo>
                      <a:pt x="167" y="296"/>
                    </a:lnTo>
                    <a:lnTo>
                      <a:pt x="162" y="290"/>
                    </a:lnTo>
                    <a:lnTo>
                      <a:pt x="156" y="285"/>
                    </a:lnTo>
                    <a:lnTo>
                      <a:pt x="149" y="280"/>
                    </a:lnTo>
                    <a:lnTo>
                      <a:pt x="143" y="276"/>
                    </a:lnTo>
                    <a:lnTo>
                      <a:pt x="134" y="273"/>
                    </a:lnTo>
                    <a:lnTo>
                      <a:pt x="131" y="271"/>
                    </a:lnTo>
                    <a:lnTo>
                      <a:pt x="128" y="270"/>
                    </a:lnTo>
                    <a:lnTo>
                      <a:pt x="124" y="270"/>
                    </a:lnTo>
                    <a:lnTo>
                      <a:pt x="121" y="270"/>
                    </a:lnTo>
                    <a:lnTo>
                      <a:pt x="117" y="270"/>
                    </a:lnTo>
                    <a:lnTo>
                      <a:pt x="113" y="271"/>
                    </a:lnTo>
                    <a:lnTo>
                      <a:pt x="109" y="270"/>
                    </a:lnTo>
                    <a:lnTo>
                      <a:pt x="104" y="269"/>
                    </a:lnTo>
                    <a:lnTo>
                      <a:pt x="22" y="307"/>
                    </a:lnTo>
                    <a:lnTo>
                      <a:pt x="19" y="304"/>
                    </a:lnTo>
                    <a:lnTo>
                      <a:pt x="15" y="300"/>
                    </a:lnTo>
                    <a:lnTo>
                      <a:pt x="13" y="296"/>
                    </a:lnTo>
                    <a:lnTo>
                      <a:pt x="10" y="290"/>
                    </a:lnTo>
                    <a:lnTo>
                      <a:pt x="9" y="286"/>
                    </a:lnTo>
                    <a:lnTo>
                      <a:pt x="6" y="280"/>
                    </a:lnTo>
                    <a:lnTo>
                      <a:pt x="5" y="275"/>
                    </a:lnTo>
                    <a:lnTo>
                      <a:pt x="4" y="270"/>
                    </a:lnTo>
                    <a:lnTo>
                      <a:pt x="3" y="264"/>
                    </a:lnTo>
                    <a:lnTo>
                      <a:pt x="2" y="258"/>
                    </a:lnTo>
                    <a:lnTo>
                      <a:pt x="0" y="252"/>
                    </a:lnTo>
                    <a:lnTo>
                      <a:pt x="0" y="246"/>
                    </a:lnTo>
                    <a:lnTo>
                      <a:pt x="0" y="241"/>
                    </a:lnTo>
                    <a:lnTo>
                      <a:pt x="0" y="236"/>
                    </a:lnTo>
                    <a:lnTo>
                      <a:pt x="0" y="229"/>
                    </a:lnTo>
                    <a:lnTo>
                      <a:pt x="0" y="224"/>
                    </a:lnTo>
                    <a:lnTo>
                      <a:pt x="0" y="221"/>
                    </a:lnTo>
                    <a:lnTo>
                      <a:pt x="2" y="217"/>
                    </a:lnTo>
                    <a:lnTo>
                      <a:pt x="4" y="214"/>
                    </a:lnTo>
                    <a:lnTo>
                      <a:pt x="6" y="211"/>
                    </a:lnTo>
                    <a:lnTo>
                      <a:pt x="9" y="208"/>
                    </a:lnTo>
                    <a:lnTo>
                      <a:pt x="12" y="206"/>
                    </a:lnTo>
                    <a:lnTo>
                      <a:pt x="16" y="203"/>
                    </a:lnTo>
                    <a:lnTo>
                      <a:pt x="22" y="200"/>
                    </a:lnTo>
                    <a:lnTo>
                      <a:pt x="28" y="200"/>
                    </a:lnTo>
                    <a:lnTo>
                      <a:pt x="33" y="200"/>
                    </a:lnTo>
                    <a:lnTo>
                      <a:pt x="40" y="200"/>
                    </a:lnTo>
                    <a:lnTo>
                      <a:pt x="47" y="200"/>
                    </a:lnTo>
                    <a:lnTo>
                      <a:pt x="53" y="200"/>
                    </a:lnTo>
                    <a:lnTo>
                      <a:pt x="60" y="201"/>
                    </a:lnTo>
                    <a:lnTo>
                      <a:pt x="67" y="204"/>
                    </a:lnTo>
                    <a:lnTo>
                      <a:pt x="74" y="207"/>
                    </a:lnTo>
                    <a:lnTo>
                      <a:pt x="81" y="208"/>
                    </a:lnTo>
                    <a:lnTo>
                      <a:pt x="90" y="208"/>
                    </a:lnTo>
                    <a:lnTo>
                      <a:pt x="97" y="207"/>
                    </a:lnTo>
                    <a:lnTo>
                      <a:pt x="105" y="204"/>
                    </a:lnTo>
                    <a:lnTo>
                      <a:pt x="113" y="200"/>
                    </a:lnTo>
                    <a:lnTo>
                      <a:pt x="119" y="196"/>
                    </a:lnTo>
                    <a:lnTo>
                      <a:pt x="126" y="190"/>
                    </a:lnTo>
                    <a:lnTo>
                      <a:pt x="131" y="183"/>
                    </a:lnTo>
                    <a:lnTo>
                      <a:pt x="127" y="35"/>
                    </a:lnTo>
                    <a:lnTo>
                      <a:pt x="133" y="35"/>
                    </a:lnTo>
                    <a:lnTo>
                      <a:pt x="138" y="34"/>
                    </a:lnTo>
                    <a:lnTo>
                      <a:pt x="144" y="33"/>
                    </a:lnTo>
                    <a:lnTo>
                      <a:pt x="150" y="32"/>
                    </a:lnTo>
                    <a:lnTo>
                      <a:pt x="156" y="31"/>
                    </a:lnTo>
                    <a:lnTo>
                      <a:pt x="162" y="30"/>
                    </a:lnTo>
                    <a:lnTo>
                      <a:pt x="168" y="29"/>
                    </a:lnTo>
                    <a:lnTo>
                      <a:pt x="174" y="28"/>
                    </a:lnTo>
                    <a:lnTo>
                      <a:pt x="181" y="28"/>
                    </a:lnTo>
                    <a:lnTo>
                      <a:pt x="186" y="28"/>
                    </a:lnTo>
                    <a:lnTo>
                      <a:pt x="193" y="28"/>
                    </a:lnTo>
                    <a:lnTo>
                      <a:pt x="199" y="30"/>
                    </a:lnTo>
                    <a:lnTo>
                      <a:pt x="206" y="31"/>
                    </a:lnTo>
                    <a:lnTo>
                      <a:pt x="211" y="34"/>
                    </a:lnTo>
                    <a:lnTo>
                      <a:pt x="218" y="37"/>
                    </a:lnTo>
                    <a:lnTo>
                      <a:pt x="225" y="41"/>
                    </a:lnTo>
                    <a:lnTo>
                      <a:pt x="228" y="48"/>
                    </a:lnTo>
                    <a:lnTo>
                      <a:pt x="230" y="57"/>
                    </a:lnTo>
                    <a:lnTo>
                      <a:pt x="232" y="65"/>
                    </a:lnTo>
                    <a:lnTo>
                      <a:pt x="234" y="73"/>
                    </a:lnTo>
                    <a:lnTo>
                      <a:pt x="234" y="82"/>
                    </a:lnTo>
                    <a:lnTo>
                      <a:pt x="235" y="91"/>
                    </a:lnTo>
                    <a:lnTo>
                      <a:pt x="236" y="99"/>
                    </a:lnTo>
                    <a:lnTo>
                      <a:pt x="238" y="108"/>
                    </a:lnTo>
                    <a:lnTo>
                      <a:pt x="239" y="116"/>
                    </a:lnTo>
                    <a:lnTo>
                      <a:pt x="242" y="124"/>
                    </a:lnTo>
                    <a:lnTo>
                      <a:pt x="245" y="131"/>
                    </a:lnTo>
                    <a:lnTo>
                      <a:pt x="249" y="138"/>
                    </a:lnTo>
                    <a:lnTo>
                      <a:pt x="256" y="145"/>
                    </a:lnTo>
                    <a:lnTo>
                      <a:pt x="263" y="150"/>
                    </a:lnTo>
                    <a:lnTo>
                      <a:pt x="273" y="155"/>
                    </a:lnTo>
                    <a:lnTo>
                      <a:pt x="284" y="159"/>
                    </a:lnTo>
                    <a:lnTo>
                      <a:pt x="293" y="159"/>
                    </a:lnTo>
                    <a:lnTo>
                      <a:pt x="303" y="159"/>
                    </a:lnTo>
                    <a:lnTo>
                      <a:pt x="314" y="158"/>
                    </a:lnTo>
                    <a:lnTo>
                      <a:pt x="325" y="156"/>
                    </a:lnTo>
                    <a:lnTo>
                      <a:pt x="335" y="152"/>
                    </a:lnTo>
                    <a:lnTo>
                      <a:pt x="345" y="148"/>
                    </a:lnTo>
                    <a:lnTo>
                      <a:pt x="353" y="142"/>
                    </a:lnTo>
                    <a:lnTo>
                      <a:pt x="359" y="134"/>
                    </a:lnTo>
                    <a:lnTo>
                      <a:pt x="363" y="129"/>
                    </a:lnTo>
                    <a:lnTo>
                      <a:pt x="365" y="124"/>
                    </a:lnTo>
                    <a:lnTo>
                      <a:pt x="366" y="119"/>
                    </a:lnTo>
                    <a:lnTo>
                      <a:pt x="366" y="113"/>
                    </a:lnTo>
                    <a:lnTo>
                      <a:pt x="366" y="108"/>
                    </a:lnTo>
                    <a:lnTo>
                      <a:pt x="365" y="102"/>
                    </a:lnTo>
                    <a:lnTo>
                      <a:pt x="364" y="96"/>
                    </a:lnTo>
                    <a:lnTo>
                      <a:pt x="361" y="91"/>
                    </a:lnTo>
                    <a:lnTo>
                      <a:pt x="359" y="86"/>
                    </a:lnTo>
                    <a:lnTo>
                      <a:pt x="357" y="79"/>
                    </a:lnTo>
                    <a:lnTo>
                      <a:pt x="354" y="73"/>
                    </a:lnTo>
                    <a:lnTo>
                      <a:pt x="354" y="68"/>
                    </a:lnTo>
                    <a:lnTo>
                      <a:pt x="352" y="62"/>
                    </a:lnTo>
                    <a:lnTo>
                      <a:pt x="351" y="57"/>
                    </a:lnTo>
                    <a:lnTo>
                      <a:pt x="351" y="51"/>
                    </a:lnTo>
                    <a:lnTo>
                      <a:pt x="352" y="44"/>
                    </a:lnTo>
                    <a:lnTo>
                      <a:pt x="357" y="39"/>
                    </a:lnTo>
                    <a:lnTo>
                      <a:pt x="363" y="34"/>
                    </a:lnTo>
                    <a:lnTo>
                      <a:pt x="369" y="30"/>
                    </a:lnTo>
                    <a:lnTo>
                      <a:pt x="376" y="26"/>
                    </a:lnTo>
                    <a:lnTo>
                      <a:pt x="383" y="22"/>
                    </a:lnTo>
                    <a:lnTo>
                      <a:pt x="391" y="19"/>
                    </a:lnTo>
                    <a:lnTo>
                      <a:pt x="398" y="17"/>
                    </a:lnTo>
                    <a:lnTo>
                      <a:pt x="407" y="14"/>
                    </a:lnTo>
                    <a:lnTo>
                      <a:pt x="414" y="12"/>
                    </a:lnTo>
                    <a:lnTo>
                      <a:pt x="422" y="10"/>
                    </a:lnTo>
                    <a:lnTo>
                      <a:pt x="431" y="9"/>
                    </a:lnTo>
                    <a:lnTo>
                      <a:pt x="439" y="7"/>
                    </a:lnTo>
                    <a:lnTo>
                      <a:pt x="448" y="5"/>
                    </a:lnTo>
                    <a:lnTo>
                      <a:pt x="456" y="3"/>
                    </a:lnTo>
                    <a:lnTo>
                      <a:pt x="464" y="2"/>
                    </a:lnTo>
                    <a:lnTo>
                      <a:pt x="472" y="0"/>
                    </a:lnTo>
                    <a:lnTo>
                      <a:pt x="474" y="5"/>
                    </a:lnTo>
                    <a:lnTo>
                      <a:pt x="476" y="11"/>
                    </a:lnTo>
                    <a:lnTo>
                      <a:pt x="477" y="17"/>
                    </a:lnTo>
                    <a:lnTo>
                      <a:pt x="478" y="24"/>
                    </a:lnTo>
                    <a:lnTo>
                      <a:pt x="478" y="30"/>
                    </a:lnTo>
                    <a:lnTo>
                      <a:pt x="479" y="37"/>
                    </a:lnTo>
                    <a:lnTo>
                      <a:pt x="479" y="44"/>
                    </a:lnTo>
                    <a:lnTo>
                      <a:pt x="479" y="51"/>
                    </a:lnTo>
                    <a:lnTo>
                      <a:pt x="479" y="57"/>
                    </a:lnTo>
                    <a:lnTo>
                      <a:pt x="481" y="64"/>
                    </a:lnTo>
                    <a:lnTo>
                      <a:pt x="483" y="70"/>
                    </a:lnTo>
                    <a:lnTo>
                      <a:pt x="485" y="76"/>
                    </a:lnTo>
                    <a:lnTo>
                      <a:pt x="488" y="82"/>
                    </a:lnTo>
                    <a:lnTo>
                      <a:pt x="493" y="88"/>
                    </a:lnTo>
                    <a:lnTo>
                      <a:pt x="499" y="92"/>
                    </a:lnTo>
                    <a:lnTo>
                      <a:pt x="507" y="97"/>
                    </a:lnTo>
                    <a:lnTo>
                      <a:pt x="512" y="99"/>
                    </a:lnTo>
                    <a:lnTo>
                      <a:pt x="517" y="101"/>
                    </a:lnTo>
                    <a:lnTo>
                      <a:pt x="523" y="102"/>
                    </a:lnTo>
                    <a:lnTo>
                      <a:pt x="529" y="102"/>
                    </a:lnTo>
                    <a:lnTo>
                      <a:pt x="535" y="101"/>
                    </a:lnTo>
                    <a:lnTo>
                      <a:pt x="541" y="99"/>
                    </a:lnTo>
                    <a:lnTo>
                      <a:pt x="547" y="98"/>
                    </a:lnTo>
                    <a:lnTo>
                      <a:pt x="554" y="97"/>
                    </a:lnTo>
                    <a:lnTo>
                      <a:pt x="560" y="95"/>
                    </a:lnTo>
                    <a:lnTo>
                      <a:pt x="566" y="94"/>
                    </a:lnTo>
                    <a:lnTo>
                      <a:pt x="572" y="92"/>
                    </a:lnTo>
                    <a:lnTo>
                      <a:pt x="579" y="92"/>
                    </a:lnTo>
                    <a:lnTo>
                      <a:pt x="584" y="92"/>
                    </a:lnTo>
                    <a:lnTo>
                      <a:pt x="591" y="92"/>
                    </a:lnTo>
                    <a:lnTo>
                      <a:pt x="598" y="94"/>
                    </a:lnTo>
                    <a:lnTo>
                      <a:pt x="603" y="97"/>
                    </a:lnTo>
                    <a:lnTo>
                      <a:pt x="610" y="102"/>
                    </a:lnTo>
                    <a:lnTo>
                      <a:pt x="614" y="109"/>
                    </a:lnTo>
                    <a:lnTo>
                      <a:pt x="618" y="117"/>
                    </a:lnTo>
                    <a:lnTo>
                      <a:pt x="620" y="125"/>
                    </a:lnTo>
                    <a:lnTo>
                      <a:pt x="621" y="133"/>
                    </a:lnTo>
                    <a:lnTo>
                      <a:pt x="622" y="142"/>
                    </a:lnTo>
                    <a:lnTo>
                      <a:pt x="623" y="151"/>
                    </a:lnTo>
                    <a:lnTo>
                      <a:pt x="623" y="159"/>
                    </a:lnTo>
                    <a:lnTo>
                      <a:pt x="621" y="162"/>
                    </a:lnTo>
                    <a:lnTo>
                      <a:pt x="619" y="165"/>
                    </a:lnTo>
                    <a:lnTo>
                      <a:pt x="618" y="169"/>
                    </a:lnTo>
                    <a:lnTo>
                      <a:pt x="615" y="172"/>
                    </a:lnTo>
                    <a:lnTo>
                      <a:pt x="612" y="175"/>
                    </a:lnTo>
                    <a:lnTo>
                      <a:pt x="608" y="178"/>
                    </a:lnTo>
                    <a:lnTo>
                      <a:pt x="604" y="181"/>
                    </a:lnTo>
                    <a:lnTo>
                      <a:pt x="599" y="183"/>
                    </a:lnTo>
                    <a:lnTo>
                      <a:pt x="591" y="184"/>
                    </a:lnTo>
                    <a:lnTo>
                      <a:pt x="582" y="184"/>
                    </a:lnTo>
                    <a:lnTo>
                      <a:pt x="573" y="183"/>
                    </a:lnTo>
                    <a:lnTo>
                      <a:pt x="564" y="182"/>
                    </a:lnTo>
                    <a:lnTo>
                      <a:pt x="554" y="181"/>
                    </a:lnTo>
                    <a:lnTo>
                      <a:pt x="545" y="182"/>
                    </a:lnTo>
                    <a:lnTo>
                      <a:pt x="535" y="183"/>
                    </a:lnTo>
                    <a:lnTo>
                      <a:pt x="524" y="186"/>
                    </a:lnTo>
                    <a:lnTo>
                      <a:pt x="523" y="188"/>
                    </a:lnTo>
                    <a:lnTo>
                      <a:pt x="521" y="191"/>
                    </a:lnTo>
                    <a:lnTo>
                      <a:pt x="519" y="192"/>
                    </a:lnTo>
                    <a:lnTo>
                      <a:pt x="517" y="194"/>
                    </a:lnTo>
                    <a:lnTo>
                      <a:pt x="514" y="197"/>
                    </a:lnTo>
                    <a:lnTo>
                      <a:pt x="512" y="199"/>
                    </a:lnTo>
                    <a:lnTo>
                      <a:pt x="509" y="203"/>
                    </a:lnTo>
                    <a:lnTo>
                      <a:pt x="507" y="207"/>
                    </a:lnTo>
                    <a:lnTo>
                      <a:pt x="524" y="331"/>
                    </a:lnTo>
                    <a:lnTo>
                      <a:pt x="519" y="333"/>
                    </a:lnTo>
                    <a:lnTo>
                      <a:pt x="512" y="335"/>
                    </a:lnTo>
                    <a:lnTo>
                      <a:pt x="507" y="338"/>
                    </a:lnTo>
                    <a:lnTo>
                      <a:pt x="500" y="339"/>
                    </a:lnTo>
                    <a:lnTo>
                      <a:pt x="493" y="341"/>
                    </a:lnTo>
                    <a:lnTo>
                      <a:pt x="486" y="342"/>
                    </a:lnTo>
                    <a:lnTo>
                      <a:pt x="479" y="343"/>
                    </a:lnTo>
                    <a:lnTo>
                      <a:pt x="471" y="344"/>
                    </a:lnTo>
                    <a:lnTo>
                      <a:pt x="464" y="344"/>
                    </a:lnTo>
                    <a:lnTo>
                      <a:pt x="456" y="344"/>
                    </a:lnTo>
                    <a:lnTo>
                      <a:pt x="449" y="344"/>
                    </a:lnTo>
                    <a:lnTo>
                      <a:pt x="441" y="344"/>
                    </a:lnTo>
                    <a:lnTo>
                      <a:pt x="433" y="342"/>
                    </a:lnTo>
                    <a:lnTo>
                      <a:pt x="426" y="341"/>
                    </a:lnTo>
                    <a:lnTo>
                      <a:pt x="419" y="340"/>
                    </a:lnTo>
                    <a:lnTo>
                      <a:pt x="412" y="338"/>
                    </a:lnTo>
                    <a:lnTo>
                      <a:pt x="408" y="333"/>
                    </a:lnTo>
                    <a:lnTo>
                      <a:pt x="405" y="328"/>
                    </a:lnTo>
                    <a:lnTo>
                      <a:pt x="403" y="322"/>
                    </a:lnTo>
                    <a:lnTo>
                      <a:pt x="402" y="316"/>
                    </a:lnTo>
                    <a:lnTo>
                      <a:pt x="402" y="311"/>
                    </a:lnTo>
                    <a:lnTo>
                      <a:pt x="401" y="306"/>
                    </a:lnTo>
                    <a:lnTo>
                      <a:pt x="401" y="300"/>
                    </a:lnTo>
                    <a:lnTo>
                      <a:pt x="401" y="294"/>
                    </a:lnTo>
                    <a:lnTo>
                      <a:pt x="402" y="289"/>
                    </a:lnTo>
                    <a:lnTo>
                      <a:pt x="402" y="283"/>
                    </a:lnTo>
                    <a:lnTo>
                      <a:pt x="402" y="277"/>
                    </a:lnTo>
                    <a:lnTo>
                      <a:pt x="401" y="271"/>
                    </a:lnTo>
                    <a:lnTo>
                      <a:pt x="400" y="266"/>
                    </a:lnTo>
                    <a:lnTo>
                      <a:pt x="398" y="260"/>
                    </a:lnTo>
                    <a:lnTo>
                      <a:pt x="397" y="254"/>
                    </a:lnTo>
                    <a:lnTo>
                      <a:pt x="393" y="248"/>
                    </a:lnTo>
                    <a:lnTo>
                      <a:pt x="388" y="244"/>
                    </a:lnTo>
                    <a:lnTo>
                      <a:pt x="381" y="240"/>
                    </a:lnTo>
                    <a:lnTo>
                      <a:pt x="374" y="238"/>
                    </a:lnTo>
                    <a:lnTo>
                      <a:pt x="367" y="236"/>
                    </a:lnTo>
                    <a:lnTo>
                      <a:pt x="360" y="235"/>
                    </a:lnTo>
                    <a:lnTo>
                      <a:pt x="353" y="235"/>
                    </a:lnTo>
                    <a:lnTo>
                      <a:pt x="345" y="235"/>
                    </a:lnTo>
                    <a:lnTo>
                      <a:pt x="337" y="236"/>
                    </a:lnTo>
                    <a:lnTo>
                      <a:pt x="329" y="237"/>
                    </a:lnTo>
                    <a:lnTo>
                      <a:pt x="321" y="239"/>
                    </a:lnTo>
                    <a:lnTo>
                      <a:pt x="313" y="241"/>
                    </a:lnTo>
                    <a:lnTo>
                      <a:pt x="306" y="243"/>
                    </a:lnTo>
                    <a:lnTo>
                      <a:pt x="297" y="245"/>
                    </a:lnTo>
                    <a:lnTo>
                      <a:pt x="289" y="248"/>
                    </a:lnTo>
                    <a:lnTo>
                      <a:pt x="281" y="250"/>
                    </a:lnTo>
                    <a:lnTo>
                      <a:pt x="273" y="252"/>
                    </a:lnTo>
                    <a:lnTo>
                      <a:pt x="270" y="255"/>
                    </a:lnTo>
                    <a:lnTo>
                      <a:pt x="267" y="260"/>
                    </a:lnTo>
                    <a:lnTo>
                      <a:pt x="263" y="264"/>
                    </a:lnTo>
                    <a:lnTo>
                      <a:pt x="260" y="270"/>
                    </a:lnTo>
                    <a:lnTo>
                      <a:pt x="258" y="276"/>
                    </a:lnTo>
                    <a:lnTo>
                      <a:pt x="258" y="282"/>
                    </a:lnTo>
                    <a:lnTo>
                      <a:pt x="258" y="287"/>
                    </a:lnTo>
                    <a:lnTo>
                      <a:pt x="262" y="293"/>
                    </a:lnTo>
                    <a:lnTo>
                      <a:pt x="265" y="299"/>
                    </a:lnTo>
                    <a:lnTo>
                      <a:pt x="268" y="304"/>
                    </a:lnTo>
                    <a:lnTo>
                      <a:pt x="271" y="310"/>
                    </a:lnTo>
                    <a:lnTo>
                      <a:pt x="273" y="316"/>
                    </a:lnTo>
                    <a:lnTo>
                      <a:pt x="276" y="322"/>
                    </a:lnTo>
                    <a:lnTo>
                      <a:pt x="277" y="328"/>
                    </a:lnTo>
                    <a:lnTo>
                      <a:pt x="277" y="334"/>
                    </a:lnTo>
                    <a:lnTo>
                      <a:pt x="277" y="341"/>
                    </a:lnTo>
                    <a:lnTo>
                      <a:pt x="266" y="355"/>
                    </a:lnTo>
                    <a:lnTo>
                      <a:pt x="257" y="360"/>
                    </a:lnTo>
                    <a:lnTo>
                      <a:pt x="248" y="362"/>
                    </a:lnTo>
                    <a:lnTo>
                      <a:pt x="239" y="363"/>
                    </a:lnTo>
                    <a:lnTo>
                      <a:pt x="230" y="363"/>
                    </a:lnTo>
                    <a:lnTo>
                      <a:pt x="220" y="364"/>
                    </a:lnTo>
                    <a:lnTo>
                      <a:pt x="210" y="364"/>
                    </a:lnTo>
                    <a:lnTo>
                      <a:pt x="201" y="366"/>
                    </a:lnTo>
                    <a:lnTo>
                      <a:pt x="191" y="370"/>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0" name="Freeform 7"/>
              <p:cNvSpPr>
                <a:spLocks/>
              </p:cNvSpPr>
              <p:nvPr/>
            </p:nvSpPr>
            <p:spPr bwMode="grayWhite">
              <a:xfrm>
                <a:off x="12827" y="1132269"/>
                <a:ext cx="803275" cy="746125"/>
              </a:xfrm>
              <a:custGeom>
                <a:avLst/>
                <a:gdLst>
                  <a:gd name="T0" fmla="*/ 229 w 506"/>
                  <a:gd name="T1" fmla="*/ 453 h 470"/>
                  <a:gd name="T2" fmla="*/ 200 w 506"/>
                  <a:gd name="T3" fmla="*/ 429 h 470"/>
                  <a:gd name="T4" fmla="*/ 175 w 506"/>
                  <a:gd name="T5" fmla="*/ 402 h 470"/>
                  <a:gd name="T6" fmla="*/ 158 w 506"/>
                  <a:gd name="T7" fmla="*/ 368 h 470"/>
                  <a:gd name="T8" fmla="*/ 241 w 506"/>
                  <a:gd name="T9" fmla="*/ 275 h 470"/>
                  <a:gd name="T10" fmla="*/ 224 w 506"/>
                  <a:gd name="T11" fmla="*/ 248 h 470"/>
                  <a:gd name="T12" fmla="*/ 198 w 506"/>
                  <a:gd name="T13" fmla="*/ 228 h 470"/>
                  <a:gd name="T14" fmla="*/ 166 w 506"/>
                  <a:gd name="T15" fmla="*/ 214 h 470"/>
                  <a:gd name="T16" fmla="*/ 139 w 506"/>
                  <a:gd name="T17" fmla="*/ 217 h 470"/>
                  <a:gd name="T18" fmla="*/ 128 w 506"/>
                  <a:gd name="T19" fmla="*/ 238 h 470"/>
                  <a:gd name="T20" fmla="*/ 120 w 506"/>
                  <a:gd name="T21" fmla="*/ 262 h 470"/>
                  <a:gd name="T22" fmla="*/ 104 w 506"/>
                  <a:gd name="T23" fmla="*/ 283 h 470"/>
                  <a:gd name="T24" fmla="*/ 77 w 506"/>
                  <a:gd name="T25" fmla="*/ 291 h 470"/>
                  <a:gd name="T26" fmla="*/ 53 w 506"/>
                  <a:gd name="T27" fmla="*/ 288 h 470"/>
                  <a:gd name="T28" fmla="*/ 31 w 506"/>
                  <a:gd name="T29" fmla="*/ 275 h 470"/>
                  <a:gd name="T30" fmla="*/ 12 w 506"/>
                  <a:gd name="T31" fmla="*/ 257 h 470"/>
                  <a:gd name="T32" fmla="*/ 61 w 506"/>
                  <a:gd name="T33" fmla="*/ 109 h 470"/>
                  <a:gd name="T34" fmla="*/ 24 w 506"/>
                  <a:gd name="T35" fmla="*/ 85 h 470"/>
                  <a:gd name="T36" fmla="*/ 0 w 506"/>
                  <a:gd name="T37" fmla="*/ 53 h 470"/>
                  <a:gd name="T38" fmla="*/ 19 w 506"/>
                  <a:gd name="T39" fmla="*/ 22 h 470"/>
                  <a:gd name="T40" fmla="*/ 54 w 506"/>
                  <a:gd name="T41" fmla="*/ 0 h 470"/>
                  <a:gd name="T42" fmla="*/ 82 w 506"/>
                  <a:gd name="T43" fmla="*/ 6 h 470"/>
                  <a:gd name="T44" fmla="*/ 103 w 506"/>
                  <a:gd name="T45" fmla="*/ 29 h 470"/>
                  <a:gd name="T46" fmla="*/ 132 w 506"/>
                  <a:gd name="T47" fmla="*/ 57 h 470"/>
                  <a:gd name="T48" fmla="*/ 175 w 506"/>
                  <a:gd name="T49" fmla="*/ 64 h 470"/>
                  <a:gd name="T50" fmla="*/ 215 w 506"/>
                  <a:gd name="T51" fmla="*/ 43 h 470"/>
                  <a:gd name="T52" fmla="*/ 243 w 506"/>
                  <a:gd name="T53" fmla="*/ 16 h 470"/>
                  <a:gd name="T54" fmla="*/ 265 w 506"/>
                  <a:gd name="T55" fmla="*/ 22 h 470"/>
                  <a:gd name="T56" fmla="*/ 284 w 506"/>
                  <a:gd name="T57" fmla="*/ 34 h 470"/>
                  <a:gd name="T58" fmla="*/ 301 w 506"/>
                  <a:gd name="T59" fmla="*/ 52 h 470"/>
                  <a:gd name="T60" fmla="*/ 318 w 506"/>
                  <a:gd name="T61" fmla="*/ 72 h 470"/>
                  <a:gd name="T62" fmla="*/ 314 w 506"/>
                  <a:gd name="T63" fmla="*/ 98 h 470"/>
                  <a:gd name="T64" fmla="*/ 296 w 506"/>
                  <a:gd name="T65" fmla="*/ 115 h 470"/>
                  <a:gd name="T66" fmla="*/ 278 w 506"/>
                  <a:gd name="T67" fmla="*/ 123 h 470"/>
                  <a:gd name="T68" fmla="*/ 260 w 506"/>
                  <a:gd name="T69" fmla="*/ 130 h 470"/>
                  <a:gd name="T70" fmla="*/ 249 w 506"/>
                  <a:gd name="T71" fmla="*/ 152 h 470"/>
                  <a:gd name="T72" fmla="*/ 257 w 506"/>
                  <a:gd name="T73" fmla="*/ 180 h 470"/>
                  <a:gd name="T74" fmla="*/ 288 w 506"/>
                  <a:gd name="T75" fmla="*/ 210 h 470"/>
                  <a:gd name="T76" fmla="*/ 321 w 506"/>
                  <a:gd name="T77" fmla="*/ 231 h 470"/>
                  <a:gd name="T78" fmla="*/ 339 w 506"/>
                  <a:gd name="T79" fmla="*/ 231 h 470"/>
                  <a:gd name="T80" fmla="*/ 358 w 506"/>
                  <a:gd name="T81" fmla="*/ 228 h 470"/>
                  <a:gd name="T82" fmla="*/ 377 w 506"/>
                  <a:gd name="T83" fmla="*/ 200 h 470"/>
                  <a:gd name="T84" fmla="*/ 385 w 506"/>
                  <a:gd name="T85" fmla="*/ 171 h 470"/>
                  <a:gd name="T86" fmla="*/ 404 w 506"/>
                  <a:gd name="T87" fmla="*/ 158 h 470"/>
                  <a:gd name="T88" fmla="*/ 497 w 506"/>
                  <a:gd name="T89" fmla="*/ 213 h 470"/>
                  <a:gd name="T90" fmla="*/ 482 w 506"/>
                  <a:gd name="T91" fmla="*/ 238 h 470"/>
                  <a:gd name="T92" fmla="*/ 458 w 506"/>
                  <a:gd name="T93" fmla="*/ 259 h 470"/>
                  <a:gd name="T94" fmla="*/ 438 w 506"/>
                  <a:gd name="T95" fmla="*/ 282 h 470"/>
                  <a:gd name="T96" fmla="*/ 434 w 506"/>
                  <a:gd name="T97" fmla="*/ 313 h 470"/>
                  <a:gd name="T98" fmla="*/ 467 w 506"/>
                  <a:gd name="T99" fmla="*/ 339 h 470"/>
                  <a:gd name="T100" fmla="*/ 505 w 506"/>
                  <a:gd name="T101" fmla="*/ 362 h 470"/>
                  <a:gd name="T102" fmla="*/ 329 w 506"/>
                  <a:gd name="T103" fmla="*/ 370 h 470"/>
                  <a:gd name="T104" fmla="*/ 306 w 506"/>
                  <a:gd name="T105" fmla="*/ 395 h 470"/>
                  <a:gd name="T106" fmla="*/ 287 w 506"/>
                  <a:gd name="T107" fmla="*/ 423 h 470"/>
                  <a:gd name="T108" fmla="*/ 267 w 506"/>
                  <a:gd name="T109" fmla="*/ 452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06" h="470">
                    <a:moveTo>
                      <a:pt x="252" y="469"/>
                    </a:moveTo>
                    <a:lnTo>
                      <a:pt x="245" y="463"/>
                    </a:lnTo>
                    <a:lnTo>
                      <a:pt x="237" y="458"/>
                    </a:lnTo>
                    <a:lnTo>
                      <a:pt x="229" y="453"/>
                    </a:lnTo>
                    <a:lnTo>
                      <a:pt x="221" y="447"/>
                    </a:lnTo>
                    <a:lnTo>
                      <a:pt x="214" y="441"/>
                    </a:lnTo>
                    <a:lnTo>
                      <a:pt x="207" y="435"/>
                    </a:lnTo>
                    <a:lnTo>
                      <a:pt x="200" y="429"/>
                    </a:lnTo>
                    <a:lnTo>
                      <a:pt x="193" y="423"/>
                    </a:lnTo>
                    <a:lnTo>
                      <a:pt x="187" y="416"/>
                    </a:lnTo>
                    <a:lnTo>
                      <a:pt x="181" y="409"/>
                    </a:lnTo>
                    <a:lnTo>
                      <a:pt x="175" y="402"/>
                    </a:lnTo>
                    <a:lnTo>
                      <a:pt x="171" y="394"/>
                    </a:lnTo>
                    <a:lnTo>
                      <a:pt x="166" y="386"/>
                    </a:lnTo>
                    <a:lnTo>
                      <a:pt x="162" y="377"/>
                    </a:lnTo>
                    <a:lnTo>
                      <a:pt x="158" y="368"/>
                    </a:lnTo>
                    <a:lnTo>
                      <a:pt x="156" y="359"/>
                    </a:lnTo>
                    <a:lnTo>
                      <a:pt x="245" y="290"/>
                    </a:lnTo>
                    <a:lnTo>
                      <a:pt x="242" y="282"/>
                    </a:lnTo>
                    <a:lnTo>
                      <a:pt x="241" y="275"/>
                    </a:lnTo>
                    <a:lnTo>
                      <a:pt x="237" y="267"/>
                    </a:lnTo>
                    <a:lnTo>
                      <a:pt x="233" y="261"/>
                    </a:lnTo>
                    <a:lnTo>
                      <a:pt x="229" y="254"/>
                    </a:lnTo>
                    <a:lnTo>
                      <a:pt x="224" y="248"/>
                    </a:lnTo>
                    <a:lnTo>
                      <a:pt x="218" y="242"/>
                    </a:lnTo>
                    <a:lnTo>
                      <a:pt x="212" y="237"/>
                    </a:lnTo>
                    <a:lnTo>
                      <a:pt x="205" y="232"/>
                    </a:lnTo>
                    <a:lnTo>
                      <a:pt x="198" y="228"/>
                    </a:lnTo>
                    <a:lnTo>
                      <a:pt x="191" y="223"/>
                    </a:lnTo>
                    <a:lnTo>
                      <a:pt x="183" y="219"/>
                    </a:lnTo>
                    <a:lnTo>
                      <a:pt x="175" y="216"/>
                    </a:lnTo>
                    <a:lnTo>
                      <a:pt x="166" y="214"/>
                    </a:lnTo>
                    <a:lnTo>
                      <a:pt x="158" y="212"/>
                    </a:lnTo>
                    <a:lnTo>
                      <a:pt x="150" y="210"/>
                    </a:lnTo>
                    <a:lnTo>
                      <a:pt x="144" y="213"/>
                    </a:lnTo>
                    <a:lnTo>
                      <a:pt x="139" y="217"/>
                    </a:lnTo>
                    <a:lnTo>
                      <a:pt x="135" y="221"/>
                    </a:lnTo>
                    <a:lnTo>
                      <a:pt x="133" y="227"/>
                    </a:lnTo>
                    <a:lnTo>
                      <a:pt x="129" y="232"/>
                    </a:lnTo>
                    <a:lnTo>
                      <a:pt x="128" y="238"/>
                    </a:lnTo>
                    <a:lnTo>
                      <a:pt x="126" y="244"/>
                    </a:lnTo>
                    <a:lnTo>
                      <a:pt x="125" y="250"/>
                    </a:lnTo>
                    <a:lnTo>
                      <a:pt x="122" y="256"/>
                    </a:lnTo>
                    <a:lnTo>
                      <a:pt x="120" y="262"/>
                    </a:lnTo>
                    <a:lnTo>
                      <a:pt x="116" y="268"/>
                    </a:lnTo>
                    <a:lnTo>
                      <a:pt x="113" y="273"/>
                    </a:lnTo>
                    <a:lnTo>
                      <a:pt x="109" y="278"/>
                    </a:lnTo>
                    <a:lnTo>
                      <a:pt x="104" y="283"/>
                    </a:lnTo>
                    <a:lnTo>
                      <a:pt x="98" y="287"/>
                    </a:lnTo>
                    <a:lnTo>
                      <a:pt x="90" y="290"/>
                    </a:lnTo>
                    <a:lnTo>
                      <a:pt x="83" y="291"/>
                    </a:lnTo>
                    <a:lnTo>
                      <a:pt x="77" y="291"/>
                    </a:lnTo>
                    <a:lnTo>
                      <a:pt x="70" y="291"/>
                    </a:lnTo>
                    <a:lnTo>
                      <a:pt x="65" y="291"/>
                    </a:lnTo>
                    <a:lnTo>
                      <a:pt x="58" y="289"/>
                    </a:lnTo>
                    <a:lnTo>
                      <a:pt x="53" y="288"/>
                    </a:lnTo>
                    <a:lnTo>
                      <a:pt x="47" y="285"/>
                    </a:lnTo>
                    <a:lnTo>
                      <a:pt x="41" y="282"/>
                    </a:lnTo>
                    <a:lnTo>
                      <a:pt x="36" y="278"/>
                    </a:lnTo>
                    <a:lnTo>
                      <a:pt x="31" y="275"/>
                    </a:lnTo>
                    <a:lnTo>
                      <a:pt x="25" y="270"/>
                    </a:lnTo>
                    <a:lnTo>
                      <a:pt x="20" y="266"/>
                    </a:lnTo>
                    <a:lnTo>
                      <a:pt x="16" y="262"/>
                    </a:lnTo>
                    <a:lnTo>
                      <a:pt x="12" y="257"/>
                    </a:lnTo>
                    <a:lnTo>
                      <a:pt x="7" y="253"/>
                    </a:lnTo>
                    <a:lnTo>
                      <a:pt x="3" y="248"/>
                    </a:lnTo>
                    <a:lnTo>
                      <a:pt x="65" y="117"/>
                    </a:lnTo>
                    <a:lnTo>
                      <a:pt x="61" y="109"/>
                    </a:lnTo>
                    <a:lnTo>
                      <a:pt x="53" y="102"/>
                    </a:lnTo>
                    <a:lnTo>
                      <a:pt x="44" y="96"/>
                    </a:lnTo>
                    <a:lnTo>
                      <a:pt x="33" y="91"/>
                    </a:lnTo>
                    <a:lnTo>
                      <a:pt x="24" y="85"/>
                    </a:lnTo>
                    <a:lnTo>
                      <a:pt x="13" y="79"/>
                    </a:lnTo>
                    <a:lnTo>
                      <a:pt x="5" y="71"/>
                    </a:lnTo>
                    <a:lnTo>
                      <a:pt x="0" y="62"/>
                    </a:lnTo>
                    <a:lnTo>
                      <a:pt x="0" y="53"/>
                    </a:lnTo>
                    <a:lnTo>
                      <a:pt x="3" y="44"/>
                    </a:lnTo>
                    <a:lnTo>
                      <a:pt x="7" y="37"/>
                    </a:lnTo>
                    <a:lnTo>
                      <a:pt x="12" y="28"/>
                    </a:lnTo>
                    <a:lnTo>
                      <a:pt x="19" y="22"/>
                    </a:lnTo>
                    <a:lnTo>
                      <a:pt x="27" y="15"/>
                    </a:lnTo>
                    <a:lnTo>
                      <a:pt x="37" y="9"/>
                    </a:lnTo>
                    <a:lnTo>
                      <a:pt x="46" y="3"/>
                    </a:lnTo>
                    <a:lnTo>
                      <a:pt x="54" y="0"/>
                    </a:lnTo>
                    <a:lnTo>
                      <a:pt x="61" y="0"/>
                    </a:lnTo>
                    <a:lnTo>
                      <a:pt x="68" y="0"/>
                    </a:lnTo>
                    <a:lnTo>
                      <a:pt x="75" y="3"/>
                    </a:lnTo>
                    <a:lnTo>
                      <a:pt x="82" y="6"/>
                    </a:lnTo>
                    <a:lnTo>
                      <a:pt x="88" y="11"/>
                    </a:lnTo>
                    <a:lnTo>
                      <a:pt x="94" y="15"/>
                    </a:lnTo>
                    <a:lnTo>
                      <a:pt x="98" y="21"/>
                    </a:lnTo>
                    <a:lnTo>
                      <a:pt x="103" y="29"/>
                    </a:lnTo>
                    <a:lnTo>
                      <a:pt x="108" y="38"/>
                    </a:lnTo>
                    <a:lnTo>
                      <a:pt x="116" y="45"/>
                    </a:lnTo>
                    <a:lnTo>
                      <a:pt x="123" y="52"/>
                    </a:lnTo>
                    <a:lnTo>
                      <a:pt x="132" y="57"/>
                    </a:lnTo>
                    <a:lnTo>
                      <a:pt x="141" y="62"/>
                    </a:lnTo>
                    <a:lnTo>
                      <a:pt x="152" y="64"/>
                    </a:lnTo>
                    <a:lnTo>
                      <a:pt x="164" y="66"/>
                    </a:lnTo>
                    <a:lnTo>
                      <a:pt x="175" y="64"/>
                    </a:lnTo>
                    <a:lnTo>
                      <a:pt x="187" y="61"/>
                    </a:lnTo>
                    <a:lnTo>
                      <a:pt x="196" y="57"/>
                    </a:lnTo>
                    <a:lnTo>
                      <a:pt x="206" y="50"/>
                    </a:lnTo>
                    <a:lnTo>
                      <a:pt x="215" y="43"/>
                    </a:lnTo>
                    <a:lnTo>
                      <a:pt x="223" y="34"/>
                    </a:lnTo>
                    <a:lnTo>
                      <a:pt x="230" y="26"/>
                    </a:lnTo>
                    <a:lnTo>
                      <a:pt x="237" y="17"/>
                    </a:lnTo>
                    <a:lnTo>
                      <a:pt x="243" y="16"/>
                    </a:lnTo>
                    <a:lnTo>
                      <a:pt x="249" y="17"/>
                    </a:lnTo>
                    <a:lnTo>
                      <a:pt x="254" y="18"/>
                    </a:lnTo>
                    <a:lnTo>
                      <a:pt x="260" y="20"/>
                    </a:lnTo>
                    <a:lnTo>
                      <a:pt x="265" y="22"/>
                    </a:lnTo>
                    <a:lnTo>
                      <a:pt x="270" y="25"/>
                    </a:lnTo>
                    <a:lnTo>
                      <a:pt x="275" y="27"/>
                    </a:lnTo>
                    <a:lnTo>
                      <a:pt x="279" y="31"/>
                    </a:lnTo>
                    <a:lnTo>
                      <a:pt x="284" y="34"/>
                    </a:lnTo>
                    <a:lnTo>
                      <a:pt x="288" y="38"/>
                    </a:lnTo>
                    <a:lnTo>
                      <a:pt x="293" y="43"/>
                    </a:lnTo>
                    <a:lnTo>
                      <a:pt x="297" y="47"/>
                    </a:lnTo>
                    <a:lnTo>
                      <a:pt x="301" y="52"/>
                    </a:lnTo>
                    <a:lnTo>
                      <a:pt x="305" y="56"/>
                    </a:lnTo>
                    <a:lnTo>
                      <a:pt x="309" y="61"/>
                    </a:lnTo>
                    <a:lnTo>
                      <a:pt x="314" y="66"/>
                    </a:lnTo>
                    <a:lnTo>
                      <a:pt x="318" y="72"/>
                    </a:lnTo>
                    <a:lnTo>
                      <a:pt x="320" y="79"/>
                    </a:lnTo>
                    <a:lnTo>
                      <a:pt x="319" y="85"/>
                    </a:lnTo>
                    <a:lnTo>
                      <a:pt x="317" y="92"/>
                    </a:lnTo>
                    <a:lnTo>
                      <a:pt x="314" y="98"/>
                    </a:lnTo>
                    <a:lnTo>
                      <a:pt x="309" y="104"/>
                    </a:lnTo>
                    <a:lnTo>
                      <a:pt x="305" y="109"/>
                    </a:lnTo>
                    <a:lnTo>
                      <a:pt x="300" y="114"/>
                    </a:lnTo>
                    <a:lnTo>
                      <a:pt x="296" y="115"/>
                    </a:lnTo>
                    <a:lnTo>
                      <a:pt x="291" y="117"/>
                    </a:lnTo>
                    <a:lnTo>
                      <a:pt x="287" y="119"/>
                    </a:lnTo>
                    <a:lnTo>
                      <a:pt x="283" y="120"/>
                    </a:lnTo>
                    <a:lnTo>
                      <a:pt x="278" y="123"/>
                    </a:lnTo>
                    <a:lnTo>
                      <a:pt x="273" y="124"/>
                    </a:lnTo>
                    <a:lnTo>
                      <a:pt x="268" y="126"/>
                    </a:lnTo>
                    <a:lnTo>
                      <a:pt x="262" y="127"/>
                    </a:lnTo>
                    <a:lnTo>
                      <a:pt x="260" y="130"/>
                    </a:lnTo>
                    <a:lnTo>
                      <a:pt x="257" y="135"/>
                    </a:lnTo>
                    <a:lnTo>
                      <a:pt x="254" y="140"/>
                    </a:lnTo>
                    <a:lnTo>
                      <a:pt x="250" y="145"/>
                    </a:lnTo>
                    <a:lnTo>
                      <a:pt x="249" y="152"/>
                    </a:lnTo>
                    <a:lnTo>
                      <a:pt x="248" y="158"/>
                    </a:lnTo>
                    <a:lnTo>
                      <a:pt x="249" y="164"/>
                    </a:lnTo>
                    <a:lnTo>
                      <a:pt x="252" y="169"/>
                    </a:lnTo>
                    <a:lnTo>
                      <a:pt x="257" y="180"/>
                    </a:lnTo>
                    <a:lnTo>
                      <a:pt x="263" y="189"/>
                    </a:lnTo>
                    <a:lnTo>
                      <a:pt x="271" y="196"/>
                    </a:lnTo>
                    <a:lnTo>
                      <a:pt x="279" y="204"/>
                    </a:lnTo>
                    <a:lnTo>
                      <a:pt x="288" y="210"/>
                    </a:lnTo>
                    <a:lnTo>
                      <a:pt x="298" y="217"/>
                    </a:lnTo>
                    <a:lnTo>
                      <a:pt x="308" y="224"/>
                    </a:lnTo>
                    <a:lnTo>
                      <a:pt x="317" y="231"/>
                    </a:lnTo>
                    <a:lnTo>
                      <a:pt x="321" y="231"/>
                    </a:lnTo>
                    <a:lnTo>
                      <a:pt x="326" y="231"/>
                    </a:lnTo>
                    <a:lnTo>
                      <a:pt x="330" y="231"/>
                    </a:lnTo>
                    <a:lnTo>
                      <a:pt x="334" y="231"/>
                    </a:lnTo>
                    <a:lnTo>
                      <a:pt x="339" y="231"/>
                    </a:lnTo>
                    <a:lnTo>
                      <a:pt x="344" y="231"/>
                    </a:lnTo>
                    <a:lnTo>
                      <a:pt x="349" y="231"/>
                    </a:lnTo>
                    <a:lnTo>
                      <a:pt x="354" y="231"/>
                    </a:lnTo>
                    <a:lnTo>
                      <a:pt x="358" y="228"/>
                    </a:lnTo>
                    <a:lnTo>
                      <a:pt x="363" y="222"/>
                    </a:lnTo>
                    <a:lnTo>
                      <a:pt x="368" y="215"/>
                    </a:lnTo>
                    <a:lnTo>
                      <a:pt x="373" y="209"/>
                    </a:lnTo>
                    <a:lnTo>
                      <a:pt x="377" y="200"/>
                    </a:lnTo>
                    <a:lnTo>
                      <a:pt x="380" y="192"/>
                    </a:lnTo>
                    <a:lnTo>
                      <a:pt x="383" y="183"/>
                    </a:lnTo>
                    <a:lnTo>
                      <a:pt x="383" y="176"/>
                    </a:lnTo>
                    <a:lnTo>
                      <a:pt x="385" y="171"/>
                    </a:lnTo>
                    <a:lnTo>
                      <a:pt x="388" y="167"/>
                    </a:lnTo>
                    <a:lnTo>
                      <a:pt x="392" y="163"/>
                    </a:lnTo>
                    <a:lnTo>
                      <a:pt x="398" y="160"/>
                    </a:lnTo>
                    <a:lnTo>
                      <a:pt x="404" y="158"/>
                    </a:lnTo>
                    <a:lnTo>
                      <a:pt x="410" y="156"/>
                    </a:lnTo>
                    <a:lnTo>
                      <a:pt x="417" y="155"/>
                    </a:lnTo>
                    <a:lnTo>
                      <a:pt x="423" y="155"/>
                    </a:lnTo>
                    <a:lnTo>
                      <a:pt x="497" y="213"/>
                    </a:lnTo>
                    <a:lnTo>
                      <a:pt x="495" y="221"/>
                    </a:lnTo>
                    <a:lnTo>
                      <a:pt x="492" y="227"/>
                    </a:lnTo>
                    <a:lnTo>
                      <a:pt x="487" y="232"/>
                    </a:lnTo>
                    <a:lnTo>
                      <a:pt x="482" y="238"/>
                    </a:lnTo>
                    <a:lnTo>
                      <a:pt x="476" y="243"/>
                    </a:lnTo>
                    <a:lnTo>
                      <a:pt x="470" y="248"/>
                    </a:lnTo>
                    <a:lnTo>
                      <a:pt x="464" y="253"/>
                    </a:lnTo>
                    <a:lnTo>
                      <a:pt x="458" y="259"/>
                    </a:lnTo>
                    <a:lnTo>
                      <a:pt x="451" y="264"/>
                    </a:lnTo>
                    <a:lnTo>
                      <a:pt x="446" y="269"/>
                    </a:lnTo>
                    <a:lnTo>
                      <a:pt x="441" y="275"/>
                    </a:lnTo>
                    <a:lnTo>
                      <a:pt x="438" y="282"/>
                    </a:lnTo>
                    <a:lnTo>
                      <a:pt x="434" y="288"/>
                    </a:lnTo>
                    <a:lnTo>
                      <a:pt x="433" y="296"/>
                    </a:lnTo>
                    <a:lnTo>
                      <a:pt x="433" y="304"/>
                    </a:lnTo>
                    <a:lnTo>
                      <a:pt x="434" y="313"/>
                    </a:lnTo>
                    <a:lnTo>
                      <a:pt x="439" y="323"/>
                    </a:lnTo>
                    <a:lnTo>
                      <a:pt x="446" y="329"/>
                    </a:lnTo>
                    <a:lnTo>
                      <a:pt x="456" y="335"/>
                    </a:lnTo>
                    <a:lnTo>
                      <a:pt x="467" y="339"/>
                    </a:lnTo>
                    <a:lnTo>
                      <a:pt x="478" y="343"/>
                    </a:lnTo>
                    <a:lnTo>
                      <a:pt x="488" y="348"/>
                    </a:lnTo>
                    <a:lnTo>
                      <a:pt x="497" y="354"/>
                    </a:lnTo>
                    <a:lnTo>
                      <a:pt x="505" y="362"/>
                    </a:lnTo>
                    <a:lnTo>
                      <a:pt x="442" y="445"/>
                    </a:lnTo>
                    <a:lnTo>
                      <a:pt x="343" y="362"/>
                    </a:lnTo>
                    <a:lnTo>
                      <a:pt x="336" y="366"/>
                    </a:lnTo>
                    <a:lnTo>
                      <a:pt x="329" y="370"/>
                    </a:lnTo>
                    <a:lnTo>
                      <a:pt x="323" y="377"/>
                    </a:lnTo>
                    <a:lnTo>
                      <a:pt x="317" y="382"/>
                    </a:lnTo>
                    <a:lnTo>
                      <a:pt x="312" y="388"/>
                    </a:lnTo>
                    <a:lnTo>
                      <a:pt x="306" y="395"/>
                    </a:lnTo>
                    <a:lnTo>
                      <a:pt x="302" y="401"/>
                    </a:lnTo>
                    <a:lnTo>
                      <a:pt x="296" y="408"/>
                    </a:lnTo>
                    <a:lnTo>
                      <a:pt x="292" y="415"/>
                    </a:lnTo>
                    <a:lnTo>
                      <a:pt x="287" y="423"/>
                    </a:lnTo>
                    <a:lnTo>
                      <a:pt x="283" y="430"/>
                    </a:lnTo>
                    <a:lnTo>
                      <a:pt x="278" y="437"/>
                    </a:lnTo>
                    <a:lnTo>
                      <a:pt x="272" y="445"/>
                    </a:lnTo>
                    <a:lnTo>
                      <a:pt x="267" y="452"/>
                    </a:lnTo>
                    <a:lnTo>
                      <a:pt x="262" y="459"/>
                    </a:lnTo>
                    <a:lnTo>
                      <a:pt x="256" y="465"/>
                    </a:lnTo>
                    <a:lnTo>
                      <a:pt x="252" y="469"/>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1" name="Freeform 8"/>
              <p:cNvSpPr>
                <a:spLocks/>
              </p:cNvSpPr>
              <p:nvPr/>
            </p:nvSpPr>
            <p:spPr bwMode="grayWhite">
              <a:xfrm>
                <a:off x="866902" y="711581"/>
                <a:ext cx="812800" cy="808038"/>
              </a:xfrm>
              <a:custGeom>
                <a:avLst/>
                <a:gdLst>
                  <a:gd name="T0" fmla="*/ 67 w 512"/>
                  <a:gd name="T1" fmla="*/ 492 h 509"/>
                  <a:gd name="T2" fmla="*/ 45 w 512"/>
                  <a:gd name="T3" fmla="*/ 451 h 509"/>
                  <a:gd name="T4" fmla="*/ 68 w 512"/>
                  <a:gd name="T5" fmla="*/ 418 h 509"/>
                  <a:gd name="T6" fmla="*/ 106 w 512"/>
                  <a:gd name="T7" fmla="*/ 391 h 509"/>
                  <a:gd name="T8" fmla="*/ 105 w 512"/>
                  <a:gd name="T9" fmla="*/ 352 h 509"/>
                  <a:gd name="T10" fmla="*/ 79 w 512"/>
                  <a:gd name="T11" fmla="*/ 324 h 509"/>
                  <a:gd name="T12" fmla="*/ 44 w 512"/>
                  <a:gd name="T13" fmla="*/ 302 h 509"/>
                  <a:gd name="T14" fmla="*/ 7 w 512"/>
                  <a:gd name="T15" fmla="*/ 280 h 509"/>
                  <a:gd name="T16" fmla="*/ 2 w 512"/>
                  <a:gd name="T17" fmla="*/ 258 h 509"/>
                  <a:gd name="T18" fmla="*/ 13 w 512"/>
                  <a:gd name="T19" fmla="*/ 239 h 509"/>
                  <a:gd name="T20" fmla="*/ 29 w 512"/>
                  <a:gd name="T21" fmla="*/ 220 h 509"/>
                  <a:gd name="T22" fmla="*/ 43 w 512"/>
                  <a:gd name="T23" fmla="*/ 201 h 509"/>
                  <a:gd name="T24" fmla="*/ 65 w 512"/>
                  <a:gd name="T25" fmla="*/ 184 h 509"/>
                  <a:gd name="T26" fmla="*/ 100 w 512"/>
                  <a:gd name="T27" fmla="*/ 191 h 509"/>
                  <a:gd name="T28" fmla="*/ 124 w 512"/>
                  <a:gd name="T29" fmla="*/ 210 h 509"/>
                  <a:gd name="T30" fmla="*/ 150 w 512"/>
                  <a:gd name="T31" fmla="*/ 233 h 509"/>
                  <a:gd name="T32" fmla="*/ 179 w 512"/>
                  <a:gd name="T33" fmla="*/ 232 h 509"/>
                  <a:gd name="T34" fmla="*/ 207 w 512"/>
                  <a:gd name="T35" fmla="*/ 223 h 509"/>
                  <a:gd name="T36" fmla="*/ 230 w 512"/>
                  <a:gd name="T37" fmla="*/ 198 h 509"/>
                  <a:gd name="T38" fmla="*/ 242 w 512"/>
                  <a:gd name="T39" fmla="*/ 165 h 509"/>
                  <a:gd name="T40" fmla="*/ 226 w 512"/>
                  <a:gd name="T41" fmla="*/ 143 h 509"/>
                  <a:gd name="T42" fmla="*/ 203 w 512"/>
                  <a:gd name="T43" fmla="*/ 132 h 509"/>
                  <a:gd name="T44" fmla="*/ 176 w 512"/>
                  <a:gd name="T45" fmla="*/ 122 h 509"/>
                  <a:gd name="T46" fmla="*/ 153 w 512"/>
                  <a:gd name="T47" fmla="*/ 111 h 509"/>
                  <a:gd name="T48" fmla="*/ 142 w 512"/>
                  <a:gd name="T49" fmla="*/ 80 h 509"/>
                  <a:gd name="T50" fmla="*/ 163 w 512"/>
                  <a:gd name="T51" fmla="*/ 50 h 509"/>
                  <a:gd name="T52" fmla="*/ 187 w 512"/>
                  <a:gd name="T53" fmla="*/ 36 h 509"/>
                  <a:gd name="T54" fmla="*/ 211 w 512"/>
                  <a:gd name="T55" fmla="*/ 18 h 509"/>
                  <a:gd name="T56" fmla="*/ 243 w 512"/>
                  <a:gd name="T57" fmla="*/ 28 h 509"/>
                  <a:gd name="T58" fmla="*/ 277 w 512"/>
                  <a:gd name="T59" fmla="*/ 54 h 509"/>
                  <a:gd name="T60" fmla="*/ 314 w 512"/>
                  <a:gd name="T61" fmla="*/ 72 h 509"/>
                  <a:gd name="T62" fmla="*/ 355 w 512"/>
                  <a:gd name="T63" fmla="*/ 68 h 509"/>
                  <a:gd name="T64" fmla="*/ 382 w 512"/>
                  <a:gd name="T65" fmla="*/ 36 h 509"/>
                  <a:gd name="T66" fmla="*/ 411 w 512"/>
                  <a:gd name="T67" fmla="*/ 3 h 509"/>
                  <a:gd name="T68" fmla="*/ 453 w 512"/>
                  <a:gd name="T69" fmla="*/ 10 h 509"/>
                  <a:gd name="T70" fmla="*/ 486 w 512"/>
                  <a:gd name="T71" fmla="*/ 36 h 509"/>
                  <a:gd name="T72" fmla="*/ 489 w 512"/>
                  <a:gd name="T73" fmla="*/ 68 h 509"/>
                  <a:gd name="T74" fmla="*/ 466 w 512"/>
                  <a:gd name="T75" fmla="*/ 88 h 509"/>
                  <a:gd name="T76" fmla="*/ 437 w 512"/>
                  <a:gd name="T77" fmla="*/ 107 h 509"/>
                  <a:gd name="T78" fmla="*/ 422 w 512"/>
                  <a:gd name="T79" fmla="*/ 133 h 509"/>
                  <a:gd name="T80" fmla="*/ 419 w 512"/>
                  <a:gd name="T81" fmla="*/ 317 h 509"/>
                  <a:gd name="T82" fmla="*/ 388 w 512"/>
                  <a:gd name="T83" fmla="*/ 302 h 509"/>
                  <a:gd name="T84" fmla="*/ 364 w 512"/>
                  <a:gd name="T85" fmla="*/ 273 h 509"/>
                  <a:gd name="T86" fmla="*/ 336 w 512"/>
                  <a:gd name="T87" fmla="*/ 250 h 509"/>
                  <a:gd name="T88" fmla="*/ 299 w 512"/>
                  <a:gd name="T89" fmla="*/ 252 h 509"/>
                  <a:gd name="T90" fmla="*/ 275 w 512"/>
                  <a:gd name="T91" fmla="*/ 270 h 509"/>
                  <a:gd name="T92" fmla="*/ 255 w 512"/>
                  <a:gd name="T93" fmla="*/ 294 h 509"/>
                  <a:gd name="T94" fmla="*/ 242 w 512"/>
                  <a:gd name="T95" fmla="*/ 323 h 509"/>
                  <a:gd name="T96" fmla="*/ 241 w 512"/>
                  <a:gd name="T97" fmla="*/ 353 h 509"/>
                  <a:gd name="T98" fmla="*/ 257 w 512"/>
                  <a:gd name="T99" fmla="*/ 364 h 509"/>
                  <a:gd name="T100" fmla="*/ 279 w 512"/>
                  <a:gd name="T101" fmla="*/ 368 h 509"/>
                  <a:gd name="T102" fmla="*/ 304 w 512"/>
                  <a:gd name="T103" fmla="*/ 370 h 509"/>
                  <a:gd name="T104" fmla="*/ 330 w 512"/>
                  <a:gd name="T105" fmla="*/ 376 h 509"/>
                  <a:gd name="T106" fmla="*/ 353 w 512"/>
                  <a:gd name="T107" fmla="*/ 407 h 509"/>
                  <a:gd name="T108" fmla="*/ 352 w 512"/>
                  <a:gd name="T109" fmla="*/ 443 h 509"/>
                  <a:gd name="T110" fmla="*/ 334 w 512"/>
                  <a:gd name="T111" fmla="*/ 462 h 509"/>
                  <a:gd name="T112" fmla="*/ 311 w 512"/>
                  <a:gd name="T113" fmla="*/ 479 h 509"/>
                  <a:gd name="T114" fmla="*/ 278 w 512"/>
                  <a:gd name="T115" fmla="*/ 465 h 509"/>
                  <a:gd name="T116" fmla="*/ 241 w 512"/>
                  <a:gd name="T117" fmla="*/ 445 h 509"/>
                  <a:gd name="T118" fmla="*/ 202 w 512"/>
                  <a:gd name="T119" fmla="*/ 432 h 509"/>
                  <a:gd name="T120" fmla="*/ 98 w 512"/>
                  <a:gd name="T121"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2" h="509">
                    <a:moveTo>
                      <a:pt x="98" y="508"/>
                    </a:moveTo>
                    <a:lnTo>
                      <a:pt x="86" y="504"/>
                    </a:lnTo>
                    <a:lnTo>
                      <a:pt x="76" y="498"/>
                    </a:lnTo>
                    <a:lnTo>
                      <a:pt x="67" y="492"/>
                    </a:lnTo>
                    <a:lnTo>
                      <a:pt x="60" y="483"/>
                    </a:lnTo>
                    <a:lnTo>
                      <a:pt x="53" y="474"/>
                    </a:lnTo>
                    <a:lnTo>
                      <a:pt x="49" y="463"/>
                    </a:lnTo>
                    <a:lnTo>
                      <a:pt x="45" y="451"/>
                    </a:lnTo>
                    <a:lnTo>
                      <a:pt x="43" y="439"/>
                    </a:lnTo>
                    <a:lnTo>
                      <a:pt x="49" y="432"/>
                    </a:lnTo>
                    <a:lnTo>
                      <a:pt x="58" y="425"/>
                    </a:lnTo>
                    <a:lnTo>
                      <a:pt x="68" y="418"/>
                    </a:lnTo>
                    <a:lnTo>
                      <a:pt x="78" y="413"/>
                    </a:lnTo>
                    <a:lnTo>
                      <a:pt x="88" y="407"/>
                    </a:lnTo>
                    <a:lnTo>
                      <a:pt x="98" y="399"/>
                    </a:lnTo>
                    <a:lnTo>
                      <a:pt x="106" y="391"/>
                    </a:lnTo>
                    <a:lnTo>
                      <a:pt x="113" y="380"/>
                    </a:lnTo>
                    <a:lnTo>
                      <a:pt x="112" y="370"/>
                    </a:lnTo>
                    <a:lnTo>
                      <a:pt x="109" y="360"/>
                    </a:lnTo>
                    <a:lnTo>
                      <a:pt x="105" y="352"/>
                    </a:lnTo>
                    <a:lnTo>
                      <a:pt x="100" y="344"/>
                    </a:lnTo>
                    <a:lnTo>
                      <a:pt x="93" y="337"/>
                    </a:lnTo>
                    <a:lnTo>
                      <a:pt x="87" y="330"/>
                    </a:lnTo>
                    <a:lnTo>
                      <a:pt x="79" y="324"/>
                    </a:lnTo>
                    <a:lnTo>
                      <a:pt x="71" y="318"/>
                    </a:lnTo>
                    <a:lnTo>
                      <a:pt x="62" y="313"/>
                    </a:lnTo>
                    <a:lnTo>
                      <a:pt x="53" y="308"/>
                    </a:lnTo>
                    <a:lnTo>
                      <a:pt x="44" y="302"/>
                    </a:lnTo>
                    <a:lnTo>
                      <a:pt x="35" y="297"/>
                    </a:lnTo>
                    <a:lnTo>
                      <a:pt x="25" y="291"/>
                    </a:lnTo>
                    <a:lnTo>
                      <a:pt x="17" y="286"/>
                    </a:lnTo>
                    <a:lnTo>
                      <a:pt x="7" y="280"/>
                    </a:lnTo>
                    <a:lnTo>
                      <a:pt x="0" y="273"/>
                    </a:lnTo>
                    <a:lnTo>
                      <a:pt x="0" y="268"/>
                    </a:lnTo>
                    <a:lnTo>
                      <a:pt x="0" y="263"/>
                    </a:lnTo>
                    <a:lnTo>
                      <a:pt x="2" y="258"/>
                    </a:lnTo>
                    <a:lnTo>
                      <a:pt x="4" y="253"/>
                    </a:lnTo>
                    <a:lnTo>
                      <a:pt x="7" y="248"/>
                    </a:lnTo>
                    <a:lnTo>
                      <a:pt x="10" y="244"/>
                    </a:lnTo>
                    <a:lnTo>
                      <a:pt x="13" y="239"/>
                    </a:lnTo>
                    <a:lnTo>
                      <a:pt x="17" y="234"/>
                    </a:lnTo>
                    <a:lnTo>
                      <a:pt x="20" y="230"/>
                    </a:lnTo>
                    <a:lnTo>
                      <a:pt x="24" y="225"/>
                    </a:lnTo>
                    <a:lnTo>
                      <a:pt x="29" y="220"/>
                    </a:lnTo>
                    <a:lnTo>
                      <a:pt x="32" y="216"/>
                    </a:lnTo>
                    <a:lnTo>
                      <a:pt x="37" y="210"/>
                    </a:lnTo>
                    <a:lnTo>
                      <a:pt x="40" y="205"/>
                    </a:lnTo>
                    <a:lnTo>
                      <a:pt x="43" y="201"/>
                    </a:lnTo>
                    <a:lnTo>
                      <a:pt x="46" y="195"/>
                    </a:lnTo>
                    <a:lnTo>
                      <a:pt x="51" y="190"/>
                    </a:lnTo>
                    <a:lnTo>
                      <a:pt x="58" y="186"/>
                    </a:lnTo>
                    <a:lnTo>
                      <a:pt x="65" y="184"/>
                    </a:lnTo>
                    <a:lnTo>
                      <a:pt x="73" y="184"/>
                    </a:lnTo>
                    <a:lnTo>
                      <a:pt x="82" y="186"/>
                    </a:lnTo>
                    <a:lnTo>
                      <a:pt x="91" y="187"/>
                    </a:lnTo>
                    <a:lnTo>
                      <a:pt x="100" y="191"/>
                    </a:lnTo>
                    <a:lnTo>
                      <a:pt x="109" y="195"/>
                    </a:lnTo>
                    <a:lnTo>
                      <a:pt x="114" y="199"/>
                    </a:lnTo>
                    <a:lnTo>
                      <a:pt x="120" y="205"/>
                    </a:lnTo>
                    <a:lnTo>
                      <a:pt x="124" y="210"/>
                    </a:lnTo>
                    <a:lnTo>
                      <a:pt x="130" y="216"/>
                    </a:lnTo>
                    <a:lnTo>
                      <a:pt x="136" y="222"/>
                    </a:lnTo>
                    <a:lnTo>
                      <a:pt x="143" y="228"/>
                    </a:lnTo>
                    <a:lnTo>
                      <a:pt x="150" y="233"/>
                    </a:lnTo>
                    <a:lnTo>
                      <a:pt x="160" y="237"/>
                    </a:lnTo>
                    <a:lnTo>
                      <a:pt x="166" y="236"/>
                    </a:lnTo>
                    <a:lnTo>
                      <a:pt x="173" y="234"/>
                    </a:lnTo>
                    <a:lnTo>
                      <a:pt x="179" y="232"/>
                    </a:lnTo>
                    <a:lnTo>
                      <a:pt x="186" y="230"/>
                    </a:lnTo>
                    <a:lnTo>
                      <a:pt x="193" y="228"/>
                    </a:lnTo>
                    <a:lnTo>
                      <a:pt x="200" y="225"/>
                    </a:lnTo>
                    <a:lnTo>
                      <a:pt x="207" y="223"/>
                    </a:lnTo>
                    <a:lnTo>
                      <a:pt x="215" y="220"/>
                    </a:lnTo>
                    <a:lnTo>
                      <a:pt x="218" y="213"/>
                    </a:lnTo>
                    <a:lnTo>
                      <a:pt x="224" y="205"/>
                    </a:lnTo>
                    <a:lnTo>
                      <a:pt x="230" y="198"/>
                    </a:lnTo>
                    <a:lnTo>
                      <a:pt x="235" y="190"/>
                    </a:lnTo>
                    <a:lnTo>
                      <a:pt x="239" y="182"/>
                    </a:lnTo>
                    <a:lnTo>
                      <a:pt x="242" y="174"/>
                    </a:lnTo>
                    <a:lnTo>
                      <a:pt x="242" y="165"/>
                    </a:lnTo>
                    <a:lnTo>
                      <a:pt x="238" y="156"/>
                    </a:lnTo>
                    <a:lnTo>
                      <a:pt x="235" y="151"/>
                    </a:lnTo>
                    <a:lnTo>
                      <a:pt x="230" y="147"/>
                    </a:lnTo>
                    <a:lnTo>
                      <a:pt x="226" y="143"/>
                    </a:lnTo>
                    <a:lnTo>
                      <a:pt x="220" y="140"/>
                    </a:lnTo>
                    <a:lnTo>
                      <a:pt x="215" y="136"/>
                    </a:lnTo>
                    <a:lnTo>
                      <a:pt x="209" y="134"/>
                    </a:lnTo>
                    <a:lnTo>
                      <a:pt x="203" y="132"/>
                    </a:lnTo>
                    <a:lnTo>
                      <a:pt x="196" y="129"/>
                    </a:lnTo>
                    <a:lnTo>
                      <a:pt x="189" y="127"/>
                    </a:lnTo>
                    <a:lnTo>
                      <a:pt x="183" y="125"/>
                    </a:lnTo>
                    <a:lnTo>
                      <a:pt x="176" y="122"/>
                    </a:lnTo>
                    <a:lnTo>
                      <a:pt x="170" y="121"/>
                    </a:lnTo>
                    <a:lnTo>
                      <a:pt x="164" y="117"/>
                    </a:lnTo>
                    <a:lnTo>
                      <a:pt x="158" y="114"/>
                    </a:lnTo>
                    <a:lnTo>
                      <a:pt x="153" y="111"/>
                    </a:lnTo>
                    <a:lnTo>
                      <a:pt x="148" y="106"/>
                    </a:lnTo>
                    <a:lnTo>
                      <a:pt x="143" y="98"/>
                    </a:lnTo>
                    <a:lnTo>
                      <a:pt x="142" y="90"/>
                    </a:lnTo>
                    <a:lnTo>
                      <a:pt x="142" y="80"/>
                    </a:lnTo>
                    <a:lnTo>
                      <a:pt x="145" y="72"/>
                    </a:lnTo>
                    <a:lnTo>
                      <a:pt x="149" y="64"/>
                    </a:lnTo>
                    <a:lnTo>
                      <a:pt x="156" y="57"/>
                    </a:lnTo>
                    <a:lnTo>
                      <a:pt x="163" y="50"/>
                    </a:lnTo>
                    <a:lnTo>
                      <a:pt x="172" y="46"/>
                    </a:lnTo>
                    <a:lnTo>
                      <a:pt x="177" y="43"/>
                    </a:lnTo>
                    <a:lnTo>
                      <a:pt x="183" y="39"/>
                    </a:lnTo>
                    <a:lnTo>
                      <a:pt x="187" y="36"/>
                    </a:lnTo>
                    <a:lnTo>
                      <a:pt x="193" y="31"/>
                    </a:lnTo>
                    <a:lnTo>
                      <a:pt x="199" y="27"/>
                    </a:lnTo>
                    <a:lnTo>
                      <a:pt x="205" y="23"/>
                    </a:lnTo>
                    <a:lnTo>
                      <a:pt x="211" y="18"/>
                    </a:lnTo>
                    <a:lnTo>
                      <a:pt x="218" y="14"/>
                    </a:lnTo>
                    <a:lnTo>
                      <a:pt x="226" y="18"/>
                    </a:lnTo>
                    <a:lnTo>
                      <a:pt x="235" y="22"/>
                    </a:lnTo>
                    <a:lnTo>
                      <a:pt x="243" y="28"/>
                    </a:lnTo>
                    <a:lnTo>
                      <a:pt x="251" y="34"/>
                    </a:lnTo>
                    <a:lnTo>
                      <a:pt x="259" y="40"/>
                    </a:lnTo>
                    <a:lnTo>
                      <a:pt x="267" y="47"/>
                    </a:lnTo>
                    <a:lnTo>
                      <a:pt x="277" y="54"/>
                    </a:lnTo>
                    <a:lnTo>
                      <a:pt x="286" y="60"/>
                    </a:lnTo>
                    <a:lnTo>
                      <a:pt x="294" y="65"/>
                    </a:lnTo>
                    <a:lnTo>
                      <a:pt x="304" y="69"/>
                    </a:lnTo>
                    <a:lnTo>
                      <a:pt x="314" y="72"/>
                    </a:lnTo>
                    <a:lnTo>
                      <a:pt x="324" y="75"/>
                    </a:lnTo>
                    <a:lnTo>
                      <a:pt x="334" y="74"/>
                    </a:lnTo>
                    <a:lnTo>
                      <a:pt x="344" y="72"/>
                    </a:lnTo>
                    <a:lnTo>
                      <a:pt x="355" y="68"/>
                    </a:lnTo>
                    <a:lnTo>
                      <a:pt x="367" y="60"/>
                    </a:lnTo>
                    <a:lnTo>
                      <a:pt x="373" y="54"/>
                    </a:lnTo>
                    <a:lnTo>
                      <a:pt x="378" y="46"/>
                    </a:lnTo>
                    <a:lnTo>
                      <a:pt x="382" y="36"/>
                    </a:lnTo>
                    <a:lnTo>
                      <a:pt x="387" y="27"/>
                    </a:lnTo>
                    <a:lnTo>
                      <a:pt x="393" y="18"/>
                    </a:lnTo>
                    <a:lnTo>
                      <a:pt x="401" y="10"/>
                    </a:lnTo>
                    <a:lnTo>
                      <a:pt x="411" y="3"/>
                    </a:lnTo>
                    <a:lnTo>
                      <a:pt x="422" y="0"/>
                    </a:lnTo>
                    <a:lnTo>
                      <a:pt x="432" y="3"/>
                    </a:lnTo>
                    <a:lnTo>
                      <a:pt x="442" y="6"/>
                    </a:lnTo>
                    <a:lnTo>
                      <a:pt x="453" y="10"/>
                    </a:lnTo>
                    <a:lnTo>
                      <a:pt x="463" y="15"/>
                    </a:lnTo>
                    <a:lnTo>
                      <a:pt x="472" y="21"/>
                    </a:lnTo>
                    <a:lnTo>
                      <a:pt x="479" y="28"/>
                    </a:lnTo>
                    <a:lnTo>
                      <a:pt x="486" y="36"/>
                    </a:lnTo>
                    <a:lnTo>
                      <a:pt x="492" y="46"/>
                    </a:lnTo>
                    <a:lnTo>
                      <a:pt x="493" y="54"/>
                    </a:lnTo>
                    <a:lnTo>
                      <a:pt x="492" y="61"/>
                    </a:lnTo>
                    <a:lnTo>
                      <a:pt x="489" y="68"/>
                    </a:lnTo>
                    <a:lnTo>
                      <a:pt x="485" y="73"/>
                    </a:lnTo>
                    <a:lnTo>
                      <a:pt x="479" y="79"/>
                    </a:lnTo>
                    <a:lnTo>
                      <a:pt x="473" y="83"/>
                    </a:lnTo>
                    <a:lnTo>
                      <a:pt x="466" y="88"/>
                    </a:lnTo>
                    <a:lnTo>
                      <a:pt x="458" y="93"/>
                    </a:lnTo>
                    <a:lnTo>
                      <a:pt x="451" y="97"/>
                    </a:lnTo>
                    <a:lnTo>
                      <a:pt x="443" y="101"/>
                    </a:lnTo>
                    <a:lnTo>
                      <a:pt x="437" y="107"/>
                    </a:lnTo>
                    <a:lnTo>
                      <a:pt x="431" y="112"/>
                    </a:lnTo>
                    <a:lnTo>
                      <a:pt x="427" y="118"/>
                    </a:lnTo>
                    <a:lnTo>
                      <a:pt x="423" y="125"/>
                    </a:lnTo>
                    <a:lnTo>
                      <a:pt x="422" y="133"/>
                    </a:lnTo>
                    <a:lnTo>
                      <a:pt x="422" y="142"/>
                    </a:lnTo>
                    <a:lnTo>
                      <a:pt x="511" y="227"/>
                    </a:lnTo>
                    <a:lnTo>
                      <a:pt x="429" y="316"/>
                    </a:lnTo>
                    <a:lnTo>
                      <a:pt x="419" y="317"/>
                    </a:lnTo>
                    <a:lnTo>
                      <a:pt x="411" y="315"/>
                    </a:lnTo>
                    <a:lnTo>
                      <a:pt x="402" y="312"/>
                    </a:lnTo>
                    <a:lnTo>
                      <a:pt x="395" y="308"/>
                    </a:lnTo>
                    <a:lnTo>
                      <a:pt x="388" y="302"/>
                    </a:lnTo>
                    <a:lnTo>
                      <a:pt x="382" y="295"/>
                    </a:lnTo>
                    <a:lnTo>
                      <a:pt x="376" y="288"/>
                    </a:lnTo>
                    <a:lnTo>
                      <a:pt x="370" y="281"/>
                    </a:lnTo>
                    <a:lnTo>
                      <a:pt x="364" y="273"/>
                    </a:lnTo>
                    <a:lnTo>
                      <a:pt x="358" y="266"/>
                    </a:lnTo>
                    <a:lnTo>
                      <a:pt x="351" y="260"/>
                    </a:lnTo>
                    <a:lnTo>
                      <a:pt x="344" y="255"/>
                    </a:lnTo>
                    <a:lnTo>
                      <a:pt x="336" y="250"/>
                    </a:lnTo>
                    <a:lnTo>
                      <a:pt x="327" y="248"/>
                    </a:lnTo>
                    <a:lnTo>
                      <a:pt x="317" y="247"/>
                    </a:lnTo>
                    <a:lnTo>
                      <a:pt x="305" y="248"/>
                    </a:lnTo>
                    <a:lnTo>
                      <a:pt x="299" y="252"/>
                    </a:lnTo>
                    <a:lnTo>
                      <a:pt x="293" y="255"/>
                    </a:lnTo>
                    <a:lnTo>
                      <a:pt x="287" y="260"/>
                    </a:lnTo>
                    <a:lnTo>
                      <a:pt x="281" y="265"/>
                    </a:lnTo>
                    <a:lnTo>
                      <a:pt x="275" y="270"/>
                    </a:lnTo>
                    <a:lnTo>
                      <a:pt x="270" y="275"/>
                    </a:lnTo>
                    <a:lnTo>
                      <a:pt x="265" y="281"/>
                    </a:lnTo>
                    <a:lnTo>
                      <a:pt x="260" y="288"/>
                    </a:lnTo>
                    <a:lnTo>
                      <a:pt x="255" y="294"/>
                    </a:lnTo>
                    <a:lnTo>
                      <a:pt x="251" y="300"/>
                    </a:lnTo>
                    <a:lnTo>
                      <a:pt x="247" y="308"/>
                    </a:lnTo>
                    <a:lnTo>
                      <a:pt x="244" y="315"/>
                    </a:lnTo>
                    <a:lnTo>
                      <a:pt x="242" y="323"/>
                    </a:lnTo>
                    <a:lnTo>
                      <a:pt x="239" y="331"/>
                    </a:lnTo>
                    <a:lnTo>
                      <a:pt x="238" y="339"/>
                    </a:lnTo>
                    <a:lnTo>
                      <a:pt x="238" y="348"/>
                    </a:lnTo>
                    <a:lnTo>
                      <a:pt x="241" y="353"/>
                    </a:lnTo>
                    <a:lnTo>
                      <a:pt x="244" y="356"/>
                    </a:lnTo>
                    <a:lnTo>
                      <a:pt x="248" y="360"/>
                    </a:lnTo>
                    <a:lnTo>
                      <a:pt x="252" y="362"/>
                    </a:lnTo>
                    <a:lnTo>
                      <a:pt x="257" y="364"/>
                    </a:lnTo>
                    <a:lnTo>
                      <a:pt x="262" y="366"/>
                    </a:lnTo>
                    <a:lnTo>
                      <a:pt x="267" y="367"/>
                    </a:lnTo>
                    <a:lnTo>
                      <a:pt x="274" y="368"/>
                    </a:lnTo>
                    <a:lnTo>
                      <a:pt x="279" y="368"/>
                    </a:lnTo>
                    <a:lnTo>
                      <a:pt x="285" y="369"/>
                    </a:lnTo>
                    <a:lnTo>
                      <a:pt x="292" y="370"/>
                    </a:lnTo>
                    <a:lnTo>
                      <a:pt x="298" y="370"/>
                    </a:lnTo>
                    <a:lnTo>
                      <a:pt x="304" y="370"/>
                    </a:lnTo>
                    <a:lnTo>
                      <a:pt x="309" y="371"/>
                    </a:lnTo>
                    <a:lnTo>
                      <a:pt x="315" y="371"/>
                    </a:lnTo>
                    <a:lnTo>
                      <a:pt x="320" y="373"/>
                    </a:lnTo>
                    <a:lnTo>
                      <a:pt x="330" y="376"/>
                    </a:lnTo>
                    <a:lnTo>
                      <a:pt x="337" y="382"/>
                    </a:lnTo>
                    <a:lnTo>
                      <a:pt x="344" y="389"/>
                    </a:lnTo>
                    <a:lnTo>
                      <a:pt x="349" y="398"/>
                    </a:lnTo>
                    <a:lnTo>
                      <a:pt x="353" y="407"/>
                    </a:lnTo>
                    <a:lnTo>
                      <a:pt x="355" y="417"/>
                    </a:lnTo>
                    <a:lnTo>
                      <a:pt x="356" y="427"/>
                    </a:lnTo>
                    <a:lnTo>
                      <a:pt x="355" y="436"/>
                    </a:lnTo>
                    <a:lnTo>
                      <a:pt x="352" y="443"/>
                    </a:lnTo>
                    <a:lnTo>
                      <a:pt x="348" y="448"/>
                    </a:lnTo>
                    <a:lnTo>
                      <a:pt x="343" y="453"/>
                    </a:lnTo>
                    <a:lnTo>
                      <a:pt x="339" y="458"/>
                    </a:lnTo>
                    <a:lnTo>
                      <a:pt x="334" y="462"/>
                    </a:lnTo>
                    <a:lnTo>
                      <a:pt x="330" y="468"/>
                    </a:lnTo>
                    <a:lnTo>
                      <a:pt x="324" y="473"/>
                    </a:lnTo>
                    <a:lnTo>
                      <a:pt x="320" y="479"/>
                    </a:lnTo>
                    <a:lnTo>
                      <a:pt x="311" y="479"/>
                    </a:lnTo>
                    <a:lnTo>
                      <a:pt x="304" y="477"/>
                    </a:lnTo>
                    <a:lnTo>
                      <a:pt x="295" y="474"/>
                    </a:lnTo>
                    <a:lnTo>
                      <a:pt x="286" y="470"/>
                    </a:lnTo>
                    <a:lnTo>
                      <a:pt x="278" y="465"/>
                    </a:lnTo>
                    <a:lnTo>
                      <a:pt x="268" y="461"/>
                    </a:lnTo>
                    <a:lnTo>
                      <a:pt x="259" y="455"/>
                    </a:lnTo>
                    <a:lnTo>
                      <a:pt x="250" y="450"/>
                    </a:lnTo>
                    <a:lnTo>
                      <a:pt x="241" y="445"/>
                    </a:lnTo>
                    <a:lnTo>
                      <a:pt x="231" y="441"/>
                    </a:lnTo>
                    <a:lnTo>
                      <a:pt x="222" y="437"/>
                    </a:lnTo>
                    <a:lnTo>
                      <a:pt x="211" y="435"/>
                    </a:lnTo>
                    <a:lnTo>
                      <a:pt x="202" y="432"/>
                    </a:lnTo>
                    <a:lnTo>
                      <a:pt x="193" y="432"/>
                    </a:lnTo>
                    <a:lnTo>
                      <a:pt x="182" y="433"/>
                    </a:lnTo>
                    <a:lnTo>
                      <a:pt x="172" y="436"/>
                    </a:lnTo>
                    <a:lnTo>
                      <a:pt x="98" y="508"/>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2" name="Freeform 9"/>
              <p:cNvSpPr>
                <a:spLocks/>
              </p:cNvSpPr>
              <p:nvPr/>
            </p:nvSpPr>
            <p:spPr bwMode="grayWhite">
              <a:xfrm>
                <a:off x="741489" y="3732594"/>
                <a:ext cx="803275" cy="746125"/>
              </a:xfrm>
              <a:custGeom>
                <a:avLst/>
                <a:gdLst>
                  <a:gd name="T0" fmla="*/ 229 w 506"/>
                  <a:gd name="T1" fmla="*/ 453 h 470"/>
                  <a:gd name="T2" fmla="*/ 200 w 506"/>
                  <a:gd name="T3" fmla="*/ 429 h 470"/>
                  <a:gd name="T4" fmla="*/ 175 w 506"/>
                  <a:gd name="T5" fmla="*/ 402 h 470"/>
                  <a:gd name="T6" fmla="*/ 158 w 506"/>
                  <a:gd name="T7" fmla="*/ 368 h 470"/>
                  <a:gd name="T8" fmla="*/ 241 w 506"/>
                  <a:gd name="T9" fmla="*/ 275 h 470"/>
                  <a:gd name="T10" fmla="*/ 224 w 506"/>
                  <a:gd name="T11" fmla="*/ 248 h 470"/>
                  <a:gd name="T12" fmla="*/ 198 w 506"/>
                  <a:gd name="T13" fmla="*/ 228 h 470"/>
                  <a:gd name="T14" fmla="*/ 166 w 506"/>
                  <a:gd name="T15" fmla="*/ 214 h 470"/>
                  <a:gd name="T16" fmla="*/ 139 w 506"/>
                  <a:gd name="T17" fmla="*/ 217 h 470"/>
                  <a:gd name="T18" fmla="*/ 128 w 506"/>
                  <a:gd name="T19" fmla="*/ 238 h 470"/>
                  <a:gd name="T20" fmla="*/ 120 w 506"/>
                  <a:gd name="T21" fmla="*/ 262 h 470"/>
                  <a:gd name="T22" fmla="*/ 104 w 506"/>
                  <a:gd name="T23" fmla="*/ 283 h 470"/>
                  <a:gd name="T24" fmla="*/ 77 w 506"/>
                  <a:gd name="T25" fmla="*/ 291 h 470"/>
                  <a:gd name="T26" fmla="*/ 53 w 506"/>
                  <a:gd name="T27" fmla="*/ 288 h 470"/>
                  <a:gd name="T28" fmla="*/ 31 w 506"/>
                  <a:gd name="T29" fmla="*/ 275 h 470"/>
                  <a:gd name="T30" fmla="*/ 12 w 506"/>
                  <a:gd name="T31" fmla="*/ 257 h 470"/>
                  <a:gd name="T32" fmla="*/ 61 w 506"/>
                  <a:gd name="T33" fmla="*/ 109 h 470"/>
                  <a:gd name="T34" fmla="*/ 24 w 506"/>
                  <a:gd name="T35" fmla="*/ 85 h 470"/>
                  <a:gd name="T36" fmla="*/ 0 w 506"/>
                  <a:gd name="T37" fmla="*/ 53 h 470"/>
                  <a:gd name="T38" fmla="*/ 19 w 506"/>
                  <a:gd name="T39" fmla="*/ 22 h 470"/>
                  <a:gd name="T40" fmla="*/ 54 w 506"/>
                  <a:gd name="T41" fmla="*/ 0 h 470"/>
                  <a:gd name="T42" fmla="*/ 82 w 506"/>
                  <a:gd name="T43" fmla="*/ 6 h 470"/>
                  <a:gd name="T44" fmla="*/ 103 w 506"/>
                  <a:gd name="T45" fmla="*/ 29 h 470"/>
                  <a:gd name="T46" fmla="*/ 132 w 506"/>
                  <a:gd name="T47" fmla="*/ 57 h 470"/>
                  <a:gd name="T48" fmla="*/ 175 w 506"/>
                  <a:gd name="T49" fmla="*/ 64 h 470"/>
                  <a:gd name="T50" fmla="*/ 215 w 506"/>
                  <a:gd name="T51" fmla="*/ 43 h 470"/>
                  <a:gd name="T52" fmla="*/ 243 w 506"/>
                  <a:gd name="T53" fmla="*/ 16 h 470"/>
                  <a:gd name="T54" fmla="*/ 265 w 506"/>
                  <a:gd name="T55" fmla="*/ 22 h 470"/>
                  <a:gd name="T56" fmla="*/ 284 w 506"/>
                  <a:gd name="T57" fmla="*/ 34 h 470"/>
                  <a:gd name="T58" fmla="*/ 301 w 506"/>
                  <a:gd name="T59" fmla="*/ 52 h 470"/>
                  <a:gd name="T60" fmla="*/ 318 w 506"/>
                  <a:gd name="T61" fmla="*/ 72 h 470"/>
                  <a:gd name="T62" fmla="*/ 314 w 506"/>
                  <a:gd name="T63" fmla="*/ 98 h 470"/>
                  <a:gd name="T64" fmla="*/ 296 w 506"/>
                  <a:gd name="T65" fmla="*/ 115 h 470"/>
                  <a:gd name="T66" fmla="*/ 278 w 506"/>
                  <a:gd name="T67" fmla="*/ 123 h 470"/>
                  <a:gd name="T68" fmla="*/ 260 w 506"/>
                  <a:gd name="T69" fmla="*/ 130 h 470"/>
                  <a:gd name="T70" fmla="*/ 249 w 506"/>
                  <a:gd name="T71" fmla="*/ 152 h 470"/>
                  <a:gd name="T72" fmla="*/ 257 w 506"/>
                  <a:gd name="T73" fmla="*/ 180 h 470"/>
                  <a:gd name="T74" fmla="*/ 288 w 506"/>
                  <a:gd name="T75" fmla="*/ 210 h 470"/>
                  <a:gd name="T76" fmla="*/ 321 w 506"/>
                  <a:gd name="T77" fmla="*/ 231 h 470"/>
                  <a:gd name="T78" fmla="*/ 339 w 506"/>
                  <a:gd name="T79" fmla="*/ 231 h 470"/>
                  <a:gd name="T80" fmla="*/ 358 w 506"/>
                  <a:gd name="T81" fmla="*/ 228 h 470"/>
                  <a:gd name="T82" fmla="*/ 377 w 506"/>
                  <a:gd name="T83" fmla="*/ 200 h 470"/>
                  <a:gd name="T84" fmla="*/ 385 w 506"/>
                  <a:gd name="T85" fmla="*/ 171 h 470"/>
                  <a:gd name="T86" fmla="*/ 404 w 506"/>
                  <a:gd name="T87" fmla="*/ 158 h 470"/>
                  <a:gd name="T88" fmla="*/ 497 w 506"/>
                  <a:gd name="T89" fmla="*/ 213 h 470"/>
                  <a:gd name="T90" fmla="*/ 482 w 506"/>
                  <a:gd name="T91" fmla="*/ 238 h 470"/>
                  <a:gd name="T92" fmla="*/ 458 w 506"/>
                  <a:gd name="T93" fmla="*/ 259 h 470"/>
                  <a:gd name="T94" fmla="*/ 438 w 506"/>
                  <a:gd name="T95" fmla="*/ 282 h 470"/>
                  <a:gd name="T96" fmla="*/ 434 w 506"/>
                  <a:gd name="T97" fmla="*/ 313 h 470"/>
                  <a:gd name="T98" fmla="*/ 467 w 506"/>
                  <a:gd name="T99" fmla="*/ 339 h 470"/>
                  <a:gd name="T100" fmla="*/ 505 w 506"/>
                  <a:gd name="T101" fmla="*/ 362 h 470"/>
                  <a:gd name="T102" fmla="*/ 329 w 506"/>
                  <a:gd name="T103" fmla="*/ 370 h 470"/>
                  <a:gd name="T104" fmla="*/ 306 w 506"/>
                  <a:gd name="T105" fmla="*/ 395 h 470"/>
                  <a:gd name="T106" fmla="*/ 287 w 506"/>
                  <a:gd name="T107" fmla="*/ 423 h 470"/>
                  <a:gd name="T108" fmla="*/ 267 w 506"/>
                  <a:gd name="T109" fmla="*/ 452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06" h="470">
                    <a:moveTo>
                      <a:pt x="252" y="469"/>
                    </a:moveTo>
                    <a:lnTo>
                      <a:pt x="245" y="463"/>
                    </a:lnTo>
                    <a:lnTo>
                      <a:pt x="237" y="458"/>
                    </a:lnTo>
                    <a:lnTo>
                      <a:pt x="229" y="453"/>
                    </a:lnTo>
                    <a:lnTo>
                      <a:pt x="221" y="447"/>
                    </a:lnTo>
                    <a:lnTo>
                      <a:pt x="214" y="441"/>
                    </a:lnTo>
                    <a:lnTo>
                      <a:pt x="207" y="435"/>
                    </a:lnTo>
                    <a:lnTo>
                      <a:pt x="200" y="429"/>
                    </a:lnTo>
                    <a:lnTo>
                      <a:pt x="193" y="423"/>
                    </a:lnTo>
                    <a:lnTo>
                      <a:pt x="187" y="416"/>
                    </a:lnTo>
                    <a:lnTo>
                      <a:pt x="181" y="409"/>
                    </a:lnTo>
                    <a:lnTo>
                      <a:pt x="175" y="402"/>
                    </a:lnTo>
                    <a:lnTo>
                      <a:pt x="171" y="394"/>
                    </a:lnTo>
                    <a:lnTo>
                      <a:pt x="166" y="386"/>
                    </a:lnTo>
                    <a:lnTo>
                      <a:pt x="162" y="377"/>
                    </a:lnTo>
                    <a:lnTo>
                      <a:pt x="158" y="368"/>
                    </a:lnTo>
                    <a:lnTo>
                      <a:pt x="156" y="359"/>
                    </a:lnTo>
                    <a:lnTo>
                      <a:pt x="245" y="290"/>
                    </a:lnTo>
                    <a:lnTo>
                      <a:pt x="242" y="282"/>
                    </a:lnTo>
                    <a:lnTo>
                      <a:pt x="241" y="275"/>
                    </a:lnTo>
                    <a:lnTo>
                      <a:pt x="237" y="267"/>
                    </a:lnTo>
                    <a:lnTo>
                      <a:pt x="233" y="261"/>
                    </a:lnTo>
                    <a:lnTo>
                      <a:pt x="229" y="254"/>
                    </a:lnTo>
                    <a:lnTo>
                      <a:pt x="224" y="248"/>
                    </a:lnTo>
                    <a:lnTo>
                      <a:pt x="218" y="242"/>
                    </a:lnTo>
                    <a:lnTo>
                      <a:pt x="212" y="237"/>
                    </a:lnTo>
                    <a:lnTo>
                      <a:pt x="205" y="232"/>
                    </a:lnTo>
                    <a:lnTo>
                      <a:pt x="198" y="228"/>
                    </a:lnTo>
                    <a:lnTo>
                      <a:pt x="191" y="223"/>
                    </a:lnTo>
                    <a:lnTo>
                      <a:pt x="183" y="219"/>
                    </a:lnTo>
                    <a:lnTo>
                      <a:pt x="175" y="216"/>
                    </a:lnTo>
                    <a:lnTo>
                      <a:pt x="166" y="214"/>
                    </a:lnTo>
                    <a:lnTo>
                      <a:pt x="158" y="212"/>
                    </a:lnTo>
                    <a:lnTo>
                      <a:pt x="150" y="210"/>
                    </a:lnTo>
                    <a:lnTo>
                      <a:pt x="144" y="213"/>
                    </a:lnTo>
                    <a:lnTo>
                      <a:pt x="139" y="217"/>
                    </a:lnTo>
                    <a:lnTo>
                      <a:pt x="135" y="221"/>
                    </a:lnTo>
                    <a:lnTo>
                      <a:pt x="133" y="227"/>
                    </a:lnTo>
                    <a:lnTo>
                      <a:pt x="129" y="232"/>
                    </a:lnTo>
                    <a:lnTo>
                      <a:pt x="128" y="238"/>
                    </a:lnTo>
                    <a:lnTo>
                      <a:pt x="126" y="244"/>
                    </a:lnTo>
                    <a:lnTo>
                      <a:pt x="125" y="250"/>
                    </a:lnTo>
                    <a:lnTo>
                      <a:pt x="122" y="256"/>
                    </a:lnTo>
                    <a:lnTo>
                      <a:pt x="120" y="262"/>
                    </a:lnTo>
                    <a:lnTo>
                      <a:pt x="116" y="268"/>
                    </a:lnTo>
                    <a:lnTo>
                      <a:pt x="113" y="273"/>
                    </a:lnTo>
                    <a:lnTo>
                      <a:pt x="109" y="278"/>
                    </a:lnTo>
                    <a:lnTo>
                      <a:pt x="104" y="283"/>
                    </a:lnTo>
                    <a:lnTo>
                      <a:pt x="98" y="287"/>
                    </a:lnTo>
                    <a:lnTo>
                      <a:pt x="90" y="290"/>
                    </a:lnTo>
                    <a:lnTo>
                      <a:pt x="83" y="291"/>
                    </a:lnTo>
                    <a:lnTo>
                      <a:pt x="77" y="291"/>
                    </a:lnTo>
                    <a:lnTo>
                      <a:pt x="70" y="291"/>
                    </a:lnTo>
                    <a:lnTo>
                      <a:pt x="65" y="291"/>
                    </a:lnTo>
                    <a:lnTo>
                      <a:pt x="58" y="289"/>
                    </a:lnTo>
                    <a:lnTo>
                      <a:pt x="53" y="288"/>
                    </a:lnTo>
                    <a:lnTo>
                      <a:pt x="47" y="285"/>
                    </a:lnTo>
                    <a:lnTo>
                      <a:pt x="41" y="282"/>
                    </a:lnTo>
                    <a:lnTo>
                      <a:pt x="36" y="278"/>
                    </a:lnTo>
                    <a:lnTo>
                      <a:pt x="31" y="275"/>
                    </a:lnTo>
                    <a:lnTo>
                      <a:pt x="25" y="270"/>
                    </a:lnTo>
                    <a:lnTo>
                      <a:pt x="20" y="266"/>
                    </a:lnTo>
                    <a:lnTo>
                      <a:pt x="16" y="262"/>
                    </a:lnTo>
                    <a:lnTo>
                      <a:pt x="12" y="257"/>
                    </a:lnTo>
                    <a:lnTo>
                      <a:pt x="7" y="253"/>
                    </a:lnTo>
                    <a:lnTo>
                      <a:pt x="3" y="248"/>
                    </a:lnTo>
                    <a:lnTo>
                      <a:pt x="65" y="117"/>
                    </a:lnTo>
                    <a:lnTo>
                      <a:pt x="61" y="109"/>
                    </a:lnTo>
                    <a:lnTo>
                      <a:pt x="53" y="102"/>
                    </a:lnTo>
                    <a:lnTo>
                      <a:pt x="44" y="96"/>
                    </a:lnTo>
                    <a:lnTo>
                      <a:pt x="33" y="91"/>
                    </a:lnTo>
                    <a:lnTo>
                      <a:pt x="24" y="85"/>
                    </a:lnTo>
                    <a:lnTo>
                      <a:pt x="13" y="79"/>
                    </a:lnTo>
                    <a:lnTo>
                      <a:pt x="5" y="71"/>
                    </a:lnTo>
                    <a:lnTo>
                      <a:pt x="0" y="62"/>
                    </a:lnTo>
                    <a:lnTo>
                      <a:pt x="0" y="53"/>
                    </a:lnTo>
                    <a:lnTo>
                      <a:pt x="3" y="44"/>
                    </a:lnTo>
                    <a:lnTo>
                      <a:pt x="7" y="37"/>
                    </a:lnTo>
                    <a:lnTo>
                      <a:pt x="12" y="28"/>
                    </a:lnTo>
                    <a:lnTo>
                      <a:pt x="19" y="22"/>
                    </a:lnTo>
                    <a:lnTo>
                      <a:pt x="27" y="15"/>
                    </a:lnTo>
                    <a:lnTo>
                      <a:pt x="37" y="9"/>
                    </a:lnTo>
                    <a:lnTo>
                      <a:pt x="46" y="3"/>
                    </a:lnTo>
                    <a:lnTo>
                      <a:pt x="54" y="0"/>
                    </a:lnTo>
                    <a:lnTo>
                      <a:pt x="61" y="0"/>
                    </a:lnTo>
                    <a:lnTo>
                      <a:pt x="68" y="0"/>
                    </a:lnTo>
                    <a:lnTo>
                      <a:pt x="75" y="3"/>
                    </a:lnTo>
                    <a:lnTo>
                      <a:pt x="82" y="6"/>
                    </a:lnTo>
                    <a:lnTo>
                      <a:pt x="88" y="11"/>
                    </a:lnTo>
                    <a:lnTo>
                      <a:pt x="94" y="15"/>
                    </a:lnTo>
                    <a:lnTo>
                      <a:pt x="98" y="21"/>
                    </a:lnTo>
                    <a:lnTo>
                      <a:pt x="103" y="29"/>
                    </a:lnTo>
                    <a:lnTo>
                      <a:pt x="108" y="38"/>
                    </a:lnTo>
                    <a:lnTo>
                      <a:pt x="116" y="45"/>
                    </a:lnTo>
                    <a:lnTo>
                      <a:pt x="123" y="52"/>
                    </a:lnTo>
                    <a:lnTo>
                      <a:pt x="132" y="57"/>
                    </a:lnTo>
                    <a:lnTo>
                      <a:pt x="141" y="62"/>
                    </a:lnTo>
                    <a:lnTo>
                      <a:pt x="152" y="64"/>
                    </a:lnTo>
                    <a:lnTo>
                      <a:pt x="164" y="66"/>
                    </a:lnTo>
                    <a:lnTo>
                      <a:pt x="175" y="64"/>
                    </a:lnTo>
                    <a:lnTo>
                      <a:pt x="187" y="61"/>
                    </a:lnTo>
                    <a:lnTo>
                      <a:pt x="196" y="57"/>
                    </a:lnTo>
                    <a:lnTo>
                      <a:pt x="206" y="50"/>
                    </a:lnTo>
                    <a:lnTo>
                      <a:pt x="215" y="43"/>
                    </a:lnTo>
                    <a:lnTo>
                      <a:pt x="223" y="34"/>
                    </a:lnTo>
                    <a:lnTo>
                      <a:pt x="230" y="26"/>
                    </a:lnTo>
                    <a:lnTo>
                      <a:pt x="237" y="17"/>
                    </a:lnTo>
                    <a:lnTo>
                      <a:pt x="243" y="16"/>
                    </a:lnTo>
                    <a:lnTo>
                      <a:pt x="249" y="17"/>
                    </a:lnTo>
                    <a:lnTo>
                      <a:pt x="254" y="18"/>
                    </a:lnTo>
                    <a:lnTo>
                      <a:pt x="260" y="20"/>
                    </a:lnTo>
                    <a:lnTo>
                      <a:pt x="265" y="22"/>
                    </a:lnTo>
                    <a:lnTo>
                      <a:pt x="270" y="25"/>
                    </a:lnTo>
                    <a:lnTo>
                      <a:pt x="275" y="27"/>
                    </a:lnTo>
                    <a:lnTo>
                      <a:pt x="279" y="31"/>
                    </a:lnTo>
                    <a:lnTo>
                      <a:pt x="284" y="34"/>
                    </a:lnTo>
                    <a:lnTo>
                      <a:pt x="288" y="38"/>
                    </a:lnTo>
                    <a:lnTo>
                      <a:pt x="293" y="43"/>
                    </a:lnTo>
                    <a:lnTo>
                      <a:pt x="297" y="47"/>
                    </a:lnTo>
                    <a:lnTo>
                      <a:pt x="301" y="52"/>
                    </a:lnTo>
                    <a:lnTo>
                      <a:pt x="305" y="56"/>
                    </a:lnTo>
                    <a:lnTo>
                      <a:pt x="309" y="61"/>
                    </a:lnTo>
                    <a:lnTo>
                      <a:pt x="314" y="66"/>
                    </a:lnTo>
                    <a:lnTo>
                      <a:pt x="318" y="72"/>
                    </a:lnTo>
                    <a:lnTo>
                      <a:pt x="320" y="79"/>
                    </a:lnTo>
                    <a:lnTo>
                      <a:pt x="319" y="85"/>
                    </a:lnTo>
                    <a:lnTo>
                      <a:pt x="317" y="92"/>
                    </a:lnTo>
                    <a:lnTo>
                      <a:pt x="314" y="98"/>
                    </a:lnTo>
                    <a:lnTo>
                      <a:pt x="309" y="104"/>
                    </a:lnTo>
                    <a:lnTo>
                      <a:pt x="305" y="109"/>
                    </a:lnTo>
                    <a:lnTo>
                      <a:pt x="300" y="114"/>
                    </a:lnTo>
                    <a:lnTo>
                      <a:pt x="296" y="115"/>
                    </a:lnTo>
                    <a:lnTo>
                      <a:pt x="291" y="117"/>
                    </a:lnTo>
                    <a:lnTo>
                      <a:pt x="287" y="119"/>
                    </a:lnTo>
                    <a:lnTo>
                      <a:pt x="283" y="120"/>
                    </a:lnTo>
                    <a:lnTo>
                      <a:pt x="278" y="123"/>
                    </a:lnTo>
                    <a:lnTo>
                      <a:pt x="273" y="124"/>
                    </a:lnTo>
                    <a:lnTo>
                      <a:pt x="268" y="126"/>
                    </a:lnTo>
                    <a:lnTo>
                      <a:pt x="262" y="127"/>
                    </a:lnTo>
                    <a:lnTo>
                      <a:pt x="260" y="130"/>
                    </a:lnTo>
                    <a:lnTo>
                      <a:pt x="257" y="135"/>
                    </a:lnTo>
                    <a:lnTo>
                      <a:pt x="254" y="140"/>
                    </a:lnTo>
                    <a:lnTo>
                      <a:pt x="250" y="145"/>
                    </a:lnTo>
                    <a:lnTo>
                      <a:pt x="249" y="152"/>
                    </a:lnTo>
                    <a:lnTo>
                      <a:pt x="248" y="158"/>
                    </a:lnTo>
                    <a:lnTo>
                      <a:pt x="249" y="164"/>
                    </a:lnTo>
                    <a:lnTo>
                      <a:pt x="252" y="169"/>
                    </a:lnTo>
                    <a:lnTo>
                      <a:pt x="257" y="180"/>
                    </a:lnTo>
                    <a:lnTo>
                      <a:pt x="263" y="189"/>
                    </a:lnTo>
                    <a:lnTo>
                      <a:pt x="271" y="196"/>
                    </a:lnTo>
                    <a:lnTo>
                      <a:pt x="279" y="204"/>
                    </a:lnTo>
                    <a:lnTo>
                      <a:pt x="288" y="210"/>
                    </a:lnTo>
                    <a:lnTo>
                      <a:pt x="298" y="217"/>
                    </a:lnTo>
                    <a:lnTo>
                      <a:pt x="308" y="224"/>
                    </a:lnTo>
                    <a:lnTo>
                      <a:pt x="317" y="231"/>
                    </a:lnTo>
                    <a:lnTo>
                      <a:pt x="321" y="231"/>
                    </a:lnTo>
                    <a:lnTo>
                      <a:pt x="326" y="231"/>
                    </a:lnTo>
                    <a:lnTo>
                      <a:pt x="330" y="231"/>
                    </a:lnTo>
                    <a:lnTo>
                      <a:pt x="334" y="231"/>
                    </a:lnTo>
                    <a:lnTo>
                      <a:pt x="339" y="231"/>
                    </a:lnTo>
                    <a:lnTo>
                      <a:pt x="344" y="231"/>
                    </a:lnTo>
                    <a:lnTo>
                      <a:pt x="349" y="231"/>
                    </a:lnTo>
                    <a:lnTo>
                      <a:pt x="354" y="231"/>
                    </a:lnTo>
                    <a:lnTo>
                      <a:pt x="358" y="228"/>
                    </a:lnTo>
                    <a:lnTo>
                      <a:pt x="363" y="222"/>
                    </a:lnTo>
                    <a:lnTo>
                      <a:pt x="368" y="215"/>
                    </a:lnTo>
                    <a:lnTo>
                      <a:pt x="373" y="209"/>
                    </a:lnTo>
                    <a:lnTo>
                      <a:pt x="377" y="200"/>
                    </a:lnTo>
                    <a:lnTo>
                      <a:pt x="380" y="192"/>
                    </a:lnTo>
                    <a:lnTo>
                      <a:pt x="383" y="183"/>
                    </a:lnTo>
                    <a:lnTo>
                      <a:pt x="383" y="176"/>
                    </a:lnTo>
                    <a:lnTo>
                      <a:pt x="385" y="171"/>
                    </a:lnTo>
                    <a:lnTo>
                      <a:pt x="388" y="167"/>
                    </a:lnTo>
                    <a:lnTo>
                      <a:pt x="392" y="163"/>
                    </a:lnTo>
                    <a:lnTo>
                      <a:pt x="398" y="160"/>
                    </a:lnTo>
                    <a:lnTo>
                      <a:pt x="404" y="158"/>
                    </a:lnTo>
                    <a:lnTo>
                      <a:pt x="410" y="156"/>
                    </a:lnTo>
                    <a:lnTo>
                      <a:pt x="417" y="155"/>
                    </a:lnTo>
                    <a:lnTo>
                      <a:pt x="423" y="155"/>
                    </a:lnTo>
                    <a:lnTo>
                      <a:pt x="497" y="213"/>
                    </a:lnTo>
                    <a:lnTo>
                      <a:pt x="495" y="221"/>
                    </a:lnTo>
                    <a:lnTo>
                      <a:pt x="492" y="227"/>
                    </a:lnTo>
                    <a:lnTo>
                      <a:pt x="487" y="232"/>
                    </a:lnTo>
                    <a:lnTo>
                      <a:pt x="482" y="238"/>
                    </a:lnTo>
                    <a:lnTo>
                      <a:pt x="476" y="243"/>
                    </a:lnTo>
                    <a:lnTo>
                      <a:pt x="470" y="248"/>
                    </a:lnTo>
                    <a:lnTo>
                      <a:pt x="464" y="253"/>
                    </a:lnTo>
                    <a:lnTo>
                      <a:pt x="458" y="259"/>
                    </a:lnTo>
                    <a:lnTo>
                      <a:pt x="451" y="264"/>
                    </a:lnTo>
                    <a:lnTo>
                      <a:pt x="446" y="269"/>
                    </a:lnTo>
                    <a:lnTo>
                      <a:pt x="441" y="275"/>
                    </a:lnTo>
                    <a:lnTo>
                      <a:pt x="438" y="282"/>
                    </a:lnTo>
                    <a:lnTo>
                      <a:pt x="434" y="288"/>
                    </a:lnTo>
                    <a:lnTo>
                      <a:pt x="433" y="296"/>
                    </a:lnTo>
                    <a:lnTo>
                      <a:pt x="433" y="304"/>
                    </a:lnTo>
                    <a:lnTo>
                      <a:pt x="434" y="313"/>
                    </a:lnTo>
                    <a:lnTo>
                      <a:pt x="439" y="323"/>
                    </a:lnTo>
                    <a:lnTo>
                      <a:pt x="446" y="329"/>
                    </a:lnTo>
                    <a:lnTo>
                      <a:pt x="456" y="335"/>
                    </a:lnTo>
                    <a:lnTo>
                      <a:pt x="467" y="339"/>
                    </a:lnTo>
                    <a:lnTo>
                      <a:pt x="478" y="343"/>
                    </a:lnTo>
                    <a:lnTo>
                      <a:pt x="488" y="348"/>
                    </a:lnTo>
                    <a:lnTo>
                      <a:pt x="497" y="354"/>
                    </a:lnTo>
                    <a:lnTo>
                      <a:pt x="505" y="362"/>
                    </a:lnTo>
                    <a:lnTo>
                      <a:pt x="442" y="445"/>
                    </a:lnTo>
                    <a:lnTo>
                      <a:pt x="343" y="362"/>
                    </a:lnTo>
                    <a:lnTo>
                      <a:pt x="336" y="366"/>
                    </a:lnTo>
                    <a:lnTo>
                      <a:pt x="329" y="370"/>
                    </a:lnTo>
                    <a:lnTo>
                      <a:pt x="323" y="377"/>
                    </a:lnTo>
                    <a:lnTo>
                      <a:pt x="317" y="382"/>
                    </a:lnTo>
                    <a:lnTo>
                      <a:pt x="312" y="388"/>
                    </a:lnTo>
                    <a:lnTo>
                      <a:pt x="306" y="395"/>
                    </a:lnTo>
                    <a:lnTo>
                      <a:pt x="302" y="401"/>
                    </a:lnTo>
                    <a:lnTo>
                      <a:pt x="296" y="408"/>
                    </a:lnTo>
                    <a:lnTo>
                      <a:pt x="292" y="415"/>
                    </a:lnTo>
                    <a:lnTo>
                      <a:pt x="287" y="423"/>
                    </a:lnTo>
                    <a:lnTo>
                      <a:pt x="283" y="430"/>
                    </a:lnTo>
                    <a:lnTo>
                      <a:pt x="278" y="437"/>
                    </a:lnTo>
                    <a:lnTo>
                      <a:pt x="272" y="445"/>
                    </a:lnTo>
                    <a:lnTo>
                      <a:pt x="267" y="452"/>
                    </a:lnTo>
                    <a:lnTo>
                      <a:pt x="262" y="459"/>
                    </a:lnTo>
                    <a:lnTo>
                      <a:pt x="256" y="465"/>
                    </a:lnTo>
                    <a:lnTo>
                      <a:pt x="252" y="469"/>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3" name="Freeform 10"/>
              <p:cNvSpPr>
                <a:spLocks/>
              </p:cNvSpPr>
              <p:nvPr/>
            </p:nvSpPr>
            <p:spPr bwMode="grayWhite">
              <a:xfrm>
                <a:off x="770064" y="4589844"/>
                <a:ext cx="709613" cy="825500"/>
              </a:xfrm>
              <a:custGeom>
                <a:avLst/>
                <a:gdLst>
                  <a:gd name="T0" fmla="*/ 254 w 447"/>
                  <a:gd name="T1" fmla="*/ 495 h 520"/>
                  <a:gd name="T2" fmla="*/ 245 w 447"/>
                  <a:gd name="T3" fmla="*/ 454 h 520"/>
                  <a:gd name="T4" fmla="*/ 230 w 447"/>
                  <a:gd name="T5" fmla="*/ 417 h 520"/>
                  <a:gd name="T6" fmla="*/ 193 w 447"/>
                  <a:gd name="T7" fmla="*/ 402 h 520"/>
                  <a:gd name="T8" fmla="*/ 150 w 447"/>
                  <a:gd name="T9" fmla="*/ 412 h 520"/>
                  <a:gd name="T10" fmla="*/ 112 w 447"/>
                  <a:gd name="T11" fmla="*/ 417 h 520"/>
                  <a:gd name="T12" fmla="*/ 93 w 447"/>
                  <a:gd name="T13" fmla="*/ 399 h 520"/>
                  <a:gd name="T14" fmla="*/ 81 w 447"/>
                  <a:gd name="T15" fmla="*/ 370 h 520"/>
                  <a:gd name="T16" fmla="*/ 75 w 447"/>
                  <a:gd name="T17" fmla="*/ 339 h 520"/>
                  <a:gd name="T18" fmla="*/ 76 w 447"/>
                  <a:gd name="T19" fmla="*/ 309 h 520"/>
                  <a:gd name="T20" fmla="*/ 106 w 447"/>
                  <a:gd name="T21" fmla="*/ 300 h 520"/>
                  <a:gd name="T22" fmla="*/ 146 w 447"/>
                  <a:gd name="T23" fmla="*/ 307 h 520"/>
                  <a:gd name="T24" fmla="*/ 175 w 447"/>
                  <a:gd name="T25" fmla="*/ 294 h 520"/>
                  <a:gd name="T26" fmla="*/ 186 w 447"/>
                  <a:gd name="T27" fmla="*/ 273 h 520"/>
                  <a:gd name="T28" fmla="*/ 189 w 447"/>
                  <a:gd name="T29" fmla="*/ 246 h 520"/>
                  <a:gd name="T30" fmla="*/ 188 w 447"/>
                  <a:gd name="T31" fmla="*/ 219 h 520"/>
                  <a:gd name="T32" fmla="*/ 178 w 447"/>
                  <a:gd name="T33" fmla="*/ 191 h 520"/>
                  <a:gd name="T34" fmla="*/ 153 w 447"/>
                  <a:gd name="T35" fmla="*/ 171 h 520"/>
                  <a:gd name="T36" fmla="*/ 123 w 447"/>
                  <a:gd name="T37" fmla="*/ 172 h 520"/>
                  <a:gd name="T38" fmla="*/ 93 w 447"/>
                  <a:gd name="T39" fmla="*/ 185 h 520"/>
                  <a:gd name="T40" fmla="*/ 64 w 447"/>
                  <a:gd name="T41" fmla="*/ 194 h 520"/>
                  <a:gd name="T42" fmla="*/ 34 w 447"/>
                  <a:gd name="T43" fmla="*/ 185 h 520"/>
                  <a:gd name="T44" fmla="*/ 19 w 447"/>
                  <a:gd name="T45" fmla="*/ 166 h 520"/>
                  <a:gd name="T46" fmla="*/ 9 w 447"/>
                  <a:gd name="T47" fmla="*/ 146 h 520"/>
                  <a:gd name="T48" fmla="*/ 2 w 447"/>
                  <a:gd name="T49" fmla="*/ 122 h 520"/>
                  <a:gd name="T50" fmla="*/ 0 w 447"/>
                  <a:gd name="T51" fmla="*/ 98 h 520"/>
                  <a:gd name="T52" fmla="*/ 387 w 447"/>
                  <a:gd name="T53" fmla="*/ 12 h 520"/>
                  <a:gd name="T54" fmla="*/ 399 w 447"/>
                  <a:gd name="T55" fmla="*/ 41 h 520"/>
                  <a:gd name="T56" fmla="*/ 406 w 447"/>
                  <a:gd name="T57" fmla="*/ 74 h 520"/>
                  <a:gd name="T58" fmla="*/ 411 w 447"/>
                  <a:gd name="T59" fmla="*/ 107 h 520"/>
                  <a:gd name="T60" fmla="*/ 396 w 447"/>
                  <a:gd name="T61" fmla="*/ 141 h 520"/>
                  <a:gd name="T62" fmla="*/ 375 w 447"/>
                  <a:gd name="T63" fmla="*/ 144 h 520"/>
                  <a:gd name="T64" fmla="*/ 354 w 447"/>
                  <a:gd name="T65" fmla="*/ 141 h 520"/>
                  <a:gd name="T66" fmla="*/ 332 w 447"/>
                  <a:gd name="T67" fmla="*/ 137 h 520"/>
                  <a:gd name="T68" fmla="*/ 307 w 447"/>
                  <a:gd name="T69" fmla="*/ 141 h 520"/>
                  <a:gd name="T70" fmla="*/ 286 w 447"/>
                  <a:gd name="T71" fmla="*/ 166 h 520"/>
                  <a:gd name="T72" fmla="*/ 285 w 447"/>
                  <a:gd name="T73" fmla="*/ 199 h 520"/>
                  <a:gd name="T74" fmla="*/ 289 w 447"/>
                  <a:gd name="T75" fmla="*/ 222 h 520"/>
                  <a:gd name="T76" fmla="*/ 295 w 447"/>
                  <a:gd name="T77" fmla="*/ 247 h 520"/>
                  <a:gd name="T78" fmla="*/ 308 w 447"/>
                  <a:gd name="T79" fmla="*/ 268 h 520"/>
                  <a:gd name="T80" fmla="*/ 332 w 447"/>
                  <a:gd name="T81" fmla="*/ 282 h 520"/>
                  <a:gd name="T82" fmla="*/ 357 w 447"/>
                  <a:gd name="T83" fmla="*/ 282 h 520"/>
                  <a:gd name="T84" fmla="*/ 379 w 447"/>
                  <a:gd name="T85" fmla="*/ 272 h 520"/>
                  <a:gd name="T86" fmla="*/ 402 w 447"/>
                  <a:gd name="T87" fmla="*/ 262 h 520"/>
                  <a:gd name="T88" fmla="*/ 426 w 447"/>
                  <a:gd name="T89" fmla="*/ 265 h 520"/>
                  <a:gd name="T90" fmla="*/ 436 w 447"/>
                  <a:gd name="T91" fmla="*/ 287 h 520"/>
                  <a:gd name="T92" fmla="*/ 442 w 447"/>
                  <a:gd name="T93" fmla="*/ 312 h 520"/>
                  <a:gd name="T94" fmla="*/ 444 w 447"/>
                  <a:gd name="T95" fmla="*/ 338 h 520"/>
                  <a:gd name="T96" fmla="*/ 436 w 447"/>
                  <a:gd name="T97" fmla="*/ 358 h 520"/>
                  <a:gd name="T98" fmla="*/ 397 w 447"/>
                  <a:gd name="T99" fmla="*/ 366 h 520"/>
                  <a:gd name="T100" fmla="*/ 363 w 447"/>
                  <a:gd name="T101" fmla="*/ 380 h 520"/>
                  <a:gd name="T102" fmla="*/ 347 w 447"/>
                  <a:gd name="T103" fmla="*/ 406 h 520"/>
                  <a:gd name="T104" fmla="*/ 353 w 447"/>
                  <a:gd name="T105" fmla="*/ 437 h 520"/>
                  <a:gd name="T106" fmla="*/ 372 w 447"/>
                  <a:gd name="T107" fmla="*/ 464 h 520"/>
                  <a:gd name="T108" fmla="*/ 369 w 447"/>
                  <a:gd name="T109" fmla="*/ 492 h 520"/>
                  <a:gd name="T110" fmla="*/ 347 w 447"/>
                  <a:gd name="T111" fmla="*/ 503 h 520"/>
                  <a:gd name="T112" fmla="*/ 323 w 447"/>
                  <a:gd name="T113" fmla="*/ 511 h 520"/>
                  <a:gd name="T114" fmla="*/ 298 w 447"/>
                  <a:gd name="T115" fmla="*/ 516 h 520"/>
                  <a:gd name="T116" fmla="*/ 272 w 447"/>
                  <a:gd name="T117" fmla="*/ 51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47" h="520">
                    <a:moveTo>
                      <a:pt x="272" y="519"/>
                    </a:moveTo>
                    <a:lnTo>
                      <a:pt x="265" y="512"/>
                    </a:lnTo>
                    <a:lnTo>
                      <a:pt x="259" y="505"/>
                    </a:lnTo>
                    <a:lnTo>
                      <a:pt x="254" y="495"/>
                    </a:lnTo>
                    <a:lnTo>
                      <a:pt x="252" y="486"/>
                    </a:lnTo>
                    <a:lnTo>
                      <a:pt x="248" y="475"/>
                    </a:lnTo>
                    <a:lnTo>
                      <a:pt x="246" y="465"/>
                    </a:lnTo>
                    <a:lnTo>
                      <a:pt x="245" y="454"/>
                    </a:lnTo>
                    <a:lnTo>
                      <a:pt x="242" y="444"/>
                    </a:lnTo>
                    <a:lnTo>
                      <a:pt x="239" y="434"/>
                    </a:lnTo>
                    <a:lnTo>
                      <a:pt x="235" y="425"/>
                    </a:lnTo>
                    <a:lnTo>
                      <a:pt x="230" y="417"/>
                    </a:lnTo>
                    <a:lnTo>
                      <a:pt x="223" y="411"/>
                    </a:lnTo>
                    <a:lnTo>
                      <a:pt x="215" y="406"/>
                    </a:lnTo>
                    <a:lnTo>
                      <a:pt x="205" y="403"/>
                    </a:lnTo>
                    <a:lnTo>
                      <a:pt x="193" y="402"/>
                    </a:lnTo>
                    <a:lnTo>
                      <a:pt x="177" y="403"/>
                    </a:lnTo>
                    <a:lnTo>
                      <a:pt x="168" y="407"/>
                    </a:lnTo>
                    <a:lnTo>
                      <a:pt x="159" y="410"/>
                    </a:lnTo>
                    <a:lnTo>
                      <a:pt x="150" y="412"/>
                    </a:lnTo>
                    <a:lnTo>
                      <a:pt x="140" y="415"/>
                    </a:lnTo>
                    <a:lnTo>
                      <a:pt x="131" y="416"/>
                    </a:lnTo>
                    <a:lnTo>
                      <a:pt x="122" y="417"/>
                    </a:lnTo>
                    <a:lnTo>
                      <a:pt x="112" y="417"/>
                    </a:lnTo>
                    <a:lnTo>
                      <a:pt x="102" y="417"/>
                    </a:lnTo>
                    <a:lnTo>
                      <a:pt x="99" y="412"/>
                    </a:lnTo>
                    <a:lnTo>
                      <a:pt x="96" y="406"/>
                    </a:lnTo>
                    <a:lnTo>
                      <a:pt x="93" y="399"/>
                    </a:lnTo>
                    <a:lnTo>
                      <a:pt x="90" y="393"/>
                    </a:lnTo>
                    <a:lnTo>
                      <a:pt x="87" y="385"/>
                    </a:lnTo>
                    <a:lnTo>
                      <a:pt x="84" y="378"/>
                    </a:lnTo>
                    <a:lnTo>
                      <a:pt x="81" y="370"/>
                    </a:lnTo>
                    <a:lnTo>
                      <a:pt x="79" y="362"/>
                    </a:lnTo>
                    <a:lnTo>
                      <a:pt x="78" y="355"/>
                    </a:lnTo>
                    <a:lnTo>
                      <a:pt x="76" y="347"/>
                    </a:lnTo>
                    <a:lnTo>
                      <a:pt x="75" y="339"/>
                    </a:lnTo>
                    <a:lnTo>
                      <a:pt x="74" y="332"/>
                    </a:lnTo>
                    <a:lnTo>
                      <a:pt x="74" y="324"/>
                    </a:lnTo>
                    <a:lnTo>
                      <a:pt x="75" y="316"/>
                    </a:lnTo>
                    <a:lnTo>
                      <a:pt x="76" y="309"/>
                    </a:lnTo>
                    <a:lnTo>
                      <a:pt x="78" y="302"/>
                    </a:lnTo>
                    <a:lnTo>
                      <a:pt x="87" y="299"/>
                    </a:lnTo>
                    <a:lnTo>
                      <a:pt x="97" y="298"/>
                    </a:lnTo>
                    <a:lnTo>
                      <a:pt x="106" y="300"/>
                    </a:lnTo>
                    <a:lnTo>
                      <a:pt x="116" y="302"/>
                    </a:lnTo>
                    <a:lnTo>
                      <a:pt x="126" y="305"/>
                    </a:lnTo>
                    <a:lnTo>
                      <a:pt x="136" y="306"/>
                    </a:lnTo>
                    <a:lnTo>
                      <a:pt x="146" y="307"/>
                    </a:lnTo>
                    <a:lnTo>
                      <a:pt x="157" y="305"/>
                    </a:lnTo>
                    <a:lnTo>
                      <a:pt x="165" y="302"/>
                    </a:lnTo>
                    <a:lnTo>
                      <a:pt x="170" y="298"/>
                    </a:lnTo>
                    <a:lnTo>
                      <a:pt x="175" y="294"/>
                    </a:lnTo>
                    <a:lnTo>
                      <a:pt x="179" y="290"/>
                    </a:lnTo>
                    <a:lnTo>
                      <a:pt x="182" y="284"/>
                    </a:lnTo>
                    <a:lnTo>
                      <a:pt x="185" y="278"/>
                    </a:lnTo>
                    <a:lnTo>
                      <a:pt x="186" y="273"/>
                    </a:lnTo>
                    <a:lnTo>
                      <a:pt x="187" y="266"/>
                    </a:lnTo>
                    <a:lnTo>
                      <a:pt x="188" y="259"/>
                    </a:lnTo>
                    <a:lnTo>
                      <a:pt x="189" y="253"/>
                    </a:lnTo>
                    <a:lnTo>
                      <a:pt x="189" y="246"/>
                    </a:lnTo>
                    <a:lnTo>
                      <a:pt x="189" y="239"/>
                    </a:lnTo>
                    <a:lnTo>
                      <a:pt x="189" y="232"/>
                    </a:lnTo>
                    <a:lnTo>
                      <a:pt x="189" y="226"/>
                    </a:lnTo>
                    <a:lnTo>
                      <a:pt x="188" y="219"/>
                    </a:lnTo>
                    <a:lnTo>
                      <a:pt x="188" y="213"/>
                    </a:lnTo>
                    <a:lnTo>
                      <a:pt x="186" y="204"/>
                    </a:lnTo>
                    <a:lnTo>
                      <a:pt x="182" y="198"/>
                    </a:lnTo>
                    <a:lnTo>
                      <a:pt x="178" y="191"/>
                    </a:lnTo>
                    <a:lnTo>
                      <a:pt x="173" y="185"/>
                    </a:lnTo>
                    <a:lnTo>
                      <a:pt x="167" y="180"/>
                    </a:lnTo>
                    <a:lnTo>
                      <a:pt x="161" y="176"/>
                    </a:lnTo>
                    <a:lnTo>
                      <a:pt x="153" y="171"/>
                    </a:lnTo>
                    <a:lnTo>
                      <a:pt x="146" y="167"/>
                    </a:lnTo>
                    <a:lnTo>
                      <a:pt x="138" y="167"/>
                    </a:lnTo>
                    <a:lnTo>
                      <a:pt x="130" y="170"/>
                    </a:lnTo>
                    <a:lnTo>
                      <a:pt x="123" y="172"/>
                    </a:lnTo>
                    <a:lnTo>
                      <a:pt x="116" y="175"/>
                    </a:lnTo>
                    <a:lnTo>
                      <a:pt x="108" y="178"/>
                    </a:lnTo>
                    <a:lnTo>
                      <a:pt x="100" y="182"/>
                    </a:lnTo>
                    <a:lnTo>
                      <a:pt x="93" y="185"/>
                    </a:lnTo>
                    <a:lnTo>
                      <a:pt x="86" y="189"/>
                    </a:lnTo>
                    <a:lnTo>
                      <a:pt x="79" y="191"/>
                    </a:lnTo>
                    <a:lnTo>
                      <a:pt x="71" y="194"/>
                    </a:lnTo>
                    <a:lnTo>
                      <a:pt x="64" y="194"/>
                    </a:lnTo>
                    <a:lnTo>
                      <a:pt x="56" y="194"/>
                    </a:lnTo>
                    <a:lnTo>
                      <a:pt x="48" y="193"/>
                    </a:lnTo>
                    <a:lnTo>
                      <a:pt x="41" y="190"/>
                    </a:lnTo>
                    <a:lnTo>
                      <a:pt x="34" y="185"/>
                    </a:lnTo>
                    <a:lnTo>
                      <a:pt x="26" y="179"/>
                    </a:lnTo>
                    <a:lnTo>
                      <a:pt x="24" y="175"/>
                    </a:lnTo>
                    <a:lnTo>
                      <a:pt x="21" y="171"/>
                    </a:lnTo>
                    <a:lnTo>
                      <a:pt x="19" y="166"/>
                    </a:lnTo>
                    <a:lnTo>
                      <a:pt x="15" y="162"/>
                    </a:lnTo>
                    <a:lnTo>
                      <a:pt x="13" y="157"/>
                    </a:lnTo>
                    <a:lnTo>
                      <a:pt x="11" y="151"/>
                    </a:lnTo>
                    <a:lnTo>
                      <a:pt x="9" y="146"/>
                    </a:lnTo>
                    <a:lnTo>
                      <a:pt x="7" y="139"/>
                    </a:lnTo>
                    <a:lnTo>
                      <a:pt x="6" y="134"/>
                    </a:lnTo>
                    <a:lnTo>
                      <a:pt x="4" y="129"/>
                    </a:lnTo>
                    <a:lnTo>
                      <a:pt x="2" y="122"/>
                    </a:lnTo>
                    <a:lnTo>
                      <a:pt x="1" y="116"/>
                    </a:lnTo>
                    <a:lnTo>
                      <a:pt x="0" y="111"/>
                    </a:lnTo>
                    <a:lnTo>
                      <a:pt x="0" y="104"/>
                    </a:lnTo>
                    <a:lnTo>
                      <a:pt x="0" y="98"/>
                    </a:lnTo>
                    <a:lnTo>
                      <a:pt x="0" y="92"/>
                    </a:lnTo>
                    <a:lnTo>
                      <a:pt x="378" y="0"/>
                    </a:lnTo>
                    <a:lnTo>
                      <a:pt x="383" y="5"/>
                    </a:lnTo>
                    <a:lnTo>
                      <a:pt x="387" y="12"/>
                    </a:lnTo>
                    <a:lnTo>
                      <a:pt x="391" y="18"/>
                    </a:lnTo>
                    <a:lnTo>
                      <a:pt x="394" y="26"/>
                    </a:lnTo>
                    <a:lnTo>
                      <a:pt x="397" y="33"/>
                    </a:lnTo>
                    <a:lnTo>
                      <a:pt x="399" y="41"/>
                    </a:lnTo>
                    <a:lnTo>
                      <a:pt x="401" y="49"/>
                    </a:lnTo>
                    <a:lnTo>
                      <a:pt x="403" y="57"/>
                    </a:lnTo>
                    <a:lnTo>
                      <a:pt x="405" y="65"/>
                    </a:lnTo>
                    <a:lnTo>
                      <a:pt x="406" y="74"/>
                    </a:lnTo>
                    <a:lnTo>
                      <a:pt x="407" y="82"/>
                    </a:lnTo>
                    <a:lnTo>
                      <a:pt x="408" y="91"/>
                    </a:lnTo>
                    <a:lnTo>
                      <a:pt x="410" y="99"/>
                    </a:lnTo>
                    <a:lnTo>
                      <a:pt x="411" y="107"/>
                    </a:lnTo>
                    <a:lnTo>
                      <a:pt x="412" y="115"/>
                    </a:lnTo>
                    <a:lnTo>
                      <a:pt x="413" y="123"/>
                    </a:lnTo>
                    <a:lnTo>
                      <a:pt x="401" y="138"/>
                    </a:lnTo>
                    <a:lnTo>
                      <a:pt x="396" y="141"/>
                    </a:lnTo>
                    <a:lnTo>
                      <a:pt x="391" y="143"/>
                    </a:lnTo>
                    <a:lnTo>
                      <a:pt x="386" y="144"/>
                    </a:lnTo>
                    <a:lnTo>
                      <a:pt x="380" y="144"/>
                    </a:lnTo>
                    <a:lnTo>
                      <a:pt x="375" y="144"/>
                    </a:lnTo>
                    <a:lnTo>
                      <a:pt x="370" y="144"/>
                    </a:lnTo>
                    <a:lnTo>
                      <a:pt x="365" y="143"/>
                    </a:lnTo>
                    <a:lnTo>
                      <a:pt x="359" y="142"/>
                    </a:lnTo>
                    <a:lnTo>
                      <a:pt x="354" y="141"/>
                    </a:lnTo>
                    <a:lnTo>
                      <a:pt x="348" y="139"/>
                    </a:lnTo>
                    <a:lnTo>
                      <a:pt x="343" y="139"/>
                    </a:lnTo>
                    <a:lnTo>
                      <a:pt x="338" y="138"/>
                    </a:lnTo>
                    <a:lnTo>
                      <a:pt x="332" y="137"/>
                    </a:lnTo>
                    <a:lnTo>
                      <a:pt x="326" y="136"/>
                    </a:lnTo>
                    <a:lnTo>
                      <a:pt x="320" y="137"/>
                    </a:lnTo>
                    <a:lnTo>
                      <a:pt x="314" y="138"/>
                    </a:lnTo>
                    <a:lnTo>
                      <a:pt x="307" y="141"/>
                    </a:lnTo>
                    <a:lnTo>
                      <a:pt x="301" y="146"/>
                    </a:lnTo>
                    <a:lnTo>
                      <a:pt x="295" y="152"/>
                    </a:lnTo>
                    <a:lnTo>
                      <a:pt x="290" y="159"/>
                    </a:lnTo>
                    <a:lnTo>
                      <a:pt x="286" y="166"/>
                    </a:lnTo>
                    <a:lnTo>
                      <a:pt x="284" y="175"/>
                    </a:lnTo>
                    <a:lnTo>
                      <a:pt x="282" y="184"/>
                    </a:lnTo>
                    <a:lnTo>
                      <a:pt x="283" y="194"/>
                    </a:lnTo>
                    <a:lnTo>
                      <a:pt x="285" y="199"/>
                    </a:lnTo>
                    <a:lnTo>
                      <a:pt x="286" y="204"/>
                    </a:lnTo>
                    <a:lnTo>
                      <a:pt x="286" y="210"/>
                    </a:lnTo>
                    <a:lnTo>
                      <a:pt x="287" y="217"/>
                    </a:lnTo>
                    <a:lnTo>
                      <a:pt x="289" y="222"/>
                    </a:lnTo>
                    <a:lnTo>
                      <a:pt x="290" y="229"/>
                    </a:lnTo>
                    <a:lnTo>
                      <a:pt x="292" y="235"/>
                    </a:lnTo>
                    <a:lnTo>
                      <a:pt x="293" y="241"/>
                    </a:lnTo>
                    <a:lnTo>
                      <a:pt x="295" y="247"/>
                    </a:lnTo>
                    <a:lnTo>
                      <a:pt x="298" y="253"/>
                    </a:lnTo>
                    <a:lnTo>
                      <a:pt x="300" y="259"/>
                    </a:lnTo>
                    <a:lnTo>
                      <a:pt x="304" y="264"/>
                    </a:lnTo>
                    <a:lnTo>
                      <a:pt x="308" y="268"/>
                    </a:lnTo>
                    <a:lnTo>
                      <a:pt x="313" y="273"/>
                    </a:lnTo>
                    <a:lnTo>
                      <a:pt x="319" y="276"/>
                    </a:lnTo>
                    <a:lnTo>
                      <a:pt x="326" y="279"/>
                    </a:lnTo>
                    <a:lnTo>
                      <a:pt x="332" y="282"/>
                    </a:lnTo>
                    <a:lnTo>
                      <a:pt x="339" y="284"/>
                    </a:lnTo>
                    <a:lnTo>
                      <a:pt x="345" y="284"/>
                    </a:lnTo>
                    <a:lnTo>
                      <a:pt x="351" y="284"/>
                    </a:lnTo>
                    <a:lnTo>
                      <a:pt x="357" y="282"/>
                    </a:lnTo>
                    <a:lnTo>
                      <a:pt x="362" y="280"/>
                    </a:lnTo>
                    <a:lnTo>
                      <a:pt x="367" y="278"/>
                    </a:lnTo>
                    <a:lnTo>
                      <a:pt x="373" y="274"/>
                    </a:lnTo>
                    <a:lnTo>
                      <a:pt x="379" y="272"/>
                    </a:lnTo>
                    <a:lnTo>
                      <a:pt x="385" y="268"/>
                    </a:lnTo>
                    <a:lnTo>
                      <a:pt x="390" y="266"/>
                    </a:lnTo>
                    <a:lnTo>
                      <a:pt x="396" y="264"/>
                    </a:lnTo>
                    <a:lnTo>
                      <a:pt x="402" y="262"/>
                    </a:lnTo>
                    <a:lnTo>
                      <a:pt x="407" y="260"/>
                    </a:lnTo>
                    <a:lnTo>
                      <a:pt x="414" y="260"/>
                    </a:lnTo>
                    <a:lnTo>
                      <a:pt x="420" y="261"/>
                    </a:lnTo>
                    <a:lnTo>
                      <a:pt x="426" y="265"/>
                    </a:lnTo>
                    <a:lnTo>
                      <a:pt x="429" y="270"/>
                    </a:lnTo>
                    <a:lnTo>
                      <a:pt x="432" y="275"/>
                    </a:lnTo>
                    <a:lnTo>
                      <a:pt x="434" y="281"/>
                    </a:lnTo>
                    <a:lnTo>
                      <a:pt x="436" y="287"/>
                    </a:lnTo>
                    <a:lnTo>
                      <a:pt x="439" y="292"/>
                    </a:lnTo>
                    <a:lnTo>
                      <a:pt x="439" y="299"/>
                    </a:lnTo>
                    <a:lnTo>
                      <a:pt x="440" y="305"/>
                    </a:lnTo>
                    <a:lnTo>
                      <a:pt x="442" y="312"/>
                    </a:lnTo>
                    <a:lnTo>
                      <a:pt x="442" y="319"/>
                    </a:lnTo>
                    <a:lnTo>
                      <a:pt x="443" y="325"/>
                    </a:lnTo>
                    <a:lnTo>
                      <a:pt x="443" y="332"/>
                    </a:lnTo>
                    <a:lnTo>
                      <a:pt x="444" y="338"/>
                    </a:lnTo>
                    <a:lnTo>
                      <a:pt x="445" y="345"/>
                    </a:lnTo>
                    <a:lnTo>
                      <a:pt x="445" y="352"/>
                    </a:lnTo>
                    <a:lnTo>
                      <a:pt x="446" y="358"/>
                    </a:lnTo>
                    <a:lnTo>
                      <a:pt x="436" y="358"/>
                    </a:lnTo>
                    <a:lnTo>
                      <a:pt x="426" y="359"/>
                    </a:lnTo>
                    <a:lnTo>
                      <a:pt x="417" y="361"/>
                    </a:lnTo>
                    <a:lnTo>
                      <a:pt x="406" y="363"/>
                    </a:lnTo>
                    <a:lnTo>
                      <a:pt x="397" y="366"/>
                    </a:lnTo>
                    <a:lnTo>
                      <a:pt x="386" y="369"/>
                    </a:lnTo>
                    <a:lnTo>
                      <a:pt x="377" y="372"/>
                    </a:lnTo>
                    <a:lnTo>
                      <a:pt x="366" y="377"/>
                    </a:lnTo>
                    <a:lnTo>
                      <a:pt x="363" y="380"/>
                    </a:lnTo>
                    <a:lnTo>
                      <a:pt x="359" y="385"/>
                    </a:lnTo>
                    <a:lnTo>
                      <a:pt x="354" y="391"/>
                    </a:lnTo>
                    <a:lnTo>
                      <a:pt x="351" y="398"/>
                    </a:lnTo>
                    <a:lnTo>
                      <a:pt x="347" y="406"/>
                    </a:lnTo>
                    <a:lnTo>
                      <a:pt x="346" y="414"/>
                    </a:lnTo>
                    <a:lnTo>
                      <a:pt x="347" y="421"/>
                    </a:lnTo>
                    <a:lnTo>
                      <a:pt x="350" y="429"/>
                    </a:lnTo>
                    <a:lnTo>
                      <a:pt x="353" y="437"/>
                    </a:lnTo>
                    <a:lnTo>
                      <a:pt x="358" y="444"/>
                    </a:lnTo>
                    <a:lnTo>
                      <a:pt x="363" y="450"/>
                    </a:lnTo>
                    <a:lnTo>
                      <a:pt x="368" y="458"/>
                    </a:lnTo>
                    <a:lnTo>
                      <a:pt x="372" y="464"/>
                    </a:lnTo>
                    <a:lnTo>
                      <a:pt x="374" y="472"/>
                    </a:lnTo>
                    <a:lnTo>
                      <a:pt x="375" y="480"/>
                    </a:lnTo>
                    <a:lnTo>
                      <a:pt x="373" y="489"/>
                    </a:lnTo>
                    <a:lnTo>
                      <a:pt x="369" y="492"/>
                    </a:lnTo>
                    <a:lnTo>
                      <a:pt x="364" y="495"/>
                    </a:lnTo>
                    <a:lnTo>
                      <a:pt x="359" y="498"/>
                    </a:lnTo>
                    <a:lnTo>
                      <a:pt x="353" y="500"/>
                    </a:lnTo>
                    <a:lnTo>
                      <a:pt x="347" y="503"/>
                    </a:lnTo>
                    <a:lnTo>
                      <a:pt x="341" y="505"/>
                    </a:lnTo>
                    <a:lnTo>
                      <a:pt x="336" y="508"/>
                    </a:lnTo>
                    <a:lnTo>
                      <a:pt x="330" y="509"/>
                    </a:lnTo>
                    <a:lnTo>
                      <a:pt x="323" y="511"/>
                    </a:lnTo>
                    <a:lnTo>
                      <a:pt x="317" y="512"/>
                    </a:lnTo>
                    <a:lnTo>
                      <a:pt x="311" y="514"/>
                    </a:lnTo>
                    <a:lnTo>
                      <a:pt x="304" y="515"/>
                    </a:lnTo>
                    <a:lnTo>
                      <a:pt x="298" y="516"/>
                    </a:lnTo>
                    <a:lnTo>
                      <a:pt x="292" y="517"/>
                    </a:lnTo>
                    <a:lnTo>
                      <a:pt x="285" y="518"/>
                    </a:lnTo>
                    <a:lnTo>
                      <a:pt x="279" y="519"/>
                    </a:lnTo>
                    <a:lnTo>
                      <a:pt x="272" y="519"/>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4" name="Freeform 11"/>
              <p:cNvSpPr>
                <a:spLocks/>
              </p:cNvSpPr>
              <p:nvPr/>
            </p:nvSpPr>
            <p:spPr bwMode="grayWhite">
              <a:xfrm>
                <a:off x="90614" y="3884994"/>
                <a:ext cx="649288" cy="985838"/>
              </a:xfrm>
              <a:custGeom>
                <a:avLst/>
                <a:gdLst>
                  <a:gd name="T0" fmla="*/ 232 w 409"/>
                  <a:gd name="T1" fmla="*/ 620 h 621"/>
                  <a:gd name="T2" fmla="*/ 189 w 409"/>
                  <a:gd name="T3" fmla="*/ 605 h 621"/>
                  <a:gd name="T4" fmla="*/ 182 w 409"/>
                  <a:gd name="T5" fmla="*/ 565 h 621"/>
                  <a:gd name="T6" fmla="*/ 193 w 409"/>
                  <a:gd name="T7" fmla="*/ 519 h 621"/>
                  <a:gd name="T8" fmla="*/ 165 w 409"/>
                  <a:gd name="T9" fmla="*/ 492 h 621"/>
                  <a:gd name="T10" fmla="*/ 126 w 409"/>
                  <a:gd name="T11" fmla="*/ 490 h 621"/>
                  <a:gd name="T12" fmla="*/ 87 w 409"/>
                  <a:gd name="T13" fmla="*/ 497 h 621"/>
                  <a:gd name="T14" fmla="*/ 44 w 409"/>
                  <a:gd name="T15" fmla="*/ 505 h 621"/>
                  <a:gd name="T16" fmla="*/ 25 w 409"/>
                  <a:gd name="T17" fmla="*/ 493 h 621"/>
                  <a:gd name="T18" fmla="*/ 21 w 409"/>
                  <a:gd name="T19" fmla="*/ 472 h 621"/>
                  <a:gd name="T20" fmla="*/ 19 w 409"/>
                  <a:gd name="T21" fmla="*/ 448 h 621"/>
                  <a:gd name="T22" fmla="*/ 17 w 409"/>
                  <a:gd name="T23" fmla="*/ 423 h 621"/>
                  <a:gd name="T24" fmla="*/ 21 w 409"/>
                  <a:gd name="T25" fmla="*/ 396 h 621"/>
                  <a:gd name="T26" fmla="*/ 52 w 409"/>
                  <a:gd name="T27" fmla="*/ 377 h 621"/>
                  <a:gd name="T28" fmla="*/ 82 w 409"/>
                  <a:gd name="T29" fmla="*/ 375 h 621"/>
                  <a:gd name="T30" fmla="*/ 116 w 409"/>
                  <a:gd name="T31" fmla="*/ 373 h 621"/>
                  <a:gd name="T32" fmla="*/ 137 w 409"/>
                  <a:gd name="T33" fmla="*/ 354 h 621"/>
                  <a:gd name="T34" fmla="*/ 151 w 409"/>
                  <a:gd name="T35" fmla="*/ 327 h 621"/>
                  <a:gd name="T36" fmla="*/ 151 w 409"/>
                  <a:gd name="T37" fmla="*/ 294 h 621"/>
                  <a:gd name="T38" fmla="*/ 137 w 409"/>
                  <a:gd name="T39" fmla="*/ 262 h 621"/>
                  <a:gd name="T40" fmla="*/ 111 w 409"/>
                  <a:gd name="T41" fmla="*/ 256 h 621"/>
                  <a:gd name="T42" fmla="*/ 86 w 409"/>
                  <a:gd name="T43" fmla="*/ 264 h 621"/>
                  <a:gd name="T44" fmla="*/ 60 w 409"/>
                  <a:gd name="T45" fmla="*/ 275 h 621"/>
                  <a:gd name="T46" fmla="*/ 35 w 409"/>
                  <a:gd name="T47" fmla="*/ 282 h 621"/>
                  <a:gd name="T48" fmla="*/ 6 w 409"/>
                  <a:gd name="T49" fmla="*/ 268 h 621"/>
                  <a:gd name="T50" fmla="*/ 1 w 409"/>
                  <a:gd name="T51" fmla="*/ 231 h 621"/>
                  <a:gd name="T52" fmla="*/ 9 w 409"/>
                  <a:gd name="T53" fmla="*/ 205 h 621"/>
                  <a:gd name="T54" fmla="*/ 15 w 409"/>
                  <a:gd name="T55" fmla="*/ 175 h 621"/>
                  <a:gd name="T56" fmla="*/ 44 w 409"/>
                  <a:gd name="T57" fmla="*/ 161 h 621"/>
                  <a:gd name="T58" fmla="*/ 87 w 409"/>
                  <a:gd name="T59" fmla="*/ 156 h 621"/>
                  <a:gd name="T60" fmla="*/ 127 w 409"/>
                  <a:gd name="T61" fmla="*/ 145 h 621"/>
                  <a:gd name="T62" fmla="*/ 154 w 409"/>
                  <a:gd name="T63" fmla="*/ 113 h 621"/>
                  <a:gd name="T64" fmla="*/ 152 w 409"/>
                  <a:gd name="T65" fmla="*/ 72 h 621"/>
                  <a:gd name="T66" fmla="*/ 150 w 409"/>
                  <a:gd name="T67" fmla="*/ 29 h 621"/>
                  <a:gd name="T68" fmla="*/ 186 w 409"/>
                  <a:gd name="T69" fmla="*/ 4 h 621"/>
                  <a:gd name="T70" fmla="*/ 228 w 409"/>
                  <a:gd name="T71" fmla="*/ 1 h 621"/>
                  <a:gd name="T72" fmla="*/ 252 w 409"/>
                  <a:gd name="T73" fmla="*/ 22 h 621"/>
                  <a:gd name="T74" fmla="*/ 248 w 409"/>
                  <a:gd name="T75" fmla="*/ 53 h 621"/>
                  <a:gd name="T76" fmla="*/ 241 w 409"/>
                  <a:gd name="T77" fmla="*/ 86 h 621"/>
                  <a:gd name="T78" fmla="*/ 247 w 409"/>
                  <a:gd name="T79" fmla="*/ 116 h 621"/>
                  <a:gd name="T80" fmla="*/ 371 w 409"/>
                  <a:gd name="T81" fmla="*/ 252 h 621"/>
                  <a:gd name="T82" fmla="*/ 338 w 409"/>
                  <a:gd name="T83" fmla="*/ 262 h 621"/>
                  <a:gd name="T84" fmla="*/ 301 w 409"/>
                  <a:gd name="T85" fmla="*/ 257 h 621"/>
                  <a:gd name="T86" fmla="*/ 264 w 409"/>
                  <a:gd name="T87" fmla="*/ 260 h 621"/>
                  <a:gd name="T88" fmla="*/ 237 w 409"/>
                  <a:gd name="T89" fmla="*/ 286 h 621"/>
                  <a:gd name="T90" fmla="*/ 233 w 409"/>
                  <a:gd name="T91" fmla="*/ 316 h 621"/>
                  <a:gd name="T92" fmla="*/ 234 w 409"/>
                  <a:gd name="T93" fmla="*/ 348 h 621"/>
                  <a:gd name="T94" fmla="*/ 245 w 409"/>
                  <a:gd name="T95" fmla="*/ 377 h 621"/>
                  <a:gd name="T96" fmla="*/ 265 w 409"/>
                  <a:gd name="T97" fmla="*/ 400 h 621"/>
                  <a:gd name="T98" fmla="*/ 284 w 409"/>
                  <a:gd name="T99" fmla="*/ 397 h 621"/>
                  <a:gd name="T100" fmla="*/ 303 w 409"/>
                  <a:gd name="T101" fmla="*/ 385 h 621"/>
                  <a:gd name="T102" fmla="*/ 322 w 409"/>
                  <a:gd name="T103" fmla="*/ 370 h 621"/>
                  <a:gd name="T104" fmla="*/ 345 w 409"/>
                  <a:gd name="T105" fmla="*/ 356 h 621"/>
                  <a:gd name="T106" fmla="*/ 383 w 409"/>
                  <a:gd name="T107" fmla="*/ 363 h 621"/>
                  <a:gd name="T108" fmla="*/ 407 w 409"/>
                  <a:gd name="T109" fmla="*/ 390 h 621"/>
                  <a:gd name="T110" fmla="*/ 407 w 409"/>
                  <a:gd name="T111" fmla="*/ 416 h 621"/>
                  <a:gd name="T112" fmla="*/ 402 w 409"/>
                  <a:gd name="T113" fmla="*/ 444 h 621"/>
                  <a:gd name="T114" fmla="*/ 368 w 409"/>
                  <a:gd name="T115" fmla="*/ 456 h 621"/>
                  <a:gd name="T116" fmla="*/ 327 w 409"/>
                  <a:gd name="T117" fmla="*/ 467 h 621"/>
                  <a:gd name="T118" fmla="*/ 291 w 409"/>
                  <a:gd name="T119" fmla="*/ 485 h 621"/>
                  <a:gd name="T120" fmla="*/ 266 w 409"/>
                  <a:gd name="T121" fmla="*/ 61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621">
                    <a:moveTo>
                      <a:pt x="266" y="611"/>
                    </a:moveTo>
                    <a:lnTo>
                      <a:pt x="254" y="616"/>
                    </a:lnTo>
                    <a:lnTo>
                      <a:pt x="243" y="618"/>
                    </a:lnTo>
                    <a:lnTo>
                      <a:pt x="232" y="620"/>
                    </a:lnTo>
                    <a:lnTo>
                      <a:pt x="221" y="619"/>
                    </a:lnTo>
                    <a:lnTo>
                      <a:pt x="210" y="617"/>
                    </a:lnTo>
                    <a:lnTo>
                      <a:pt x="199" y="611"/>
                    </a:lnTo>
                    <a:lnTo>
                      <a:pt x="189" y="605"/>
                    </a:lnTo>
                    <a:lnTo>
                      <a:pt x="179" y="598"/>
                    </a:lnTo>
                    <a:lnTo>
                      <a:pt x="179" y="588"/>
                    </a:lnTo>
                    <a:lnTo>
                      <a:pt x="180" y="577"/>
                    </a:lnTo>
                    <a:lnTo>
                      <a:pt x="182" y="565"/>
                    </a:lnTo>
                    <a:lnTo>
                      <a:pt x="186" y="555"/>
                    </a:lnTo>
                    <a:lnTo>
                      <a:pt x="190" y="543"/>
                    </a:lnTo>
                    <a:lnTo>
                      <a:pt x="192" y="531"/>
                    </a:lnTo>
                    <a:lnTo>
                      <a:pt x="193" y="519"/>
                    </a:lnTo>
                    <a:lnTo>
                      <a:pt x="189" y="506"/>
                    </a:lnTo>
                    <a:lnTo>
                      <a:pt x="182" y="500"/>
                    </a:lnTo>
                    <a:lnTo>
                      <a:pt x="173" y="495"/>
                    </a:lnTo>
                    <a:lnTo>
                      <a:pt x="165" y="492"/>
                    </a:lnTo>
                    <a:lnTo>
                      <a:pt x="155" y="489"/>
                    </a:lnTo>
                    <a:lnTo>
                      <a:pt x="146" y="489"/>
                    </a:lnTo>
                    <a:lnTo>
                      <a:pt x="136" y="488"/>
                    </a:lnTo>
                    <a:lnTo>
                      <a:pt x="126" y="490"/>
                    </a:lnTo>
                    <a:lnTo>
                      <a:pt x="117" y="490"/>
                    </a:lnTo>
                    <a:lnTo>
                      <a:pt x="107" y="493"/>
                    </a:lnTo>
                    <a:lnTo>
                      <a:pt x="97" y="495"/>
                    </a:lnTo>
                    <a:lnTo>
                      <a:pt x="87" y="497"/>
                    </a:lnTo>
                    <a:lnTo>
                      <a:pt x="76" y="499"/>
                    </a:lnTo>
                    <a:lnTo>
                      <a:pt x="65" y="502"/>
                    </a:lnTo>
                    <a:lnTo>
                      <a:pt x="55" y="503"/>
                    </a:lnTo>
                    <a:lnTo>
                      <a:pt x="44" y="505"/>
                    </a:lnTo>
                    <a:lnTo>
                      <a:pt x="34" y="506"/>
                    </a:lnTo>
                    <a:lnTo>
                      <a:pt x="30" y="502"/>
                    </a:lnTo>
                    <a:lnTo>
                      <a:pt x="28" y="498"/>
                    </a:lnTo>
                    <a:lnTo>
                      <a:pt x="25" y="493"/>
                    </a:lnTo>
                    <a:lnTo>
                      <a:pt x="23" y="489"/>
                    </a:lnTo>
                    <a:lnTo>
                      <a:pt x="23" y="483"/>
                    </a:lnTo>
                    <a:lnTo>
                      <a:pt x="21" y="478"/>
                    </a:lnTo>
                    <a:lnTo>
                      <a:pt x="21" y="472"/>
                    </a:lnTo>
                    <a:lnTo>
                      <a:pt x="20" y="466"/>
                    </a:lnTo>
                    <a:lnTo>
                      <a:pt x="19" y="460"/>
                    </a:lnTo>
                    <a:lnTo>
                      <a:pt x="19" y="454"/>
                    </a:lnTo>
                    <a:lnTo>
                      <a:pt x="19" y="448"/>
                    </a:lnTo>
                    <a:lnTo>
                      <a:pt x="19" y="442"/>
                    </a:lnTo>
                    <a:lnTo>
                      <a:pt x="18" y="435"/>
                    </a:lnTo>
                    <a:lnTo>
                      <a:pt x="17" y="429"/>
                    </a:lnTo>
                    <a:lnTo>
                      <a:pt x="17" y="423"/>
                    </a:lnTo>
                    <a:lnTo>
                      <a:pt x="15" y="417"/>
                    </a:lnTo>
                    <a:lnTo>
                      <a:pt x="14" y="410"/>
                    </a:lnTo>
                    <a:lnTo>
                      <a:pt x="17" y="402"/>
                    </a:lnTo>
                    <a:lnTo>
                      <a:pt x="21" y="396"/>
                    </a:lnTo>
                    <a:lnTo>
                      <a:pt x="26" y="391"/>
                    </a:lnTo>
                    <a:lnTo>
                      <a:pt x="35" y="386"/>
                    </a:lnTo>
                    <a:lnTo>
                      <a:pt x="42" y="381"/>
                    </a:lnTo>
                    <a:lnTo>
                      <a:pt x="52" y="377"/>
                    </a:lnTo>
                    <a:lnTo>
                      <a:pt x="61" y="374"/>
                    </a:lnTo>
                    <a:lnTo>
                      <a:pt x="67" y="373"/>
                    </a:lnTo>
                    <a:lnTo>
                      <a:pt x="75" y="374"/>
                    </a:lnTo>
                    <a:lnTo>
                      <a:pt x="82" y="375"/>
                    </a:lnTo>
                    <a:lnTo>
                      <a:pt x="91" y="375"/>
                    </a:lnTo>
                    <a:lnTo>
                      <a:pt x="98" y="376"/>
                    </a:lnTo>
                    <a:lnTo>
                      <a:pt x="107" y="375"/>
                    </a:lnTo>
                    <a:lnTo>
                      <a:pt x="116" y="373"/>
                    </a:lnTo>
                    <a:lnTo>
                      <a:pt x="127" y="371"/>
                    </a:lnTo>
                    <a:lnTo>
                      <a:pt x="130" y="366"/>
                    </a:lnTo>
                    <a:lnTo>
                      <a:pt x="134" y="359"/>
                    </a:lnTo>
                    <a:lnTo>
                      <a:pt x="137" y="354"/>
                    </a:lnTo>
                    <a:lnTo>
                      <a:pt x="140" y="348"/>
                    </a:lnTo>
                    <a:lnTo>
                      <a:pt x="144" y="341"/>
                    </a:lnTo>
                    <a:lnTo>
                      <a:pt x="148" y="334"/>
                    </a:lnTo>
                    <a:lnTo>
                      <a:pt x="151" y="327"/>
                    </a:lnTo>
                    <a:lnTo>
                      <a:pt x="156" y="321"/>
                    </a:lnTo>
                    <a:lnTo>
                      <a:pt x="153" y="313"/>
                    </a:lnTo>
                    <a:lnTo>
                      <a:pt x="151" y="304"/>
                    </a:lnTo>
                    <a:lnTo>
                      <a:pt x="151" y="294"/>
                    </a:lnTo>
                    <a:lnTo>
                      <a:pt x="149" y="285"/>
                    </a:lnTo>
                    <a:lnTo>
                      <a:pt x="147" y="275"/>
                    </a:lnTo>
                    <a:lnTo>
                      <a:pt x="143" y="269"/>
                    </a:lnTo>
                    <a:lnTo>
                      <a:pt x="137" y="262"/>
                    </a:lnTo>
                    <a:lnTo>
                      <a:pt x="129" y="257"/>
                    </a:lnTo>
                    <a:lnTo>
                      <a:pt x="123" y="257"/>
                    </a:lnTo>
                    <a:lnTo>
                      <a:pt x="117" y="257"/>
                    </a:lnTo>
                    <a:lnTo>
                      <a:pt x="111" y="256"/>
                    </a:lnTo>
                    <a:lnTo>
                      <a:pt x="104" y="258"/>
                    </a:lnTo>
                    <a:lnTo>
                      <a:pt x="98" y="259"/>
                    </a:lnTo>
                    <a:lnTo>
                      <a:pt x="92" y="261"/>
                    </a:lnTo>
                    <a:lnTo>
                      <a:pt x="86" y="264"/>
                    </a:lnTo>
                    <a:lnTo>
                      <a:pt x="80" y="266"/>
                    </a:lnTo>
                    <a:lnTo>
                      <a:pt x="73" y="270"/>
                    </a:lnTo>
                    <a:lnTo>
                      <a:pt x="67" y="273"/>
                    </a:lnTo>
                    <a:lnTo>
                      <a:pt x="60" y="275"/>
                    </a:lnTo>
                    <a:lnTo>
                      <a:pt x="55" y="278"/>
                    </a:lnTo>
                    <a:lnTo>
                      <a:pt x="48" y="280"/>
                    </a:lnTo>
                    <a:lnTo>
                      <a:pt x="41" y="282"/>
                    </a:lnTo>
                    <a:lnTo>
                      <a:pt x="35" y="282"/>
                    </a:lnTo>
                    <a:lnTo>
                      <a:pt x="28" y="283"/>
                    </a:lnTo>
                    <a:lnTo>
                      <a:pt x="20" y="280"/>
                    </a:lnTo>
                    <a:lnTo>
                      <a:pt x="12" y="275"/>
                    </a:lnTo>
                    <a:lnTo>
                      <a:pt x="6" y="268"/>
                    </a:lnTo>
                    <a:lnTo>
                      <a:pt x="2" y="259"/>
                    </a:lnTo>
                    <a:lnTo>
                      <a:pt x="2" y="252"/>
                    </a:lnTo>
                    <a:lnTo>
                      <a:pt x="0" y="241"/>
                    </a:lnTo>
                    <a:lnTo>
                      <a:pt x="1" y="231"/>
                    </a:lnTo>
                    <a:lnTo>
                      <a:pt x="5" y="222"/>
                    </a:lnTo>
                    <a:lnTo>
                      <a:pt x="6" y="217"/>
                    </a:lnTo>
                    <a:lnTo>
                      <a:pt x="8" y="210"/>
                    </a:lnTo>
                    <a:lnTo>
                      <a:pt x="9" y="205"/>
                    </a:lnTo>
                    <a:lnTo>
                      <a:pt x="10" y="196"/>
                    </a:lnTo>
                    <a:lnTo>
                      <a:pt x="12" y="190"/>
                    </a:lnTo>
                    <a:lnTo>
                      <a:pt x="13" y="183"/>
                    </a:lnTo>
                    <a:lnTo>
                      <a:pt x="15" y="175"/>
                    </a:lnTo>
                    <a:lnTo>
                      <a:pt x="17" y="167"/>
                    </a:lnTo>
                    <a:lnTo>
                      <a:pt x="26" y="165"/>
                    </a:lnTo>
                    <a:lnTo>
                      <a:pt x="34" y="163"/>
                    </a:lnTo>
                    <a:lnTo>
                      <a:pt x="44" y="161"/>
                    </a:lnTo>
                    <a:lnTo>
                      <a:pt x="54" y="160"/>
                    </a:lnTo>
                    <a:lnTo>
                      <a:pt x="64" y="158"/>
                    </a:lnTo>
                    <a:lnTo>
                      <a:pt x="75" y="158"/>
                    </a:lnTo>
                    <a:lnTo>
                      <a:pt x="87" y="156"/>
                    </a:lnTo>
                    <a:lnTo>
                      <a:pt x="97" y="155"/>
                    </a:lnTo>
                    <a:lnTo>
                      <a:pt x="108" y="153"/>
                    </a:lnTo>
                    <a:lnTo>
                      <a:pt x="118" y="150"/>
                    </a:lnTo>
                    <a:lnTo>
                      <a:pt x="127" y="145"/>
                    </a:lnTo>
                    <a:lnTo>
                      <a:pt x="136" y="140"/>
                    </a:lnTo>
                    <a:lnTo>
                      <a:pt x="142" y="132"/>
                    </a:lnTo>
                    <a:lnTo>
                      <a:pt x="148" y="124"/>
                    </a:lnTo>
                    <a:lnTo>
                      <a:pt x="154" y="113"/>
                    </a:lnTo>
                    <a:lnTo>
                      <a:pt x="157" y="99"/>
                    </a:lnTo>
                    <a:lnTo>
                      <a:pt x="157" y="91"/>
                    </a:lnTo>
                    <a:lnTo>
                      <a:pt x="156" y="81"/>
                    </a:lnTo>
                    <a:lnTo>
                      <a:pt x="152" y="72"/>
                    </a:lnTo>
                    <a:lnTo>
                      <a:pt x="149" y="61"/>
                    </a:lnTo>
                    <a:lnTo>
                      <a:pt x="147" y="51"/>
                    </a:lnTo>
                    <a:lnTo>
                      <a:pt x="147" y="39"/>
                    </a:lnTo>
                    <a:lnTo>
                      <a:pt x="150" y="29"/>
                    </a:lnTo>
                    <a:lnTo>
                      <a:pt x="156" y="18"/>
                    </a:lnTo>
                    <a:lnTo>
                      <a:pt x="166" y="13"/>
                    </a:lnTo>
                    <a:lnTo>
                      <a:pt x="175" y="8"/>
                    </a:lnTo>
                    <a:lnTo>
                      <a:pt x="186" y="4"/>
                    </a:lnTo>
                    <a:lnTo>
                      <a:pt x="196" y="1"/>
                    </a:lnTo>
                    <a:lnTo>
                      <a:pt x="207" y="0"/>
                    </a:lnTo>
                    <a:lnTo>
                      <a:pt x="217" y="0"/>
                    </a:lnTo>
                    <a:lnTo>
                      <a:pt x="228" y="1"/>
                    </a:lnTo>
                    <a:lnTo>
                      <a:pt x="239" y="3"/>
                    </a:lnTo>
                    <a:lnTo>
                      <a:pt x="246" y="9"/>
                    </a:lnTo>
                    <a:lnTo>
                      <a:pt x="249" y="14"/>
                    </a:lnTo>
                    <a:lnTo>
                      <a:pt x="252" y="22"/>
                    </a:lnTo>
                    <a:lnTo>
                      <a:pt x="252" y="29"/>
                    </a:lnTo>
                    <a:lnTo>
                      <a:pt x="252" y="36"/>
                    </a:lnTo>
                    <a:lnTo>
                      <a:pt x="250" y="44"/>
                    </a:lnTo>
                    <a:lnTo>
                      <a:pt x="248" y="53"/>
                    </a:lnTo>
                    <a:lnTo>
                      <a:pt x="246" y="61"/>
                    </a:lnTo>
                    <a:lnTo>
                      <a:pt x="244" y="69"/>
                    </a:lnTo>
                    <a:lnTo>
                      <a:pt x="241" y="78"/>
                    </a:lnTo>
                    <a:lnTo>
                      <a:pt x="241" y="86"/>
                    </a:lnTo>
                    <a:lnTo>
                      <a:pt x="239" y="94"/>
                    </a:lnTo>
                    <a:lnTo>
                      <a:pt x="241" y="102"/>
                    </a:lnTo>
                    <a:lnTo>
                      <a:pt x="242" y="109"/>
                    </a:lnTo>
                    <a:lnTo>
                      <a:pt x="247" y="116"/>
                    </a:lnTo>
                    <a:lnTo>
                      <a:pt x="253" y="122"/>
                    </a:lnTo>
                    <a:lnTo>
                      <a:pt x="376" y="124"/>
                    </a:lnTo>
                    <a:lnTo>
                      <a:pt x="377" y="244"/>
                    </a:lnTo>
                    <a:lnTo>
                      <a:pt x="371" y="252"/>
                    </a:lnTo>
                    <a:lnTo>
                      <a:pt x="363" y="257"/>
                    </a:lnTo>
                    <a:lnTo>
                      <a:pt x="354" y="260"/>
                    </a:lnTo>
                    <a:lnTo>
                      <a:pt x="347" y="262"/>
                    </a:lnTo>
                    <a:lnTo>
                      <a:pt x="338" y="262"/>
                    </a:lnTo>
                    <a:lnTo>
                      <a:pt x="328" y="261"/>
                    </a:lnTo>
                    <a:lnTo>
                      <a:pt x="319" y="260"/>
                    </a:lnTo>
                    <a:lnTo>
                      <a:pt x="310" y="259"/>
                    </a:lnTo>
                    <a:lnTo>
                      <a:pt x="301" y="257"/>
                    </a:lnTo>
                    <a:lnTo>
                      <a:pt x="292" y="256"/>
                    </a:lnTo>
                    <a:lnTo>
                      <a:pt x="282" y="257"/>
                    </a:lnTo>
                    <a:lnTo>
                      <a:pt x="274" y="257"/>
                    </a:lnTo>
                    <a:lnTo>
                      <a:pt x="264" y="260"/>
                    </a:lnTo>
                    <a:lnTo>
                      <a:pt x="256" y="264"/>
                    </a:lnTo>
                    <a:lnTo>
                      <a:pt x="248" y="271"/>
                    </a:lnTo>
                    <a:lnTo>
                      <a:pt x="240" y="280"/>
                    </a:lnTo>
                    <a:lnTo>
                      <a:pt x="237" y="286"/>
                    </a:lnTo>
                    <a:lnTo>
                      <a:pt x="236" y="293"/>
                    </a:lnTo>
                    <a:lnTo>
                      <a:pt x="235" y="300"/>
                    </a:lnTo>
                    <a:lnTo>
                      <a:pt x="234" y="308"/>
                    </a:lnTo>
                    <a:lnTo>
                      <a:pt x="233" y="316"/>
                    </a:lnTo>
                    <a:lnTo>
                      <a:pt x="233" y="323"/>
                    </a:lnTo>
                    <a:lnTo>
                      <a:pt x="233" y="331"/>
                    </a:lnTo>
                    <a:lnTo>
                      <a:pt x="234" y="339"/>
                    </a:lnTo>
                    <a:lnTo>
                      <a:pt x="234" y="348"/>
                    </a:lnTo>
                    <a:lnTo>
                      <a:pt x="237" y="355"/>
                    </a:lnTo>
                    <a:lnTo>
                      <a:pt x="238" y="362"/>
                    </a:lnTo>
                    <a:lnTo>
                      <a:pt x="241" y="370"/>
                    </a:lnTo>
                    <a:lnTo>
                      <a:pt x="245" y="377"/>
                    </a:lnTo>
                    <a:lnTo>
                      <a:pt x="249" y="385"/>
                    </a:lnTo>
                    <a:lnTo>
                      <a:pt x="254" y="392"/>
                    </a:lnTo>
                    <a:lnTo>
                      <a:pt x="259" y="397"/>
                    </a:lnTo>
                    <a:lnTo>
                      <a:pt x="265" y="400"/>
                    </a:lnTo>
                    <a:lnTo>
                      <a:pt x="270" y="400"/>
                    </a:lnTo>
                    <a:lnTo>
                      <a:pt x="275" y="400"/>
                    </a:lnTo>
                    <a:lnTo>
                      <a:pt x="278" y="398"/>
                    </a:lnTo>
                    <a:lnTo>
                      <a:pt x="284" y="397"/>
                    </a:lnTo>
                    <a:lnTo>
                      <a:pt x="289" y="394"/>
                    </a:lnTo>
                    <a:lnTo>
                      <a:pt x="294" y="392"/>
                    </a:lnTo>
                    <a:lnTo>
                      <a:pt x="298" y="388"/>
                    </a:lnTo>
                    <a:lnTo>
                      <a:pt x="303" y="385"/>
                    </a:lnTo>
                    <a:lnTo>
                      <a:pt x="308" y="381"/>
                    </a:lnTo>
                    <a:lnTo>
                      <a:pt x="313" y="378"/>
                    </a:lnTo>
                    <a:lnTo>
                      <a:pt x="318" y="373"/>
                    </a:lnTo>
                    <a:lnTo>
                      <a:pt x="322" y="370"/>
                    </a:lnTo>
                    <a:lnTo>
                      <a:pt x="326" y="366"/>
                    </a:lnTo>
                    <a:lnTo>
                      <a:pt x="331" y="363"/>
                    </a:lnTo>
                    <a:lnTo>
                      <a:pt x="336" y="360"/>
                    </a:lnTo>
                    <a:lnTo>
                      <a:pt x="345" y="356"/>
                    </a:lnTo>
                    <a:lnTo>
                      <a:pt x="355" y="355"/>
                    </a:lnTo>
                    <a:lnTo>
                      <a:pt x="365" y="356"/>
                    </a:lnTo>
                    <a:lnTo>
                      <a:pt x="375" y="359"/>
                    </a:lnTo>
                    <a:lnTo>
                      <a:pt x="383" y="363"/>
                    </a:lnTo>
                    <a:lnTo>
                      <a:pt x="392" y="369"/>
                    </a:lnTo>
                    <a:lnTo>
                      <a:pt x="400" y="376"/>
                    </a:lnTo>
                    <a:lnTo>
                      <a:pt x="406" y="383"/>
                    </a:lnTo>
                    <a:lnTo>
                      <a:pt x="407" y="390"/>
                    </a:lnTo>
                    <a:lnTo>
                      <a:pt x="408" y="396"/>
                    </a:lnTo>
                    <a:lnTo>
                      <a:pt x="408" y="403"/>
                    </a:lnTo>
                    <a:lnTo>
                      <a:pt x="408" y="410"/>
                    </a:lnTo>
                    <a:lnTo>
                      <a:pt x="407" y="416"/>
                    </a:lnTo>
                    <a:lnTo>
                      <a:pt x="408" y="423"/>
                    </a:lnTo>
                    <a:lnTo>
                      <a:pt x="408" y="431"/>
                    </a:lnTo>
                    <a:lnTo>
                      <a:pt x="408" y="438"/>
                    </a:lnTo>
                    <a:lnTo>
                      <a:pt x="402" y="444"/>
                    </a:lnTo>
                    <a:lnTo>
                      <a:pt x="395" y="447"/>
                    </a:lnTo>
                    <a:lnTo>
                      <a:pt x="387" y="451"/>
                    </a:lnTo>
                    <a:lnTo>
                      <a:pt x="378" y="454"/>
                    </a:lnTo>
                    <a:lnTo>
                      <a:pt x="368" y="456"/>
                    </a:lnTo>
                    <a:lnTo>
                      <a:pt x="358" y="459"/>
                    </a:lnTo>
                    <a:lnTo>
                      <a:pt x="348" y="463"/>
                    </a:lnTo>
                    <a:lnTo>
                      <a:pt x="338" y="465"/>
                    </a:lnTo>
                    <a:lnTo>
                      <a:pt x="327" y="467"/>
                    </a:lnTo>
                    <a:lnTo>
                      <a:pt x="317" y="471"/>
                    </a:lnTo>
                    <a:lnTo>
                      <a:pt x="309" y="475"/>
                    </a:lnTo>
                    <a:lnTo>
                      <a:pt x="299" y="480"/>
                    </a:lnTo>
                    <a:lnTo>
                      <a:pt x="291" y="485"/>
                    </a:lnTo>
                    <a:lnTo>
                      <a:pt x="283" y="490"/>
                    </a:lnTo>
                    <a:lnTo>
                      <a:pt x="277" y="498"/>
                    </a:lnTo>
                    <a:lnTo>
                      <a:pt x="271" y="508"/>
                    </a:lnTo>
                    <a:lnTo>
                      <a:pt x="266" y="611"/>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5" name="Freeform 12"/>
              <p:cNvSpPr>
                <a:spLocks/>
              </p:cNvSpPr>
              <p:nvPr/>
            </p:nvSpPr>
            <p:spPr bwMode="grayWhite">
              <a:xfrm>
                <a:off x="882777" y="-9144"/>
                <a:ext cx="696913" cy="628650"/>
              </a:xfrm>
              <a:custGeom>
                <a:avLst/>
                <a:gdLst>
                  <a:gd name="T0" fmla="*/ 246 w 439"/>
                  <a:gd name="T1" fmla="*/ 372 h 396"/>
                  <a:gd name="T2" fmla="*/ 237 w 439"/>
                  <a:gd name="T3" fmla="*/ 330 h 396"/>
                  <a:gd name="T4" fmla="*/ 222 w 439"/>
                  <a:gd name="T5" fmla="*/ 293 h 396"/>
                  <a:gd name="T6" fmla="*/ 185 w 439"/>
                  <a:gd name="T7" fmla="*/ 278 h 396"/>
                  <a:gd name="T8" fmla="*/ 142 w 439"/>
                  <a:gd name="T9" fmla="*/ 289 h 396"/>
                  <a:gd name="T10" fmla="*/ 104 w 439"/>
                  <a:gd name="T11" fmla="*/ 293 h 396"/>
                  <a:gd name="T12" fmla="*/ 85 w 439"/>
                  <a:gd name="T13" fmla="*/ 275 h 396"/>
                  <a:gd name="T14" fmla="*/ 73 w 439"/>
                  <a:gd name="T15" fmla="*/ 247 h 396"/>
                  <a:gd name="T16" fmla="*/ 67 w 439"/>
                  <a:gd name="T17" fmla="*/ 215 h 396"/>
                  <a:gd name="T18" fmla="*/ 68 w 439"/>
                  <a:gd name="T19" fmla="*/ 185 h 396"/>
                  <a:gd name="T20" fmla="*/ 99 w 439"/>
                  <a:gd name="T21" fmla="*/ 176 h 396"/>
                  <a:gd name="T22" fmla="*/ 139 w 439"/>
                  <a:gd name="T23" fmla="*/ 183 h 396"/>
                  <a:gd name="T24" fmla="*/ 167 w 439"/>
                  <a:gd name="T25" fmla="*/ 170 h 396"/>
                  <a:gd name="T26" fmla="*/ 179 w 439"/>
                  <a:gd name="T27" fmla="*/ 149 h 396"/>
                  <a:gd name="T28" fmla="*/ 181 w 439"/>
                  <a:gd name="T29" fmla="*/ 123 h 396"/>
                  <a:gd name="T30" fmla="*/ 180 w 439"/>
                  <a:gd name="T31" fmla="*/ 96 h 396"/>
                  <a:gd name="T32" fmla="*/ 170 w 439"/>
                  <a:gd name="T33" fmla="*/ 68 h 396"/>
                  <a:gd name="T34" fmla="*/ 146 w 439"/>
                  <a:gd name="T35" fmla="*/ 48 h 396"/>
                  <a:gd name="T36" fmla="*/ 115 w 439"/>
                  <a:gd name="T37" fmla="*/ 49 h 396"/>
                  <a:gd name="T38" fmla="*/ 86 w 439"/>
                  <a:gd name="T39" fmla="*/ 62 h 396"/>
                  <a:gd name="T40" fmla="*/ 56 w 439"/>
                  <a:gd name="T41" fmla="*/ 71 h 396"/>
                  <a:gd name="T42" fmla="*/ 26 w 439"/>
                  <a:gd name="T43" fmla="*/ 62 h 396"/>
                  <a:gd name="T44" fmla="*/ 11 w 439"/>
                  <a:gd name="T45" fmla="*/ 43 h 396"/>
                  <a:gd name="T46" fmla="*/ 1 w 439"/>
                  <a:gd name="T47" fmla="*/ 22 h 396"/>
                  <a:gd name="T48" fmla="*/ 388 w 439"/>
                  <a:gd name="T49" fmla="*/ 18 h 396"/>
                  <a:gd name="T50" fmla="*/ 367 w 439"/>
                  <a:gd name="T51" fmla="*/ 21 h 396"/>
                  <a:gd name="T52" fmla="*/ 346 w 439"/>
                  <a:gd name="T53" fmla="*/ 18 h 396"/>
                  <a:gd name="T54" fmla="*/ 324 w 439"/>
                  <a:gd name="T55" fmla="*/ 13 h 396"/>
                  <a:gd name="T56" fmla="*/ 299 w 439"/>
                  <a:gd name="T57" fmla="*/ 18 h 396"/>
                  <a:gd name="T58" fmla="*/ 278 w 439"/>
                  <a:gd name="T59" fmla="*/ 43 h 396"/>
                  <a:gd name="T60" fmla="*/ 277 w 439"/>
                  <a:gd name="T61" fmla="*/ 75 h 396"/>
                  <a:gd name="T62" fmla="*/ 281 w 439"/>
                  <a:gd name="T63" fmla="*/ 99 h 396"/>
                  <a:gd name="T64" fmla="*/ 287 w 439"/>
                  <a:gd name="T65" fmla="*/ 124 h 396"/>
                  <a:gd name="T66" fmla="*/ 300 w 439"/>
                  <a:gd name="T67" fmla="*/ 145 h 396"/>
                  <a:gd name="T68" fmla="*/ 325 w 439"/>
                  <a:gd name="T69" fmla="*/ 159 h 396"/>
                  <a:gd name="T70" fmla="*/ 349 w 439"/>
                  <a:gd name="T71" fmla="*/ 158 h 396"/>
                  <a:gd name="T72" fmla="*/ 371 w 439"/>
                  <a:gd name="T73" fmla="*/ 148 h 396"/>
                  <a:gd name="T74" fmla="*/ 394 w 439"/>
                  <a:gd name="T75" fmla="*/ 138 h 396"/>
                  <a:gd name="T76" fmla="*/ 418 w 439"/>
                  <a:gd name="T77" fmla="*/ 142 h 396"/>
                  <a:gd name="T78" fmla="*/ 428 w 439"/>
                  <a:gd name="T79" fmla="*/ 163 h 396"/>
                  <a:gd name="T80" fmla="*/ 434 w 439"/>
                  <a:gd name="T81" fmla="*/ 188 h 396"/>
                  <a:gd name="T82" fmla="*/ 436 w 439"/>
                  <a:gd name="T83" fmla="*/ 215 h 396"/>
                  <a:gd name="T84" fmla="*/ 428 w 439"/>
                  <a:gd name="T85" fmla="*/ 234 h 396"/>
                  <a:gd name="T86" fmla="*/ 389 w 439"/>
                  <a:gd name="T87" fmla="*/ 242 h 396"/>
                  <a:gd name="T88" fmla="*/ 355 w 439"/>
                  <a:gd name="T89" fmla="*/ 257 h 396"/>
                  <a:gd name="T90" fmla="*/ 339 w 439"/>
                  <a:gd name="T91" fmla="*/ 282 h 396"/>
                  <a:gd name="T92" fmla="*/ 345 w 439"/>
                  <a:gd name="T93" fmla="*/ 313 h 396"/>
                  <a:gd name="T94" fmla="*/ 364 w 439"/>
                  <a:gd name="T95" fmla="*/ 340 h 396"/>
                  <a:gd name="T96" fmla="*/ 361 w 439"/>
                  <a:gd name="T97" fmla="*/ 368 h 396"/>
                  <a:gd name="T98" fmla="*/ 339 w 439"/>
                  <a:gd name="T99" fmla="*/ 379 h 396"/>
                  <a:gd name="T100" fmla="*/ 315 w 439"/>
                  <a:gd name="T101" fmla="*/ 387 h 396"/>
                  <a:gd name="T102" fmla="*/ 290 w 439"/>
                  <a:gd name="T103" fmla="*/ 392 h 396"/>
                  <a:gd name="T104" fmla="*/ 264 w 439"/>
                  <a:gd name="T105" fmla="*/ 395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9" h="396">
                    <a:moveTo>
                      <a:pt x="264" y="395"/>
                    </a:moveTo>
                    <a:lnTo>
                      <a:pt x="257" y="388"/>
                    </a:lnTo>
                    <a:lnTo>
                      <a:pt x="251" y="381"/>
                    </a:lnTo>
                    <a:lnTo>
                      <a:pt x="246" y="372"/>
                    </a:lnTo>
                    <a:lnTo>
                      <a:pt x="244" y="362"/>
                    </a:lnTo>
                    <a:lnTo>
                      <a:pt x="240" y="351"/>
                    </a:lnTo>
                    <a:lnTo>
                      <a:pt x="238" y="341"/>
                    </a:lnTo>
                    <a:lnTo>
                      <a:pt x="237" y="330"/>
                    </a:lnTo>
                    <a:lnTo>
                      <a:pt x="234" y="320"/>
                    </a:lnTo>
                    <a:lnTo>
                      <a:pt x="231" y="310"/>
                    </a:lnTo>
                    <a:lnTo>
                      <a:pt x="227" y="301"/>
                    </a:lnTo>
                    <a:lnTo>
                      <a:pt x="222" y="293"/>
                    </a:lnTo>
                    <a:lnTo>
                      <a:pt x="215" y="287"/>
                    </a:lnTo>
                    <a:lnTo>
                      <a:pt x="207" y="282"/>
                    </a:lnTo>
                    <a:lnTo>
                      <a:pt x="197" y="279"/>
                    </a:lnTo>
                    <a:lnTo>
                      <a:pt x="185" y="278"/>
                    </a:lnTo>
                    <a:lnTo>
                      <a:pt x="169" y="280"/>
                    </a:lnTo>
                    <a:lnTo>
                      <a:pt x="160" y="283"/>
                    </a:lnTo>
                    <a:lnTo>
                      <a:pt x="151" y="286"/>
                    </a:lnTo>
                    <a:lnTo>
                      <a:pt x="142" y="289"/>
                    </a:lnTo>
                    <a:lnTo>
                      <a:pt x="132" y="291"/>
                    </a:lnTo>
                    <a:lnTo>
                      <a:pt x="123" y="292"/>
                    </a:lnTo>
                    <a:lnTo>
                      <a:pt x="114" y="293"/>
                    </a:lnTo>
                    <a:lnTo>
                      <a:pt x="104" y="293"/>
                    </a:lnTo>
                    <a:lnTo>
                      <a:pt x="94" y="293"/>
                    </a:lnTo>
                    <a:lnTo>
                      <a:pt x="91" y="288"/>
                    </a:lnTo>
                    <a:lnTo>
                      <a:pt x="88" y="282"/>
                    </a:lnTo>
                    <a:lnTo>
                      <a:pt x="85" y="275"/>
                    </a:lnTo>
                    <a:lnTo>
                      <a:pt x="82" y="269"/>
                    </a:lnTo>
                    <a:lnTo>
                      <a:pt x="79" y="261"/>
                    </a:lnTo>
                    <a:lnTo>
                      <a:pt x="76" y="254"/>
                    </a:lnTo>
                    <a:lnTo>
                      <a:pt x="73" y="247"/>
                    </a:lnTo>
                    <a:lnTo>
                      <a:pt x="72" y="238"/>
                    </a:lnTo>
                    <a:lnTo>
                      <a:pt x="70" y="231"/>
                    </a:lnTo>
                    <a:lnTo>
                      <a:pt x="68" y="224"/>
                    </a:lnTo>
                    <a:lnTo>
                      <a:pt x="67" y="215"/>
                    </a:lnTo>
                    <a:lnTo>
                      <a:pt x="66" y="208"/>
                    </a:lnTo>
                    <a:lnTo>
                      <a:pt x="66" y="201"/>
                    </a:lnTo>
                    <a:lnTo>
                      <a:pt x="67" y="192"/>
                    </a:lnTo>
                    <a:lnTo>
                      <a:pt x="68" y="185"/>
                    </a:lnTo>
                    <a:lnTo>
                      <a:pt x="70" y="179"/>
                    </a:lnTo>
                    <a:lnTo>
                      <a:pt x="79" y="175"/>
                    </a:lnTo>
                    <a:lnTo>
                      <a:pt x="89" y="174"/>
                    </a:lnTo>
                    <a:lnTo>
                      <a:pt x="99" y="176"/>
                    </a:lnTo>
                    <a:lnTo>
                      <a:pt x="108" y="179"/>
                    </a:lnTo>
                    <a:lnTo>
                      <a:pt x="119" y="181"/>
                    </a:lnTo>
                    <a:lnTo>
                      <a:pt x="128" y="183"/>
                    </a:lnTo>
                    <a:lnTo>
                      <a:pt x="139" y="183"/>
                    </a:lnTo>
                    <a:lnTo>
                      <a:pt x="149" y="182"/>
                    </a:lnTo>
                    <a:lnTo>
                      <a:pt x="157" y="179"/>
                    </a:lnTo>
                    <a:lnTo>
                      <a:pt x="162" y="174"/>
                    </a:lnTo>
                    <a:lnTo>
                      <a:pt x="167" y="170"/>
                    </a:lnTo>
                    <a:lnTo>
                      <a:pt x="171" y="166"/>
                    </a:lnTo>
                    <a:lnTo>
                      <a:pt x="174" y="160"/>
                    </a:lnTo>
                    <a:lnTo>
                      <a:pt x="177" y="155"/>
                    </a:lnTo>
                    <a:lnTo>
                      <a:pt x="179" y="149"/>
                    </a:lnTo>
                    <a:lnTo>
                      <a:pt x="179" y="142"/>
                    </a:lnTo>
                    <a:lnTo>
                      <a:pt x="180" y="136"/>
                    </a:lnTo>
                    <a:lnTo>
                      <a:pt x="181" y="129"/>
                    </a:lnTo>
                    <a:lnTo>
                      <a:pt x="181" y="123"/>
                    </a:lnTo>
                    <a:lnTo>
                      <a:pt x="181" y="115"/>
                    </a:lnTo>
                    <a:lnTo>
                      <a:pt x="181" y="109"/>
                    </a:lnTo>
                    <a:lnTo>
                      <a:pt x="181" y="102"/>
                    </a:lnTo>
                    <a:lnTo>
                      <a:pt x="180" y="96"/>
                    </a:lnTo>
                    <a:lnTo>
                      <a:pt x="180" y="89"/>
                    </a:lnTo>
                    <a:lnTo>
                      <a:pt x="178" y="81"/>
                    </a:lnTo>
                    <a:lnTo>
                      <a:pt x="174" y="74"/>
                    </a:lnTo>
                    <a:lnTo>
                      <a:pt x="170" y="68"/>
                    </a:lnTo>
                    <a:lnTo>
                      <a:pt x="165" y="62"/>
                    </a:lnTo>
                    <a:lnTo>
                      <a:pt x="159" y="57"/>
                    </a:lnTo>
                    <a:lnTo>
                      <a:pt x="153" y="52"/>
                    </a:lnTo>
                    <a:lnTo>
                      <a:pt x="146" y="48"/>
                    </a:lnTo>
                    <a:lnTo>
                      <a:pt x="138" y="44"/>
                    </a:lnTo>
                    <a:lnTo>
                      <a:pt x="130" y="44"/>
                    </a:lnTo>
                    <a:lnTo>
                      <a:pt x="122" y="46"/>
                    </a:lnTo>
                    <a:lnTo>
                      <a:pt x="115" y="49"/>
                    </a:lnTo>
                    <a:lnTo>
                      <a:pt x="108" y="51"/>
                    </a:lnTo>
                    <a:lnTo>
                      <a:pt x="100" y="55"/>
                    </a:lnTo>
                    <a:lnTo>
                      <a:pt x="92" y="59"/>
                    </a:lnTo>
                    <a:lnTo>
                      <a:pt x="86" y="62"/>
                    </a:lnTo>
                    <a:lnTo>
                      <a:pt x="79" y="65"/>
                    </a:lnTo>
                    <a:lnTo>
                      <a:pt x="71" y="68"/>
                    </a:lnTo>
                    <a:lnTo>
                      <a:pt x="63" y="70"/>
                    </a:lnTo>
                    <a:lnTo>
                      <a:pt x="56" y="71"/>
                    </a:lnTo>
                    <a:lnTo>
                      <a:pt x="48" y="71"/>
                    </a:lnTo>
                    <a:lnTo>
                      <a:pt x="40" y="69"/>
                    </a:lnTo>
                    <a:lnTo>
                      <a:pt x="33" y="67"/>
                    </a:lnTo>
                    <a:lnTo>
                      <a:pt x="26" y="62"/>
                    </a:lnTo>
                    <a:lnTo>
                      <a:pt x="19" y="55"/>
                    </a:lnTo>
                    <a:lnTo>
                      <a:pt x="16" y="51"/>
                    </a:lnTo>
                    <a:lnTo>
                      <a:pt x="13" y="48"/>
                    </a:lnTo>
                    <a:lnTo>
                      <a:pt x="11" y="43"/>
                    </a:lnTo>
                    <a:lnTo>
                      <a:pt x="7" y="38"/>
                    </a:lnTo>
                    <a:lnTo>
                      <a:pt x="6" y="33"/>
                    </a:lnTo>
                    <a:lnTo>
                      <a:pt x="3" y="27"/>
                    </a:lnTo>
                    <a:lnTo>
                      <a:pt x="1" y="22"/>
                    </a:lnTo>
                    <a:lnTo>
                      <a:pt x="0" y="16"/>
                    </a:lnTo>
                    <a:lnTo>
                      <a:pt x="405" y="0"/>
                    </a:lnTo>
                    <a:lnTo>
                      <a:pt x="393" y="14"/>
                    </a:lnTo>
                    <a:lnTo>
                      <a:pt x="388" y="18"/>
                    </a:lnTo>
                    <a:lnTo>
                      <a:pt x="383" y="20"/>
                    </a:lnTo>
                    <a:lnTo>
                      <a:pt x="378" y="21"/>
                    </a:lnTo>
                    <a:lnTo>
                      <a:pt x="372" y="21"/>
                    </a:lnTo>
                    <a:lnTo>
                      <a:pt x="367" y="21"/>
                    </a:lnTo>
                    <a:lnTo>
                      <a:pt x="362" y="21"/>
                    </a:lnTo>
                    <a:lnTo>
                      <a:pt x="357" y="20"/>
                    </a:lnTo>
                    <a:lnTo>
                      <a:pt x="351" y="18"/>
                    </a:lnTo>
                    <a:lnTo>
                      <a:pt x="346" y="18"/>
                    </a:lnTo>
                    <a:lnTo>
                      <a:pt x="340" y="16"/>
                    </a:lnTo>
                    <a:lnTo>
                      <a:pt x="335" y="15"/>
                    </a:lnTo>
                    <a:lnTo>
                      <a:pt x="330" y="14"/>
                    </a:lnTo>
                    <a:lnTo>
                      <a:pt x="324" y="13"/>
                    </a:lnTo>
                    <a:lnTo>
                      <a:pt x="318" y="13"/>
                    </a:lnTo>
                    <a:lnTo>
                      <a:pt x="312" y="13"/>
                    </a:lnTo>
                    <a:lnTo>
                      <a:pt x="306" y="14"/>
                    </a:lnTo>
                    <a:lnTo>
                      <a:pt x="299" y="18"/>
                    </a:lnTo>
                    <a:lnTo>
                      <a:pt x="293" y="22"/>
                    </a:lnTo>
                    <a:lnTo>
                      <a:pt x="287" y="28"/>
                    </a:lnTo>
                    <a:lnTo>
                      <a:pt x="282" y="36"/>
                    </a:lnTo>
                    <a:lnTo>
                      <a:pt x="278" y="43"/>
                    </a:lnTo>
                    <a:lnTo>
                      <a:pt x="276" y="51"/>
                    </a:lnTo>
                    <a:lnTo>
                      <a:pt x="274" y="60"/>
                    </a:lnTo>
                    <a:lnTo>
                      <a:pt x="275" y="70"/>
                    </a:lnTo>
                    <a:lnTo>
                      <a:pt x="277" y="75"/>
                    </a:lnTo>
                    <a:lnTo>
                      <a:pt x="278" y="81"/>
                    </a:lnTo>
                    <a:lnTo>
                      <a:pt x="278" y="87"/>
                    </a:lnTo>
                    <a:lnTo>
                      <a:pt x="279" y="93"/>
                    </a:lnTo>
                    <a:lnTo>
                      <a:pt x="281" y="99"/>
                    </a:lnTo>
                    <a:lnTo>
                      <a:pt x="282" y="105"/>
                    </a:lnTo>
                    <a:lnTo>
                      <a:pt x="284" y="111"/>
                    </a:lnTo>
                    <a:lnTo>
                      <a:pt x="285" y="118"/>
                    </a:lnTo>
                    <a:lnTo>
                      <a:pt x="287" y="124"/>
                    </a:lnTo>
                    <a:lnTo>
                      <a:pt x="290" y="129"/>
                    </a:lnTo>
                    <a:lnTo>
                      <a:pt x="292" y="135"/>
                    </a:lnTo>
                    <a:lnTo>
                      <a:pt x="296" y="140"/>
                    </a:lnTo>
                    <a:lnTo>
                      <a:pt x="300" y="145"/>
                    </a:lnTo>
                    <a:lnTo>
                      <a:pt x="305" y="149"/>
                    </a:lnTo>
                    <a:lnTo>
                      <a:pt x="311" y="152"/>
                    </a:lnTo>
                    <a:lnTo>
                      <a:pt x="318" y="156"/>
                    </a:lnTo>
                    <a:lnTo>
                      <a:pt x="325" y="159"/>
                    </a:lnTo>
                    <a:lnTo>
                      <a:pt x="331" y="160"/>
                    </a:lnTo>
                    <a:lnTo>
                      <a:pt x="337" y="160"/>
                    </a:lnTo>
                    <a:lnTo>
                      <a:pt x="343" y="160"/>
                    </a:lnTo>
                    <a:lnTo>
                      <a:pt x="349" y="158"/>
                    </a:lnTo>
                    <a:lnTo>
                      <a:pt x="354" y="156"/>
                    </a:lnTo>
                    <a:lnTo>
                      <a:pt x="359" y="154"/>
                    </a:lnTo>
                    <a:lnTo>
                      <a:pt x="365" y="151"/>
                    </a:lnTo>
                    <a:lnTo>
                      <a:pt x="371" y="148"/>
                    </a:lnTo>
                    <a:lnTo>
                      <a:pt x="377" y="145"/>
                    </a:lnTo>
                    <a:lnTo>
                      <a:pt x="382" y="142"/>
                    </a:lnTo>
                    <a:lnTo>
                      <a:pt x="388" y="140"/>
                    </a:lnTo>
                    <a:lnTo>
                      <a:pt x="394" y="138"/>
                    </a:lnTo>
                    <a:lnTo>
                      <a:pt x="399" y="137"/>
                    </a:lnTo>
                    <a:lnTo>
                      <a:pt x="406" y="137"/>
                    </a:lnTo>
                    <a:lnTo>
                      <a:pt x="412" y="137"/>
                    </a:lnTo>
                    <a:lnTo>
                      <a:pt x="418" y="142"/>
                    </a:lnTo>
                    <a:lnTo>
                      <a:pt x="421" y="146"/>
                    </a:lnTo>
                    <a:lnTo>
                      <a:pt x="424" y="151"/>
                    </a:lnTo>
                    <a:lnTo>
                      <a:pt x="426" y="157"/>
                    </a:lnTo>
                    <a:lnTo>
                      <a:pt x="428" y="163"/>
                    </a:lnTo>
                    <a:lnTo>
                      <a:pt x="431" y="169"/>
                    </a:lnTo>
                    <a:lnTo>
                      <a:pt x="431" y="175"/>
                    </a:lnTo>
                    <a:lnTo>
                      <a:pt x="432" y="182"/>
                    </a:lnTo>
                    <a:lnTo>
                      <a:pt x="434" y="188"/>
                    </a:lnTo>
                    <a:lnTo>
                      <a:pt x="434" y="195"/>
                    </a:lnTo>
                    <a:lnTo>
                      <a:pt x="435" y="202"/>
                    </a:lnTo>
                    <a:lnTo>
                      <a:pt x="435" y="208"/>
                    </a:lnTo>
                    <a:lnTo>
                      <a:pt x="436" y="215"/>
                    </a:lnTo>
                    <a:lnTo>
                      <a:pt x="437" y="221"/>
                    </a:lnTo>
                    <a:lnTo>
                      <a:pt x="437" y="228"/>
                    </a:lnTo>
                    <a:lnTo>
                      <a:pt x="438" y="234"/>
                    </a:lnTo>
                    <a:lnTo>
                      <a:pt x="428" y="234"/>
                    </a:lnTo>
                    <a:lnTo>
                      <a:pt x="418" y="235"/>
                    </a:lnTo>
                    <a:lnTo>
                      <a:pt x="409" y="237"/>
                    </a:lnTo>
                    <a:lnTo>
                      <a:pt x="398" y="239"/>
                    </a:lnTo>
                    <a:lnTo>
                      <a:pt x="389" y="242"/>
                    </a:lnTo>
                    <a:lnTo>
                      <a:pt x="378" y="245"/>
                    </a:lnTo>
                    <a:lnTo>
                      <a:pt x="369" y="248"/>
                    </a:lnTo>
                    <a:lnTo>
                      <a:pt x="358" y="253"/>
                    </a:lnTo>
                    <a:lnTo>
                      <a:pt x="355" y="257"/>
                    </a:lnTo>
                    <a:lnTo>
                      <a:pt x="351" y="261"/>
                    </a:lnTo>
                    <a:lnTo>
                      <a:pt x="346" y="267"/>
                    </a:lnTo>
                    <a:lnTo>
                      <a:pt x="343" y="275"/>
                    </a:lnTo>
                    <a:lnTo>
                      <a:pt x="339" y="282"/>
                    </a:lnTo>
                    <a:lnTo>
                      <a:pt x="338" y="290"/>
                    </a:lnTo>
                    <a:lnTo>
                      <a:pt x="339" y="298"/>
                    </a:lnTo>
                    <a:lnTo>
                      <a:pt x="342" y="305"/>
                    </a:lnTo>
                    <a:lnTo>
                      <a:pt x="345" y="313"/>
                    </a:lnTo>
                    <a:lnTo>
                      <a:pt x="350" y="320"/>
                    </a:lnTo>
                    <a:lnTo>
                      <a:pt x="355" y="326"/>
                    </a:lnTo>
                    <a:lnTo>
                      <a:pt x="360" y="334"/>
                    </a:lnTo>
                    <a:lnTo>
                      <a:pt x="364" y="340"/>
                    </a:lnTo>
                    <a:lnTo>
                      <a:pt x="366" y="348"/>
                    </a:lnTo>
                    <a:lnTo>
                      <a:pt x="367" y="356"/>
                    </a:lnTo>
                    <a:lnTo>
                      <a:pt x="365" y="365"/>
                    </a:lnTo>
                    <a:lnTo>
                      <a:pt x="361" y="368"/>
                    </a:lnTo>
                    <a:lnTo>
                      <a:pt x="356" y="372"/>
                    </a:lnTo>
                    <a:lnTo>
                      <a:pt x="351" y="374"/>
                    </a:lnTo>
                    <a:lnTo>
                      <a:pt x="345" y="376"/>
                    </a:lnTo>
                    <a:lnTo>
                      <a:pt x="339" y="379"/>
                    </a:lnTo>
                    <a:lnTo>
                      <a:pt x="333" y="381"/>
                    </a:lnTo>
                    <a:lnTo>
                      <a:pt x="328" y="384"/>
                    </a:lnTo>
                    <a:lnTo>
                      <a:pt x="322" y="385"/>
                    </a:lnTo>
                    <a:lnTo>
                      <a:pt x="315" y="387"/>
                    </a:lnTo>
                    <a:lnTo>
                      <a:pt x="309" y="388"/>
                    </a:lnTo>
                    <a:lnTo>
                      <a:pt x="303" y="390"/>
                    </a:lnTo>
                    <a:lnTo>
                      <a:pt x="296" y="391"/>
                    </a:lnTo>
                    <a:lnTo>
                      <a:pt x="290" y="392"/>
                    </a:lnTo>
                    <a:lnTo>
                      <a:pt x="284" y="393"/>
                    </a:lnTo>
                    <a:lnTo>
                      <a:pt x="277" y="394"/>
                    </a:lnTo>
                    <a:lnTo>
                      <a:pt x="271" y="395"/>
                    </a:lnTo>
                    <a:lnTo>
                      <a:pt x="264" y="395"/>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6" name="Freeform 13"/>
              <p:cNvSpPr>
                <a:spLocks/>
              </p:cNvSpPr>
              <p:nvPr/>
            </p:nvSpPr>
            <p:spPr bwMode="grayWhite">
              <a:xfrm>
                <a:off x="-4636" y="4966081"/>
                <a:ext cx="814388" cy="782638"/>
              </a:xfrm>
              <a:custGeom>
                <a:avLst/>
                <a:gdLst>
                  <a:gd name="T0" fmla="*/ 111 w 513"/>
                  <a:gd name="T1" fmla="*/ 481 h 493"/>
                  <a:gd name="T2" fmla="*/ 85 w 513"/>
                  <a:gd name="T3" fmla="*/ 463 h 493"/>
                  <a:gd name="T4" fmla="*/ 64 w 513"/>
                  <a:gd name="T5" fmla="*/ 433 h 493"/>
                  <a:gd name="T6" fmla="*/ 0 w 513"/>
                  <a:gd name="T7" fmla="*/ 275 h 493"/>
                  <a:gd name="T8" fmla="*/ 3 w 513"/>
                  <a:gd name="T9" fmla="*/ 259 h 493"/>
                  <a:gd name="T10" fmla="*/ 10 w 513"/>
                  <a:gd name="T11" fmla="*/ 240 h 493"/>
                  <a:gd name="T12" fmla="*/ 21 w 513"/>
                  <a:gd name="T13" fmla="*/ 222 h 493"/>
                  <a:gd name="T14" fmla="*/ 35 w 513"/>
                  <a:gd name="T15" fmla="*/ 205 h 493"/>
                  <a:gd name="T16" fmla="*/ 49 w 513"/>
                  <a:gd name="T17" fmla="*/ 193 h 493"/>
                  <a:gd name="T18" fmla="*/ 81 w 513"/>
                  <a:gd name="T19" fmla="*/ 193 h 493"/>
                  <a:gd name="T20" fmla="*/ 112 w 513"/>
                  <a:gd name="T21" fmla="*/ 205 h 493"/>
                  <a:gd name="T22" fmla="*/ 142 w 513"/>
                  <a:gd name="T23" fmla="*/ 220 h 493"/>
                  <a:gd name="T24" fmla="*/ 169 w 513"/>
                  <a:gd name="T25" fmla="*/ 226 h 493"/>
                  <a:gd name="T26" fmla="*/ 194 w 513"/>
                  <a:gd name="T27" fmla="*/ 211 h 493"/>
                  <a:gd name="T28" fmla="*/ 212 w 513"/>
                  <a:gd name="T29" fmla="*/ 183 h 493"/>
                  <a:gd name="T30" fmla="*/ 222 w 513"/>
                  <a:gd name="T31" fmla="*/ 156 h 493"/>
                  <a:gd name="T32" fmla="*/ 213 w 513"/>
                  <a:gd name="T33" fmla="*/ 128 h 493"/>
                  <a:gd name="T34" fmla="*/ 198 w 513"/>
                  <a:gd name="T35" fmla="*/ 115 h 493"/>
                  <a:gd name="T36" fmla="*/ 178 w 513"/>
                  <a:gd name="T37" fmla="*/ 105 h 493"/>
                  <a:gd name="T38" fmla="*/ 158 w 513"/>
                  <a:gd name="T39" fmla="*/ 95 h 493"/>
                  <a:gd name="T40" fmla="*/ 142 w 513"/>
                  <a:gd name="T41" fmla="*/ 81 h 493"/>
                  <a:gd name="T42" fmla="*/ 137 w 513"/>
                  <a:gd name="T43" fmla="*/ 60 h 493"/>
                  <a:gd name="T44" fmla="*/ 146 w 513"/>
                  <a:gd name="T45" fmla="*/ 38 h 493"/>
                  <a:gd name="T46" fmla="*/ 160 w 513"/>
                  <a:gd name="T47" fmla="*/ 20 h 493"/>
                  <a:gd name="T48" fmla="*/ 176 w 513"/>
                  <a:gd name="T49" fmla="*/ 0 h 493"/>
                  <a:gd name="T50" fmla="*/ 198 w 513"/>
                  <a:gd name="T51" fmla="*/ 15 h 493"/>
                  <a:gd name="T52" fmla="*/ 224 w 513"/>
                  <a:gd name="T53" fmla="*/ 26 h 493"/>
                  <a:gd name="T54" fmla="*/ 251 w 513"/>
                  <a:gd name="T55" fmla="*/ 34 h 493"/>
                  <a:gd name="T56" fmla="*/ 279 w 513"/>
                  <a:gd name="T57" fmla="*/ 38 h 493"/>
                  <a:gd name="T58" fmla="*/ 307 w 513"/>
                  <a:gd name="T59" fmla="*/ 37 h 493"/>
                  <a:gd name="T60" fmla="*/ 285 w 513"/>
                  <a:gd name="T61" fmla="*/ 123 h 493"/>
                  <a:gd name="T62" fmla="*/ 295 w 513"/>
                  <a:gd name="T63" fmla="*/ 131 h 493"/>
                  <a:gd name="T64" fmla="*/ 308 w 513"/>
                  <a:gd name="T65" fmla="*/ 140 h 493"/>
                  <a:gd name="T66" fmla="*/ 337 w 513"/>
                  <a:gd name="T67" fmla="*/ 134 h 493"/>
                  <a:gd name="T68" fmla="*/ 357 w 513"/>
                  <a:gd name="T69" fmla="*/ 101 h 493"/>
                  <a:gd name="T70" fmla="*/ 382 w 513"/>
                  <a:gd name="T71" fmla="*/ 69 h 493"/>
                  <a:gd name="T72" fmla="*/ 395 w 513"/>
                  <a:gd name="T73" fmla="*/ 94 h 493"/>
                  <a:gd name="T74" fmla="*/ 416 w 513"/>
                  <a:gd name="T75" fmla="*/ 117 h 493"/>
                  <a:gd name="T76" fmla="*/ 441 w 513"/>
                  <a:gd name="T77" fmla="*/ 137 h 493"/>
                  <a:gd name="T78" fmla="*/ 469 w 513"/>
                  <a:gd name="T79" fmla="*/ 154 h 493"/>
                  <a:gd name="T80" fmla="*/ 501 w 513"/>
                  <a:gd name="T81" fmla="*/ 170 h 493"/>
                  <a:gd name="T82" fmla="*/ 431 w 513"/>
                  <a:gd name="T83" fmla="*/ 287 h 493"/>
                  <a:gd name="T84" fmla="*/ 316 w 513"/>
                  <a:gd name="T85" fmla="*/ 222 h 493"/>
                  <a:gd name="T86" fmla="*/ 299 w 513"/>
                  <a:gd name="T87" fmla="*/ 240 h 493"/>
                  <a:gd name="T88" fmla="*/ 283 w 513"/>
                  <a:gd name="T89" fmla="*/ 261 h 493"/>
                  <a:gd name="T90" fmla="*/ 271 w 513"/>
                  <a:gd name="T91" fmla="*/ 284 h 493"/>
                  <a:gd name="T92" fmla="*/ 262 w 513"/>
                  <a:gd name="T93" fmla="*/ 308 h 493"/>
                  <a:gd name="T94" fmla="*/ 265 w 513"/>
                  <a:gd name="T95" fmla="*/ 334 h 493"/>
                  <a:gd name="T96" fmla="*/ 290 w 513"/>
                  <a:gd name="T97" fmla="*/ 351 h 493"/>
                  <a:gd name="T98" fmla="*/ 325 w 513"/>
                  <a:gd name="T99" fmla="*/ 356 h 493"/>
                  <a:gd name="T100" fmla="*/ 360 w 513"/>
                  <a:gd name="T101" fmla="*/ 359 h 493"/>
                  <a:gd name="T102" fmla="*/ 388 w 513"/>
                  <a:gd name="T103" fmla="*/ 370 h 493"/>
                  <a:gd name="T104" fmla="*/ 400 w 513"/>
                  <a:gd name="T105" fmla="*/ 401 h 493"/>
                  <a:gd name="T106" fmla="*/ 202 w 513"/>
                  <a:gd name="T107" fmla="*/ 404 h 493"/>
                  <a:gd name="T108" fmla="*/ 162 w 513"/>
                  <a:gd name="T109" fmla="*/ 479 h 493"/>
                  <a:gd name="T110" fmla="*/ 150 w 513"/>
                  <a:gd name="T111" fmla="*/ 484 h 493"/>
                  <a:gd name="T112" fmla="*/ 138 w 513"/>
                  <a:gd name="T113" fmla="*/ 4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3" h="493">
                    <a:moveTo>
                      <a:pt x="130" y="492"/>
                    </a:moveTo>
                    <a:lnTo>
                      <a:pt x="120" y="486"/>
                    </a:lnTo>
                    <a:lnTo>
                      <a:pt x="111" y="481"/>
                    </a:lnTo>
                    <a:lnTo>
                      <a:pt x="101" y="475"/>
                    </a:lnTo>
                    <a:lnTo>
                      <a:pt x="93" y="469"/>
                    </a:lnTo>
                    <a:lnTo>
                      <a:pt x="85" y="463"/>
                    </a:lnTo>
                    <a:lnTo>
                      <a:pt x="78" y="454"/>
                    </a:lnTo>
                    <a:lnTo>
                      <a:pt x="71" y="444"/>
                    </a:lnTo>
                    <a:lnTo>
                      <a:pt x="64" y="433"/>
                    </a:lnTo>
                    <a:lnTo>
                      <a:pt x="111" y="353"/>
                    </a:lnTo>
                    <a:lnTo>
                      <a:pt x="0" y="280"/>
                    </a:lnTo>
                    <a:lnTo>
                      <a:pt x="0" y="275"/>
                    </a:lnTo>
                    <a:lnTo>
                      <a:pt x="0" y="270"/>
                    </a:lnTo>
                    <a:lnTo>
                      <a:pt x="1" y="264"/>
                    </a:lnTo>
                    <a:lnTo>
                      <a:pt x="3" y="259"/>
                    </a:lnTo>
                    <a:lnTo>
                      <a:pt x="5" y="252"/>
                    </a:lnTo>
                    <a:lnTo>
                      <a:pt x="7" y="246"/>
                    </a:lnTo>
                    <a:lnTo>
                      <a:pt x="10" y="240"/>
                    </a:lnTo>
                    <a:lnTo>
                      <a:pt x="13" y="234"/>
                    </a:lnTo>
                    <a:lnTo>
                      <a:pt x="17" y="227"/>
                    </a:lnTo>
                    <a:lnTo>
                      <a:pt x="21" y="222"/>
                    </a:lnTo>
                    <a:lnTo>
                      <a:pt x="26" y="216"/>
                    </a:lnTo>
                    <a:lnTo>
                      <a:pt x="30" y="211"/>
                    </a:lnTo>
                    <a:lnTo>
                      <a:pt x="35" y="205"/>
                    </a:lnTo>
                    <a:lnTo>
                      <a:pt x="40" y="201"/>
                    </a:lnTo>
                    <a:lnTo>
                      <a:pt x="44" y="196"/>
                    </a:lnTo>
                    <a:lnTo>
                      <a:pt x="49" y="193"/>
                    </a:lnTo>
                    <a:lnTo>
                      <a:pt x="60" y="191"/>
                    </a:lnTo>
                    <a:lnTo>
                      <a:pt x="70" y="191"/>
                    </a:lnTo>
                    <a:lnTo>
                      <a:pt x="81" y="193"/>
                    </a:lnTo>
                    <a:lnTo>
                      <a:pt x="92" y="196"/>
                    </a:lnTo>
                    <a:lnTo>
                      <a:pt x="102" y="201"/>
                    </a:lnTo>
                    <a:lnTo>
                      <a:pt x="112" y="205"/>
                    </a:lnTo>
                    <a:lnTo>
                      <a:pt x="122" y="211"/>
                    </a:lnTo>
                    <a:lnTo>
                      <a:pt x="132" y="216"/>
                    </a:lnTo>
                    <a:lnTo>
                      <a:pt x="142" y="220"/>
                    </a:lnTo>
                    <a:lnTo>
                      <a:pt x="150" y="223"/>
                    </a:lnTo>
                    <a:lnTo>
                      <a:pt x="160" y="226"/>
                    </a:lnTo>
                    <a:lnTo>
                      <a:pt x="169" y="226"/>
                    </a:lnTo>
                    <a:lnTo>
                      <a:pt x="178" y="223"/>
                    </a:lnTo>
                    <a:lnTo>
                      <a:pt x="186" y="219"/>
                    </a:lnTo>
                    <a:lnTo>
                      <a:pt x="194" y="211"/>
                    </a:lnTo>
                    <a:lnTo>
                      <a:pt x="202" y="200"/>
                    </a:lnTo>
                    <a:lnTo>
                      <a:pt x="207" y="192"/>
                    </a:lnTo>
                    <a:lnTo>
                      <a:pt x="212" y="183"/>
                    </a:lnTo>
                    <a:lnTo>
                      <a:pt x="216" y="174"/>
                    </a:lnTo>
                    <a:lnTo>
                      <a:pt x="219" y="165"/>
                    </a:lnTo>
                    <a:lnTo>
                      <a:pt x="222" y="156"/>
                    </a:lnTo>
                    <a:lnTo>
                      <a:pt x="222" y="146"/>
                    </a:lnTo>
                    <a:lnTo>
                      <a:pt x="219" y="138"/>
                    </a:lnTo>
                    <a:lnTo>
                      <a:pt x="213" y="128"/>
                    </a:lnTo>
                    <a:lnTo>
                      <a:pt x="210" y="123"/>
                    </a:lnTo>
                    <a:lnTo>
                      <a:pt x="204" y="119"/>
                    </a:lnTo>
                    <a:lnTo>
                      <a:pt x="198" y="115"/>
                    </a:lnTo>
                    <a:lnTo>
                      <a:pt x="192" y="112"/>
                    </a:lnTo>
                    <a:lnTo>
                      <a:pt x="186" y="109"/>
                    </a:lnTo>
                    <a:lnTo>
                      <a:pt x="178" y="105"/>
                    </a:lnTo>
                    <a:lnTo>
                      <a:pt x="171" y="102"/>
                    </a:lnTo>
                    <a:lnTo>
                      <a:pt x="165" y="98"/>
                    </a:lnTo>
                    <a:lnTo>
                      <a:pt x="158" y="95"/>
                    </a:lnTo>
                    <a:lnTo>
                      <a:pt x="152" y="91"/>
                    </a:lnTo>
                    <a:lnTo>
                      <a:pt x="146" y="86"/>
                    </a:lnTo>
                    <a:lnTo>
                      <a:pt x="142" y="81"/>
                    </a:lnTo>
                    <a:lnTo>
                      <a:pt x="139" y="74"/>
                    </a:lnTo>
                    <a:lnTo>
                      <a:pt x="137" y="68"/>
                    </a:lnTo>
                    <a:lnTo>
                      <a:pt x="137" y="60"/>
                    </a:lnTo>
                    <a:lnTo>
                      <a:pt x="138" y="51"/>
                    </a:lnTo>
                    <a:lnTo>
                      <a:pt x="142" y="44"/>
                    </a:lnTo>
                    <a:lnTo>
                      <a:pt x="146" y="38"/>
                    </a:lnTo>
                    <a:lnTo>
                      <a:pt x="150" y="32"/>
                    </a:lnTo>
                    <a:lnTo>
                      <a:pt x="155" y="26"/>
                    </a:lnTo>
                    <a:lnTo>
                      <a:pt x="160" y="20"/>
                    </a:lnTo>
                    <a:lnTo>
                      <a:pt x="165" y="14"/>
                    </a:lnTo>
                    <a:lnTo>
                      <a:pt x="170" y="8"/>
                    </a:lnTo>
                    <a:lnTo>
                      <a:pt x="176" y="0"/>
                    </a:lnTo>
                    <a:lnTo>
                      <a:pt x="183" y="5"/>
                    </a:lnTo>
                    <a:lnTo>
                      <a:pt x="191" y="10"/>
                    </a:lnTo>
                    <a:lnTo>
                      <a:pt x="198" y="15"/>
                    </a:lnTo>
                    <a:lnTo>
                      <a:pt x="207" y="19"/>
                    </a:lnTo>
                    <a:lnTo>
                      <a:pt x="215" y="23"/>
                    </a:lnTo>
                    <a:lnTo>
                      <a:pt x="224" y="26"/>
                    </a:lnTo>
                    <a:lnTo>
                      <a:pt x="233" y="29"/>
                    </a:lnTo>
                    <a:lnTo>
                      <a:pt x="242" y="32"/>
                    </a:lnTo>
                    <a:lnTo>
                      <a:pt x="251" y="34"/>
                    </a:lnTo>
                    <a:lnTo>
                      <a:pt x="261" y="36"/>
                    </a:lnTo>
                    <a:lnTo>
                      <a:pt x="270" y="37"/>
                    </a:lnTo>
                    <a:lnTo>
                      <a:pt x="279" y="38"/>
                    </a:lnTo>
                    <a:lnTo>
                      <a:pt x="288" y="38"/>
                    </a:lnTo>
                    <a:lnTo>
                      <a:pt x="298" y="38"/>
                    </a:lnTo>
                    <a:lnTo>
                      <a:pt x="307" y="37"/>
                    </a:lnTo>
                    <a:lnTo>
                      <a:pt x="316" y="36"/>
                    </a:lnTo>
                    <a:lnTo>
                      <a:pt x="282" y="120"/>
                    </a:lnTo>
                    <a:lnTo>
                      <a:pt x="285" y="123"/>
                    </a:lnTo>
                    <a:lnTo>
                      <a:pt x="288" y="126"/>
                    </a:lnTo>
                    <a:lnTo>
                      <a:pt x="291" y="129"/>
                    </a:lnTo>
                    <a:lnTo>
                      <a:pt x="295" y="131"/>
                    </a:lnTo>
                    <a:lnTo>
                      <a:pt x="298" y="134"/>
                    </a:lnTo>
                    <a:lnTo>
                      <a:pt x="303" y="137"/>
                    </a:lnTo>
                    <a:lnTo>
                      <a:pt x="308" y="140"/>
                    </a:lnTo>
                    <a:lnTo>
                      <a:pt x="313" y="142"/>
                    </a:lnTo>
                    <a:lnTo>
                      <a:pt x="327" y="140"/>
                    </a:lnTo>
                    <a:lnTo>
                      <a:pt x="337" y="134"/>
                    </a:lnTo>
                    <a:lnTo>
                      <a:pt x="345" y="125"/>
                    </a:lnTo>
                    <a:lnTo>
                      <a:pt x="352" y="113"/>
                    </a:lnTo>
                    <a:lnTo>
                      <a:pt x="357" y="101"/>
                    </a:lnTo>
                    <a:lnTo>
                      <a:pt x="363" y="89"/>
                    </a:lnTo>
                    <a:lnTo>
                      <a:pt x="372" y="78"/>
                    </a:lnTo>
                    <a:lnTo>
                      <a:pt x="382" y="69"/>
                    </a:lnTo>
                    <a:lnTo>
                      <a:pt x="385" y="77"/>
                    </a:lnTo>
                    <a:lnTo>
                      <a:pt x="390" y="86"/>
                    </a:lnTo>
                    <a:lnTo>
                      <a:pt x="395" y="94"/>
                    </a:lnTo>
                    <a:lnTo>
                      <a:pt x="402" y="101"/>
                    </a:lnTo>
                    <a:lnTo>
                      <a:pt x="409" y="109"/>
                    </a:lnTo>
                    <a:lnTo>
                      <a:pt x="416" y="117"/>
                    </a:lnTo>
                    <a:lnTo>
                      <a:pt x="424" y="123"/>
                    </a:lnTo>
                    <a:lnTo>
                      <a:pt x="432" y="130"/>
                    </a:lnTo>
                    <a:lnTo>
                      <a:pt x="441" y="137"/>
                    </a:lnTo>
                    <a:lnTo>
                      <a:pt x="450" y="143"/>
                    </a:lnTo>
                    <a:lnTo>
                      <a:pt x="459" y="149"/>
                    </a:lnTo>
                    <a:lnTo>
                      <a:pt x="469" y="154"/>
                    </a:lnTo>
                    <a:lnTo>
                      <a:pt x="480" y="159"/>
                    </a:lnTo>
                    <a:lnTo>
                      <a:pt x="490" y="165"/>
                    </a:lnTo>
                    <a:lnTo>
                      <a:pt x="501" y="170"/>
                    </a:lnTo>
                    <a:lnTo>
                      <a:pt x="512" y="174"/>
                    </a:lnTo>
                    <a:lnTo>
                      <a:pt x="447" y="287"/>
                    </a:lnTo>
                    <a:lnTo>
                      <a:pt x="431" y="287"/>
                    </a:lnTo>
                    <a:lnTo>
                      <a:pt x="328" y="211"/>
                    </a:lnTo>
                    <a:lnTo>
                      <a:pt x="322" y="216"/>
                    </a:lnTo>
                    <a:lnTo>
                      <a:pt x="316" y="222"/>
                    </a:lnTo>
                    <a:lnTo>
                      <a:pt x="311" y="227"/>
                    </a:lnTo>
                    <a:lnTo>
                      <a:pt x="305" y="234"/>
                    </a:lnTo>
                    <a:lnTo>
                      <a:pt x="299" y="240"/>
                    </a:lnTo>
                    <a:lnTo>
                      <a:pt x="293" y="247"/>
                    </a:lnTo>
                    <a:lnTo>
                      <a:pt x="288" y="253"/>
                    </a:lnTo>
                    <a:lnTo>
                      <a:pt x="283" y="261"/>
                    </a:lnTo>
                    <a:lnTo>
                      <a:pt x="279" y="268"/>
                    </a:lnTo>
                    <a:lnTo>
                      <a:pt x="275" y="276"/>
                    </a:lnTo>
                    <a:lnTo>
                      <a:pt x="271" y="284"/>
                    </a:lnTo>
                    <a:lnTo>
                      <a:pt x="267" y="292"/>
                    </a:lnTo>
                    <a:lnTo>
                      <a:pt x="265" y="300"/>
                    </a:lnTo>
                    <a:lnTo>
                      <a:pt x="262" y="308"/>
                    </a:lnTo>
                    <a:lnTo>
                      <a:pt x="261" y="316"/>
                    </a:lnTo>
                    <a:lnTo>
                      <a:pt x="259" y="324"/>
                    </a:lnTo>
                    <a:lnTo>
                      <a:pt x="265" y="334"/>
                    </a:lnTo>
                    <a:lnTo>
                      <a:pt x="272" y="342"/>
                    </a:lnTo>
                    <a:lnTo>
                      <a:pt x="281" y="347"/>
                    </a:lnTo>
                    <a:lnTo>
                      <a:pt x="290" y="351"/>
                    </a:lnTo>
                    <a:lnTo>
                      <a:pt x="302" y="353"/>
                    </a:lnTo>
                    <a:lnTo>
                      <a:pt x="313" y="355"/>
                    </a:lnTo>
                    <a:lnTo>
                      <a:pt x="325" y="356"/>
                    </a:lnTo>
                    <a:lnTo>
                      <a:pt x="337" y="357"/>
                    </a:lnTo>
                    <a:lnTo>
                      <a:pt x="348" y="357"/>
                    </a:lnTo>
                    <a:lnTo>
                      <a:pt x="360" y="359"/>
                    </a:lnTo>
                    <a:lnTo>
                      <a:pt x="370" y="361"/>
                    </a:lnTo>
                    <a:lnTo>
                      <a:pt x="380" y="365"/>
                    </a:lnTo>
                    <a:lnTo>
                      <a:pt x="388" y="370"/>
                    </a:lnTo>
                    <a:lnTo>
                      <a:pt x="394" y="378"/>
                    </a:lnTo>
                    <a:lnTo>
                      <a:pt x="399" y="387"/>
                    </a:lnTo>
                    <a:lnTo>
                      <a:pt x="400" y="401"/>
                    </a:lnTo>
                    <a:lnTo>
                      <a:pt x="347" y="480"/>
                    </a:lnTo>
                    <a:lnTo>
                      <a:pt x="225" y="398"/>
                    </a:lnTo>
                    <a:lnTo>
                      <a:pt x="202" y="404"/>
                    </a:lnTo>
                    <a:lnTo>
                      <a:pt x="168" y="477"/>
                    </a:lnTo>
                    <a:lnTo>
                      <a:pt x="165" y="478"/>
                    </a:lnTo>
                    <a:lnTo>
                      <a:pt x="162" y="479"/>
                    </a:lnTo>
                    <a:lnTo>
                      <a:pt x="158" y="481"/>
                    </a:lnTo>
                    <a:lnTo>
                      <a:pt x="154" y="483"/>
                    </a:lnTo>
                    <a:lnTo>
                      <a:pt x="150" y="484"/>
                    </a:lnTo>
                    <a:lnTo>
                      <a:pt x="146" y="487"/>
                    </a:lnTo>
                    <a:lnTo>
                      <a:pt x="142" y="489"/>
                    </a:lnTo>
                    <a:lnTo>
                      <a:pt x="138" y="492"/>
                    </a:lnTo>
                    <a:lnTo>
                      <a:pt x="130" y="492"/>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7" name="Freeform 14"/>
              <p:cNvSpPr>
                <a:spLocks/>
              </p:cNvSpPr>
              <p:nvPr/>
            </p:nvSpPr>
            <p:spPr bwMode="grayWhite">
              <a:xfrm>
                <a:off x="616077" y="5509006"/>
                <a:ext cx="812800" cy="808038"/>
              </a:xfrm>
              <a:custGeom>
                <a:avLst/>
                <a:gdLst>
                  <a:gd name="T0" fmla="*/ 67 w 512"/>
                  <a:gd name="T1" fmla="*/ 492 h 509"/>
                  <a:gd name="T2" fmla="*/ 45 w 512"/>
                  <a:gd name="T3" fmla="*/ 451 h 509"/>
                  <a:gd name="T4" fmla="*/ 68 w 512"/>
                  <a:gd name="T5" fmla="*/ 418 h 509"/>
                  <a:gd name="T6" fmla="*/ 106 w 512"/>
                  <a:gd name="T7" fmla="*/ 391 h 509"/>
                  <a:gd name="T8" fmla="*/ 105 w 512"/>
                  <a:gd name="T9" fmla="*/ 352 h 509"/>
                  <a:gd name="T10" fmla="*/ 79 w 512"/>
                  <a:gd name="T11" fmla="*/ 324 h 509"/>
                  <a:gd name="T12" fmla="*/ 44 w 512"/>
                  <a:gd name="T13" fmla="*/ 302 h 509"/>
                  <a:gd name="T14" fmla="*/ 7 w 512"/>
                  <a:gd name="T15" fmla="*/ 280 h 509"/>
                  <a:gd name="T16" fmla="*/ 2 w 512"/>
                  <a:gd name="T17" fmla="*/ 258 h 509"/>
                  <a:gd name="T18" fmla="*/ 13 w 512"/>
                  <a:gd name="T19" fmla="*/ 239 h 509"/>
                  <a:gd name="T20" fmla="*/ 29 w 512"/>
                  <a:gd name="T21" fmla="*/ 220 h 509"/>
                  <a:gd name="T22" fmla="*/ 43 w 512"/>
                  <a:gd name="T23" fmla="*/ 201 h 509"/>
                  <a:gd name="T24" fmla="*/ 65 w 512"/>
                  <a:gd name="T25" fmla="*/ 184 h 509"/>
                  <a:gd name="T26" fmla="*/ 100 w 512"/>
                  <a:gd name="T27" fmla="*/ 191 h 509"/>
                  <a:gd name="T28" fmla="*/ 124 w 512"/>
                  <a:gd name="T29" fmla="*/ 210 h 509"/>
                  <a:gd name="T30" fmla="*/ 150 w 512"/>
                  <a:gd name="T31" fmla="*/ 233 h 509"/>
                  <a:gd name="T32" fmla="*/ 179 w 512"/>
                  <a:gd name="T33" fmla="*/ 232 h 509"/>
                  <a:gd name="T34" fmla="*/ 207 w 512"/>
                  <a:gd name="T35" fmla="*/ 223 h 509"/>
                  <a:gd name="T36" fmla="*/ 230 w 512"/>
                  <a:gd name="T37" fmla="*/ 198 h 509"/>
                  <a:gd name="T38" fmla="*/ 242 w 512"/>
                  <a:gd name="T39" fmla="*/ 165 h 509"/>
                  <a:gd name="T40" fmla="*/ 226 w 512"/>
                  <a:gd name="T41" fmla="*/ 143 h 509"/>
                  <a:gd name="T42" fmla="*/ 203 w 512"/>
                  <a:gd name="T43" fmla="*/ 132 h 509"/>
                  <a:gd name="T44" fmla="*/ 176 w 512"/>
                  <a:gd name="T45" fmla="*/ 122 h 509"/>
                  <a:gd name="T46" fmla="*/ 153 w 512"/>
                  <a:gd name="T47" fmla="*/ 111 h 509"/>
                  <a:gd name="T48" fmla="*/ 142 w 512"/>
                  <a:gd name="T49" fmla="*/ 80 h 509"/>
                  <a:gd name="T50" fmla="*/ 163 w 512"/>
                  <a:gd name="T51" fmla="*/ 50 h 509"/>
                  <a:gd name="T52" fmla="*/ 187 w 512"/>
                  <a:gd name="T53" fmla="*/ 36 h 509"/>
                  <a:gd name="T54" fmla="*/ 211 w 512"/>
                  <a:gd name="T55" fmla="*/ 18 h 509"/>
                  <a:gd name="T56" fmla="*/ 243 w 512"/>
                  <a:gd name="T57" fmla="*/ 28 h 509"/>
                  <a:gd name="T58" fmla="*/ 277 w 512"/>
                  <a:gd name="T59" fmla="*/ 54 h 509"/>
                  <a:gd name="T60" fmla="*/ 314 w 512"/>
                  <a:gd name="T61" fmla="*/ 72 h 509"/>
                  <a:gd name="T62" fmla="*/ 355 w 512"/>
                  <a:gd name="T63" fmla="*/ 68 h 509"/>
                  <a:gd name="T64" fmla="*/ 382 w 512"/>
                  <a:gd name="T65" fmla="*/ 36 h 509"/>
                  <a:gd name="T66" fmla="*/ 411 w 512"/>
                  <a:gd name="T67" fmla="*/ 3 h 509"/>
                  <a:gd name="T68" fmla="*/ 453 w 512"/>
                  <a:gd name="T69" fmla="*/ 10 h 509"/>
                  <a:gd name="T70" fmla="*/ 486 w 512"/>
                  <a:gd name="T71" fmla="*/ 36 h 509"/>
                  <a:gd name="T72" fmla="*/ 489 w 512"/>
                  <a:gd name="T73" fmla="*/ 68 h 509"/>
                  <a:gd name="T74" fmla="*/ 466 w 512"/>
                  <a:gd name="T75" fmla="*/ 88 h 509"/>
                  <a:gd name="T76" fmla="*/ 437 w 512"/>
                  <a:gd name="T77" fmla="*/ 107 h 509"/>
                  <a:gd name="T78" fmla="*/ 422 w 512"/>
                  <a:gd name="T79" fmla="*/ 133 h 509"/>
                  <a:gd name="T80" fmla="*/ 419 w 512"/>
                  <a:gd name="T81" fmla="*/ 317 h 509"/>
                  <a:gd name="T82" fmla="*/ 388 w 512"/>
                  <a:gd name="T83" fmla="*/ 302 h 509"/>
                  <a:gd name="T84" fmla="*/ 364 w 512"/>
                  <a:gd name="T85" fmla="*/ 273 h 509"/>
                  <a:gd name="T86" fmla="*/ 336 w 512"/>
                  <a:gd name="T87" fmla="*/ 250 h 509"/>
                  <a:gd name="T88" fmla="*/ 299 w 512"/>
                  <a:gd name="T89" fmla="*/ 252 h 509"/>
                  <a:gd name="T90" fmla="*/ 275 w 512"/>
                  <a:gd name="T91" fmla="*/ 270 h 509"/>
                  <a:gd name="T92" fmla="*/ 255 w 512"/>
                  <a:gd name="T93" fmla="*/ 294 h 509"/>
                  <a:gd name="T94" fmla="*/ 242 w 512"/>
                  <a:gd name="T95" fmla="*/ 323 h 509"/>
                  <a:gd name="T96" fmla="*/ 241 w 512"/>
                  <a:gd name="T97" fmla="*/ 353 h 509"/>
                  <a:gd name="T98" fmla="*/ 257 w 512"/>
                  <a:gd name="T99" fmla="*/ 364 h 509"/>
                  <a:gd name="T100" fmla="*/ 279 w 512"/>
                  <a:gd name="T101" fmla="*/ 368 h 509"/>
                  <a:gd name="T102" fmla="*/ 304 w 512"/>
                  <a:gd name="T103" fmla="*/ 370 h 509"/>
                  <a:gd name="T104" fmla="*/ 330 w 512"/>
                  <a:gd name="T105" fmla="*/ 376 h 509"/>
                  <a:gd name="T106" fmla="*/ 353 w 512"/>
                  <a:gd name="T107" fmla="*/ 407 h 509"/>
                  <a:gd name="T108" fmla="*/ 352 w 512"/>
                  <a:gd name="T109" fmla="*/ 443 h 509"/>
                  <a:gd name="T110" fmla="*/ 334 w 512"/>
                  <a:gd name="T111" fmla="*/ 462 h 509"/>
                  <a:gd name="T112" fmla="*/ 311 w 512"/>
                  <a:gd name="T113" fmla="*/ 479 h 509"/>
                  <a:gd name="T114" fmla="*/ 278 w 512"/>
                  <a:gd name="T115" fmla="*/ 465 h 509"/>
                  <a:gd name="T116" fmla="*/ 241 w 512"/>
                  <a:gd name="T117" fmla="*/ 445 h 509"/>
                  <a:gd name="T118" fmla="*/ 202 w 512"/>
                  <a:gd name="T119" fmla="*/ 432 h 509"/>
                  <a:gd name="T120" fmla="*/ 98 w 512"/>
                  <a:gd name="T121"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2" h="509">
                    <a:moveTo>
                      <a:pt x="98" y="508"/>
                    </a:moveTo>
                    <a:lnTo>
                      <a:pt x="86" y="504"/>
                    </a:lnTo>
                    <a:lnTo>
                      <a:pt x="76" y="498"/>
                    </a:lnTo>
                    <a:lnTo>
                      <a:pt x="67" y="492"/>
                    </a:lnTo>
                    <a:lnTo>
                      <a:pt x="60" y="483"/>
                    </a:lnTo>
                    <a:lnTo>
                      <a:pt x="53" y="474"/>
                    </a:lnTo>
                    <a:lnTo>
                      <a:pt x="49" y="463"/>
                    </a:lnTo>
                    <a:lnTo>
                      <a:pt x="45" y="451"/>
                    </a:lnTo>
                    <a:lnTo>
                      <a:pt x="43" y="439"/>
                    </a:lnTo>
                    <a:lnTo>
                      <a:pt x="49" y="432"/>
                    </a:lnTo>
                    <a:lnTo>
                      <a:pt x="58" y="425"/>
                    </a:lnTo>
                    <a:lnTo>
                      <a:pt x="68" y="418"/>
                    </a:lnTo>
                    <a:lnTo>
                      <a:pt x="78" y="413"/>
                    </a:lnTo>
                    <a:lnTo>
                      <a:pt x="88" y="407"/>
                    </a:lnTo>
                    <a:lnTo>
                      <a:pt x="98" y="399"/>
                    </a:lnTo>
                    <a:lnTo>
                      <a:pt x="106" y="391"/>
                    </a:lnTo>
                    <a:lnTo>
                      <a:pt x="113" y="380"/>
                    </a:lnTo>
                    <a:lnTo>
                      <a:pt x="112" y="370"/>
                    </a:lnTo>
                    <a:lnTo>
                      <a:pt x="109" y="360"/>
                    </a:lnTo>
                    <a:lnTo>
                      <a:pt x="105" y="352"/>
                    </a:lnTo>
                    <a:lnTo>
                      <a:pt x="100" y="344"/>
                    </a:lnTo>
                    <a:lnTo>
                      <a:pt x="93" y="337"/>
                    </a:lnTo>
                    <a:lnTo>
                      <a:pt x="87" y="330"/>
                    </a:lnTo>
                    <a:lnTo>
                      <a:pt x="79" y="324"/>
                    </a:lnTo>
                    <a:lnTo>
                      <a:pt x="71" y="318"/>
                    </a:lnTo>
                    <a:lnTo>
                      <a:pt x="62" y="313"/>
                    </a:lnTo>
                    <a:lnTo>
                      <a:pt x="53" y="308"/>
                    </a:lnTo>
                    <a:lnTo>
                      <a:pt x="44" y="302"/>
                    </a:lnTo>
                    <a:lnTo>
                      <a:pt x="35" y="297"/>
                    </a:lnTo>
                    <a:lnTo>
                      <a:pt x="25" y="291"/>
                    </a:lnTo>
                    <a:lnTo>
                      <a:pt x="17" y="286"/>
                    </a:lnTo>
                    <a:lnTo>
                      <a:pt x="7" y="280"/>
                    </a:lnTo>
                    <a:lnTo>
                      <a:pt x="0" y="273"/>
                    </a:lnTo>
                    <a:lnTo>
                      <a:pt x="0" y="268"/>
                    </a:lnTo>
                    <a:lnTo>
                      <a:pt x="0" y="263"/>
                    </a:lnTo>
                    <a:lnTo>
                      <a:pt x="2" y="258"/>
                    </a:lnTo>
                    <a:lnTo>
                      <a:pt x="4" y="253"/>
                    </a:lnTo>
                    <a:lnTo>
                      <a:pt x="7" y="248"/>
                    </a:lnTo>
                    <a:lnTo>
                      <a:pt x="10" y="244"/>
                    </a:lnTo>
                    <a:lnTo>
                      <a:pt x="13" y="239"/>
                    </a:lnTo>
                    <a:lnTo>
                      <a:pt x="17" y="234"/>
                    </a:lnTo>
                    <a:lnTo>
                      <a:pt x="20" y="230"/>
                    </a:lnTo>
                    <a:lnTo>
                      <a:pt x="24" y="225"/>
                    </a:lnTo>
                    <a:lnTo>
                      <a:pt x="29" y="220"/>
                    </a:lnTo>
                    <a:lnTo>
                      <a:pt x="32" y="216"/>
                    </a:lnTo>
                    <a:lnTo>
                      <a:pt x="37" y="210"/>
                    </a:lnTo>
                    <a:lnTo>
                      <a:pt x="40" y="205"/>
                    </a:lnTo>
                    <a:lnTo>
                      <a:pt x="43" y="201"/>
                    </a:lnTo>
                    <a:lnTo>
                      <a:pt x="46" y="195"/>
                    </a:lnTo>
                    <a:lnTo>
                      <a:pt x="51" y="190"/>
                    </a:lnTo>
                    <a:lnTo>
                      <a:pt x="58" y="186"/>
                    </a:lnTo>
                    <a:lnTo>
                      <a:pt x="65" y="184"/>
                    </a:lnTo>
                    <a:lnTo>
                      <a:pt x="73" y="184"/>
                    </a:lnTo>
                    <a:lnTo>
                      <a:pt x="82" y="186"/>
                    </a:lnTo>
                    <a:lnTo>
                      <a:pt x="91" y="187"/>
                    </a:lnTo>
                    <a:lnTo>
                      <a:pt x="100" y="191"/>
                    </a:lnTo>
                    <a:lnTo>
                      <a:pt x="109" y="195"/>
                    </a:lnTo>
                    <a:lnTo>
                      <a:pt x="114" y="199"/>
                    </a:lnTo>
                    <a:lnTo>
                      <a:pt x="120" y="205"/>
                    </a:lnTo>
                    <a:lnTo>
                      <a:pt x="124" y="210"/>
                    </a:lnTo>
                    <a:lnTo>
                      <a:pt x="130" y="216"/>
                    </a:lnTo>
                    <a:lnTo>
                      <a:pt x="136" y="222"/>
                    </a:lnTo>
                    <a:lnTo>
                      <a:pt x="143" y="228"/>
                    </a:lnTo>
                    <a:lnTo>
                      <a:pt x="150" y="233"/>
                    </a:lnTo>
                    <a:lnTo>
                      <a:pt x="160" y="237"/>
                    </a:lnTo>
                    <a:lnTo>
                      <a:pt x="166" y="236"/>
                    </a:lnTo>
                    <a:lnTo>
                      <a:pt x="173" y="234"/>
                    </a:lnTo>
                    <a:lnTo>
                      <a:pt x="179" y="232"/>
                    </a:lnTo>
                    <a:lnTo>
                      <a:pt x="186" y="230"/>
                    </a:lnTo>
                    <a:lnTo>
                      <a:pt x="193" y="228"/>
                    </a:lnTo>
                    <a:lnTo>
                      <a:pt x="200" y="225"/>
                    </a:lnTo>
                    <a:lnTo>
                      <a:pt x="207" y="223"/>
                    </a:lnTo>
                    <a:lnTo>
                      <a:pt x="215" y="220"/>
                    </a:lnTo>
                    <a:lnTo>
                      <a:pt x="218" y="213"/>
                    </a:lnTo>
                    <a:lnTo>
                      <a:pt x="224" y="205"/>
                    </a:lnTo>
                    <a:lnTo>
                      <a:pt x="230" y="198"/>
                    </a:lnTo>
                    <a:lnTo>
                      <a:pt x="235" y="190"/>
                    </a:lnTo>
                    <a:lnTo>
                      <a:pt x="239" y="182"/>
                    </a:lnTo>
                    <a:lnTo>
                      <a:pt x="242" y="174"/>
                    </a:lnTo>
                    <a:lnTo>
                      <a:pt x="242" y="165"/>
                    </a:lnTo>
                    <a:lnTo>
                      <a:pt x="238" y="156"/>
                    </a:lnTo>
                    <a:lnTo>
                      <a:pt x="235" y="151"/>
                    </a:lnTo>
                    <a:lnTo>
                      <a:pt x="230" y="147"/>
                    </a:lnTo>
                    <a:lnTo>
                      <a:pt x="226" y="143"/>
                    </a:lnTo>
                    <a:lnTo>
                      <a:pt x="220" y="140"/>
                    </a:lnTo>
                    <a:lnTo>
                      <a:pt x="215" y="136"/>
                    </a:lnTo>
                    <a:lnTo>
                      <a:pt x="209" y="134"/>
                    </a:lnTo>
                    <a:lnTo>
                      <a:pt x="203" y="132"/>
                    </a:lnTo>
                    <a:lnTo>
                      <a:pt x="196" y="129"/>
                    </a:lnTo>
                    <a:lnTo>
                      <a:pt x="189" y="127"/>
                    </a:lnTo>
                    <a:lnTo>
                      <a:pt x="183" y="125"/>
                    </a:lnTo>
                    <a:lnTo>
                      <a:pt x="176" y="122"/>
                    </a:lnTo>
                    <a:lnTo>
                      <a:pt x="170" y="121"/>
                    </a:lnTo>
                    <a:lnTo>
                      <a:pt x="164" y="117"/>
                    </a:lnTo>
                    <a:lnTo>
                      <a:pt x="158" y="114"/>
                    </a:lnTo>
                    <a:lnTo>
                      <a:pt x="153" y="111"/>
                    </a:lnTo>
                    <a:lnTo>
                      <a:pt x="148" y="106"/>
                    </a:lnTo>
                    <a:lnTo>
                      <a:pt x="143" y="98"/>
                    </a:lnTo>
                    <a:lnTo>
                      <a:pt x="142" y="90"/>
                    </a:lnTo>
                    <a:lnTo>
                      <a:pt x="142" y="80"/>
                    </a:lnTo>
                    <a:lnTo>
                      <a:pt x="145" y="72"/>
                    </a:lnTo>
                    <a:lnTo>
                      <a:pt x="149" y="64"/>
                    </a:lnTo>
                    <a:lnTo>
                      <a:pt x="156" y="57"/>
                    </a:lnTo>
                    <a:lnTo>
                      <a:pt x="163" y="50"/>
                    </a:lnTo>
                    <a:lnTo>
                      <a:pt x="172" y="46"/>
                    </a:lnTo>
                    <a:lnTo>
                      <a:pt x="177" y="43"/>
                    </a:lnTo>
                    <a:lnTo>
                      <a:pt x="183" y="39"/>
                    </a:lnTo>
                    <a:lnTo>
                      <a:pt x="187" y="36"/>
                    </a:lnTo>
                    <a:lnTo>
                      <a:pt x="193" y="31"/>
                    </a:lnTo>
                    <a:lnTo>
                      <a:pt x="199" y="27"/>
                    </a:lnTo>
                    <a:lnTo>
                      <a:pt x="205" y="23"/>
                    </a:lnTo>
                    <a:lnTo>
                      <a:pt x="211" y="18"/>
                    </a:lnTo>
                    <a:lnTo>
                      <a:pt x="218" y="14"/>
                    </a:lnTo>
                    <a:lnTo>
                      <a:pt x="226" y="18"/>
                    </a:lnTo>
                    <a:lnTo>
                      <a:pt x="235" y="22"/>
                    </a:lnTo>
                    <a:lnTo>
                      <a:pt x="243" y="28"/>
                    </a:lnTo>
                    <a:lnTo>
                      <a:pt x="251" y="34"/>
                    </a:lnTo>
                    <a:lnTo>
                      <a:pt x="259" y="40"/>
                    </a:lnTo>
                    <a:lnTo>
                      <a:pt x="267" y="47"/>
                    </a:lnTo>
                    <a:lnTo>
                      <a:pt x="277" y="54"/>
                    </a:lnTo>
                    <a:lnTo>
                      <a:pt x="286" y="60"/>
                    </a:lnTo>
                    <a:lnTo>
                      <a:pt x="294" y="65"/>
                    </a:lnTo>
                    <a:lnTo>
                      <a:pt x="304" y="69"/>
                    </a:lnTo>
                    <a:lnTo>
                      <a:pt x="314" y="72"/>
                    </a:lnTo>
                    <a:lnTo>
                      <a:pt x="324" y="75"/>
                    </a:lnTo>
                    <a:lnTo>
                      <a:pt x="334" y="74"/>
                    </a:lnTo>
                    <a:lnTo>
                      <a:pt x="344" y="72"/>
                    </a:lnTo>
                    <a:lnTo>
                      <a:pt x="355" y="68"/>
                    </a:lnTo>
                    <a:lnTo>
                      <a:pt x="367" y="60"/>
                    </a:lnTo>
                    <a:lnTo>
                      <a:pt x="373" y="54"/>
                    </a:lnTo>
                    <a:lnTo>
                      <a:pt x="378" y="46"/>
                    </a:lnTo>
                    <a:lnTo>
                      <a:pt x="382" y="36"/>
                    </a:lnTo>
                    <a:lnTo>
                      <a:pt x="387" y="27"/>
                    </a:lnTo>
                    <a:lnTo>
                      <a:pt x="393" y="18"/>
                    </a:lnTo>
                    <a:lnTo>
                      <a:pt x="401" y="10"/>
                    </a:lnTo>
                    <a:lnTo>
                      <a:pt x="411" y="3"/>
                    </a:lnTo>
                    <a:lnTo>
                      <a:pt x="422" y="0"/>
                    </a:lnTo>
                    <a:lnTo>
                      <a:pt x="432" y="3"/>
                    </a:lnTo>
                    <a:lnTo>
                      <a:pt x="442" y="6"/>
                    </a:lnTo>
                    <a:lnTo>
                      <a:pt x="453" y="10"/>
                    </a:lnTo>
                    <a:lnTo>
                      <a:pt x="463" y="15"/>
                    </a:lnTo>
                    <a:lnTo>
                      <a:pt x="472" y="21"/>
                    </a:lnTo>
                    <a:lnTo>
                      <a:pt x="479" y="28"/>
                    </a:lnTo>
                    <a:lnTo>
                      <a:pt x="486" y="36"/>
                    </a:lnTo>
                    <a:lnTo>
                      <a:pt x="492" y="46"/>
                    </a:lnTo>
                    <a:lnTo>
                      <a:pt x="493" y="54"/>
                    </a:lnTo>
                    <a:lnTo>
                      <a:pt x="492" y="61"/>
                    </a:lnTo>
                    <a:lnTo>
                      <a:pt x="489" y="68"/>
                    </a:lnTo>
                    <a:lnTo>
                      <a:pt x="485" y="73"/>
                    </a:lnTo>
                    <a:lnTo>
                      <a:pt x="479" y="79"/>
                    </a:lnTo>
                    <a:lnTo>
                      <a:pt x="473" y="83"/>
                    </a:lnTo>
                    <a:lnTo>
                      <a:pt x="466" y="88"/>
                    </a:lnTo>
                    <a:lnTo>
                      <a:pt x="458" y="93"/>
                    </a:lnTo>
                    <a:lnTo>
                      <a:pt x="451" y="97"/>
                    </a:lnTo>
                    <a:lnTo>
                      <a:pt x="443" y="101"/>
                    </a:lnTo>
                    <a:lnTo>
                      <a:pt x="437" y="107"/>
                    </a:lnTo>
                    <a:lnTo>
                      <a:pt x="431" y="112"/>
                    </a:lnTo>
                    <a:lnTo>
                      <a:pt x="427" y="118"/>
                    </a:lnTo>
                    <a:lnTo>
                      <a:pt x="423" y="125"/>
                    </a:lnTo>
                    <a:lnTo>
                      <a:pt x="422" y="133"/>
                    </a:lnTo>
                    <a:lnTo>
                      <a:pt x="422" y="142"/>
                    </a:lnTo>
                    <a:lnTo>
                      <a:pt x="511" y="227"/>
                    </a:lnTo>
                    <a:lnTo>
                      <a:pt x="429" y="316"/>
                    </a:lnTo>
                    <a:lnTo>
                      <a:pt x="419" y="317"/>
                    </a:lnTo>
                    <a:lnTo>
                      <a:pt x="411" y="315"/>
                    </a:lnTo>
                    <a:lnTo>
                      <a:pt x="402" y="312"/>
                    </a:lnTo>
                    <a:lnTo>
                      <a:pt x="395" y="308"/>
                    </a:lnTo>
                    <a:lnTo>
                      <a:pt x="388" y="302"/>
                    </a:lnTo>
                    <a:lnTo>
                      <a:pt x="382" y="295"/>
                    </a:lnTo>
                    <a:lnTo>
                      <a:pt x="376" y="288"/>
                    </a:lnTo>
                    <a:lnTo>
                      <a:pt x="370" y="281"/>
                    </a:lnTo>
                    <a:lnTo>
                      <a:pt x="364" y="273"/>
                    </a:lnTo>
                    <a:lnTo>
                      <a:pt x="358" y="266"/>
                    </a:lnTo>
                    <a:lnTo>
                      <a:pt x="351" y="260"/>
                    </a:lnTo>
                    <a:lnTo>
                      <a:pt x="344" y="255"/>
                    </a:lnTo>
                    <a:lnTo>
                      <a:pt x="336" y="250"/>
                    </a:lnTo>
                    <a:lnTo>
                      <a:pt x="327" y="248"/>
                    </a:lnTo>
                    <a:lnTo>
                      <a:pt x="317" y="247"/>
                    </a:lnTo>
                    <a:lnTo>
                      <a:pt x="305" y="248"/>
                    </a:lnTo>
                    <a:lnTo>
                      <a:pt x="299" y="252"/>
                    </a:lnTo>
                    <a:lnTo>
                      <a:pt x="293" y="255"/>
                    </a:lnTo>
                    <a:lnTo>
                      <a:pt x="287" y="260"/>
                    </a:lnTo>
                    <a:lnTo>
                      <a:pt x="281" y="265"/>
                    </a:lnTo>
                    <a:lnTo>
                      <a:pt x="275" y="270"/>
                    </a:lnTo>
                    <a:lnTo>
                      <a:pt x="270" y="275"/>
                    </a:lnTo>
                    <a:lnTo>
                      <a:pt x="265" y="281"/>
                    </a:lnTo>
                    <a:lnTo>
                      <a:pt x="260" y="288"/>
                    </a:lnTo>
                    <a:lnTo>
                      <a:pt x="255" y="294"/>
                    </a:lnTo>
                    <a:lnTo>
                      <a:pt x="251" y="300"/>
                    </a:lnTo>
                    <a:lnTo>
                      <a:pt x="247" y="308"/>
                    </a:lnTo>
                    <a:lnTo>
                      <a:pt x="244" y="315"/>
                    </a:lnTo>
                    <a:lnTo>
                      <a:pt x="242" y="323"/>
                    </a:lnTo>
                    <a:lnTo>
                      <a:pt x="239" y="331"/>
                    </a:lnTo>
                    <a:lnTo>
                      <a:pt x="238" y="339"/>
                    </a:lnTo>
                    <a:lnTo>
                      <a:pt x="238" y="348"/>
                    </a:lnTo>
                    <a:lnTo>
                      <a:pt x="241" y="353"/>
                    </a:lnTo>
                    <a:lnTo>
                      <a:pt x="244" y="356"/>
                    </a:lnTo>
                    <a:lnTo>
                      <a:pt x="248" y="360"/>
                    </a:lnTo>
                    <a:lnTo>
                      <a:pt x="252" y="362"/>
                    </a:lnTo>
                    <a:lnTo>
                      <a:pt x="257" y="364"/>
                    </a:lnTo>
                    <a:lnTo>
                      <a:pt x="262" y="366"/>
                    </a:lnTo>
                    <a:lnTo>
                      <a:pt x="267" y="367"/>
                    </a:lnTo>
                    <a:lnTo>
                      <a:pt x="274" y="368"/>
                    </a:lnTo>
                    <a:lnTo>
                      <a:pt x="279" y="368"/>
                    </a:lnTo>
                    <a:lnTo>
                      <a:pt x="285" y="369"/>
                    </a:lnTo>
                    <a:lnTo>
                      <a:pt x="292" y="370"/>
                    </a:lnTo>
                    <a:lnTo>
                      <a:pt x="298" y="370"/>
                    </a:lnTo>
                    <a:lnTo>
                      <a:pt x="304" y="370"/>
                    </a:lnTo>
                    <a:lnTo>
                      <a:pt x="309" y="371"/>
                    </a:lnTo>
                    <a:lnTo>
                      <a:pt x="315" y="371"/>
                    </a:lnTo>
                    <a:lnTo>
                      <a:pt x="320" y="373"/>
                    </a:lnTo>
                    <a:lnTo>
                      <a:pt x="330" y="376"/>
                    </a:lnTo>
                    <a:lnTo>
                      <a:pt x="337" y="382"/>
                    </a:lnTo>
                    <a:lnTo>
                      <a:pt x="344" y="389"/>
                    </a:lnTo>
                    <a:lnTo>
                      <a:pt x="349" y="398"/>
                    </a:lnTo>
                    <a:lnTo>
                      <a:pt x="353" y="407"/>
                    </a:lnTo>
                    <a:lnTo>
                      <a:pt x="355" y="417"/>
                    </a:lnTo>
                    <a:lnTo>
                      <a:pt x="356" y="427"/>
                    </a:lnTo>
                    <a:lnTo>
                      <a:pt x="355" y="436"/>
                    </a:lnTo>
                    <a:lnTo>
                      <a:pt x="352" y="443"/>
                    </a:lnTo>
                    <a:lnTo>
                      <a:pt x="348" y="448"/>
                    </a:lnTo>
                    <a:lnTo>
                      <a:pt x="343" y="453"/>
                    </a:lnTo>
                    <a:lnTo>
                      <a:pt x="339" y="458"/>
                    </a:lnTo>
                    <a:lnTo>
                      <a:pt x="334" y="462"/>
                    </a:lnTo>
                    <a:lnTo>
                      <a:pt x="330" y="468"/>
                    </a:lnTo>
                    <a:lnTo>
                      <a:pt x="324" y="473"/>
                    </a:lnTo>
                    <a:lnTo>
                      <a:pt x="320" y="479"/>
                    </a:lnTo>
                    <a:lnTo>
                      <a:pt x="311" y="479"/>
                    </a:lnTo>
                    <a:lnTo>
                      <a:pt x="304" y="477"/>
                    </a:lnTo>
                    <a:lnTo>
                      <a:pt x="295" y="474"/>
                    </a:lnTo>
                    <a:lnTo>
                      <a:pt x="286" y="470"/>
                    </a:lnTo>
                    <a:lnTo>
                      <a:pt x="278" y="465"/>
                    </a:lnTo>
                    <a:lnTo>
                      <a:pt x="268" y="461"/>
                    </a:lnTo>
                    <a:lnTo>
                      <a:pt x="259" y="455"/>
                    </a:lnTo>
                    <a:lnTo>
                      <a:pt x="250" y="450"/>
                    </a:lnTo>
                    <a:lnTo>
                      <a:pt x="241" y="445"/>
                    </a:lnTo>
                    <a:lnTo>
                      <a:pt x="231" y="441"/>
                    </a:lnTo>
                    <a:lnTo>
                      <a:pt x="222" y="437"/>
                    </a:lnTo>
                    <a:lnTo>
                      <a:pt x="211" y="435"/>
                    </a:lnTo>
                    <a:lnTo>
                      <a:pt x="202" y="432"/>
                    </a:lnTo>
                    <a:lnTo>
                      <a:pt x="193" y="432"/>
                    </a:lnTo>
                    <a:lnTo>
                      <a:pt x="182" y="433"/>
                    </a:lnTo>
                    <a:lnTo>
                      <a:pt x="172" y="436"/>
                    </a:lnTo>
                    <a:lnTo>
                      <a:pt x="98" y="508"/>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8" name="Freeform 15"/>
              <p:cNvSpPr>
                <a:spLocks/>
              </p:cNvSpPr>
              <p:nvPr/>
            </p:nvSpPr>
            <p:spPr bwMode="grayWhite">
              <a:xfrm>
                <a:off x="1132014" y="6086856"/>
                <a:ext cx="814388" cy="782638"/>
              </a:xfrm>
              <a:custGeom>
                <a:avLst/>
                <a:gdLst>
                  <a:gd name="T0" fmla="*/ 111 w 513"/>
                  <a:gd name="T1" fmla="*/ 481 h 493"/>
                  <a:gd name="T2" fmla="*/ 85 w 513"/>
                  <a:gd name="T3" fmla="*/ 463 h 493"/>
                  <a:gd name="T4" fmla="*/ 64 w 513"/>
                  <a:gd name="T5" fmla="*/ 433 h 493"/>
                  <a:gd name="T6" fmla="*/ 0 w 513"/>
                  <a:gd name="T7" fmla="*/ 275 h 493"/>
                  <a:gd name="T8" fmla="*/ 3 w 513"/>
                  <a:gd name="T9" fmla="*/ 259 h 493"/>
                  <a:gd name="T10" fmla="*/ 10 w 513"/>
                  <a:gd name="T11" fmla="*/ 240 h 493"/>
                  <a:gd name="T12" fmla="*/ 21 w 513"/>
                  <a:gd name="T13" fmla="*/ 222 h 493"/>
                  <a:gd name="T14" fmla="*/ 35 w 513"/>
                  <a:gd name="T15" fmla="*/ 205 h 493"/>
                  <a:gd name="T16" fmla="*/ 49 w 513"/>
                  <a:gd name="T17" fmla="*/ 193 h 493"/>
                  <a:gd name="T18" fmla="*/ 81 w 513"/>
                  <a:gd name="T19" fmla="*/ 193 h 493"/>
                  <a:gd name="T20" fmla="*/ 112 w 513"/>
                  <a:gd name="T21" fmla="*/ 205 h 493"/>
                  <a:gd name="T22" fmla="*/ 142 w 513"/>
                  <a:gd name="T23" fmla="*/ 220 h 493"/>
                  <a:gd name="T24" fmla="*/ 169 w 513"/>
                  <a:gd name="T25" fmla="*/ 226 h 493"/>
                  <a:gd name="T26" fmla="*/ 194 w 513"/>
                  <a:gd name="T27" fmla="*/ 211 h 493"/>
                  <a:gd name="T28" fmla="*/ 212 w 513"/>
                  <a:gd name="T29" fmla="*/ 183 h 493"/>
                  <a:gd name="T30" fmla="*/ 222 w 513"/>
                  <a:gd name="T31" fmla="*/ 156 h 493"/>
                  <a:gd name="T32" fmla="*/ 213 w 513"/>
                  <a:gd name="T33" fmla="*/ 128 h 493"/>
                  <a:gd name="T34" fmla="*/ 198 w 513"/>
                  <a:gd name="T35" fmla="*/ 115 h 493"/>
                  <a:gd name="T36" fmla="*/ 178 w 513"/>
                  <a:gd name="T37" fmla="*/ 105 h 493"/>
                  <a:gd name="T38" fmla="*/ 158 w 513"/>
                  <a:gd name="T39" fmla="*/ 95 h 493"/>
                  <a:gd name="T40" fmla="*/ 142 w 513"/>
                  <a:gd name="T41" fmla="*/ 81 h 493"/>
                  <a:gd name="T42" fmla="*/ 137 w 513"/>
                  <a:gd name="T43" fmla="*/ 60 h 493"/>
                  <a:gd name="T44" fmla="*/ 146 w 513"/>
                  <a:gd name="T45" fmla="*/ 38 h 493"/>
                  <a:gd name="T46" fmla="*/ 160 w 513"/>
                  <a:gd name="T47" fmla="*/ 20 h 493"/>
                  <a:gd name="T48" fmla="*/ 176 w 513"/>
                  <a:gd name="T49" fmla="*/ 0 h 493"/>
                  <a:gd name="T50" fmla="*/ 198 w 513"/>
                  <a:gd name="T51" fmla="*/ 15 h 493"/>
                  <a:gd name="T52" fmla="*/ 224 w 513"/>
                  <a:gd name="T53" fmla="*/ 26 h 493"/>
                  <a:gd name="T54" fmla="*/ 251 w 513"/>
                  <a:gd name="T55" fmla="*/ 34 h 493"/>
                  <a:gd name="T56" fmla="*/ 279 w 513"/>
                  <a:gd name="T57" fmla="*/ 38 h 493"/>
                  <a:gd name="T58" fmla="*/ 307 w 513"/>
                  <a:gd name="T59" fmla="*/ 37 h 493"/>
                  <a:gd name="T60" fmla="*/ 285 w 513"/>
                  <a:gd name="T61" fmla="*/ 123 h 493"/>
                  <a:gd name="T62" fmla="*/ 295 w 513"/>
                  <a:gd name="T63" fmla="*/ 131 h 493"/>
                  <a:gd name="T64" fmla="*/ 308 w 513"/>
                  <a:gd name="T65" fmla="*/ 140 h 493"/>
                  <a:gd name="T66" fmla="*/ 337 w 513"/>
                  <a:gd name="T67" fmla="*/ 134 h 493"/>
                  <a:gd name="T68" fmla="*/ 357 w 513"/>
                  <a:gd name="T69" fmla="*/ 101 h 493"/>
                  <a:gd name="T70" fmla="*/ 382 w 513"/>
                  <a:gd name="T71" fmla="*/ 69 h 493"/>
                  <a:gd name="T72" fmla="*/ 395 w 513"/>
                  <a:gd name="T73" fmla="*/ 94 h 493"/>
                  <a:gd name="T74" fmla="*/ 416 w 513"/>
                  <a:gd name="T75" fmla="*/ 117 h 493"/>
                  <a:gd name="T76" fmla="*/ 441 w 513"/>
                  <a:gd name="T77" fmla="*/ 137 h 493"/>
                  <a:gd name="T78" fmla="*/ 469 w 513"/>
                  <a:gd name="T79" fmla="*/ 154 h 493"/>
                  <a:gd name="T80" fmla="*/ 501 w 513"/>
                  <a:gd name="T81" fmla="*/ 170 h 493"/>
                  <a:gd name="T82" fmla="*/ 431 w 513"/>
                  <a:gd name="T83" fmla="*/ 287 h 493"/>
                  <a:gd name="T84" fmla="*/ 316 w 513"/>
                  <a:gd name="T85" fmla="*/ 222 h 493"/>
                  <a:gd name="T86" fmla="*/ 299 w 513"/>
                  <a:gd name="T87" fmla="*/ 240 h 493"/>
                  <a:gd name="T88" fmla="*/ 283 w 513"/>
                  <a:gd name="T89" fmla="*/ 261 h 493"/>
                  <a:gd name="T90" fmla="*/ 271 w 513"/>
                  <a:gd name="T91" fmla="*/ 284 h 493"/>
                  <a:gd name="T92" fmla="*/ 262 w 513"/>
                  <a:gd name="T93" fmla="*/ 308 h 493"/>
                  <a:gd name="T94" fmla="*/ 265 w 513"/>
                  <a:gd name="T95" fmla="*/ 334 h 493"/>
                  <a:gd name="T96" fmla="*/ 290 w 513"/>
                  <a:gd name="T97" fmla="*/ 351 h 493"/>
                  <a:gd name="T98" fmla="*/ 325 w 513"/>
                  <a:gd name="T99" fmla="*/ 356 h 493"/>
                  <a:gd name="T100" fmla="*/ 360 w 513"/>
                  <a:gd name="T101" fmla="*/ 359 h 493"/>
                  <a:gd name="T102" fmla="*/ 388 w 513"/>
                  <a:gd name="T103" fmla="*/ 370 h 493"/>
                  <a:gd name="T104" fmla="*/ 400 w 513"/>
                  <a:gd name="T105" fmla="*/ 401 h 493"/>
                  <a:gd name="T106" fmla="*/ 202 w 513"/>
                  <a:gd name="T107" fmla="*/ 404 h 493"/>
                  <a:gd name="T108" fmla="*/ 162 w 513"/>
                  <a:gd name="T109" fmla="*/ 479 h 493"/>
                  <a:gd name="T110" fmla="*/ 150 w 513"/>
                  <a:gd name="T111" fmla="*/ 484 h 493"/>
                  <a:gd name="T112" fmla="*/ 138 w 513"/>
                  <a:gd name="T113" fmla="*/ 4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3" h="493">
                    <a:moveTo>
                      <a:pt x="130" y="492"/>
                    </a:moveTo>
                    <a:lnTo>
                      <a:pt x="120" y="486"/>
                    </a:lnTo>
                    <a:lnTo>
                      <a:pt x="111" y="481"/>
                    </a:lnTo>
                    <a:lnTo>
                      <a:pt x="101" y="475"/>
                    </a:lnTo>
                    <a:lnTo>
                      <a:pt x="93" y="469"/>
                    </a:lnTo>
                    <a:lnTo>
                      <a:pt x="85" y="463"/>
                    </a:lnTo>
                    <a:lnTo>
                      <a:pt x="78" y="454"/>
                    </a:lnTo>
                    <a:lnTo>
                      <a:pt x="71" y="444"/>
                    </a:lnTo>
                    <a:lnTo>
                      <a:pt x="64" y="433"/>
                    </a:lnTo>
                    <a:lnTo>
                      <a:pt x="111" y="353"/>
                    </a:lnTo>
                    <a:lnTo>
                      <a:pt x="0" y="280"/>
                    </a:lnTo>
                    <a:lnTo>
                      <a:pt x="0" y="275"/>
                    </a:lnTo>
                    <a:lnTo>
                      <a:pt x="0" y="270"/>
                    </a:lnTo>
                    <a:lnTo>
                      <a:pt x="1" y="264"/>
                    </a:lnTo>
                    <a:lnTo>
                      <a:pt x="3" y="259"/>
                    </a:lnTo>
                    <a:lnTo>
                      <a:pt x="5" y="252"/>
                    </a:lnTo>
                    <a:lnTo>
                      <a:pt x="7" y="246"/>
                    </a:lnTo>
                    <a:lnTo>
                      <a:pt x="10" y="240"/>
                    </a:lnTo>
                    <a:lnTo>
                      <a:pt x="13" y="234"/>
                    </a:lnTo>
                    <a:lnTo>
                      <a:pt x="17" y="227"/>
                    </a:lnTo>
                    <a:lnTo>
                      <a:pt x="21" y="222"/>
                    </a:lnTo>
                    <a:lnTo>
                      <a:pt x="26" y="216"/>
                    </a:lnTo>
                    <a:lnTo>
                      <a:pt x="30" y="211"/>
                    </a:lnTo>
                    <a:lnTo>
                      <a:pt x="35" y="205"/>
                    </a:lnTo>
                    <a:lnTo>
                      <a:pt x="40" y="201"/>
                    </a:lnTo>
                    <a:lnTo>
                      <a:pt x="44" y="196"/>
                    </a:lnTo>
                    <a:lnTo>
                      <a:pt x="49" y="193"/>
                    </a:lnTo>
                    <a:lnTo>
                      <a:pt x="60" y="191"/>
                    </a:lnTo>
                    <a:lnTo>
                      <a:pt x="70" y="191"/>
                    </a:lnTo>
                    <a:lnTo>
                      <a:pt x="81" y="193"/>
                    </a:lnTo>
                    <a:lnTo>
                      <a:pt x="92" y="196"/>
                    </a:lnTo>
                    <a:lnTo>
                      <a:pt x="102" y="201"/>
                    </a:lnTo>
                    <a:lnTo>
                      <a:pt x="112" y="205"/>
                    </a:lnTo>
                    <a:lnTo>
                      <a:pt x="122" y="211"/>
                    </a:lnTo>
                    <a:lnTo>
                      <a:pt x="132" y="216"/>
                    </a:lnTo>
                    <a:lnTo>
                      <a:pt x="142" y="220"/>
                    </a:lnTo>
                    <a:lnTo>
                      <a:pt x="150" y="223"/>
                    </a:lnTo>
                    <a:lnTo>
                      <a:pt x="160" y="226"/>
                    </a:lnTo>
                    <a:lnTo>
                      <a:pt x="169" y="226"/>
                    </a:lnTo>
                    <a:lnTo>
                      <a:pt x="178" y="223"/>
                    </a:lnTo>
                    <a:lnTo>
                      <a:pt x="186" y="219"/>
                    </a:lnTo>
                    <a:lnTo>
                      <a:pt x="194" y="211"/>
                    </a:lnTo>
                    <a:lnTo>
                      <a:pt x="202" y="200"/>
                    </a:lnTo>
                    <a:lnTo>
                      <a:pt x="207" y="192"/>
                    </a:lnTo>
                    <a:lnTo>
                      <a:pt x="212" y="183"/>
                    </a:lnTo>
                    <a:lnTo>
                      <a:pt x="216" y="174"/>
                    </a:lnTo>
                    <a:lnTo>
                      <a:pt x="219" y="165"/>
                    </a:lnTo>
                    <a:lnTo>
                      <a:pt x="222" y="156"/>
                    </a:lnTo>
                    <a:lnTo>
                      <a:pt x="222" y="146"/>
                    </a:lnTo>
                    <a:lnTo>
                      <a:pt x="219" y="138"/>
                    </a:lnTo>
                    <a:lnTo>
                      <a:pt x="213" y="128"/>
                    </a:lnTo>
                    <a:lnTo>
                      <a:pt x="210" y="123"/>
                    </a:lnTo>
                    <a:lnTo>
                      <a:pt x="204" y="119"/>
                    </a:lnTo>
                    <a:lnTo>
                      <a:pt x="198" y="115"/>
                    </a:lnTo>
                    <a:lnTo>
                      <a:pt x="192" y="112"/>
                    </a:lnTo>
                    <a:lnTo>
                      <a:pt x="186" y="109"/>
                    </a:lnTo>
                    <a:lnTo>
                      <a:pt x="178" y="105"/>
                    </a:lnTo>
                    <a:lnTo>
                      <a:pt x="171" y="102"/>
                    </a:lnTo>
                    <a:lnTo>
                      <a:pt x="165" y="98"/>
                    </a:lnTo>
                    <a:lnTo>
                      <a:pt x="158" y="95"/>
                    </a:lnTo>
                    <a:lnTo>
                      <a:pt x="152" y="91"/>
                    </a:lnTo>
                    <a:lnTo>
                      <a:pt x="146" y="86"/>
                    </a:lnTo>
                    <a:lnTo>
                      <a:pt x="142" y="81"/>
                    </a:lnTo>
                    <a:lnTo>
                      <a:pt x="139" y="74"/>
                    </a:lnTo>
                    <a:lnTo>
                      <a:pt x="137" y="68"/>
                    </a:lnTo>
                    <a:lnTo>
                      <a:pt x="137" y="60"/>
                    </a:lnTo>
                    <a:lnTo>
                      <a:pt x="138" y="51"/>
                    </a:lnTo>
                    <a:lnTo>
                      <a:pt x="142" y="44"/>
                    </a:lnTo>
                    <a:lnTo>
                      <a:pt x="146" y="38"/>
                    </a:lnTo>
                    <a:lnTo>
                      <a:pt x="150" y="32"/>
                    </a:lnTo>
                    <a:lnTo>
                      <a:pt x="155" y="26"/>
                    </a:lnTo>
                    <a:lnTo>
                      <a:pt x="160" y="20"/>
                    </a:lnTo>
                    <a:lnTo>
                      <a:pt x="165" y="14"/>
                    </a:lnTo>
                    <a:lnTo>
                      <a:pt x="170" y="8"/>
                    </a:lnTo>
                    <a:lnTo>
                      <a:pt x="176" y="0"/>
                    </a:lnTo>
                    <a:lnTo>
                      <a:pt x="183" y="5"/>
                    </a:lnTo>
                    <a:lnTo>
                      <a:pt x="191" y="10"/>
                    </a:lnTo>
                    <a:lnTo>
                      <a:pt x="198" y="15"/>
                    </a:lnTo>
                    <a:lnTo>
                      <a:pt x="207" y="19"/>
                    </a:lnTo>
                    <a:lnTo>
                      <a:pt x="215" y="23"/>
                    </a:lnTo>
                    <a:lnTo>
                      <a:pt x="224" y="26"/>
                    </a:lnTo>
                    <a:lnTo>
                      <a:pt x="233" y="29"/>
                    </a:lnTo>
                    <a:lnTo>
                      <a:pt x="242" y="32"/>
                    </a:lnTo>
                    <a:lnTo>
                      <a:pt x="251" y="34"/>
                    </a:lnTo>
                    <a:lnTo>
                      <a:pt x="261" y="36"/>
                    </a:lnTo>
                    <a:lnTo>
                      <a:pt x="270" y="37"/>
                    </a:lnTo>
                    <a:lnTo>
                      <a:pt x="279" y="38"/>
                    </a:lnTo>
                    <a:lnTo>
                      <a:pt x="288" y="38"/>
                    </a:lnTo>
                    <a:lnTo>
                      <a:pt x="298" y="38"/>
                    </a:lnTo>
                    <a:lnTo>
                      <a:pt x="307" y="37"/>
                    </a:lnTo>
                    <a:lnTo>
                      <a:pt x="316" y="36"/>
                    </a:lnTo>
                    <a:lnTo>
                      <a:pt x="282" y="120"/>
                    </a:lnTo>
                    <a:lnTo>
                      <a:pt x="285" y="123"/>
                    </a:lnTo>
                    <a:lnTo>
                      <a:pt x="288" y="126"/>
                    </a:lnTo>
                    <a:lnTo>
                      <a:pt x="291" y="129"/>
                    </a:lnTo>
                    <a:lnTo>
                      <a:pt x="295" y="131"/>
                    </a:lnTo>
                    <a:lnTo>
                      <a:pt x="298" y="134"/>
                    </a:lnTo>
                    <a:lnTo>
                      <a:pt x="303" y="137"/>
                    </a:lnTo>
                    <a:lnTo>
                      <a:pt x="308" y="140"/>
                    </a:lnTo>
                    <a:lnTo>
                      <a:pt x="313" y="142"/>
                    </a:lnTo>
                    <a:lnTo>
                      <a:pt x="327" y="140"/>
                    </a:lnTo>
                    <a:lnTo>
                      <a:pt x="337" y="134"/>
                    </a:lnTo>
                    <a:lnTo>
                      <a:pt x="345" y="125"/>
                    </a:lnTo>
                    <a:lnTo>
                      <a:pt x="352" y="113"/>
                    </a:lnTo>
                    <a:lnTo>
                      <a:pt x="357" y="101"/>
                    </a:lnTo>
                    <a:lnTo>
                      <a:pt x="363" y="89"/>
                    </a:lnTo>
                    <a:lnTo>
                      <a:pt x="372" y="78"/>
                    </a:lnTo>
                    <a:lnTo>
                      <a:pt x="382" y="69"/>
                    </a:lnTo>
                    <a:lnTo>
                      <a:pt x="385" y="77"/>
                    </a:lnTo>
                    <a:lnTo>
                      <a:pt x="390" y="86"/>
                    </a:lnTo>
                    <a:lnTo>
                      <a:pt x="395" y="94"/>
                    </a:lnTo>
                    <a:lnTo>
                      <a:pt x="402" y="101"/>
                    </a:lnTo>
                    <a:lnTo>
                      <a:pt x="409" y="109"/>
                    </a:lnTo>
                    <a:lnTo>
                      <a:pt x="416" y="117"/>
                    </a:lnTo>
                    <a:lnTo>
                      <a:pt x="424" y="123"/>
                    </a:lnTo>
                    <a:lnTo>
                      <a:pt x="432" y="130"/>
                    </a:lnTo>
                    <a:lnTo>
                      <a:pt x="441" y="137"/>
                    </a:lnTo>
                    <a:lnTo>
                      <a:pt x="450" y="143"/>
                    </a:lnTo>
                    <a:lnTo>
                      <a:pt x="459" y="149"/>
                    </a:lnTo>
                    <a:lnTo>
                      <a:pt x="469" y="154"/>
                    </a:lnTo>
                    <a:lnTo>
                      <a:pt x="480" y="159"/>
                    </a:lnTo>
                    <a:lnTo>
                      <a:pt x="490" y="165"/>
                    </a:lnTo>
                    <a:lnTo>
                      <a:pt x="501" y="170"/>
                    </a:lnTo>
                    <a:lnTo>
                      <a:pt x="512" y="174"/>
                    </a:lnTo>
                    <a:lnTo>
                      <a:pt x="447" y="287"/>
                    </a:lnTo>
                    <a:lnTo>
                      <a:pt x="431" y="287"/>
                    </a:lnTo>
                    <a:lnTo>
                      <a:pt x="328" y="211"/>
                    </a:lnTo>
                    <a:lnTo>
                      <a:pt x="322" y="216"/>
                    </a:lnTo>
                    <a:lnTo>
                      <a:pt x="316" y="222"/>
                    </a:lnTo>
                    <a:lnTo>
                      <a:pt x="311" y="227"/>
                    </a:lnTo>
                    <a:lnTo>
                      <a:pt x="305" y="234"/>
                    </a:lnTo>
                    <a:lnTo>
                      <a:pt x="299" y="240"/>
                    </a:lnTo>
                    <a:lnTo>
                      <a:pt x="293" y="247"/>
                    </a:lnTo>
                    <a:lnTo>
                      <a:pt x="288" y="253"/>
                    </a:lnTo>
                    <a:lnTo>
                      <a:pt x="283" y="261"/>
                    </a:lnTo>
                    <a:lnTo>
                      <a:pt x="279" y="268"/>
                    </a:lnTo>
                    <a:lnTo>
                      <a:pt x="275" y="276"/>
                    </a:lnTo>
                    <a:lnTo>
                      <a:pt x="271" y="284"/>
                    </a:lnTo>
                    <a:lnTo>
                      <a:pt x="267" y="292"/>
                    </a:lnTo>
                    <a:lnTo>
                      <a:pt x="265" y="300"/>
                    </a:lnTo>
                    <a:lnTo>
                      <a:pt x="262" y="308"/>
                    </a:lnTo>
                    <a:lnTo>
                      <a:pt x="261" y="316"/>
                    </a:lnTo>
                    <a:lnTo>
                      <a:pt x="259" y="324"/>
                    </a:lnTo>
                    <a:lnTo>
                      <a:pt x="265" y="334"/>
                    </a:lnTo>
                    <a:lnTo>
                      <a:pt x="272" y="342"/>
                    </a:lnTo>
                    <a:lnTo>
                      <a:pt x="281" y="347"/>
                    </a:lnTo>
                    <a:lnTo>
                      <a:pt x="290" y="351"/>
                    </a:lnTo>
                    <a:lnTo>
                      <a:pt x="302" y="353"/>
                    </a:lnTo>
                    <a:lnTo>
                      <a:pt x="313" y="355"/>
                    </a:lnTo>
                    <a:lnTo>
                      <a:pt x="325" y="356"/>
                    </a:lnTo>
                    <a:lnTo>
                      <a:pt x="337" y="357"/>
                    </a:lnTo>
                    <a:lnTo>
                      <a:pt x="348" y="357"/>
                    </a:lnTo>
                    <a:lnTo>
                      <a:pt x="360" y="359"/>
                    </a:lnTo>
                    <a:lnTo>
                      <a:pt x="370" y="361"/>
                    </a:lnTo>
                    <a:lnTo>
                      <a:pt x="380" y="365"/>
                    </a:lnTo>
                    <a:lnTo>
                      <a:pt x="388" y="370"/>
                    </a:lnTo>
                    <a:lnTo>
                      <a:pt x="394" y="378"/>
                    </a:lnTo>
                    <a:lnTo>
                      <a:pt x="399" y="387"/>
                    </a:lnTo>
                    <a:lnTo>
                      <a:pt x="400" y="401"/>
                    </a:lnTo>
                    <a:lnTo>
                      <a:pt x="347" y="480"/>
                    </a:lnTo>
                    <a:lnTo>
                      <a:pt x="225" y="398"/>
                    </a:lnTo>
                    <a:lnTo>
                      <a:pt x="202" y="404"/>
                    </a:lnTo>
                    <a:lnTo>
                      <a:pt x="168" y="477"/>
                    </a:lnTo>
                    <a:lnTo>
                      <a:pt x="165" y="478"/>
                    </a:lnTo>
                    <a:lnTo>
                      <a:pt x="162" y="479"/>
                    </a:lnTo>
                    <a:lnTo>
                      <a:pt x="158" y="481"/>
                    </a:lnTo>
                    <a:lnTo>
                      <a:pt x="154" y="483"/>
                    </a:lnTo>
                    <a:lnTo>
                      <a:pt x="150" y="484"/>
                    </a:lnTo>
                    <a:lnTo>
                      <a:pt x="146" y="487"/>
                    </a:lnTo>
                    <a:lnTo>
                      <a:pt x="142" y="489"/>
                    </a:lnTo>
                    <a:lnTo>
                      <a:pt x="138" y="492"/>
                    </a:lnTo>
                    <a:lnTo>
                      <a:pt x="130" y="492"/>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9" name="Freeform 16"/>
              <p:cNvSpPr>
                <a:spLocks/>
              </p:cNvSpPr>
              <p:nvPr/>
            </p:nvSpPr>
            <p:spPr bwMode="grayWhite">
              <a:xfrm>
                <a:off x="8064" y="5947156"/>
                <a:ext cx="534988" cy="563563"/>
              </a:xfrm>
              <a:custGeom>
                <a:avLst/>
                <a:gdLst>
                  <a:gd name="T0" fmla="*/ 315 w 337"/>
                  <a:gd name="T1" fmla="*/ 160 h 355"/>
                  <a:gd name="T2" fmla="*/ 280 w 337"/>
                  <a:gd name="T3" fmla="*/ 168 h 355"/>
                  <a:gd name="T4" fmla="*/ 247 w 337"/>
                  <a:gd name="T5" fmla="*/ 179 h 355"/>
                  <a:gd name="T6" fmla="*/ 232 w 337"/>
                  <a:gd name="T7" fmla="*/ 209 h 355"/>
                  <a:gd name="T8" fmla="*/ 240 w 337"/>
                  <a:gd name="T9" fmla="*/ 243 h 355"/>
                  <a:gd name="T10" fmla="*/ 243 w 337"/>
                  <a:gd name="T11" fmla="*/ 275 h 355"/>
                  <a:gd name="T12" fmla="*/ 227 w 337"/>
                  <a:gd name="T13" fmla="*/ 291 h 355"/>
                  <a:gd name="T14" fmla="*/ 202 w 337"/>
                  <a:gd name="T15" fmla="*/ 300 h 355"/>
                  <a:gd name="T16" fmla="*/ 175 w 337"/>
                  <a:gd name="T17" fmla="*/ 303 h 355"/>
                  <a:gd name="T18" fmla="*/ 149 w 337"/>
                  <a:gd name="T19" fmla="*/ 303 h 355"/>
                  <a:gd name="T20" fmla="*/ 142 w 337"/>
                  <a:gd name="T21" fmla="*/ 276 h 355"/>
                  <a:gd name="T22" fmla="*/ 149 w 337"/>
                  <a:gd name="T23" fmla="*/ 243 h 355"/>
                  <a:gd name="T24" fmla="*/ 139 w 337"/>
                  <a:gd name="T25" fmla="*/ 220 h 355"/>
                  <a:gd name="T26" fmla="*/ 121 w 337"/>
                  <a:gd name="T27" fmla="*/ 210 h 355"/>
                  <a:gd name="T28" fmla="*/ 99 w 337"/>
                  <a:gd name="T29" fmla="*/ 206 h 355"/>
                  <a:gd name="T30" fmla="*/ 75 w 337"/>
                  <a:gd name="T31" fmla="*/ 207 h 355"/>
                  <a:gd name="T32" fmla="*/ 51 w 337"/>
                  <a:gd name="T33" fmla="*/ 216 h 355"/>
                  <a:gd name="T34" fmla="*/ 34 w 337"/>
                  <a:gd name="T35" fmla="*/ 234 h 355"/>
                  <a:gd name="T36" fmla="*/ 32 w 337"/>
                  <a:gd name="T37" fmla="*/ 260 h 355"/>
                  <a:gd name="T38" fmla="*/ 43 w 337"/>
                  <a:gd name="T39" fmla="*/ 284 h 355"/>
                  <a:gd name="T40" fmla="*/ 50 w 337"/>
                  <a:gd name="T41" fmla="*/ 309 h 355"/>
                  <a:gd name="T42" fmla="*/ 41 w 337"/>
                  <a:gd name="T43" fmla="*/ 333 h 355"/>
                  <a:gd name="T44" fmla="*/ 25 w 337"/>
                  <a:gd name="T45" fmla="*/ 345 h 355"/>
                  <a:gd name="T46" fmla="*/ 7 w 337"/>
                  <a:gd name="T47" fmla="*/ 353 h 355"/>
                  <a:gd name="T48" fmla="*/ 14 w 337"/>
                  <a:gd name="T49" fmla="*/ 34 h 355"/>
                  <a:gd name="T50" fmla="*/ 16 w 337"/>
                  <a:gd name="T51" fmla="*/ 51 h 355"/>
                  <a:gd name="T52" fmla="*/ 13 w 337"/>
                  <a:gd name="T53" fmla="*/ 68 h 355"/>
                  <a:gd name="T54" fmla="*/ 9 w 337"/>
                  <a:gd name="T55" fmla="*/ 87 h 355"/>
                  <a:gd name="T56" fmla="*/ 12 w 337"/>
                  <a:gd name="T57" fmla="*/ 107 h 355"/>
                  <a:gd name="T58" fmla="*/ 33 w 337"/>
                  <a:gd name="T59" fmla="*/ 126 h 355"/>
                  <a:gd name="T60" fmla="*/ 61 w 337"/>
                  <a:gd name="T61" fmla="*/ 127 h 355"/>
                  <a:gd name="T62" fmla="*/ 81 w 337"/>
                  <a:gd name="T63" fmla="*/ 124 h 355"/>
                  <a:gd name="T64" fmla="*/ 103 w 337"/>
                  <a:gd name="T65" fmla="*/ 121 h 355"/>
                  <a:gd name="T66" fmla="*/ 122 w 337"/>
                  <a:gd name="T67" fmla="*/ 110 h 355"/>
                  <a:gd name="T68" fmla="*/ 135 w 337"/>
                  <a:gd name="T69" fmla="*/ 91 h 355"/>
                  <a:gd name="T70" fmla="*/ 134 w 337"/>
                  <a:gd name="T71" fmla="*/ 71 h 355"/>
                  <a:gd name="T72" fmla="*/ 126 w 337"/>
                  <a:gd name="T73" fmla="*/ 52 h 355"/>
                  <a:gd name="T74" fmla="*/ 118 w 337"/>
                  <a:gd name="T75" fmla="*/ 33 h 355"/>
                  <a:gd name="T76" fmla="*/ 122 w 337"/>
                  <a:gd name="T77" fmla="*/ 13 h 355"/>
                  <a:gd name="T78" fmla="*/ 140 w 337"/>
                  <a:gd name="T79" fmla="*/ 6 h 355"/>
                  <a:gd name="T80" fmla="*/ 163 w 337"/>
                  <a:gd name="T81" fmla="*/ 1 h 355"/>
                  <a:gd name="T82" fmla="*/ 186 w 337"/>
                  <a:gd name="T83" fmla="*/ 1 h 355"/>
                  <a:gd name="T84" fmla="*/ 202 w 337"/>
                  <a:gd name="T85" fmla="*/ 8 h 355"/>
                  <a:gd name="T86" fmla="*/ 207 w 337"/>
                  <a:gd name="T87" fmla="*/ 41 h 355"/>
                  <a:gd name="T88" fmla="*/ 219 w 337"/>
                  <a:gd name="T89" fmla="*/ 68 h 355"/>
                  <a:gd name="T90" fmla="*/ 241 w 337"/>
                  <a:gd name="T91" fmla="*/ 82 h 355"/>
                  <a:gd name="T92" fmla="*/ 267 w 337"/>
                  <a:gd name="T93" fmla="*/ 78 h 355"/>
                  <a:gd name="T94" fmla="*/ 292 w 337"/>
                  <a:gd name="T95" fmla="*/ 64 h 355"/>
                  <a:gd name="T96" fmla="*/ 316 w 337"/>
                  <a:gd name="T97" fmla="*/ 67 h 355"/>
                  <a:gd name="T98" fmla="*/ 323 w 337"/>
                  <a:gd name="T99" fmla="*/ 85 h 355"/>
                  <a:gd name="T100" fmla="*/ 329 w 337"/>
                  <a:gd name="T101" fmla="*/ 105 h 355"/>
                  <a:gd name="T102" fmla="*/ 334 w 337"/>
                  <a:gd name="T103" fmla="*/ 126 h 355"/>
                  <a:gd name="T104" fmla="*/ 335 w 337"/>
                  <a:gd name="T105" fmla="*/ 14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7" h="355">
                    <a:moveTo>
                      <a:pt x="335" y="147"/>
                    </a:moveTo>
                    <a:lnTo>
                      <a:pt x="329" y="153"/>
                    </a:lnTo>
                    <a:lnTo>
                      <a:pt x="323" y="158"/>
                    </a:lnTo>
                    <a:lnTo>
                      <a:pt x="315" y="160"/>
                    </a:lnTo>
                    <a:lnTo>
                      <a:pt x="306" y="163"/>
                    </a:lnTo>
                    <a:lnTo>
                      <a:pt x="297" y="165"/>
                    </a:lnTo>
                    <a:lnTo>
                      <a:pt x="288" y="167"/>
                    </a:lnTo>
                    <a:lnTo>
                      <a:pt x="280" y="168"/>
                    </a:lnTo>
                    <a:lnTo>
                      <a:pt x="270" y="170"/>
                    </a:lnTo>
                    <a:lnTo>
                      <a:pt x="261" y="172"/>
                    </a:lnTo>
                    <a:lnTo>
                      <a:pt x="254" y="175"/>
                    </a:lnTo>
                    <a:lnTo>
                      <a:pt x="247" y="179"/>
                    </a:lnTo>
                    <a:lnTo>
                      <a:pt x="242" y="183"/>
                    </a:lnTo>
                    <a:lnTo>
                      <a:pt x="237" y="191"/>
                    </a:lnTo>
                    <a:lnTo>
                      <a:pt x="233" y="199"/>
                    </a:lnTo>
                    <a:lnTo>
                      <a:pt x="232" y="209"/>
                    </a:lnTo>
                    <a:lnTo>
                      <a:pt x="233" y="222"/>
                    </a:lnTo>
                    <a:lnTo>
                      <a:pt x="236" y="229"/>
                    </a:lnTo>
                    <a:lnTo>
                      <a:pt x="239" y="237"/>
                    </a:lnTo>
                    <a:lnTo>
                      <a:pt x="240" y="243"/>
                    </a:lnTo>
                    <a:lnTo>
                      <a:pt x="242" y="252"/>
                    </a:lnTo>
                    <a:lnTo>
                      <a:pt x="242" y="259"/>
                    </a:lnTo>
                    <a:lnTo>
                      <a:pt x="243" y="266"/>
                    </a:lnTo>
                    <a:lnTo>
                      <a:pt x="243" y="275"/>
                    </a:lnTo>
                    <a:lnTo>
                      <a:pt x="243" y="283"/>
                    </a:lnTo>
                    <a:lnTo>
                      <a:pt x="237" y="286"/>
                    </a:lnTo>
                    <a:lnTo>
                      <a:pt x="232" y="289"/>
                    </a:lnTo>
                    <a:lnTo>
                      <a:pt x="227" y="291"/>
                    </a:lnTo>
                    <a:lnTo>
                      <a:pt x="221" y="293"/>
                    </a:lnTo>
                    <a:lnTo>
                      <a:pt x="216" y="294"/>
                    </a:lnTo>
                    <a:lnTo>
                      <a:pt x="209" y="297"/>
                    </a:lnTo>
                    <a:lnTo>
                      <a:pt x="202" y="300"/>
                    </a:lnTo>
                    <a:lnTo>
                      <a:pt x="195" y="300"/>
                    </a:lnTo>
                    <a:lnTo>
                      <a:pt x="189" y="302"/>
                    </a:lnTo>
                    <a:lnTo>
                      <a:pt x="182" y="303"/>
                    </a:lnTo>
                    <a:lnTo>
                      <a:pt x="175" y="303"/>
                    </a:lnTo>
                    <a:lnTo>
                      <a:pt x="169" y="303"/>
                    </a:lnTo>
                    <a:lnTo>
                      <a:pt x="162" y="303"/>
                    </a:lnTo>
                    <a:lnTo>
                      <a:pt x="155" y="303"/>
                    </a:lnTo>
                    <a:lnTo>
                      <a:pt x="149" y="303"/>
                    </a:lnTo>
                    <a:lnTo>
                      <a:pt x="143" y="299"/>
                    </a:lnTo>
                    <a:lnTo>
                      <a:pt x="140" y="293"/>
                    </a:lnTo>
                    <a:lnTo>
                      <a:pt x="140" y="285"/>
                    </a:lnTo>
                    <a:lnTo>
                      <a:pt x="142" y="276"/>
                    </a:lnTo>
                    <a:lnTo>
                      <a:pt x="144" y="268"/>
                    </a:lnTo>
                    <a:lnTo>
                      <a:pt x="147" y="260"/>
                    </a:lnTo>
                    <a:lnTo>
                      <a:pt x="149" y="252"/>
                    </a:lnTo>
                    <a:lnTo>
                      <a:pt x="149" y="243"/>
                    </a:lnTo>
                    <a:lnTo>
                      <a:pt x="149" y="235"/>
                    </a:lnTo>
                    <a:lnTo>
                      <a:pt x="146" y="229"/>
                    </a:lnTo>
                    <a:lnTo>
                      <a:pt x="143" y="224"/>
                    </a:lnTo>
                    <a:lnTo>
                      <a:pt x="139" y="220"/>
                    </a:lnTo>
                    <a:lnTo>
                      <a:pt x="136" y="217"/>
                    </a:lnTo>
                    <a:lnTo>
                      <a:pt x="130" y="214"/>
                    </a:lnTo>
                    <a:lnTo>
                      <a:pt x="126" y="211"/>
                    </a:lnTo>
                    <a:lnTo>
                      <a:pt x="121" y="210"/>
                    </a:lnTo>
                    <a:lnTo>
                      <a:pt x="116" y="209"/>
                    </a:lnTo>
                    <a:lnTo>
                      <a:pt x="110" y="208"/>
                    </a:lnTo>
                    <a:lnTo>
                      <a:pt x="105" y="208"/>
                    </a:lnTo>
                    <a:lnTo>
                      <a:pt x="99" y="206"/>
                    </a:lnTo>
                    <a:lnTo>
                      <a:pt x="93" y="206"/>
                    </a:lnTo>
                    <a:lnTo>
                      <a:pt x="87" y="207"/>
                    </a:lnTo>
                    <a:lnTo>
                      <a:pt x="81" y="206"/>
                    </a:lnTo>
                    <a:lnTo>
                      <a:pt x="75" y="207"/>
                    </a:lnTo>
                    <a:lnTo>
                      <a:pt x="70" y="207"/>
                    </a:lnTo>
                    <a:lnTo>
                      <a:pt x="62" y="209"/>
                    </a:lnTo>
                    <a:lnTo>
                      <a:pt x="56" y="212"/>
                    </a:lnTo>
                    <a:lnTo>
                      <a:pt x="51" y="216"/>
                    </a:lnTo>
                    <a:lnTo>
                      <a:pt x="46" y="219"/>
                    </a:lnTo>
                    <a:lnTo>
                      <a:pt x="41" y="224"/>
                    </a:lnTo>
                    <a:lnTo>
                      <a:pt x="37" y="229"/>
                    </a:lnTo>
                    <a:lnTo>
                      <a:pt x="34" y="234"/>
                    </a:lnTo>
                    <a:lnTo>
                      <a:pt x="29" y="241"/>
                    </a:lnTo>
                    <a:lnTo>
                      <a:pt x="30" y="248"/>
                    </a:lnTo>
                    <a:lnTo>
                      <a:pt x="31" y="253"/>
                    </a:lnTo>
                    <a:lnTo>
                      <a:pt x="32" y="260"/>
                    </a:lnTo>
                    <a:lnTo>
                      <a:pt x="35" y="266"/>
                    </a:lnTo>
                    <a:lnTo>
                      <a:pt x="37" y="272"/>
                    </a:lnTo>
                    <a:lnTo>
                      <a:pt x="42" y="279"/>
                    </a:lnTo>
                    <a:lnTo>
                      <a:pt x="43" y="284"/>
                    </a:lnTo>
                    <a:lnTo>
                      <a:pt x="45" y="289"/>
                    </a:lnTo>
                    <a:lnTo>
                      <a:pt x="49" y="296"/>
                    </a:lnTo>
                    <a:lnTo>
                      <a:pt x="50" y="303"/>
                    </a:lnTo>
                    <a:lnTo>
                      <a:pt x="50" y="309"/>
                    </a:lnTo>
                    <a:lnTo>
                      <a:pt x="50" y="316"/>
                    </a:lnTo>
                    <a:lnTo>
                      <a:pt x="49" y="321"/>
                    </a:lnTo>
                    <a:lnTo>
                      <a:pt x="47" y="326"/>
                    </a:lnTo>
                    <a:lnTo>
                      <a:pt x="41" y="333"/>
                    </a:lnTo>
                    <a:lnTo>
                      <a:pt x="35" y="339"/>
                    </a:lnTo>
                    <a:lnTo>
                      <a:pt x="32" y="341"/>
                    </a:lnTo>
                    <a:lnTo>
                      <a:pt x="30" y="343"/>
                    </a:lnTo>
                    <a:lnTo>
                      <a:pt x="25" y="345"/>
                    </a:lnTo>
                    <a:lnTo>
                      <a:pt x="21" y="348"/>
                    </a:lnTo>
                    <a:lnTo>
                      <a:pt x="17" y="349"/>
                    </a:lnTo>
                    <a:lnTo>
                      <a:pt x="12" y="350"/>
                    </a:lnTo>
                    <a:lnTo>
                      <a:pt x="7" y="353"/>
                    </a:lnTo>
                    <a:lnTo>
                      <a:pt x="0" y="354"/>
                    </a:lnTo>
                    <a:lnTo>
                      <a:pt x="0" y="19"/>
                    </a:lnTo>
                    <a:lnTo>
                      <a:pt x="12" y="31"/>
                    </a:lnTo>
                    <a:lnTo>
                      <a:pt x="14" y="34"/>
                    </a:lnTo>
                    <a:lnTo>
                      <a:pt x="16" y="39"/>
                    </a:lnTo>
                    <a:lnTo>
                      <a:pt x="18" y="43"/>
                    </a:lnTo>
                    <a:lnTo>
                      <a:pt x="17" y="47"/>
                    </a:lnTo>
                    <a:lnTo>
                      <a:pt x="16" y="51"/>
                    </a:lnTo>
                    <a:lnTo>
                      <a:pt x="16" y="56"/>
                    </a:lnTo>
                    <a:lnTo>
                      <a:pt x="16" y="60"/>
                    </a:lnTo>
                    <a:lnTo>
                      <a:pt x="14" y="64"/>
                    </a:lnTo>
                    <a:lnTo>
                      <a:pt x="13" y="68"/>
                    </a:lnTo>
                    <a:lnTo>
                      <a:pt x="12" y="73"/>
                    </a:lnTo>
                    <a:lnTo>
                      <a:pt x="11" y="78"/>
                    </a:lnTo>
                    <a:lnTo>
                      <a:pt x="10" y="82"/>
                    </a:lnTo>
                    <a:lnTo>
                      <a:pt x="9" y="87"/>
                    </a:lnTo>
                    <a:lnTo>
                      <a:pt x="9" y="92"/>
                    </a:lnTo>
                    <a:lnTo>
                      <a:pt x="8" y="97"/>
                    </a:lnTo>
                    <a:lnTo>
                      <a:pt x="9" y="102"/>
                    </a:lnTo>
                    <a:lnTo>
                      <a:pt x="12" y="107"/>
                    </a:lnTo>
                    <a:lnTo>
                      <a:pt x="16" y="112"/>
                    </a:lnTo>
                    <a:lnTo>
                      <a:pt x="19" y="118"/>
                    </a:lnTo>
                    <a:lnTo>
                      <a:pt x="27" y="122"/>
                    </a:lnTo>
                    <a:lnTo>
                      <a:pt x="33" y="126"/>
                    </a:lnTo>
                    <a:lnTo>
                      <a:pt x="40" y="128"/>
                    </a:lnTo>
                    <a:lnTo>
                      <a:pt x="48" y="128"/>
                    </a:lnTo>
                    <a:lnTo>
                      <a:pt x="56" y="129"/>
                    </a:lnTo>
                    <a:lnTo>
                      <a:pt x="61" y="127"/>
                    </a:lnTo>
                    <a:lnTo>
                      <a:pt x="65" y="127"/>
                    </a:lnTo>
                    <a:lnTo>
                      <a:pt x="70" y="126"/>
                    </a:lnTo>
                    <a:lnTo>
                      <a:pt x="76" y="126"/>
                    </a:lnTo>
                    <a:lnTo>
                      <a:pt x="81" y="124"/>
                    </a:lnTo>
                    <a:lnTo>
                      <a:pt x="87" y="124"/>
                    </a:lnTo>
                    <a:lnTo>
                      <a:pt x="92" y="123"/>
                    </a:lnTo>
                    <a:lnTo>
                      <a:pt x="98" y="121"/>
                    </a:lnTo>
                    <a:lnTo>
                      <a:pt x="103" y="121"/>
                    </a:lnTo>
                    <a:lnTo>
                      <a:pt x="107" y="119"/>
                    </a:lnTo>
                    <a:lnTo>
                      <a:pt x="112" y="116"/>
                    </a:lnTo>
                    <a:lnTo>
                      <a:pt x="117" y="114"/>
                    </a:lnTo>
                    <a:lnTo>
                      <a:pt x="122" y="110"/>
                    </a:lnTo>
                    <a:lnTo>
                      <a:pt x="125" y="106"/>
                    </a:lnTo>
                    <a:lnTo>
                      <a:pt x="128" y="101"/>
                    </a:lnTo>
                    <a:lnTo>
                      <a:pt x="131" y="96"/>
                    </a:lnTo>
                    <a:lnTo>
                      <a:pt x="135" y="91"/>
                    </a:lnTo>
                    <a:lnTo>
                      <a:pt x="136" y="85"/>
                    </a:lnTo>
                    <a:lnTo>
                      <a:pt x="136" y="81"/>
                    </a:lnTo>
                    <a:lnTo>
                      <a:pt x="136" y="76"/>
                    </a:lnTo>
                    <a:lnTo>
                      <a:pt x="134" y="71"/>
                    </a:lnTo>
                    <a:lnTo>
                      <a:pt x="133" y="67"/>
                    </a:lnTo>
                    <a:lnTo>
                      <a:pt x="131" y="62"/>
                    </a:lnTo>
                    <a:lnTo>
                      <a:pt x="128" y="56"/>
                    </a:lnTo>
                    <a:lnTo>
                      <a:pt x="126" y="52"/>
                    </a:lnTo>
                    <a:lnTo>
                      <a:pt x="124" y="47"/>
                    </a:lnTo>
                    <a:lnTo>
                      <a:pt x="122" y="43"/>
                    </a:lnTo>
                    <a:lnTo>
                      <a:pt x="119" y="38"/>
                    </a:lnTo>
                    <a:lnTo>
                      <a:pt x="118" y="33"/>
                    </a:lnTo>
                    <a:lnTo>
                      <a:pt x="118" y="28"/>
                    </a:lnTo>
                    <a:lnTo>
                      <a:pt x="118" y="22"/>
                    </a:lnTo>
                    <a:lnTo>
                      <a:pt x="118" y="18"/>
                    </a:lnTo>
                    <a:lnTo>
                      <a:pt x="122" y="13"/>
                    </a:lnTo>
                    <a:lnTo>
                      <a:pt x="127" y="11"/>
                    </a:lnTo>
                    <a:lnTo>
                      <a:pt x="130" y="9"/>
                    </a:lnTo>
                    <a:lnTo>
                      <a:pt x="136" y="8"/>
                    </a:lnTo>
                    <a:lnTo>
                      <a:pt x="140" y="6"/>
                    </a:lnTo>
                    <a:lnTo>
                      <a:pt x="145" y="4"/>
                    </a:lnTo>
                    <a:lnTo>
                      <a:pt x="151" y="3"/>
                    </a:lnTo>
                    <a:lnTo>
                      <a:pt x="156" y="4"/>
                    </a:lnTo>
                    <a:lnTo>
                      <a:pt x="163" y="1"/>
                    </a:lnTo>
                    <a:lnTo>
                      <a:pt x="169" y="2"/>
                    </a:lnTo>
                    <a:lnTo>
                      <a:pt x="174" y="1"/>
                    </a:lnTo>
                    <a:lnTo>
                      <a:pt x="180" y="2"/>
                    </a:lnTo>
                    <a:lnTo>
                      <a:pt x="186" y="1"/>
                    </a:lnTo>
                    <a:lnTo>
                      <a:pt x="192" y="0"/>
                    </a:lnTo>
                    <a:lnTo>
                      <a:pt x="198" y="0"/>
                    </a:lnTo>
                    <a:lnTo>
                      <a:pt x="203" y="0"/>
                    </a:lnTo>
                    <a:lnTo>
                      <a:pt x="202" y="8"/>
                    </a:lnTo>
                    <a:lnTo>
                      <a:pt x="203" y="15"/>
                    </a:lnTo>
                    <a:lnTo>
                      <a:pt x="204" y="24"/>
                    </a:lnTo>
                    <a:lnTo>
                      <a:pt x="205" y="33"/>
                    </a:lnTo>
                    <a:lnTo>
                      <a:pt x="207" y="41"/>
                    </a:lnTo>
                    <a:lnTo>
                      <a:pt x="211" y="49"/>
                    </a:lnTo>
                    <a:lnTo>
                      <a:pt x="212" y="57"/>
                    </a:lnTo>
                    <a:lnTo>
                      <a:pt x="217" y="65"/>
                    </a:lnTo>
                    <a:lnTo>
                      <a:pt x="219" y="68"/>
                    </a:lnTo>
                    <a:lnTo>
                      <a:pt x="224" y="72"/>
                    </a:lnTo>
                    <a:lnTo>
                      <a:pt x="228" y="76"/>
                    </a:lnTo>
                    <a:lnTo>
                      <a:pt x="234" y="79"/>
                    </a:lnTo>
                    <a:lnTo>
                      <a:pt x="241" y="82"/>
                    </a:lnTo>
                    <a:lnTo>
                      <a:pt x="248" y="82"/>
                    </a:lnTo>
                    <a:lnTo>
                      <a:pt x="254" y="83"/>
                    </a:lnTo>
                    <a:lnTo>
                      <a:pt x="261" y="80"/>
                    </a:lnTo>
                    <a:lnTo>
                      <a:pt x="267" y="78"/>
                    </a:lnTo>
                    <a:lnTo>
                      <a:pt x="273" y="74"/>
                    </a:lnTo>
                    <a:lnTo>
                      <a:pt x="280" y="71"/>
                    </a:lnTo>
                    <a:lnTo>
                      <a:pt x="286" y="67"/>
                    </a:lnTo>
                    <a:lnTo>
                      <a:pt x="292" y="64"/>
                    </a:lnTo>
                    <a:lnTo>
                      <a:pt x="298" y="61"/>
                    </a:lnTo>
                    <a:lnTo>
                      <a:pt x="305" y="62"/>
                    </a:lnTo>
                    <a:lnTo>
                      <a:pt x="313" y="63"/>
                    </a:lnTo>
                    <a:lnTo>
                      <a:pt x="316" y="67"/>
                    </a:lnTo>
                    <a:lnTo>
                      <a:pt x="318" y="71"/>
                    </a:lnTo>
                    <a:lnTo>
                      <a:pt x="320" y="74"/>
                    </a:lnTo>
                    <a:lnTo>
                      <a:pt x="322" y="80"/>
                    </a:lnTo>
                    <a:lnTo>
                      <a:pt x="323" y="85"/>
                    </a:lnTo>
                    <a:lnTo>
                      <a:pt x="326" y="90"/>
                    </a:lnTo>
                    <a:lnTo>
                      <a:pt x="329" y="94"/>
                    </a:lnTo>
                    <a:lnTo>
                      <a:pt x="328" y="100"/>
                    </a:lnTo>
                    <a:lnTo>
                      <a:pt x="329" y="105"/>
                    </a:lnTo>
                    <a:lnTo>
                      <a:pt x="331" y="110"/>
                    </a:lnTo>
                    <a:lnTo>
                      <a:pt x="332" y="115"/>
                    </a:lnTo>
                    <a:lnTo>
                      <a:pt x="333" y="121"/>
                    </a:lnTo>
                    <a:lnTo>
                      <a:pt x="334" y="126"/>
                    </a:lnTo>
                    <a:lnTo>
                      <a:pt x="334" y="131"/>
                    </a:lnTo>
                    <a:lnTo>
                      <a:pt x="335" y="137"/>
                    </a:lnTo>
                    <a:lnTo>
                      <a:pt x="336" y="142"/>
                    </a:lnTo>
                    <a:lnTo>
                      <a:pt x="335" y="147"/>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30" name="Freeform 17"/>
              <p:cNvSpPr>
                <a:spLocks/>
              </p:cNvSpPr>
              <p:nvPr/>
            </p:nvSpPr>
            <p:spPr bwMode="grayWhite">
              <a:xfrm>
                <a:off x="274764" y="6323394"/>
                <a:ext cx="676275" cy="541338"/>
              </a:xfrm>
              <a:custGeom>
                <a:avLst/>
                <a:gdLst>
                  <a:gd name="T0" fmla="*/ 131 w 426"/>
                  <a:gd name="T1" fmla="*/ 340 h 341"/>
                  <a:gd name="T2" fmla="*/ 132 w 426"/>
                  <a:gd name="T3" fmla="*/ 311 h 341"/>
                  <a:gd name="T4" fmla="*/ 128 w 426"/>
                  <a:gd name="T5" fmla="*/ 290 h 341"/>
                  <a:gd name="T6" fmla="*/ 100 w 426"/>
                  <a:gd name="T7" fmla="*/ 265 h 341"/>
                  <a:gd name="T8" fmla="*/ 37 w 426"/>
                  <a:gd name="T9" fmla="*/ 249 h 341"/>
                  <a:gd name="T10" fmla="*/ 2 w 426"/>
                  <a:gd name="T11" fmla="*/ 210 h 341"/>
                  <a:gd name="T12" fmla="*/ 0 w 426"/>
                  <a:gd name="T13" fmla="*/ 174 h 341"/>
                  <a:gd name="T14" fmla="*/ 10 w 426"/>
                  <a:gd name="T15" fmla="*/ 150 h 341"/>
                  <a:gd name="T16" fmla="*/ 32 w 426"/>
                  <a:gd name="T17" fmla="*/ 135 h 341"/>
                  <a:gd name="T18" fmla="*/ 48 w 426"/>
                  <a:gd name="T19" fmla="*/ 136 h 341"/>
                  <a:gd name="T20" fmla="*/ 82 w 426"/>
                  <a:gd name="T21" fmla="*/ 142 h 341"/>
                  <a:gd name="T22" fmla="*/ 98 w 426"/>
                  <a:gd name="T23" fmla="*/ 145 h 341"/>
                  <a:gd name="T24" fmla="*/ 123 w 426"/>
                  <a:gd name="T25" fmla="*/ 146 h 341"/>
                  <a:gd name="T26" fmla="*/ 154 w 426"/>
                  <a:gd name="T27" fmla="*/ 136 h 341"/>
                  <a:gd name="T28" fmla="*/ 172 w 426"/>
                  <a:gd name="T29" fmla="*/ 117 h 341"/>
                  <a:gd name="T30" fmla="*/ 181 w 426"/>
                  <a:gd name="T31" fmla="*/ 103 h 341"/>
                  <a:gd name="T32" fmla="*/ 185 w 426"/>
                  <a:gd name="T33" fmla="*/ 91 h 341"/>
                  <a:gd name="T34" fmla="*/ 181 w 426"/>
                  <a:gd name="T35" fmla="*/ 75 h 341"/>
                  <a:gd name="T36" fmla="*/ 178 w 426"/>
                  <a:gd name="T37" fmla="*/ 57 h 341"/>
                  <a:gd name="T38" fmla="*/ 175 w 426"/>
                  <a:gd name="T39" fmla="*/ 41 h 341"/>
                  <a:gd name="T40" fmla="*/ 177 w 426"/>
                  <a:gd name="T41" fmla="*/ 23 h 341"/>
                  <a:gd name="T42" fmla="*/ 185 w 426"/>
                  <a:gd name="T43" fmla="*/ 4 h 341"/>
                  <a:gd name="T44" fmla="*/ 201 w 426"/>
                  <a:gd name="T45" fmla="*/ 0 h 341"/>
                  <a:gd name="T46" fmla="*/ 220 w 426"/>
                  <a:gd name="T47" fmla="*/ 0 h 341"/>
                  <a:gd name="T48" fmla="*/ 240 w 426"/>
                  <a:gd name="T49" fmla="*/ 4 h 341"/>
                  <a:gd name="T50" fmla="*/ 246 w 426"/>
                  <a:gd name="T51" fmla="*/ 7 h 341"/>
                  <a:gd name="T52" fmla="*/ 265 w 426"/>
                  <a:gd name="T53" fmla="*/ 16 h 341"/>
                  <a:gd name="T54" fmla="*/ 275 w 426"/>
                  <a:gd name="T55" fmla="*/ 25 h 341"/>
                  <a:gd name="T56" fmla="*/ 284 w 426"/>
                  <a:gd name="T57" fmla="*/ 37 h 341"/>
                  <a:gd name="T58" fmla="*/ 287 w 426"/>
                  <a:gd name="T59" fmla="*/ 58 h 341"/>
                  <a:gd name="T60" fmla="*/ 280 w 426"/>
                  <a:gd name="T61" fmla="*/ 80 h 341"/>
                  <a:gd name="T62" fmla="*/ 269 w 426"/>
                  <a:gd name="T63" fmla="*/ 101 h 341"/>
                  <a:gd name="T64" fmla="*/ 261 w 426"/>
                  <a:gd name="T65" fmla="*/ 132 h 341"/>
                  <a:gd name="T66" fmla="*/ 271 w 426"/>
                  <a:gd name="T67" fmla="*/ 157 h 341"/>
                  <a:gd name="T68" fmla="*/ 286 w 426"/>
                  <a:gd name="T69" fmla="*/ 171 h 341"/>
                  <a:gd name="T70" fmla="*/ 305 w 426"/>
                  <a:gd name="T71" fmla="*/ 181 h 341"/>
                  <a:gd name="T72" fmla="*/ 326 w 426"/>
                  <a:gd name="T73" fmla="*/ 185 h 341"/>
                  <a:gd name="T74" fmla="*/ 337 w 426"/>
                  <a:gd name="T75" fmla="*/ 186 h 341"/>
                  <a:gd name="T76" fmla="*/ 360 w 426"/>
                  <a:gd name="T77" fmla="*/ 188 h 341"/>
                  <a:gd name="T78" fmla="*/ 395 w 426"/>
                  <a:gd name="T79" fmla="*/ 190 h 341"/>
                  <a:gd name="T80" fmla="*/ 417 w 426"/>
                  <a:gd name="T81" fmla="*/ 208 h 341"/>
                  <a:gd name="T82" fmla="*/ 425 w 426"/>
                  <a:gd name="T83" fmla="*/ 246 h 341"/>
                  <a:gd name="T84" fmla="*/ 412 w 426"/>
                  <a:gd name="T85" fmla="*/ 300 h 341"/>
                  <a:gd name="T86" fmla="*/ 400 w 426"/>
                  <a:gd name="T87" fmla="*/ 329 h 341"/>
                  <a:gd name="T88" fmla="*/ 393 w 426"/>
                  <a:gd name="T89" fmla="*/ 334 h 341"/>
                  <a:gd name="T90" fmla="*/ 377 w 426"/>
                  <a:gd name="T91" fmla="*/ 339 h 341"/>
                  <a:gd name="T92" fmla="*/ 362 w 426"/>
                  <a:gd name="T93" fmla="*/ 338 h 341"/>
                  <a:gd name="T94" fmla="*/ 338 w 426"/>
                  <a:gd name="T95" fmla="*/ 331 h 341"/>
                  <a:gd name="T96" fmla="*/ 329 w 426"/>
                  <a:gd name="T97" fmla="*/ 327 h 341"/>
                  <a:gd name="T98" fmla="*/ 313 w 426"/>
                  <a:gd name="T99" fmla="*/ 322 h 341"/>
                  <a:gd name="T100" fmla="*/ 297 w 426"/>
                  <a:gd name="T101" fmla="*/ 317 h 341"/>
                  <a:gd name="T102" fmla="*/ 280 w 426"/>
                  <a:gd name="T103" fmla="*/ 315 h 341"/>
                  <a:gd name="T104" fmla="*/ 260 w 426"/>
                  <a:gd name="T105" fmla="*/ 324 h 341"/>
                  <a:gd name="T106" fmla="*/ 246 w 426"/>
                  <a:gd name="T107" fmla="*/ 340 h 341"/>
                  <a:gd name="T108" fmla="*/ 131 w 426"/>
                  <a:gd name="T109" fmla="*/ 34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6" h="341">
                    <a:moveTo>
                      <a:pt x="131" y="340"/>
                    </a:moveTo>
                    <a:lnTo>
                      <a:pt x="132" y="311"/>
                    </a:lnTo>
                    <a:lnTo>
                      <a:pt x="128" y="290"/>
                    </a:lnTo>
                    <a:lnTo>
                      <a:pt x="100" y="265"/>
                    </a:lnTo>
                    <a:lnTo>
                      <a:pt x="37" y="249"/>
                    </a:lnTo>
                    <a:lnTo>
                      <a:pt x="2" y="210"/>
                    </a:lnTo>
                    <a:lnTo>
                      <a:pt x="0" y="174"/>
                    </a:lnTo>
                    <a:lnTo>
                      <a:pt x="10" y="150"/>
                    </a:lnTo>
                    <a:lnTo>
                      <a:pt x="32" y="135"/>
                    </a:lnTo>
                    <a:lnTo>
                      <a:pt x="48" y="136"/>
                    </a:lnTo>
                    <a:lnTo>
                      <a:pt x="82" y="142"/>
                    </a:lnTo>
                    <a:lnTo>
                      <a:pt x="98" y="145"/>
                    </a:lnTo>
                    <a:lnTo>
                      <a:pt x="123" y="146"/>
                    </a:lnTo>
                    <a:lnTo>
                      <a:pt x="154" y="136"/>
                    </a:lnTo>
                    <a:lnTo>
                      <a:pt x="172" y="117"/>
                    </a:lnTo>
                    <a:lnTo>
                      <a:pt x="181" y="103"/>
                    </a:lnTo>
                    <a:lnTo>
                      <a:pt x="185" y="91"/>
                    </a:lnTo>
                    <a:lnTo>
                      <a:pt x="181" y="75"/>
                    </a:lnTo>
                    <a:lnTo>
                      <a:pt x="178" y="57"/>
                    </a:lnTo>
                    <a:lnTo>
                      <a:pt x="175" y="41"/>
                    </a:lnTo>
                    <a:lnTo>
                      <a:pt x="177" y="23"/>
                    </a:lnTo>
                    <a:lnTo>
                      <a:pt x="185" y="4"/>
                    </a:lnTo>
                    <a:lnTo>
                      <a:pt x="201" y="0"/>
                    </a:lnTo>
                    <a:lnTo>
                      <a:pt x="220" y="0"/>
                    </a:lnTo>
                    <a:lnTo>
                      <a:pt x="240" y="4"/>
                    </a:lnTo>
                    <a:lnTo>
                      <a:pt x="246" y="7"/>
                    </a:lnTo>
                    <a:lnTo>
                      <a:pt x="265" y="16"/>
                    </a:lnTo>
                    <a:lnTo>
                      <a:pt x="275" y="25"/>
                    </a:lnTo>
                    <a:lnTo>
                      <a:pt x="284" y="37"/>
                    </a:lnTo>
                    <a:lnTo>
                      <a:pt x="287" y="58"/>
                    </a:lnTo>
                    <a:lnTo>
                      <a:pt x="280" y="80"/>
                    </a:lnTo>
                    <a:lnTo>
                      <a:pt x="269" y="101"/>
                    </a:lnTo>
                    <a:lnTo>
                      <a:pt x="261" y="132"/>
                    </a:lnTo>
                    <a:lnTo>
                      <a:pt x="271" y="157"/>
                    </a:lnTo>
                    <a:lnTo>
                      <a:pt x="286" y="171"/>
                    </a:lnTo>
                    <a:lnTo>
                      <a:pt x="305" y="181"/>
                    </a:lnTo>
                    <a:lnTo>
                      <a:pt x="326" y="185"/>
                    </a:lnTo>
                    <a:lnTo>
                      <a:pt x="337" y="186"/>
                    </a:lnTo>
                    <a:lnTo>
                      <a:pt x="360" y="188"/>
                    </a:lnTo>
                    <a:lnTo>
                      <a:pt x="395" y="190"/>
                    </a:lnTo>
                    <a:lnTo>
                      <a:pt x="417" y="208"/>
                    </a:lnTo>
                    <a:lnTo>
                      <a:pt x="425" y="246"/>
                    </a:lnTo>
                    <a:lnTo>
                      <a:pt x="412" y="300"/>
                    </a:lnTo>
                    <a:lnTo>
                      <a:pt x="400" y="329"/>
                    </a:lnTo>
                    <a:lnTo>
                      <a:pt x="393" y="334"/>
                    </a:lnTo>
                    <a:lnTo>
                      <a:pt x="377" y="339"/>
                    </a:lnTo>
                    <a:lnTo>
                      <a:pt x="362" y="338"/>
                    </a:lnTo>
                    <a:lnTo>
                      <a:pt x="338" y="331"/>
                    </a:lnTo>
                    <a:lnTo>
                      <a:pt x="329" y="327"/>
                    </a:lnTo>
                    <a:lnTo>
                      <a:pt x="313" y="322"/>
                    </a:lnTo>
                    <a:lnTo>
                      <a:pt x="297" y="317"/>
                    </a:lnTo>
                    <a:lnTo>
                      <a:pt x="280" y="315"/>
                    </a:lnTo>
                    <a:lnTo>
                      <a:pt x="260" y="324"/>
                    </a:lnTo>
                    <a:lnTo>
                      <a:pt x="246" y="340"/>
                    </a:lnTo>
                    <a:lnTo>
                      <a:pt x="131" y="340"/>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grpSp>
      </p:gr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scene3d>
              <a:camera prst="orthographicFront"/>
              <a:lightRig rig="threePt" dir="t"/>
            </a:scene3d>
            <a:sp3d extrusionH="57150">
              <a:bevelT w="38100" h="38100"/>
            </a:sp3d>
          </a:bodyPr>
          <a:lstStyle/>
          <a:p>
            <a:r>
              <a:rPr lang="en-US" smtClean="0"/>
              <a:t>Click to edit Master title style</a:t>
            </a:r>
            <a:endParaRPr dirty="0"/>
          </a:p>
        </p:txBody>
      </p:sp>
    </p:spTree>
    <p:extLst>
      <p:ext uri="{BB962C8B-B14F-4D97-AF65-F5344CB8AC3E}">
        <p14:creationId xmlns:p14="http://schemas.microsoft.com/office/powerpoint/2010/main" val="109233160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600" b="1" kern="1200" cap="none" spc="0">
          <a:ln w="22225">
            <a:solidFill>
              <a:schemeClr val="tx2"/>
            </a:solidFill>
            <a:prstDash val="solid"/>
          </a:ln>
          <a:solidFill>
            <a:schemeClr val="tx2"/>
          </a:solidFill>
          <a:effectLst/>
          <a:latin typeface="+mj-lt"/>
          <a:ea typeface="+mj-ea"/>
          <a:cs typeface="+mj-cs"/>
        </a:defRPr>
      </a:lvl1pPr>
    </p:titleStyle>
    <p:bodyStyle>
      <a:lvl1pPr marL="246888" indent="-246888" algn="l" defTabSz="914400" rtl="0" eaLnBrk="1" latinLnBrk="0" hangingPunct="1">
        <a:lnSpc>
          <a:spcPct val="90000"/>
        </a:lnSpc>
        <a:spcBef>
          <a:spcPts val="1400"/>
        </a:spcBef>
        <a:buClr>
          <a:schemeClr val="tx2"/>
        </a:buClr>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Clr>
          <a:schemeClr val="tx2"/>
        </a:buClr>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Clr>
          <a:schemeClr val="tx2"/>
        </a:buClr>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Clr>
          <a:schemeClr val="tx2"/>
        </a:buClr>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Clr>
          <a:schemeClr val="tx2"/>
        </a:buClr>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Clr>
          <a:schemeClr val="tx2"/>
        </a:buClr>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Clr>
          <a:schemeClr val="tx2"/>
        </a:buClr>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Clr>
          <a:schemeClr val="tx2"/>
        </a:buClr>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Clr>
          <a:schemeClr val="tx2"/>
        </a:buClr>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guide id="3" pos="100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3E2D8E-DBF2-47EC-AC7A-7039CFEE848F}" type="datetimeFigureOut">
              <a:rPr lang="en-US" smtClean="0">
                <a:solidFill>
                  <a:prstClr val="black">
                    <a:tint val="75000"/>
                  </a:prstClr>
                </a:solidFill>
              </a:rPr>
              <a:pPr/>
              <a:t>9/3/2015</a:t>
            </a:fld>
            <a:endParaRPr lang="en-US">
              <a:solidFill>
                <a:prstClr val="black">
                  <a:tint val="75000"/>
                </a:prstClr>
              </a:solidFill>
            </a:endParaRPr>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D19AF-AFF5-4355-A07D-90693B7B07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879500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hyperlink" Target="https://sites.google.com/site/mobilesecuritylabware/home/android-components/activity-intent" TargetMode="Externa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hyperlink" Target="http://schemas.android.com/apk/res/android"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chemas.android.com/apk/res/android"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chemas.android.com/apk/res/android"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sites.google.com/site/mobilesecuritylabware/home/android-components/activity-intent/Intent1.jpg?attredirects=0"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sites.google.com/site/mobilesecuritylabware/home/android-components/activity-intent/Intent2.jpg?attredirects=0"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sites.google.com/site/mobilesecuritylabware/home/android-components/activity-intent/QQ%E5%9B%BE%E7%89%8720140121223030.jpg?attredirects=0"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sites.google.com/site/mobilesecuritylabware/home/android-components/activity-intent/2.jpg?attredirects=0"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sites.google.com/site/mobilesecuritylabware/home/android-components/activity-intent/4.jpg?attredirects=0"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sites.google.com/site/mobilesecuritylabware/home/android-components/activity-intent/5.jpg?attredirects=0"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Kai Qian</a:t>
            </a:r>
            <a:endParaRPr lang="en-US" dirty="0"/>
          </a:p>
        </p:txBody>
      </p:sp>
      <p:sp>
        <p:nvSpPr>
          <p:cNvPr id="3" name="Title 2"/>
          <p:cNvSpPr>
            <a:spLocks noGrp="1"/>
          </p:cNvSpPr>
          <p:nvPr>
            <p:ph type="ctrTitle"/>
          </p:nvPr>
        </p:nvSpPr>
        <p:spPr/>
        <p:txBody>
          <a:bodyPr/>
          <a:lstStyle/>
          <a:p>
            <a:r>
              <a:rPr lang="en-US" dirty="0"/>
              <a:t>Activity&amp; Intent</a:t>
            </a:r>
          </a:p>
        </p:txBody>
      </p:sp>
    </p:spTree>
    <p:extLst>
      <p:ext uri="{BB962C8B-B14F-4D97-AF65-F5344CB8AC3E}">
        <p14:creationId xmlns:p14="http://schemas.microsoft.com/office/powerpoint/2010/main" val="258981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28600"/>
            <a:ext cx="10969943" cy="944562"/>
          </a:xfrm>
        </p:spPr>
        <p:txBody>
          <a:bodyPr>
            <a:noAutofit/>
          </a:bodyPr>
          <a:lstStyle/>
          <a:p>
            <a:r>
              <a:rPr lang="en-US" sz="3200" dirty="0"/>
              <a:t>Understand the Lifecycle Callbacks </a:t>
            </a:r>
            <a:r>
              <a:rPr lang="en-US" sz="3200" dirty="0" smtClean="0"/>
              <a:t>of Activity</a:t>
            </a:r>
            <a:endParaRPr lang="en-US" sz="3200" dirty="0"/>
          </a:p>
        </p:txBody>
      </p:sp>
      <p:sp>
        <p:nvSpPr>
          <p:cNvPr id="3" name="Content Placeholder 2"/>
          <p:cNvSpPr>
            <a:spLocks noGrp="1"/>
          </p:cNvSpPr>
          <p:nvPr>
            <p:ph idx="1"/>
          </p:nvPr>
        </p:nvSpPr>
        <p:spPr>
          <a:xfrm>
            <a:off x="609441" y="990600"/>
            <a:ext cx="10969943" cy="5867400"/>
          </a:xfrm>
        </p:spPr>
        <p:txBody>
          <a:bodyPr>
            <a:normAutofit fontScale="77500" lnSpcReduction="20000"/>
          </a:bodyPr>
          <a:lstStyle/>
          <a:p>
            <a:r>
              <a:rPr lang="en-US" sz="3400" dirty="0" smtClean="0"/>
              <a:t>Instead of starting a program with </a:t>
            </a:r>
            <a:r>
              <a:rPr lang="en-US" sz="3400" dirty="0"/>
              <a:t>a main() method, the Android system initiates code in an Activity instance by invoking specific callback methods that correspond to specific stages of its lifecycle. There is a sequence of callback methods that start up an activity and a sequence of callback methods </a:t>
            </a:r>
            <a:r>
              <a:rPr lang="en-US" sz="3400" dirty="0" smtClean="0"/>
              <a:t>in </a:t>
            </a:r>
            <a:r>
              <a:rPr lang="en-US" sz="3400" dirty="0"/>
              <a:t>a step pyramid. That is, each stage of the activity lifecycle is a separate step on the pyramid. </a:t>
            </a:r>
            <a:endParaRPr lang="en-US" sz="3400" dirty="0" smtClean="0"/>
          </a:p>
          <a:p>
            <a:r>
              <a:rPr lang="en-US" sz="3400" dirty="0" smtClean="0"/>
              <a:t>As </a:t>
            </a:r>
            <a:r>
              <a:rPr lang="en-US" sz="3400" dirty="0"/>
              <a:t>the system creates a new activity instance, each callback method moves the activity state one step toward the top. The top of the pyramid is the point at which the activity is running in the foreground and the user can interact with it.</a:t>
            </a:r>
          </a:p>
          <a:p>
            <a:r>
              <a:rPr lang="en-US" sz="3400" dirty="0"/>
              <a:t>As the user begins to leave the activity, the system calls other methods that move the activity state back down the pyramid in order to dismantle the activity. In some cases, the activity will move only part way down the pyramid and wait (such as when the user switches to another app), from which point the activity can move back to the top (if the user returns to the activity) and resume where the user left off.</a:t>
            </a:r>
          </a:p>
          <a:p>
            <a:endParaRPr lang="en-US" dirty="0"/>
          </a:p>
        </p:txBody>
      </p:sp>
    </p:spTree>
    <p:extLst>
      <p:ext uri="{BB962C8B-B14F-4D97-AF65-F5344CB8AC3E}">
        <p14:creationId xmlns:p14="http://schemas.microsoft.com/office/powerpoint/2010/main" val="740758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ttp://developer.android.com/images/training/basics/basic-lifecycl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441" y="1981201"/>
            <a:ext cx="10969943" cy="3715614"/>
          </a:xfrm>
          <a:prstGeom prst="rect">
            <a:avLst/>
          </a:prstGeom>
          <a:noFill/>
          <a:ln>
            <a:noFill/>
          </a:ln>
        </p:spPr>
      </p:pic>
    </p:spTree>
    <p:extLst>
      <p:ext uri="{BB962C8B-B14F-4D97-AF65-F5344CB8AC3E}">
        <p14:creationId xmlns:p14="http://schemas.microsoft.com/office/powerpoint/2010/main" val="3783508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304800"/>
            <a:ext cx="10969943" cy="6324600"/>
          </a:xfrm>
        </p:spPr>
        <p:txBody>
          <a:bodyPr>
            <a:normAutofit/>
          </a:bodyPr>
          <a:lstStyle/>
          <a:p>
            <a:r>
              <a:rPr lang="en-US" dirty="0" smtClean="0"/>
              <a:t>This </a:t>
            </a:r>
            <a:r>
              <a:rPr lang="en-US" dirty="0"/>
              <a:t>shows how, for every callback used to take the activity a step toward the Resumed state at the top, there's a callback method that takes the activity a step down. The activity can also return to the resumed state from the Paused and Stopped state.</a:t>
            </a:r>
          </a:p>
          <a:p>
            <a:r>
              <a:rPr lang="en-US" dirty="0"/>
              <a:t>Depending on the complexity of your activity, you probably don't need to implement all the lifecycle methods. </a:t>
            </a:r>
          </a:p>
          <a:p>
            <a:r>
              <a:rPr lang="en-US" dirty="0" smtClean="0"/>
              <a:t>only three </a:t>
            </a:r>
            <a:r>
              <a:rPr lang="en-US" dirty="0"/>
              <a:t>states can be static. That is, the activity can exist in one of only three states for an extended period of time:</a:t>
            </a:r>
          </a:p>
          <a:p>
            <a:endParaRPr lang="en-US" dirty="0"/>
          </a:p>
        </p:txBody>
      </p:sp>
    </p:spTree>
    <p:extLst>
      <p:ext uri="{BB962C8B-B14F-4D97-AF65-F5344CB8AC3E}">
        <p14:creationId xmlns:p14="http://schemas.microsoft.com/office/powerpoint/2010/main" val="38580855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441" y="990600"/>
            <a:ext cx="10969943" cy="5486400"/>
          </a:xfrm>
        </p:spPr>
        <p:txBody>
          <a:bodyPr>
            <a:normAutofit/>
          </a:bodyPr>
          <a:lstStyle/>
          <a:p>
            <a:endParaRPr lang="en-US" dirty="0" smtClean="0"/>
          </a:p>
          <a:p>
            <a:r>
              <a:rPr lang="en-US" dirty="0" smtClean="0"/>
              <a:t>The </a:t>
            </a:r>
            <a:r>
              <a:rPr lang="en-US" dirty="0"/>
              <a:t>other states (Created and Started) are transient and the system quickly moves from them to the next state by calling the next lifecycle callback method. That is, after the system calls </a:t>
            </a:r>
            <a:r>
              <a:rPr lang="en-US" dirty="0" err="1"/>
              <a:t>onCreate</a:t>
            </a:r>
            <a:r>
              <a:rPr lang="en-US" dirty="0"/>
              <a:t>(), it quickly calls </a:t>
            </a:r>
            <a:r>
              <a:rPr lang="en-US" dirty="0" err="1"/>
              <a:t>onStart</a:t>
            </a:r>
            <a:r>
              <a:rPr lang="en-US" dirty="0"/>
              <a:t>(), which is quickly followed by </a:t>
            </a:r>
            <a:r>
              <a:rPr lang="en-US" dirty="0" err="1"/>
              <a:t>onResume</a:t>
            </a:r>
            <a:r>
              <a:rPr lang="en-US" dirty="0"/>
              <a:t>().</a:t>
            </a:r>
          </a:p>
        </p:txBody>
      </p:sp>
    </p:spTree>
    <p:extLst>
      <p:ext uri="{BB962C8B-B14F-4D97-AF65-F5344CB8AC3E}">
        <p14:creationId xmlns:p14="http://schemas.microsoft.com/office/powerpoint/2010/main" val="16464101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868362"/>
          </a:xfrm>
        </p:spPr>
        <p:txBody>
          <a:bodyPr/>
          <a:lstStyle/>
          <a:p>
            <a:endParaRPr lang="en-US" dirty="0"/>
          </a:p>
        </p:txBody>
      </p:sp>
      <p:sp>
        <p:nvSpPr>
          <p:cNvPr id="3" name="Content Placeholder 2"/>
          <p:cNvSpPr>
            <a:spLocks noGrp="1"/>
          </p:cNvSpPr>
          <p:nvPr>
            <p:ph idx="1"/>
          </p:nvPr>
        </p:nvSpPr>
        <p:spPr>
          <a:xfrm>
            <a:off x="609441" y="1219203"/>
            <a:ext cx="10969943" cy="4906963"/>
          </a:xfrm>
        </p:spPr>
        <p:txBody>
          <a:bodyPr>
            <a:normAutofit fontScale="92500" lnSpcReduction="20000"/>
          </a:bodyPr>
          <a:lstStyle/>
          <a:p>
            <a:r>
              <a:rPr lang="en-US" dirty="0" smtClean="0"/>
              <a:t>If the user interacts with an activity and presses the Back button or if the finish() method of an activity is called, the activity is removed from the current activity stack and recycled. In this case there is no instance state to save and the </a:t>
            </a:r>
            <a:r>
              <a:rPr lang="en-US" dirty="0" err="1" smtClean="0"/>
              <a:t>onSaveInstanceState</a:t>
            </a:r>
            <a:r>
              <a:rPr lang="en-US" dirty="0" smtClean="0"/>
              <a:t>() method is not called.</a:t>
            </a:r>
          </a:p>
          <a:p>
            <a:endParaRPr lang="en-US" dirty="0" smtClean="0"/>
          </a:p>
          <a:p>
            <a:r>
              <a:rPr lang="en-US" dirty="0" smtClean="0"/>
              <a:t>If the user interacts with an activity and presses the Home button, the activity instance state must be saved. The </a:t>
            </a:r>
            <a:r>
              <a:rPr lang="en-US" dirty="0" err="1" smtClean="0"/>
              <a:t>onSaveInstanceState</a:t>
            </a:r>
            <a:r>
              <a:rPr lang="en-US" dirty="0" smtClean="0"/>
              <a:t>() method is called. If the user restarts the application it will resume or restart the last running activity. If it restarts the activity it provides the bundle with the save data to the </a:t>
            </a:r>
            <a:r>
              <a:rPr lang="en-US" dirty="0" err="1" smtClean="0"/>
              <a:t>onRestoreInstanceState</a:t>
            </a:r>
            <a:r>
              <a:rPr lang="en-US" dirty="0" smtClean="0"/>
              <a:t>() and </a:t>
            </a:r>
            <a:r>
              <a:rPr lang="en-US" dirty="0" err="1" smtClean="0"/>
              <a:t>onCreate</a:t>
            </a:r>
            <a:r>
              <a:rPr lang="en-US" dirty="0" smtClean="0"/>
              <a:t>() methods. </a:t>
            </a:r>
            <a:endParaRPr lang="en-US" dirty="0"/>
          </a:p>
        </p:txBody>
      </p:sp>
    </p:spTree>
    <p:extLst>
      <p:ext uri="{BB962C8B-B14F-4D97-AF65-F5344CB8AC3E}">
        <p14:creationId xmlns:p14="http://schemas.microsoft.com/office/powerpoint/2010/main" val="643658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868362"/>
          </a:xfrm>
        </p:spPr>
        <p:txBody>
          <a:bodyPr>
            <a:normAutofit fontScale="90000"/>
          </a:bodyPr>
          <a:lstStyle/>
          <a:p>
            <a:r>
              <a:rPr lang="en-US" dirty="0"/>
              <a:t>Specify Your App's Launcher Activity</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When </a:t>
            </a:r>
            <a:r>
              <a:rPr lang="en-US" dirty="0"/>
              <a:t>the user selects your app icon from the Home screen, the system calls the </a:t>
            </a:r>
            <a:r>
              <a:rPr lang="en-US" dirty="0" err="1"/>
              <a:t>onCreate</a:t>
            </a:r>
            <a:r>
              <a:rPr lang="en-US" dirty="0"/>
              <a:t>() method for the Activity in your app that you've declared to be the "launcher" (or "main") activity. This is the activity that serves as the main entry point to your app's user interface.</a:t>
            </a:r>
          </a:p>
          <a:p>
            <a:r>
              <a:rPr lang="en-US" dirty="0"/>
              <a:t>You can define which activity to use as the main activity in the Android manifest file, AndroidManifest.xml, which is at the root of your project directory.</a:t>
            </a:r>
          </a:p>
          <a:p>
            <a:r>
              <a:rPr lang="en-US" dirty="0"/>
              <a:t>The main activity for your app must be declared in the manifest with an &lt;intent-filter&gt; that includes the MAIN action and LAUNCHER category. For example:</a:t>
            </a:r>
          </a:p>
          <a:p>
            <a:endParaRPr lang="en-US" dirty="0"/>
          </a:p>
        </p:txBody>
      </p:sp>
    </p:spTree>
    <p:extLst>
      <p:ext uri="{BB962C8B-B14F-4D97-AF65-F5344CB8AC3E}">
        <p14:creationId xmlns:p14="http://schemas.microsoft.com/office/powerpoint/2010/main" val="13906532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Manifest </a:t>
            </a:r>
            <a:r>
              <a:rPr lang="en-US" dirty="0"/>
              <a:t>with this filter</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a:t>&lt;activity </a:t>
            </a:r>
            <a:r>
              <a:rPr lang="en-US" dirty="0" err="1"/>
              <a:t>android:name</a:t>
            </a:r>
            <a:r>
              <a:rPr lang="en-US" dirty="0"/>
              <a:t>=".</a:t>
            </a:r>
            <a:r>
              <a:rPr lang="en-US" dirty="0" err="1"/>
              <a:t>MainActivity</a:t>
            </a:r>
            <a:r>
              <a:rPr lang="en-US" dirty="0"/>
              <a:t>" </a:t>
            </a:r>
            <a:r>
              <a:rPr lang="en-US" dirty="0" err="1"/>
              <a:t>android:label</a:t>
            </a:r>
            <a:r>
              <a:rPr lang="en-US" dirty="0"/>
              <a:t>="@string/</a:t>
            </a:r>
            <a:r>
              <a:rPr lang="en-US" dirty="0" err="1"/>
              <a:t>app_name</a:t>
            </a:r>
            <a:r>
              <a:rPr lang="en-US" dirty="0"/>
              <a:t>"&gt;</a:t>
            </a:r>
          </a:p>
          <a:p>
            <a:pPr marL="0" indent="0">
              <a:buNone/>
            </a:pPr>
            <a:r>
              <a:rPr lang="en-US" dirty="0"/>
              <a:t>    &lt;intent-filter&gt;</a:t>
            </a:r>
          </a:p>
          <a:p>
            <a:pPr marL="0" indent="0">
              <a:buNone/>
            </a:pPr>
            <a:r>
              <a:rPr lang="en-US" dirty="0"/>
              <a:t>        &lt;action </a:t>
            </a:r>
            <a:r>
              <a:rPr lang="en-US" dirty="0" err="1"/>
              <a:t>android:name</a:t>
            </a:r>
            <a:r>
              <a:rPr lang="en-US" dirty="0"/>
              <a:t>="</a:t>
            </a:r>
            <a:r>
              <a:rPr lang="en-US" dirty="0" err="1"/>
              <a:t>android.intent.action.MAIN</a:t>
            </a:r>
            <a:r>
              <a:rPr lang="en-US" dirty="0"/>
              <a:t>" /&gt;</a:t>
            </a:r>
          </a:p>
          <a:p>
            <a:pPr marL="0" indent="0">
              <a:buNone/>
            </a:pPr>
            <a:r>
              <a:rPr lang="en-US" dirty="0"/>
              <a:t>        &lt;category </a:t>
            </a:r>
            <a:r>
              <a:rPr lang="en-US" dirty="0" err="1"/>
              <a:t>android:name</a:t>
            </a:r>
            <a:r>
              <a:rPr lang="en-US" dirty="0"/>
              <a:t>="</a:t>
            </a:r>
            <a:r>
              <a:rPr lang="en-US" dirty="0" err="1"/>
              <a:t>android.intent.category.LAUNCHER</a:t>
            </a:r>
            <a:r>
              <a:rPr lang="en-US" dirty="0"/>
              <a:t>" /&gt;</a:t>
            </a:r>
          </a:p>
          <a:p>
            <a:pPr marL="0" indent="0">
              <a:buNone/>
            </a:pPr>
            <a:r>
              <a:rPr lang="en-US" dirty="0"/>
              <a:t>    &lt;/intent-filter&gt;</a:t>
            </a:r>
          </a:p>
          <a:p>
            <a:pPr marL="0" indent="0">
              <a:buNone/>
            </a:pPr>
            <a:r>
              <a:rPr lang="en-US" dirty="0"/>
              <a:t>&lt;/activity</a:t>
            </a:r>
            <a:r>
              <a:rPr lang="en-US" dirty="0" smtClean="0"/>
              <a:t>&gt;</a:t>
            </a:r>
          </a:p>
          <a:p>
            <a:pPr marL="0" indent="0">
              <a:buNone/>
            </a:pPr>
            <a:endParaRPr lang="en-US" dirty="0"/>
          </a:p>
          <a:p>
            <a:r>
              <a:rPr lang="en-US" dirty="0" smtClean="0"/>
              <a:t>If </a:t>
            </a:r>
            <a:r>
              <a:rPr lang="en-US" dirty="0"/>
              <a:t>either the MAIN action or LAUNCHER category are not declared for one of your activities, then your app icon will not appear in the Home screen's list of apps.</a:t>
            </a:r>
          </a:p>
          <a:p>
            <a:endParaRPr lang="en-US" dirty="0"/>
          </a:p>
        </p:txBody>
      </p:sp>
    </p:spTree>
    <p:extLst>
      <p:ext uri="{BB962C8B-B14F-4D97-AF65-F5344CB8AC3E}">
        <p14:creationId xmlns:p14="http://schemas.microsoft.com/office/powerpoint/2010/main" val="23401584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944562"/>
          </a:xfrm>
        </p:spPr>
        <p:txBody>
          <a:bodyPr>
            <a:normAutofit fontScale="90000"/>
          </a:bodyPr>
          <a:lstStyle/>
          <a:p>
            <a:r>
              <a:rPr lang="en-US" dirty="0"/>
              <a:t>Create a New Instance</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Most </a:t>
            </a:r>
            <a:r>
              <a:rPr lang="en-US" dirty="0"/>
              <a:t>apps include several different activities that allow the user to perform different actions. Whether an activity is the main activity that's created when the user clicks your app icon or a different activity that your app starts in response to a user action, the system creates every new instance of Activity by calling its </a:t>
            </a:r>
            <a:r>
              <a:rPr lang="en-US" dirty="0" err="1"/>
              <a:t>onCreate</a:t>
            </a:r>
            <a:r>
              <a:rPr lang="en-US" dirty="0"/>
              <a:t>() method.</a:t>
            </a:r>
          </a:p>
          <a:p>
            <a:r>
              <a:rPr lang="en-US" dirty="0"/>
              <a:t>You must implement the </a:t>
            </a:r>
            <a:r>
              <a:rPr lang="en-US" dirty="0" err="1"/>
              <a:t>onCreate</a:t>
            </a:r>
            <a:r>
              <a:rPr lang="en-US" dirty="0"/>
              <a:t>() method to perform basic application startup logic that should happen only once for the entire life of the activity. For example, your implementation of </a:t>
            </a:r>
            <a:r>
              <a:rPr lang="en-US" dirty="0" err="1"/>
              <a:t>onCreate</a:t>
            </a:r>
            <a:r>
              <a:rPr lang="en-US" dirty="0"/>
              <a:t>() should define the user interface and possibly instantiate some class-scope variables.</a:t>
            </a:r>
          </a:p>
          <a:p>
            <a:endParaRPr lang="en-US" dirty="0"/>
          </a:p>
        </p:txBody>
      </p:sp>
    </p:spTree>
    <p:extLst>
      <p:ext uri="{BB962C8B-B14F-4D97-AF65-F5344CB8AC3E}">
        <p14:creationId xmlns:p14="http://schemas.microsoft.com/office/powerpoint/2010/main" val="42794640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onCreate</a:t>
            </a:r>
            <a:r>
              <a:rPr lang="en-US" dirty="0"/>
              <a:t>() method </a:t>
            </a:r>
          </a:p>
        </p:txBody>
      </p:sp>
      <p:sp>
        <p:nvSpPr>
          <p:cNvPr id="3" name="Content Placeholder 2"/>
          <p:cNvSpPr>
            <a:spLocks noGrp="1"/>
          </p:cNvSpPr>
          <p:nvPr>
            <p:ph idx="1"/>
          </p:nvPr>
        </p:nvSpPr>
        <p:spPr>
          <a:xfrm>
            <a:off x="609441" y="1600200"/>
            <a:ext cx="10969943" cy="4953000"/>
          </a:xfrm>
        </p:spPr>
        <p:txBody>
          <a:bodyPr>
            <a:normAutofit fontScale="55000" lnSpcReduction="20000"/>
          </a:bodyPr>
          <a:lstStyle/>
          <a:p>
            <a:r>
              <a:rPr lang="en-US" dirty="0" smtClean="0"/>
              <a:t>It </a:t>
            </a:r>
            <a:r>
              <a:rPr lang="en-US" dirty="0"/>
              <a:t>performs some fundamental setup for the activity, such as declaring the user interface (defined in an XML layout file), defining member variables, and configuring some of the UI</a:t>
            </a:r>
            <a:r>
              <a:rPr lang="en-US" dirty="0" smtClean="0"/>
              <a:t>.</a:t>
            </a:r>
          </a:p>
          <a:p>
            <a:endParaRPr lang="en-US" dirty="0"/>
          </a:p>
          <a:p>
            <a:pPr marL="0" indent="0">
              <a:buNone/>
            </a:pPr>
            <a:r>
              <a:rPr lang="en-US" dirty="0" err="1"/>
              <a:t>TextView</a:t>
            </a:r>
            <a:r>
              <a:rPr lang="en-US" dirty="0"/>
              <a:t> </a:t>
            </a:r>
            <a:r>
              <a:rPr lang="en-US" dirty="0" err="1"/>
              <a:t>mTextView</a:t>
            </a:r>
            <a:r>
              <a:rPr lang="en-US" dirty="0"/>
              <a:t>; // Member variable for text view in the layout</a:t>
            </a:r>
          </a:p>
          <a:p>
            <a:pPr marL="0" indent="0">
              <a:buNone/>
            </a:pPr>
            <a:r>
              <a:rPr lang="en-US" dirty="0"/>
              <a:t>@Override</a:t>
            </a:r>
          </a:p>
          <a:p>
            <a:pPr marL="0" indent="0">
              <a:buNone/>
            </a:pPr>
            <a:r>
              <a:rPr lang="en-US" dirty="0"/>
              <a:t>public void </a:t>
            </a:r>
            <a:r>
              <a:rPr lang="en-US" dirty="0" err="1"/>
              <a:t>onCreate</a:t>
            </a:r>
            <a:r>
              <a:rPr lang="en-US" dirty="0"/>
              <a:t>(Bundle </a:t>
            </a:r>
            <a:r>
              <a:rPr lang="en-US" dirty="0" err="1"/>
              <a:t>savedInstanceState</a:t>
            </a:r>
            <a:r>
              <a:rPr lang="en-US" dirty="0"/>
              <a:t>) {</a:t>
            </a:r>
          </a:p>
          <a:p>
            <a:pPr marL="0" indent="0">
              <a:buNone/>
            </a:pPr>
            <a:r>
              <a:rPr lang="en-US" dirty="0"/>
              <a:t>    </a:t>
            </a:r>
            <a:r>
              <a:rPr lang="en-US" dirty="0" err="1"/>
              <a:t>super.onCreate</a:t>
            </a:r>
            <a:r>
              <a:rPr lang="en-US" dirty="0"/>
              <a:t>(</a:t>
            </a:r>
            <a:r>
              <a:rPr lang="en-US" dirty="0" err="1"/>
              <a:t>savedInstanceState</a:t>
            </a:r>
            <a:r>
              <a:rPr lang="en-US" dirty="0"/>
              <a:t>);</a:t>
            </a:r>
          </a:p>
          <a:p>
            <a:endParaRPr lang="en-US" dirty="0"/>
          </a:p>
          <a:p>
            <a:pPr marL="0" indent="0">
              <a:buNone/>
            </a:pPr>
            <a:r>
              <a:rPr lang="en-US" dirty="0"/>
              <a:t>    // Set the user interface layout for this Activity</a:t>
            </a:r>
          </a:p>
          <a:p>
            <a:pPr marL="0" indent="0">
              <a:buNone/>
            </a:pPr>
            <a:r>
              <a:rPr lang="en-US" dirty="0"/>
              <a:t>    // The layout file is defined in the project res/layout/main_activity.xml file</a:t>
            </a:r>
          </a:p>
          <a:p>
            <a:pPr marL="0" indent="0">
              <a:buNone/>
            </a:pPr>
            <a:r>
              <a:rPr lang="en-US" dirty="0"/>
              <a:t>    </a:t>
            </a:r>
            <a:r>
              <a:rPr lang="en-US" dirty="0" err="1"/>
              <a:t>setContentView</a:t>
            </a:r>
            <a:r>
              <a:rPr lang="en-US" dirty="0"/>
              <a:t>(</a:t>
            </a:r>
            <a:r>
              <a:rPr lang="en-US" dirty="0" err="1"/>
              <a:t>R.layout.main_activity</a:t>
            </a:r>
            <a:r>
              <a:rPr lang="en-US" dirty="0"/>
              <a:t>);</a:t>
            </a:r>
          </a:p>
          <a:p>
            <a:pPr marL="0" indent="0">
              <a:buNone/>
            </a:pPr>
            <a:r>
              <a:rPr lang="en-US" dirty="0"/>
              <a:t>    // Initialize member </a:t>
            </a:r>
            <a:r>
              <a:rPr lang="en-US" dirty="0" err="1"/>
              <a:t>TextView</a:t>
            </a:r>
            <a:r>
              <a:rPr lang="en-US" dirty="0"/>
              <a:t> so we can manipulate it later</a:t>
            </a:r>
          </a:p>
          <a:p>
            <a:pPr marL="0" indent="0">
              <a:buNone/>
            </a:pPr>
            <a:r>
              <a:rPr lang="en-US" dirty="0"/>
              <a:t>    </a:t>
            </a:r>
            <a:r>
              <a:rPr lang="en-US" dirty="0" err="1"/>
              <a:t>mTextView</a:t>
            </a:r>
            <a:r>
              <a:rPr lang="en-US" dirty="0"/>
              <a:t> = (</a:t>
            </a:r>
            <a:r>
              <a:rPr lang="en-US" dirty="0" err="1"/>
              <a:t>TextView</a:t>
            </a:r>
            <a:r>
              <a:rPr lang="en-US" dirty="0"/>
              <a:t>) </a:t>
            </a:r>
            <a:r>
              <a:rPr lang="en-US" dirty="0" err="1"/>
              <a:t>findViewById</a:t>
            </a:r>
            <a:r>
              <a:rPr lang="en-US" dirty="0"/>
              <a:t>(</a:t>
            </a:r>
            <a:r>
              <a:rPr lang="en-US" dirty="0" err="1"/>
              <a:t>R.id.text_message</a:t>
            </a:r>
            <a:r>
              <a:rPr lang="en-US" dirty="0"/>
              <a:t>);</a:t>
            </a:r>
          </a:p>
          <a:p>
            <a:pPr marL="0" indent="0">
              <a:buNone/>
            </a:pPr>
            <a:r>
              <a:rPr lang="en-US" dirty="0" err="1" smtClean="0"/>
              <a:t>ActionBar</a:t>
            </a:r>
            <a:r>
              <a:rPr lang="en-US" dirty="0" smtClean="0"/>
              <a:t> </a:t>
            </a:r>
            <a:r>
              <a:rPr lang="en-US" dirty="0" err="1"/>
              <a:t>actionBar</a:t>
            </a:r>
            <a:r>
              <a:rPr lang="en-US" dirty="0"/>
              <a:t> = </a:t>
            </a:r>
            <a:r>
              <a:rPr lang="en-US" dirty="0" err="1"/>
              <a:t>getActionBar</a:t>
            </a:r>
            <a:r>
              <a:rPr lang="en-US" dirty="0"/>
              <a:t>();</a:t>
            </a:r>
          </a:p>
          <a:p>
            <a:pPr marL="0" indent="0">
              <a:buNone/>
            </a:pPr>
            <a:r>
              <a:rPr lang="en-US" dirty="0"/>
              <a:t>        </a:t>
            </a:r>
            <a:r>
              <a:rPr lang="en-US" dirty="0" err="1"/>
              <a:t>actionBar.setHomeButtonEnabled</a:t>
            </a:r>
            <a:r>
              <a:rPr lang="en-US" dirty="0"/>
              <a:t>(false);</a:t>
            </a:r>
          </a:p>
          <a:p>
            <a:pPr marL="0" indent="0">
              <a:buNone/>
            </a:pPr>
            <a:r>
              <a:rPr lang="en-US" dirty="0"/>
              <a:t>    }</a:t>
            </a:r>
          </a:p>
          <a:p>
            <a:pPr marL="0" indent="0">
              <a:buNone/>
            </a:pPr>
            <a:r>
              <a:rPr lang="en-US" dirty="0"/>
              <a:t>}</a:t>
            </a:r>
          </a:p>
          <a:p>
            <a:endParaRPr lang="en-US" dirty="0"/>
          </a:p>
        </p:txBody>
      </p:sp>
    </p:spTree>
    <p:extLst>
      <p:ext uri="{BB962C8B-B14F-4D97-AF65-F5344CB8AC3E}">
        <p14:creationId xmlns:p14="http://schemas.microsoft.com/office/powerpoint/2010/main" val="16695573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Once the </a:t>
            </a:r>
            <a:r>
              <a:rPr lang="en-US" dirty="0" err="1"/>
              <a:t>onCreate</a:t>
            </a:r>
            <a:r>
              <a:rPr lang="en-US" dirty="0"/>
              <a:t>() finishes execution, the system calls the </a:t>
            </a:r>
            <a:r>
              <a:rPr lang="en-US" dirty="0" err="1"/>
              <a:t>onStart</a:t>
            </a:r>
            <a:r>
              <a:rPr lang="en-US" dirty="0"/>
              <a:t>() and </a:t>
            </a:r>
            <a:r>
              <a:rPr lang="en-US" dirty="0" err="1"/>
              <a:t>onResume</a:t>
            </a:r>
            <a:r>
              <a:rPr lang="en-US" dirty="0"/>
              <a:t>() methods in quick succession. Your activity never resides in the Created or Started states. Technically, the activity becomes visible to the user when </a:t>
            </a:r>
            <a:r>
              <a:rPr lang="en-US" dirty="0" err="1"/>
              <a:t>onStart</a:t>
            </a:r>
            <a:r>
              <a:rPr lang="en-US" dirty="0"/>
              <a:t>() is called, but </a:t>
            </a:r>
            <a:r>
              <a:rPr lang="en-US" dirty="0" err="1"/>
              <a:t>onResume</a:t>
            </a:r>
            <a:r>
              <a:rPr lang="en-US" dirty="0"/>
              <a:t>() quickly follows and the activity remains in the Resumed state until something occurs to change that, such as when a phone call is received, the user navigates to another activity, or the device screen turns off.</a:t>
            </a:r>
          </a:p>
          <a:p>
            <a:r>
              <a:rPr lang="en-US" dirty="0" smtClean="0"/>
              <a:t>Once </a:t>
            </a:r>
            <a:r>
              <a:rPr lang="en-US" dirty="0"/>
              <a:t>this callback sequence of </a:t>
            </a:r>
            <a:r>
              <a:rPr lang="en-US" dirty="0" err="1"/>
              <a:t>onCreate</a:t>
            </a:r>
            <a:r>
              <a:rPr lang="en-US" dirty="0"/>
              <a:t>(), </a:t>
            </a:r>
            <a:r>
              <a:rPr lang="en-US" dirty="0" err="1"/>
              <a:t>onStart</a:t>
            </a:r>
            <a:r>
              <a:rPr lang="en-US" dirty="0"/>
              <a:t>(), and </a:t>
            </a:r>
            <a:r>
              <a:rPr lang="en-US" dirty="0" err="1"/>
              <a:t>onResume</a:t>
            </a:r>
            <a:r>
              <a:rPr lang="en-US" dirty="0"/>
              <a:t>() complete, the activity reaches the Resumed state where users can interact with the activity until they switch to a different activity.</a:t>
            </a:r>
          </a:p>
        </p:txBody>
      </p:sp>
    </p:spTree>
    <p:extLst>
      <p:ext uri="{BB962C8B-B14F-4D97-AF65-F5344CB8AC3E}">
        <p14:creationId xmlns:p14="http://schemas.microsoft.com/office/powerpoint/2010/main" val="26524963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7942" y="845255"/>
            <a:ext cx="10360501" cy="1288346"/>
          </a:xfrm>
        </p:spPr>
        <p:txBody>
          <a:bodyPr>
            <a:normAutofit fontScale="90000"/>
          </a:bodyPr>
          <a:lstStyle/>
          <a:p>
            <a:r>
              <a:rPr lang="en-US" dirty="0" smtClean="0"/>
              <a:t>Understand Android applications and their components</a:t>
            </a:r>
            <a:br>
              <a:rPr lang="en-US" dirty="0" smtClean="0"/>
            </a:br>
            <a:endParaRPr lang="en-US" dirty="0"/>
          </a:p>
        </p:txBody>
      </p:sp>
      <p:sp>
        <p:nvSpPr>
          <p:cNvPr id="3" name="Subtitle 2"/>
          <p:cNvSpPr>
            <a:spLocks noGrp="1"/>
          </p:cNvSpPr>
          <p:nvPr>
            <p:ph type="subTitle" idx="1"/>
          </p:nvPr>
        </p:nvSpPr>
        <p:spPr>
          <a:xfrm>
            <a:off x="1828324" y="2286000"/>
            <a:ext cx="8532178" cy="3352800"/>
          </a:xfrm>
        </p:spPr>
        <p:txBody>
          <a:bodyPr>
            <a:normAutofit lnSpcReduction="10000"/>
          </a:bodyPr>
          <a:lstStyle/>
          <a:p>
            <a:pPr marL="457200" indent="-457200" algn="l">
              <a:buFont typeface="Arial" panose="020B0604020202020204" pitchFamily="34" charset="0"/>
              <a:buChar char="•"/>
            </a:pPr>
            <a:r>
              <a:rPr lang="en-US" dirty="0" smtClean="0">
                <a:solidFill>
                  <a:schemeClr val="tx1"/>
                </a:solidFill>
              </a:rPr>
              <a:t>activity</a:t>
            </a:r>
          </a:p>
          <a:p>
            <a:pPr marL="457200" indent="-457200" algn="l">
              <a:buFont typeface="Arial" panose="020B0604020202020204" pitchFamily="34" charset="0"/>
              <a:buChar char="•"/>
            </a:pPr>
            <a:r>
              <a:rPr lang="en-US" dirty="0" smtClean="0">
                <a:solidFill>
                  <a:schemeClr val="tx1"/>
                </a:solidFill>
              </a:rPr>
              <a:t>service </a:t>
            </a:r>
          </a:p>
          <a:p>
            <a:pPr marL="457200" indent="-457200" algn="l">
              <a:buFont typeface="Arial" panose="020B0604020202020204" pitchFamily="34" charset="0"/>
              <a:buChar char="•"/>
            </a:pPr>
            <a:r>
              <a:rPr lang="en-US" dirty="0" smtClean="0">
                <a:solidFill>
                  <a:schemeClr val="tx1"/>
                </a:solidFill>
              </a:rPr>
              <a:t>broadcast receiver </a:t>
            </a:r>
          </a:p>
          <a:p>
            <a:pPr marL="457200" indent="-457200" algn="l">
              <a:buFont typeface="Arial" panose="020B0604020202020204" pitchFamily="34" charset="0"/>
              <a:buChar char="•"/>
            </a:pPr>
            <a:r>
              <a:rPr lang="en-US" dirty="0" smtClean="0">
                <a:solidFill>
                  <a:schemeClr val="tx1"/>
                </a:solidFill>
              </a:rPr>
              <a:t>content provider </a:t>
            </a:r>
          </a:p>
          <a:p>
            <a:pPr marL="457200" indent="-457200" algn="l">
              <a:buFont typeface="Arial" panose="020B0604020202020204" pitchFamily="34" charset="0"/>
              <a:buChar char="•"/>
            </a:pPr>
            <a:r>
              <a:rPr lang="en-US" dirty="0" smtClean="0">
                <a:solidFill>
                  <a:schemeClr val="tx1"/>
                </a:solidFill>
              </a:rPr>
              <a:t>intent </a:t>
            </a:r>
          </a:p>
          <a:p>
            <a:pPr marL="457200" indent="-457200" algn="l">
              <a:buFont typeface="Arial" panose="020B0604020202020204" pitchFamily="34" charset="0"/>
              <a:buChar char="•"/>
            </a:pPr>
            <a:r>
              <a:rPr lang="en-US" dirty="0" smtClean="0">
                <a:solidFill>
                  <a:schemeClr val="tx1"/>
                </a:solidFill>
              </a:rPr>
              <a:t>AndroidManifest.xml</a:t>
            </a:r>
            <a:endParaRPr lang="en-US" dirty="0">
              <a:solidFill>
                <a:schemeClr val="tx1"/>
              </a:solidFill>
            </a:endParaRPr>
          </a:p>
        </p:txBody>
      </p:sp>
    </p:spTree>
    <p:extLst>
      <p:ext uri="{BB962C8B-B14F-4D97-AF65-F5344CB8AC3E}">
        <p14:creationId xmlns:p14="http://schemas.microsoft.com/office/powerpoint/2010/main" val="6017586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ttp://developer.android.com/images/training/basics/basic-lifecycle-creat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441" y="1371600"/>
            <a:ext cx="10969943" cy="4648200"/>
          </a:xfrm>
          <a:prstGeom prst="rect">
            <a:avLst/>
          </a:prstGeom>
          <a:noFill/>
          <a:ln>
            <a:noFill/>
          </a:ln>
        </p:spPr>
      </p:pic>
    </p:spTree>
    <p:extLst>
      <p:ext uri="{BB962C8B-B14F-4D97-AF65-F5344CB8AC3E}">
        <p14:creationId xmlns:p14="http://schemas.microsoft.com/office/powerpoint/2010/main" val="27354259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Destroy the Activity</a:t>
            </a:r>
            <a:br>
              <a:rPr lang="en-US" dirty="0"/>
            </a:br>
            <a:endParaRPr lang="en-US" dirty="0"/>
          </a:p>
        </p:txBody>
      </p:sp>
      <p:sp>
        <p:nvSpPr>
          <p:cNvPr id="3" name="Content Placeholder 2"/>
          <p:cNvSpPr>
            <a:spLocks noGrp="1"/>
          </p:cNvSpPr>
          <p:nvPr>
            <p:ph idx="1"/>
          </p:nvPr>
        </p:nvSpPr>
        <p:spPr>
          <a:xfrm>
            <a:off x="609441" y="838200"/>
            <a:ext cx="10969943" cy="5867400"/>
          </a:xfrm>
        </p:spPr>
        <p:txBody>
          <a:bodyPr>
            <a:normAutofit fontScale="70000" lnSpcReduction="20000"/>
          </a:bodyPr>
          <a:lstStyle/>
          <a:p>
            <a:endParaRPr lang="en-US" dirty="0"/>
          </a:p>
          <a:p>
            <a:pPr marL="0" indent="0">
              <a:buNone/>
            </a:pPr>
            <a:r>
              <a:rPr lang="en-US" dirty="0"/>
              <a:t>While the activity's first lifecycle callback is </a:t>
            </a:r>
            <a:r>
              <a:rPr lang="en-US" dirty="0" err="1"/>
              <a:t>onCreate</a:t>
            </a:r>
            <a:r>
              <a:rPr lang="en-US" dirty="0"/>
              <a:t>(), its very last callback is </a:t>
            </a:r>
            <a:r>
              <a:rPr lang="en-US" dirty="0" err="1"/>
              <a:t>onDestroy</a:t>
            </a:r>
            <a:r>
              <a:rPr lang="en-US" dirty="0"/>
              <a:t>(). The system calls this method on your activity as the final signal that your activity instance is being completely removed from the system memory.</a:t>
            </a:r>
          </a:p>
          <a:p>
            <a:endParaRPr lang="en-US" dirty="0"/>
          </a:p>
          <a:p>
            <a:pPr marL="0" indent="0">
              <a:buNone/>
            </a:pPr>
            <a:r>
              <a:rPr lang="en-US" dirty="0"/>
              <a:t>Most apps don't need to implement this method because local class references are destroyed with the activity and your activity should perform most cleanup during </a:t>
            </a:r>
            <a:r>
              <a:rPr lang="en-US" dirty="0" err="1"/>
              <a:t>onPause</a:t>
            </a:r>
            <a:r>
              <a:rPr lang="en-US" dirty="0"/>
              <a:t>() and </a:t>
            </a:r>
            <a:r>
              <a:rPr lang="en-US" dirty="0" err="1"/>
              <a:t>onStop</a:t>
            </a:r>
            <a:r>
              <a:rPr lang="en-US" dirty="0"/>
              <a:t>(). However, if your activity includes background threads that you created during </a:t>
            </a:r>
            <a:r>
              <a:rPr lang="en-US" dirty="0" err="1"/>
              <a:t>onCreate</a:t>
            </a:r>
            <a:r>
              <a:rPr lang="en-US" dirty="0"/>
              <a:t>() or other long-running resources that could potentially leak memory if not properly closed, you should kill them during </a:t>
            </a:r>
            <a:r>
              <a:rPr lang="en-US" dirty="0" err="1"/>
              <a:t>onDestroy</a:t>
            </a:r>
            <a:r>
              <a:rPr lang="en-US" dirty="0"/>
              <a:t>().</a:t>
            </a:r>
          </a:p>
          <a:p>
            <a:pPr marL="0" indent="0">
              <a:buNone/>
            </a:pPr>
            <a:endParaRPr lang="en-US" dirty="0" smtClean="0"/>
          </a:p>
          <a:p>
            <a:pPr marL="0" indent="0">
              <a:buNone/>
            </a:pPr>
            <a:r>
              <a:rPr lang="en-US" dirty="0" smtClean="0"/>
              <a:t>@</a:t>
            </a:r>
            <a:r>
              <a:rPr lang="en-US" dirty="0"/>
              <a:t>Override</a:t>
            </a:r>
          </a:p>
          <a:p>
            <a:pPr marL="0" indent="0">
              <a:buNone/>
            </a:pPr>
            <a:r>
              <a:rPr lang="en-US" dirty="0"/>
              <a:t>public void </a:t>
            </a:r>
            <a:r>
              <a:rPr lang="en-US" dirty="0" err="1"/>
              <a:t>onDestroy</a:t>
            </a:r>
            <a:r>
              <a:rPr lang="en-US" dirty="0"/>
              <a:t>() {</a:t>
            </a:r>
          </a:p>
          <a:p>
            <a:pPr marL="0" indent="0">
              <a:buNone/>
            </a:pPr>
            <a:r>
              <a:rPr lang="en-US" dirty="0"/>
              <a:t>    </a:t>
            </a:r>
            <a:r>
              <a:rPr lang="en-US" dirty="0" err="1"/>
              <a:t>super.onDestroy</a:t>
            </a:r>
            <a:r>
              <a:rPr lang="en-US" dirty="0"/>
              <a:t>();  // Always call the superclass   </a:t>
            </a:r>
          </a:p>
          <a:p>
            <a:pPr marL="0" indent="0">
              <a:buNone/>
            </a:pPr>
            <a:r>
              <a:rPr lang="en-US" dirty="0"/>
              <a:t>    // Stop method tracing that the activity started during </a:t>
            </a:r>
            <a:r>
              <a:rPr lang="en-US" dirty="0" err="1"/>
              <a:t>onCreate</a:t>
            </a:r>
            <a:r>
              <a:rPr lang="en-US" dirty="0"/>
              <a:t>()</a:t>
            </a:r>
          </a:p>
          <a:p>
            <a:pPr marL="0" indent="0">
              <a:buNone/>
            </a:pPr>
            <a:r>
              <a:rPr lang="en-US" dirty="0"/>
              <a:t>    </a:t>
            </a:r>
            <a:r>
              <a:rPr lang="en-US" dirty="0" err="1"/>
              <a:t>android.os.Debug.stopMethodTracing</a:t>
            </a:r>
            <a:r>
              <a:rPr lang="en-US" dirty="0"/>
              <a:t>()</a:t>
            </a:r>
          </a:p>
          <a:p>
            <a:endParaRPr lang="en-US" dirty="0"/>
          </a:p>
        </p:txBody>
      </p:sp>
    </p:spTree>
    <p:extLst>
      <p:ext uri="{BB962C8B-B14F-4D97-AF65-F5344CB8AC3E}">
        <p14:creationId xmlns:p14="http://schemas.microsoft.com/office/powerpoint/2010/main" val="34376770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pPr marL="0" indent="0">
              <a:buNone/>
            </a:pPr>
            <a:r>
              <a:rPr lang="en-US" dirty="0">
                <a:hlinkClick r:id="rId2"/>
              </a:rPr>
              <a:t>https://</a:t>
            </a:r>
            <a:r>
              <a:rPr lang="en-US" dirty="0" smtClean="0">
                <a:hlinkClick r:id="rId2"/>
              </a:rPr>
              <a:t>sites.google.com/site/mobilesecuritylabware/home/android-components/activity-intent</a:t>
            </a:r>
            <a:endParaRPr lang="en-US" dirty="0" smtClean="0"/>
          </a:p>
          <a:p>
            <a:pPr marL="0" indent="0">
              <a:buNone/>
            </a:pPr>
            <a:endParaRPr lang="en-US" dirty="0"/>
          </a:p>
        </p:txBody>
      </p:sp>
    </p:spTree>
    <p:extLst>
      <p:ext uri="{BB962C8B-B14F-4D97-AF65-F5344CB8AC3E}">
        <p14:creationId xmlns:p14="http://schemas.microsoft.com/office/powerpoint/2010/main" val="474237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79412" y="381000"/>
            <a:ext cx="10996825" cy="6248400"/>
          </a:xfrm>
        </p:spPr>
        <p:txBody>
          <a:bodyPr/>
          <a:lstStyle/>
          <a:p>
            <a:pPr marL="0" lvl="0" indent="0">
              <a:buNone/>
            </a:pPr>
            <a:endParaRPr lang="en-US" dirty="0" smtClean="0"/>
          </a:p>
          <a:p>
            <a:pPr lvl="0">
              <a:buFont typeface="Wingdings" panose="05000000000000000000" pitchFamily="2" charset="2"/>
              <a:buChar char="v"/>
            </a:pPr>
            <a:r>
              <a:rPr lang="en-US" dirty="0" smtClean="0"/>
              <a:t>An </a:t>
            </a:r>
            <a:r>
              <a:rPr lang="en-US" dirty="0"/>
              <a:t>Intent is sent to the Android OS system and the Android system will decide which target (for implicit intent) can do the job best. An Intent can also contain data. This data can be used by the receiving component. </a:t>
            </a:r>
            <a:br>
              <a:rPr lang="en-US" dirty="0"/>
            </a:br>
            <a:r>
              <a:rPr lang="en-US" dirty="0"/>
              <a:t>An explicit intent tells Android system to run specific component such as </a:t>
            </a:r>
            <a:r>
              <a:rPr lang="en-US" dirty="0" err="1"/>
              <a:t>ActivityB</a:t>
            </a:r>
            <a:r>
              <a:rPr lang="en-US" dirty="0"/>
              <a:t> </a:t>
            </a:r>
            <a:br>
              <a:rPr lang="en-US" dirty="0"/>
            </a:br>
            <a:r>
              <a:rPr lang="en-US" dirty="0"/>
              <a:t/>
            </a:r>
            <a:br>
              <a:rPr lang="en-US" dirty="0"/>
            </a:br>
            <a:r>
              <a:rPr lang="en-US" dirty="0"/>
              <a:t>Intent </a:t>
            </a:r>
            <a:r>
              <a:rPr lang="en-US" dirty="0" err="1"/>
              <a:t>intent</a:t>
            </a:r>
            <a:r>
              <a:rPr lang="en-US" dirty="0"/>
              <a:t> = new Intent(</a:t>
            </a:r>
            <a:r>
              <a:rPr lang="en-US" dirty="0" err="1"/>
              <a:t>ActivityA.this</a:t>
            </a:r>
            <a:r>
              <a:rPr lang="en-US" dirty="0"/>
              <a:t>, </a:t>
            </a:r>
            <a:r>
              <a:rPr lang="en-US" dirty="0" err="1"/>
              <a:t>ActivityB.class</a:t>
            </a:r>
            <a:r>
              <a:rPr lang="en-US" dirty="0"/>
              <a:t>);</a:t>
            </a:r>
            <a:br>
              <a:rPr lang="en-US" dirty="0"/>
            </a:br>
            <a:r>
              <a:rPr lang="en-US" dirty="0" err="1"/>
              <a:t>startActivity</a:t>
            </a:r>
            <a:r>
              <a:rPr lang="en-US" dirty="0"/>
              <a:t>(intent);</a:t>
            </a:r>
            <a:br>
              <a:rPr lang="en-US" dirty="0"/>
            </a:br>
            <a:endParaRPr lang="en-US" dirty="0" smtClean="0"/>
          </a:p>
        </p:txBody>
      </p:sp>
    </p:spTree>
    <p:extLst>
      <p:ext uri="{BB962C8B-B14F-4D97-AF65-F5344CB8AC3E}">
        <p14:creationId xmlns:p14="http://schemas.microsoft.com/office/powerpoint/2010/main" val="4029317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79412" y="381000"/>
            <a:ext cx="10996825" cy="6248400"/>
          </a:xfrm>
        </p:spPr>
        <p:txBody>
          <a:bodyPr>
            <a:normAutofit fontScale="92500" lnSpcReduction="20000"/>
          </a:bodyPr>
          <a:lstStyle/>
          <a:p>
            <a:pPr lvl="0">
              <a:buFont typeface="Wingdings" panose="05000000000000000000" pitchFamily="2" charset="2"/>
              <a:buChar char="v"/>
            </a:pPr>
            <a:r>
              <a:rPr lang="en-US" dirty="0" smtClean="0"/>
              <a:t>An </a:t>
            </a:r>
            <a:r>
              <a:rPr lang="en-US" dirty="0"/>
              <a:t>implicit intent tells Android system to run an activity(</a:t>
            </a:r>
            <a:r>
              <a:rPr lang="en-US" dirty="0" err="1"/>
              <a:t>ActivityB</a:t>
            </a:r>
            <a:r>
              <a:rPr lang="en-US" dirty="0"/>
              <a:t> in this case) that can do these things that are specified in the intent filter in a manifest  .</a:t>
            </a:r>
            <a:br>
              <a:rPr lang="en-US" dirty="0"/>
            </a:br>
            <a:r>
              <a:rPr lang="en-US" dirty="0"/>
              <a:t/>
            </a:r>
            <a:br>
              <a:rPr lang="en-US" dirty="0"/>
            </a:br>
            <a:r>
              <a:rPr lang="en-US" dirty="0"/>
              <a:t>Intent </a:t>
            </a:r>
            <a:r>
              <a:rPr lang="en-US" dirty="0" err="1"/>
              <a:t>intent</a:t>
            </a:r>
            <a:r>
              <a:rPr lang="en-US" dirty="0"/>
              <a:t> = new Intent();</a:t>
            </a:r>
            <a:br>
              <a:rPr lang="en-US" dirty="0"/>
            </a:br>
            <a:r>
              <a:rPr lang="en-US" dirty="0" err="1"/>
              <a:t>intent.addAction</a:t>
            </a:r>
            <a:r>
              <a:rPr lang="en-US" dirty="0"/>
              <a:t>("</a:t>
            </a:r>
            <a:r>
              <a:rPr lang="en-US" dirty="0" err="1"/>
              <a:t>thisAction</a:t>
            </a:r>
            <a:r>
              <a:rPr lang="en-US" dirty="0"/>
              <a:t>");</a:t>
            </a:r>
            <a:br>
              <a:rPr lang="en-US" dirty="0"/>
            </a:br>
            <a:r>
              <a:rPr lang="en-US" dirty="0" err="1"/>
              <a:t>intent.addCategory</a:t>
            </a:r>
            <a:r>
              <a:rPr lang="en-US" dirty="0"/>
              <a:t>("</a:t>
            </a:r>
            <a:r>
              <a:rPr lang="en-US" dirty="0" err="1"/>
              <a:t>thisCategory</a:t>
            </a:r>
            <a:r>
              <a:rPr lang="en-US" dirty="0"/>
              <a:t>");</a:t>
            </a:r>
            <a:br>
              <a:rPr lang="en-US" dirty="0"/>
            </a:br>
            <a:r>
              <a:rPr lang="en-US" dirty="0" err="1"/>
              <a:t>startActivity</a:t>
            </a:r>
            <a:r>
              <a:rPr lang="en-US" dirty="0"/>
              <a:t>(intent</a:t>
            </a:r>
            <a:r>
              <a:rPr lang="en-US" dirty="0" smtClean="0"/>
              <a:t>);</a:t>
            </a:r>
          </a:p>
          <a:p>
            <a:pPr lvl="0">
              <a:buFont typeface="Wingdings" panose="05000000000000000000" pitchFamily="2" charset="2"/>
              <a:buChar char="v"/>
            </a:pPr>
            <a:endParaRPr lang="en-US" dirty="0"/>
          </a:p>
          <a:p>
            <a:pPr lvl="0">
              <a:buFont typeface="Wingdings" panose="05000000000000000000" pitchFamily="2" charset="2"/>
              <a:buChar char="v"/>
            </a:pPr>
            <a:r>
              <a:rPr lang="en-US" dirty="0"/>
              <a:t>the Android manifest file:</a:t>
            </a:r>
            <a:br>
              <a:rPr lang="en-US" dirty="0"/>
            </a:br>
            <a:r>
              <a:rPr lang="en-US" dirty="0"/>
              <a:t>&lt;activity </a:t>
            </a:r>
            <a:r>
              <a:rPr lang="en-US" dirty="0" err="1"/>
              <a:t>android:name</a:t>
            </a:r>
            <a:r>
              <a:rPr lang="en-US" dirty="0"/>
              <a:t>="</a:t>
            </a:r>
            <a:r>
              <a:rPr lang="en-US" dirty="0" err="1"/>
              <a:t>ActivityB</a:t>
            </a:r>
            <a:r>
              <a:rPr lang="en-US" dirty="0"/>
              <a:t>"&gt;</a:t>
            </a:r>
            <a:br>
              <a:rPr lang="en-US" dirty="0"/>
            </a:br>
            <a:r>
              <a:rPr lang="en-US" dirty="0"/>
              <a:t>   &lt;intent-filter&gt;</a:t>
            </a:r>
            <a:br>
              <a:rPr lang="en-US" dirty="0"/>
            </a:br>
            <a:r>
              <a:rPr lang="en-US" dirty="0"/>
              <a:t>      &lt;action </a:t>
            </a:r>
            <a:r>
              <a:rPr lang="en-US" dirty="0" err="1"/>
              <a:t>android:name</a:t>
            </a:r>
            <a:r>
              <a:rPr lang="en-US" dirty="0"/>
              <a:t>="</a:t>
            </a:r>
            <a:r>
              <a:rPr lang="en-US" dirty="0" err="1"/>
              <a:t>thisAction</a:t>
            </a:r>
            <a:r>
              <a:rPr lang="en-US" dirty="0"/>
              <a:t>"/&gt;</a:t>
            </a:r>
            <a:br>
              <a:rPr lang="en-US" dirty="0"/>
            </a:br>
            <a:r>
              <a:rPr lang="en-US" dirty="0"/>
              <a:t>      &lt;category </a:t>
            </a:r>
            <a:r>
              <a:rPr lang="en-US" dirty="0" err="1"/>
              <a:t>android:name</a:t>
            </a:r>
            <a:r>
              <a:rPr lang="en-US" dirty="0"/>
              <a:t>="</a:t>
            </a:r>
            <a:r>
              <a:rPr lang="en-US" dirty="0" err="1"/>
              <a:t>thisCategory</a:t>
            </a:r>
            <a:r>
              <a:rPr lang="en-US" dirty="0"/>
              <a:t>"/&gt;</a:t>
            </a:r>
            <a:br>
              <a:rPr lang="en-US" dirty="0"/>
            </a:br>
            <a:r>
              <a:rPr lang="en-US" dirty="0"/>
              <a:t>   &lt;/intent-filter&gt;</a:t>
            </a:r>
            <a:br>
              <a:rPr lang="en-US" dirty="0"/>
            </a:br>
            <a:r>
              <a:rPr lang="en-US" dirty="0"/>
              <a:t>&lt;/activity&gt;</a:t>
            </a:r>
            <a:endParaRPr lang="en-US" dirty="0" smtClean="0"/>
          </a:p>
        </p:txBody>
      </p:sp>
    </p:spTree>
    <p:extLst>
      <p:ext uri="{BB962C8B-B14F-4D97-AF65-F5344CB8AC3E}">
        <p14:creationId xmlns:p14="http://schemas.microsoft.com/office/powerpoint/2010/main" val="1563081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79412" y="381000"/>
            <a:ext cx="10996825" cy="6248400"/>
          </a:xfrm>
        </p:spPr>
        <p:txBody>
          <a:bodyPr/>
          <a:lstStyle/>
          <a:p>
            <a:pPr>
              <a:buFont typeface="Wingdings" panose="05000000000000000000" pitchFamily="2" charset="2"/>
              <a:buChar char="v"/>
            </a:pPr>
            <a:endParaRPr lang="en-US" dirty="0" smtClean="0"/>
          </a:p>
          <a:p>
            <a:pPr>
              <a:buFont typeface="Wingdings" panose="05000000000000000000" pitchFamily="2" charset="2"/>
              <a:buChar char="v"/>
            </a:pPr>
            <a:r>
              <a:rPr lang="en-US" dirty="0" smtClean="0"/>
              <a:t>Android system will locate a best matched component such as </a:t>
            </a:r>
            <a:r>
              <a:rPr lang="en-US" dirty="0" err="1" smtClean="0"/>
              <a:t>ActivityB</a:t>
            </a:r>
            <a:r>
              <a:rPr lang="en-US" dirty="0" smtClean="0"/>
              <a:t> based on action and category requirement. Implicit intent also leaves a security vulnerability hole.</a:t>
            </a:r>
          </a:p>
          <a:p>
            <a:pPr>
              <a:buFont typeface="Wingdings" panose="05000000000000000000" pitchFamily="2" charset="2"/>
              <a:buChar char="v"/>
            </a:pPr>
            <a:endParaRPr lang="en-US" dirty="0"/>
          </a:p>
          <a:p>
            <a:pPr>
              <a:buFont typeface="Wingdings" panose="05000000000000000000" pitchFamily="2" charset="2"/>
              <a:buChar char="v"/>
            </a:pPr>
            <a:r>
              <a:rPr lang="en-US" b="1" dirty="0"/>
              <a:t>Here is a simple intent demo app</a:t>
            </a:r>
            <a:r>
              <a:rPr lang="en-US" b="1" dirty="0" smtClean="0"/>
              <a:t>.</a:t>
            </a:r>
            <a:endParaRPr lang="en-US" dirty="0"/>
          </a:p>
          <a:p>
            <a:pPr>
              <a:buFont typeface="Wingdings" panose="05000000000000000000" pitchFamily="2" charset="2"/>
              <a:buChar char="v"/>
            </a:pPr>
            <a:r>
              <a:rPr lang="en-US" dirty="0"/>
              <a:t>Activity A has a button with a caption of "Invoke B" and activity B will display "Hello Activity A". A don't display any and B does not have button</a:t>
            </a:r>
            <a:r>
              <a:rPr lang="en-US" dirty="0" smtClean="0"/>
              <a:t>.</a:t>
            </a:r>
            <a:endParaRPr lang="en-US" dirty="0"/>
          </a:p>
          <a:p>
            <a:pPr>
              <a:buFont typeface="Wingdings" panose="05000000000000000000" pitchFamily="2" charset="2"/>
              <a:buChar char="v"/>
            </a:pPr>
            <a:r>
              <a:rPr lang="en-US" dirty="0"/>
              <a:t>Copy and Paste following code into specific files.</a:t>
            </a:r>
          </a:p>
          <a:p>
            <a:pPr marL="0" lvl="0" indent="0">
              <a:buNone/>
            </a:pPr>
            <a:endParaRPr lang="en-US" dirty="0" smtClean="0"/>
          </a:p>
        </p:txBody>
      </p:sp>
    </p:spTree>
    <p:extLst>
      <p:ext uri="{BB962C8B-B14F-4D97-AF65-F5344CB8AC3E}">
        <p14:creationId xmlns:p14="http://schemas.microsoft.com/office/powerpoint/2010/main" val="3270728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ChangeArrowheads="1"/>
          </p:cNvSpPr>
          <p:nvPr>
            <p:ph idx="1"/>
          </p:nvPr>
        </p:nvSpPr>
        <p:spPr bwMode="auto">
          <a:xfrm>
            <a:off x="379412" y="273546"/>
            <a:ext cx="11201399" cy="6463308"/>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444444"/>
                </a:solidFill>
                <a:effectLst/>
                <a:cs typeface="Arial" panose="020B0604020202020204" pitchFamily="34" charset="0"/>
              </a:rPr>
              <a:t>AndroidManifest.xml</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&lt;?xml version="1.0" encoding="utf-8"?&gt;</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&lt;manifest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xmlns:android</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sng"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hlinkClick r:id="rId2"/>
              </a:rPr>
              <a:t>http://schemas.android.com/</a:t>
            </a:r>
            <a:r>
              <a:rPr kumimoji="0" lang="en-US" altLang="en-US" sz="1800" b="0" i="0" u="sng"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hlinkClick r:id="rId2"/>
              </a:rPr>
              <a:t>apk</a:t>
            </a:r>
            <a:r>
              <a:rPr kumimoji="0" lang="en-US" altLang="en-US" sz="1800" b="0" i="0" u="sng"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hlinkClick r:id="rId2"/>
              </a:rPr>
              <a:t>/res/android</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package="</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android.intent</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android:versionCode</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="1"</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android:versionName</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="1.0"&gt;</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&lt;uses-</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sdk</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android:minSdkVersion</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="8" /&gt;</a:t>
            </a:r>
            <a:endParaRPr kumimoji="0" lang="en-US" altLang="en-US" sz="1800" b="0" i="0" u="none" strike="noStrike" cap="none" normalizeH="0" baseline="0" dirty="0" smtClean="0">
              <a:ln>
                <a:noFill/>
              </a:ln>
              <a:solidFill>
                <a:srgbClr val="444444"/>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&lt;application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android:icon</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drawable</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/icon"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android:label</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="@string/</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app_name</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"&gt;</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&lt;activity</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android:name</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Activityb</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android:theme</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android:style</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Theme.NoTitleBar</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/&gt;</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&lt;activity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android:name</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IntentActivity</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android:label</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="@string/</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app_name</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"&gt;</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&lt;intent-filter&gt;</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&lt;action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android:name</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android.intent.action.MAIN</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/&gt;</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&lt;category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android:name</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android.intent.category.LAUNCHER</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/&gt;</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&lt;/intent-filter&gt;</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&lt;/activity&gt;</a:t>
            </a:r>
            <a:endParaRPr kumimoji="0" lang="en-US" altLang="en-US" sz="1800" b="0" i="0" u="none" strike="noStrike" cap="none" normalizeH="0" baseline="0" dirty="0" smtClean="0">
              <a:ln>
                <a:noFill/>
              </a:ln>
              <a:solidFill>
                <a:srgbClr val="444444"/>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&lt;/application&gt;</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&lt;/manifest&gt;</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2328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p:cNvSpPr>
          <p:nvPr>
            <p:ph idx="1"/>
          </p:nvPr>
        </p:nvSpPr>
        <p:spPr bwMode="auto">
          <a:xfrm>
            <a:off x="379412" y="465915"/>
            <a:ext cx="11353800" cy="6186309"/>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444444"/>
                </a:solidFill>
                <a:effectLst/>
                <a:cs typeface="Arial" panose="020B0604020202020204" pitchFamily="34" charset="0"/>
              </a:rPr>
              <a:t>main.xml</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&lt;?xml version="1.0" encoding="utf-8"?&gt;</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&lt;</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LinearLayout</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xmlns:android</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sng"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hlinkClick r:id="rId2"/>
              </a:rPr>
              <a:t>http://schemas.android.com/</a:t>
            </a:r>
            <a:r>
              <a:rPr kumimoji="0" lang="en-US" altLang="en-US" sz="1800" b="0" i="0" u="sng"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hlinkClick r:id="rId2"/>
              </a:rPr>
              <a:t>apk</a:t>
            </a:r>
            <a:r>
              <a:rPr kumimoji="0" lang="en-US" altLang="en-US" sz="1800" b="0" i="0" u="sng"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hlinkClick r:id="rId2"/>
              </a:rPr>
              <a:t>/res/android</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android:orientation</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="vertical"</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android:layout_width</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fill_parent</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android:layout_height</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fill_parent</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&gt;</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&lt;Button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android:id</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="@+id/button1"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android:layout_width</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wrap_content</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android:layout_height</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wrap_content</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android:text</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="Invoke B"&gt;&lt;/Button&gt;</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&lt;/</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LinearLayout</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006000"/>
              </a:solidFill>
              <a:latin typeface="Arial Unicode MS" panose="020B0604020202020204" pitchFamily="34"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006000"/>
              </a:solidFill>
              <a:latin typeface="Arial Unicode MS" panose="020B0604020202020204" pitchFamily="34"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006000"/>
              </a:solidFill>
              <a:latin typeface="Arial Unicode MS" panose="020B0604020202020204" pitchFamily="34"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006000"/>
              </a:solidFill>
              <a:latin typeface="Arial Unicode MS" panose="020B0604020202020204" pitchFamily="34"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006000"/>
              </a:solidFill>
              <a:latin typeface="Arial Unicode MS" panose="020B0604020202020204" pitchFamily="34"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006000"/>
              </a:solidFill>
              <a:latin typeface="Arial Unicode MS" panose="020B0604020202020204" pitchFamily="34"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endParaRPr>
          </a:p>
        </p:txBody>
      </p:sp>
    </p:spTree>
    <p:extLst>
      <p:ext uri="{BB962C8B-B14F-4D97-AF65-F5344CB8AC3E}">
        <p14:creationId xmlns:p14="http://schemas.microsoft.com/office/powerpoint/2010/main" val="1199357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p:cNvSpPr>
          <p:nvPr>
            <p:ph idx="1"/>
          </p:nvPr>
        </p:nvSpPr>
        <p:spPr bwMode="auto">
          <a:xfrm>
            <a:off x="303212" y="367099"/>
            <a:ext cx="11353800" cy="6186309"/>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444444"/>
                </a:solidFill>
                <a:effectLst/>
                <a:cs typeface="Arial" panose="020B0604020202020204" pitchFamily="34" charset="0"/>
              </a:rPr>
              <a:t>activityb.xml</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&lt;?xml version="1.0" encoding="utf-8"?&gt;</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&lt;</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LinearLayout</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xmlns:android</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sng"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hlinkClick r:id="rId2"/>
              </a:rPr>
              <a:t>http://schemas.android.com/</a:t>
            </a:r>
            <a:r>
              <a:rPr kumimoji="0" lang="en-US" altLang="en-US" sz="1800" b="0" i="0" u="sng"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hlinkClick r:id="rId2"/>
              </a:rPr>
              <a:t>apk</a:t>
            </a:r>
            <a:r>
              <a:rPr kumimoji="0" lang="en-US" altLang="en-US" sz="1800" b="0" i="0" u="sng"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hlinkClick r:id="rId2"/>
              </a:rPr>
              <a:t>/res/android</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android:orientation</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="vertical"</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android:layout_width</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match_parent</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android:layout_height</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match_parent</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"&gt;</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&lt;</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TextView</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android:id</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="@+id/textView1"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android:layout_height</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wrap_content</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android:layout_width</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wrap_content</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android:textAppearance</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android:attr</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textAppearanceLarge</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android:text</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="Hello Activity A"&gt;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006000"/>
                </a:solidFill>
                <a:latin typeface="Arial Unicode MS" panose="020B0604020202020204" pitchFamily="34" charset="-122"/>
                <a:cs typeface="Arial" panose="020B0604020202020204" pitchFamily="34" charset="0"/>
              </a:rPr>
              <a:t> </a:t>
            </a:r>
            <a:r>
              <a:rPr lang="en-US" altLang="en-US" sz="1800" dirty="0" smtClean="0">
                <a:solidFill>
                  <a:srgbClr val="006000"/>
                </a:solidFill>
                <a:latin typeface="Arial Unicode MS" panose="020B0604020202020204" pitchFamily="34" charset="-122"/>
                <a:cs typeface="Arial" panose="020B0604020202020204" pitchFamily="34" charset="0"/>
              </a:rPr>
              <a:t>  </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&lt;/</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TextView</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&gt;</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&lt;/</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LinearLayout</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006000"/>
              </a:solidFill>
              <a:latin typeface="Arial Unicode MS" panose="020B0604020202020204" pitchFamily="34"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006000"/>
              </a:solidFill>
              <a:latin typeface="Arial Unicode MS" panose="020B0604020202020204" pitchFamily="34"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413577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p:cNvSpPr>
          <p:nvPr>
            <p:ph idx="1"/>
          </p:nvPr>
        </p:nvSpPr>
        <p:spPr bwMode="auto">
          <a:xfrm>
            <a:off x="379412" y="318701"/>
            <a:ext cx="11353800" cy="6186309"/>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444444"/>
                </a:solidFill>
                <a:effectLst/>
                <a:cs typeface="Arial" panose="020B0604020202020204" pitchFamily="34" charset="0"/>
              </a:rPr>
              <a:t>intentActivity.java</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package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android.intent</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endParaRPr kumimoji="0" lang="en-US" altLang="en-US" sz="1800" b="0" i="0" u="none" strike="noStrike" cap="none" normalizeH="0" baseline="0" dirty="0" smtClean="0">
              <a:ln>
                <a:noFill/>
              </a:ln>
              <a:solidFill>
                <a:srgbClr val="444444"/>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import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android.app.Activity</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import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android.content.Context</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import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android.content.Intent</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import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android.os.Bundle</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import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android.view.View</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import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android.view.View.OnClickListener</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import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android.widget.Button</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endParaRPr kumimoji="0" lang="en-US" altLang="en-US" sz="1800" b="0" i="0" u="none" strike="noStrike" cap="none" normalizeH="0" baseline="0" dirty="0" smtClean="0">
              <a:ln>
                <a:noFill/>
              </a:ln>
              <a:solidFill>
                <a:srgbClr val="444444"/>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public class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IntentActivity</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extends Activity {</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 Called when the activity is first created. */</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@Override</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public void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onCreate</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(Bundle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savedInstanceState</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final Context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context</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 this;</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super.onCreate</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savedInstanceState</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setContentView</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R.layout.main</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final Button invoke=(Button)</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findViewById</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(R.id.button1);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FF0000"/>
                </a:solidFill>
                <a:effectLst/>
                <a:latin typeface="Arial Unicode MS" panose="020B0604020202020204" pitchFamily="34" charset="-122"/>
                <a:cs typeface="Arial" panose="020B0604020202020204" pitchFamily="34" charset="0"/>
              </a:rPr>
              <a:t>  Continue…      </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a:t>
            </a:r>
            <a:endParaRPr kumimoji="0" lang="en-US" altLang="en-US" sz="1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88056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Application</a:t>
            </a:r>
            <a:endParaRPr lang="en-US" dirty="0"/>
          </a:p>
        </p:txBody>
      </p:sp>
      <p:sp>
        <p:nvSpPr>
          <p:cNvPr id="3" name="Content Placeholder 2"/>
          <p:cNvSpPr>
            <a:spLocks noGrp="1"/>
          </p:cNvSpPr>
          <p:nvPr>
            <p:ph idx="1"/>
          </p:nvPr>
        </p:nvSpPr>
        <p:spPr/>
        <p:txBody>
          <a:bodyPr>
            <a:normAutofit/>
          </a:bodyPr>
          <a:lstStyle/>
          <a:p>
            <a:r>
              <a:rPr lang="en-US" dirty="0" smtClean="0"/>
              <a:t>Written in Java (it’s possible to write native code) Good separation (and corresponding security) from other applications:</a:t>
            </a:r>
          </a:p>
          <a:p>
            <a:r>
              <a:rPr lang="en-US" dirty="0" smtClean="0"/>
              <a:t>Each application runs in its own process</a:t>
            </a:r>
          </a:p>
          <a:p>
            <a:r>
              <a:rPr lang="en-US" dirty="0" smtClean="0"/>
              <a:t>Each process has its own separate VM</a:t>
            </a:r>
          </a:p>
          <a:p>
            <a:r>
              <a:rPr lang="en-US" dirty="0" smtClean="0"/>
              <a:t>Each application is assigned a unique Linux user ID – by default files of that application are only visible to that application (can be explicitly exported)</a:t>
            </a:r>
          </a:p>
          <a:p>
            <a:endParaRPr lang="en-US" dirty="0"/>
          </a:p>
        </p:txBody>
      </p:sp>
    </p:spTree>
    <p:extLst>
      <p:ext uri="{BB962C8B-B14F-4D97-AF65-F5344CB8AC3E}">
        <p14:creationId xmlns:p14="http://schemas.microsoft.com/office/powerpoint/2010/main" val="7735073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ph idx="1"/>
          </p:nvPr>
        </p:nvSpPr>
        <p:spPr bwMode="auto">
          <a:xfrm>
            <a:off x="303212" y="381000"/>
            <a:ext cx="11353799" cy="6116950"/>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6000"/>
                </a:solidFill>
                <a:effectLst/>
                <a:latin typeface="Arial Unicode MS" panose="020B0604020202020204" pitchFamily="34" charset="-122"/>
              </a:rPr>
              <a:t>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rPr>
              <a:t>invoke.setOnClickListener</a:t>
            </a:r>
            <a:r>
              <a:rPr kumimoji="0" lang="en-US" altLang="en-US" sz="1800" b="0" i="0" u="none" strike="noStrike" cap="none" normalizeH="0" baseline="0" dirty="0" smtClean="0">
                <a:ln>
                  <a:noFill/>
                </a:ln>
                <a:solidFill>
                  <a:srgbClr val="006000"/>
                </a:solidFill>
                <a:effectLst/>
                <a:latin typeface="Arial Unicode MS" panose="020B0604020202020204" pitchFamily="34" charset="-122"/>
              </a:rPr>
              <a:t>(new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rPr>
              <a:t>OnClickListener</a:t>
            </a:r>
            <a:r>
              <a:rPr kumimoji="0" lang="en-US" altLang="en-US" sz="1800" b="0" i="0" u="none" strike="noStrike" cap="none" normalizeH="0" baseline="0" dirty="0" smtClean="0">
                <a:ln>
                  <a:noFill/>
                </a:ln>
                <a:solidFill>
                  <a:srgbClr val="006000"/>
                </a:solidFill>
                <a:effectLst/>
                <a:latin typeface="Arial Unicode MS" panose="020B0604020202020204" pitchFamily="34" charset="-122"/>
              </a:rPr>
              <a:t>()</a:t>
            </a:r>
            <a:r>
              <a:rPr kumimoji="0" lang="en-US" altLang="en-US" sz="1800" b="0" i="0" u="none" strike="noStrike" cap="none" normalizeH="0" baseline="0" dirty="0" smtClean="0">
                <a:ln>
                  <a:noFill/>
                </a:ln>
                <a:solidFill>
                  <a:schemeClr val="tx1"/>
                </a:solidFill>
                <a:effectLst/>
              </a:rPr>
              <a:t/>
            </a:r>
            <a:br>
              <a:rPr kumimoji="0" lang="en-US" altLang="en-US" sz="1800" b="0" i="0" u="none" strike="noStrike" cap="none" normalizeH="0" baseline="0" dirty="0" smtClean="0">
                <a:ln>
                  <a:noFill/>
                </a:ln>
                <a:solidFill>
                  <a:schemeClr val="tx1"/>
                </a:solidFill>
                <a:effectLst/>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rPr>
              <a:t>        {</a:t>
            </a:r>
            <a:r>
              <a:rPr kumimoji="0" lang="en-US" altLang="en-US" sz="1800" b="0" i="0" u="none" strike="noStrike" cap="none" normalizeH="0" baseline="0" dirty="0" smtClean="0">
                <a:ln>
                  <a:noFill/>
                </a:ln>
                <a:solidFill>
                  <a:schemeClr val="tx1"/>
                </a:solidFill>
                <a:effectLst/>
              </a:rPr>
              <a:t/>
            </a:r>
            <a:br>
              <a:rPr kumimoji="0" lang="en-US" altLang="en-US" sz="1800" b="0" i="0" u="none" strike="noStrike" cap="none" normalizeH="0" baseline="0" dirty="0" smtClean="0">
                <a:ln>
                  <a:noFill/>
                </a:ln>
                <a:solidFill>
                  <a:schemeClr val="tx1"/>
                </a:solidFill>
                <a:effectLst/>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rPr>
              <a:t>  public void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rPr>
              <a:t>onClick</a:t>
            </a:r>
            <a:r>
              <a:rPr kumimoji="0" lang="en-US" altLang="en-US" sz="1800" b="0" i="0" u="none" strike="noStrike" cap="none" normalizeH="0" baseline="0" dirty="0" smtClean="0">
                <a:ln>
                  <a:noFill/>
                </a:ln>
                <a:solidFill>
                  <a:srgbClr val="006000"/>
                </a:solidFill>
                <a:effectLst/>
                <a:latin typeface="Arial Unicode MS" panose="020B0604020202020204" pitchFamily="34" charset="-122"/>
              </a:rPr>
              <a:t>(View v)</a:t>
            </a:r>
            <a:r>
              <a:rPr kumimoji="0" lang="en-US" altLang="en-US" sz="1800" b="0" i="0" u="none" strike="noStrike" cap="none" normalizeH="0" baseline="0" dirty="0" smtClean="0">
                <a:ln>
                  <a:noFill/>
                </a:ln>
                <a:solidFill>
                  <a:schemeClr val="tx1"/>
                </a:solidFill>
                <a:effectLst/>
              </a:rPr>
              <a:t/>
            </a:r>
            <a:br>
              <a:rPr kumimoji="0" lang="en-US" altLang="en-US" sz="1800" b="0" i="0" u="none" strike="noStrike" cap="none" normalizeH="0" baseline="0" dirty="0" smtClean="0">
                <a:ln>
                  <a:noFill/>
                </a:ln>
                <a:solidFill>
                  <a:schemeClr val="tx1"/>
                </a:solidFill>
                <a:effectLst/>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rPr>
              <a:t>          {</a:t>
            </a:r>
            <a:r>
              <a:rPr kumimoji="0" lang="en-US" altLang="en-US" sz="1800" b="0" i="0" u="none" strike="noStrike" cap="none" normalizeH="0" baseline="0" dirty="0" smtClean="0">
                <a:ln>
                  <a:noFill/>
                </a:ln>
                <a:solidFill>
                  <a:schemeClr val="tx1"/>
                </a:solidFill>
                <a:effectLst/>
              </a:rPr>
              <a:t/>
            </a:r>
            <a:br>
              <a:rPr kumimoji="0" lang="en-US" altLang="en-US" sz="1800" b="0" i="0" u="none" strike="noStrike" cap="none" normalizeH="0" baseline="0" dirty="0" smtClean="0">
                <a:ln>
                  <a:noFill/>
                </a:ln>
                <a:solidFill>
                  <a:schemeClr val="tx1"/>
                </a:solidFill>
                <a:effectLst/>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rPr>
              <a:t>            </a:t>
            </a:r>
            <a:r>
              <a:rPr kumimoji="0" lang="en-US" altLang="en-US" sz="1800" b="0" i="0" u="none" strike="noStrike" cap="none" normalizeH="0" baseline="0" dirty="0" smtClean="0">
                <a:ln>
                  <a:noFill/>
                </a:ln>
                <a:solidFill>
                  <a:schemeClr val="tx1"/>
                </a:solidFill>
                <a:effectLst/>
              </a:rPr>
              <a:t/>
            </a:r>
            <a:br>
              <a:rPr kumimoji="0" lang="en-US" altLang="en-US" sz="1800" b="0" i="0" u="none" strike="noStrike" cap="none" normalizeH="0" baseline="0" dirty="0" smtClean="0">
                <a:ln>
                  <a:noFill/>
                </a:ln>
                <a:solidFill>
                  <a:schemeClr val="tx1"/>
                </a:solidFill>
                <a:effectLst/>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rPr>
              <a:t>      Intent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rPr>
              <a:t>intent</a:t>
            </a:r>
            <a:r>
              <a:rPr kumimoji="0" lang="en-US" altLang="en-US" sz="1800" b="0" i="0" u="none" strike="noStrike" cap="none" normalizeH="0" baseline="0" dirty="0" smtClean="0">
                <a:ln>
                  <a:noFill/>
                </a:ln>
                <a:solidFill>
                  <a:srgbClr val="006000"/>
                </a:solidFill>
                <a:effectLst/>
                <a:latin typeface="Arial Unicode MS" panose="020B0604020202020204" pitchFamily="34" charset="-122"/>
              </a:rPr>
              <a:t> = new Intent(context,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rPr>
              <a:t>Activityb.class</a:t>
            </a:r>
            <a:r>
              <a:rPr kumimoji="0" lang="en-US" altLang="en-US" sz="1800" b="0" i="0" u="none" strike="noStrike" cap="none" normalizeH="0" baseline="0" dirty="0" smtClean="0">
                <a:ln>
                  <a:noFill/>
                </a:ln>
                <a:solidFill>
                  <a:srgbClr val="006000"/>
                </a:solidFill>
                <a:effectLst/>
                <a:latin typeface="Arial Unicode MS" panose="020B0604020202020204" pitchFamily="34" charset="-122"/>
              </a:rPr>
              <a:t>);</a:t>
            </a:r>
            <a:r>
              <a:rPr kumimoji="0" lang="en-US" altLang="en-US" sz="1800" b="0" i="0" u="none" strike="noStrike" cap="none" normalizeH="0" baseline="0" dirty="0" smtClean="0">
                <a:ln>
                  <a:noFill/>
                </a:ln>
                <a:solidFill>
                  <a:schemeClr val="tx1"/>
                </a:solidFill>
                <a:effectLst/>
              </a:rPr>
              <a:t/>
            </a:r>
            <a:br>
              <a:rPr kumimoji="0" lang="en-US" altLang="en-US" sz="1800" b="0" i="0" u="none" strike="noStrike" cap="none" normalizeH="0" baseline="0" dirty="0" smtClean="0">
                <a:ln>
                  <a:noFill/>
                </a:ln>
                <a:solidFill>
                  <a:schemeClr val="tx1"/>
                </a:solidFill>
                <a:effectLst/>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rPr>
              <a:t>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rPr>
              <a:t>startActivity</a:t>
            </a:r>
            <a:r>
              <a:rPr kumimoji="0" lang="en-US" altLang="en-US" sz="1800" b="0" i="0" u="none" strike="noStrike" cap="none" normalizeH="0" baseline="0" dirty="0" smtClean="0">
                <a:ln>
                  <a:noFill/>
                </a:ln>
                <a:solidFill>
                  <a:srgbClr val="006000"/>
                </a:solidFill>
                <a:effectLst/>
                <a:latin typeface="Arial Unicode MS" panose="020B0604020202020204" pitchFamily="34" charset="-122"/>
              </a:rPr>
              <a:t>(intent);</a:t>
            </a:r>
            <a:r>
              <a:rPr kumimoji="0" lang="en-US" altLang="en-US" sz="1800" b="0" i="0" u="none" strike="noStrike" cap="none" normalizeH="0" baseline="0" dirty="0" smtClean="0">
                <a:ln>
                  <a:noFill/>
                </a:ln>
                <a:solidFill>
                  <a:schemeClr val="tx1"/>
                </a:solidFill>
                <a:effectLst/>
              </a:rPr>
              <a:t/>
            </a:r>
            <a:br>
              <a:rPr kumimoji="0" lang="en-US" altLang="en-US" sz="1800" b="0" i="0" u="none" strike="noStrike" cap="none" normalizeH="0" baseline="0" dirty="0" smtClean="0">
                <a:ln>
                  <a:noFill/>
                </a:ln>
                <a:solidFill>
                  <a:schemeClr val="tx1"/>
                </a:solidFill>
                <a:effectLst/>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rPr>
              <a:t>          }</a:t>
            </a:r>
            <a:r>
              <a:rPr kumimoji="0" lang="en-US" altLang="en-US" sz="1800" b="0" i="0" u="none" strike="noStrike" cap="none" normalizeH="0" baseline="0" dirty="0" smtClean="0">
                <a:ln>
                  <a:noFill/>
                </a:ln>
                <a:solidFill>
                  <a:schemeClr val="tx1"/>
                </a:solidFill>
                <a:effectLst/>
              </a:rPr>
              <a:t/>
            </a:r>
            <a:br>
              <a:rPr kumimoji="0" lang="en-US" altLang="en-US" sz="1800" b="0" i="0" u="none" strike="noStrike" cap="none" normalizeH="0" baseline="0" dirty="0" smtClean="0">
                <a:ln>
                  <a:noFill/>
                </a:ln>
                <a:solidFill>
                  <a:schemeClr val="tx1"/>
                </a:solidFill>
                <a:effectLst/>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rPr>
              <a:t>  });</a:t>
            </a:r>
            <a:r>
              <a:rPr kumimoji="0" lang="en-US" altLang="en-US" sz="1800" b="0" i="0" u="none" strike="noStrike" cap="none" normalizeH="0" baseline="0" dirty="0" smtClean="0">
                <a:ln>
                  <a:noFill/>
                </a:ln>
                <a:solidFill>
                  <a:schemeClr val="tx1"/>
                </a:solidFill>
                <a:effectLst/>
              </a:rPr>
              <a:t/>
            </a:r>
            <a:br>
              <a:rPr kumimoji="0" lang="en-US" altLang="en-US" sz="1800" b="0" i="0" u="none" strike="noStrike" cap="none" normalizeH="0" baseline="0" dirty="0" smtClean="0">
                <a:ln>
                  <a:noFill/>
                </a:ln>
                <a:solidFill>
                  <a:schemeClr val="tx1"/>
                </a:solidFill>
                <a:effectLst/>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rPr>
              <a:t>    }</a:t>
            </a:r>
            <a:r>
              <a:rPr kumimoji="0" lang="en-US" altLang="en-US" sz="1800" b="0" i="0" u="none" strike="noStrike" cap="none" normalizeH="0" baseline="0" dirty="0" smtClean="0">
                <a:ln>
                  <a:noFill/>
                </a:ln>
                <a:solidFill>
                  <a:schemeClr val="tx1"/>
                </a:solidFill>
                <a:effectLst/>
              </a:rPr>
              <a:t/>
            </a:r>
            <a:br>
              <a:rPr kumimoji="0" lang="en-US" altLang="en-US" sz="1800" b="0" i="0" u="none" strike="noStrike" cap="none" normalizeH="0" baseline="0" dirty="0" smtClean="0">
                <a:ln>
                  <a:noFill/>
                </a:ln>
                <a:solidFill>
                  <a:schemeClr val="tx1"/>
                </a:solidFill>
                <a:effectLst/>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rPr>
              <a:t>}</a:t>
            </a:r>
            <a:r>
              <a:rPr kumimoji="0" lang="en-US" altLang="en-US" sz="18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041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p:cNvSpPr>
          <p:nvPr>
            <p:ph idx="1"/>
          </p:nvPr>
        </p:nvSpPr>
        <p:spPr bwMode="auto">
          <a:xfrm>
            <a:off x="303212" y="304800"/>
            <a:ext cx="11430000" cy="6186309"/>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444444"/>
                </a:solidFill>
                <a:effectLst/>
                <a:cs typeface="Arial" panose="020B0604020202020204" pitchFamily="34" charset="0"/>
              </a:rPr>
              <a:t>Activityb.java</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444444"/>
                </a:solidFill>
                <a:effectLst/>
                <a:cs typeface="Arial" panose="020B0604020202020204" pitchFamily="34" charset="0"/>
              </a:rPr>
              <a:t> </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package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android.intent</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endParaRPr kumimoji="0" lang="en-US" altLang="en-US" sz="1800" b="0" i="0" u="none" strike="noStrike" cap="none" normalizeH="0" baseline="0" dirty="0" smtClean="0">
              <a:ln>
                <a:noFill/>
              </a:ln>
              <a:solidFill>
                <a:srgbClr val="444444"/>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import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android.app.Activity</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import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android.os.Bundle</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endParaRPr kumimoji="0" lang="en-US" altLang="en-US" sz="1800" b="0" i="0" u="none" strike="noStrike" cap="none" normalizeH="0" baseline="0" dirty="0" smtClean="0">
              <a:ln>
                <a:noFill/>
              </a:ln>
              <a:solidFill>
                <a:srgbClr val="444444"/>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public class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Activityb</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extends Activity {</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public void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onCreate</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(Bundle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savedInstanceState</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super.onCreate</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savedInstanceState</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setContentView</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none" strike="noStrike" cap="none" normalizeH="0" baseline="0" dirty="0" err="1" smtClean="0">
                <a:ln>
                  <a:noFill/>
                </a:ln>
                <a:solidFill>
                  <a:srgbClr val="006000"/>
                </a:solidFill>
                <a:effectLst/>
                <a:latin typeface="Arial Unicode MS" panose="020B0604020202020204" pitchFamily="34" charset="-122"/>
                <a:cs typeface="Arial" panose="020B0604020202020204" pitchFamily="34" charset="0"/>
              </a:rPr>
              <a:t>R.layout.activityb</a:t>
            </a: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 }</a:t>
            </a:r>
            <a:r>
              <a:rPr kumimoji="0" lang="en-US" altLang="en-US" sz="1800" b="0" i="0" u="none" strike="noStrike" cap="none" normalizeH="0" baseline="0" dirty="0" smtClean="0">
                <a:ln>
                  <a:noFill/>
                </a:ln>
                <a:solidFill>
                  <a:srgbClr val="444444"/>
                </a:solidFill>
                <a:effectLst/>
                <a:cs typeface="Arial" panose="020B0604020202020204" pitchFamily="34" charset="0"/>
              </a:rPr>
              <a:t/>
            </a:r>
            <a:br>
              <a:rPr kumimoji="0" lang="en-US" altLang="en-US" sz="1800" b="0" i="0" u="none" strike="noStrike" cap="none" normalizeH="0" baseline="0" dirty="0" smtClean="0">
                <a:ln>
                  <a:noFill/>
                </a:ln>
                <a:solidFill>
                  <a:srgbClr val="444444"/>
                </a:solidFill>
                <a:effectLst/>
                <a:cs typeface="Arial" panose="020B0604020202020204" pitchFamily="34" charset="0"/>
              </a:rPr>
            </a:br>
            <a:r>
              <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006000"/>
              </a:solidFill>
              <a:latin typeface="Arial Unicode MS" panose="020B0604020202020204" pitchFamily="34"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006000"/>
              </a:solidFill>
              <a:latin typeface="Arial Unicode MS" panose="020B0604020202020204" pitchFamily="34"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006000"/>
              </a:solidFill>
              <a:latin typeface="Arial Unicode MS" panose="020B0604020202020204" pitchFamily="34"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6000"/>
              </a:solidFill>
              <a:effectLst/>
              <a:latin typeface="Arial Unicode MS" panose="020B0604020202020204" pitchFamily="34"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006000"/>
              </a:solidFill>
              <a:latin typeface="Arial Unicode MS" panose="020B0604020202020204" pitchFamily="34"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39986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79412" y="381000"/>
            <a:ext cx="10996825" cy="6248400"/>
          </a:xfrm>
        </p:spPr>
        <p:txBody>
          <a:bodyPr/>
          <a:lstStyle/>
          <a:p>
            <a:pPr marL="0" indent="0">
              <a:buNone/>
            </a:pPr>
            <a:r>
              <a:rPr lang="en-US" b="1" dirty="0" smtClean="0"/>
              <a:t>Demo</a:t>
            </a:r>
            <a:endParaRPr lang="en-US" dirty="0"/>
          </a:p>
          <a:p>
            <a:pPr>
              <a:buFont typeface="Wingdings" panose="05000000000000000000" pitchFamily="2" charset="2"/>
              <a:buChar char="v"/>
            </a:pPr>
            <a:r>
              <a:rPr lang="en-US" dirty="0"/>
              <a:t>After all, save and run this app.</a:t>
            </a:r>
          </a:p>
          <a:p>
            <a:pPr>
              <a:buFont typeface="Wingdings" panose="05000000000000000000" pitchFamily="2" charset="2"/>
              <a:buChar char="v"/>
            </a:pPr>
            <a:r>
              <a:rPr lang="en-US" dirty="0"/>
              <a:t>The first activity only has a button named Invoke B. Click it.</a:t>
            </a:r>
          </a:p>
          <a:p>
            <a:pPr lvl="0">
              <a:buFont typeface="Wingdings" panose="05000000000000000000" pitchFamily="2" charset="2"/>
              <a:buChar char="v"/>
            </a:pPr>
            <a:endParaRPr lang="en-US" dirty="0"/>
          </a:p>
        </p:txBody>
      </p:sp>
      <p:pic>
        <p:nvPicPr>
          <p:cNvPr id="4" name="Picture 3" descr="https://sites.google.com/site/mobilesecuritylabware/home/android-components/activity-intent/Intent1.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212" y="2066366"/>
            <a:ext cx="3200400" cy="4563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028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79412" y="381000"/>
            <a:ext cx="10996825" cy="6248400"/>
          </a:xfrm>
        </p:spPr>
        <p:txBody>
          <a:bodyPr/>
          <a:lstStyle/>
          <a:p>
            <a:pPr lvl="0">
              <a:buFont typeface="Wingdings" panose="05000000000000000000" pitchFamily="2" charset="2"/>
              <a:buChar char="v"/>
            </a:pPr>
            <a:r>
              <a:rPr lang="en-US" dirty="0"/>
              <a:t>Then the Activity B with text "Hello Activity A" is presented</a:t>
            </a:r>
            <a:r>
              <a:rPr lang="en-US" dirty="0" smtClean="0"/>
              <a:t>.</a:t>
            </a:r>
          </a:p>
          <a:p>
            <a:pPr lvl="0">
              <a:buFont typeface="Wingdings" panose="05000000000000000000" pitchFamily="2" charset="2"/>
              <a:buChar char="v"/>
            </a:pPr>
            <a:endParaRPr lang="en-US" dirty="0"/>
          </a:p>
        </p:txBody>
      </p:sp>
      <p:pic>
        <p:nvPicPr>
          <p:cNvPr id="6" name="Picture 3" descr="https://sites.google.com/site/mobilesecuritylabware/home/android-components/activity-intent/Intent2.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0924" y="1143000"/>
            <a:ext cx="373380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38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79412" y="381000"/>
            <a:ext cx="10996825" cy="6248400"/>
          </a:xfrm>
        </p:spPr>
        <p:txBody>
          <a:bodyPr>
            <a:normAutofit fontScale="92500" lnSpcReduction="10000"/>
          </a:bodyPr>
          <a:lstStyle/>
          <a:p>
            <a:pPr marL="0" indent="0">
              <a:buNone/>
            </a:pPr>
            <a:r>
              <a:rPr lang="en-US" b="1" dirty="0"/>
              <a:t>There is another example shows more about the usage of implicit intent</a:t>
            </a:r>
            <a:r>
              <a:rPr lang="en-US" b="1" dirty="0" smtClean="0"/>
              <a:t>.</a:t>
            </a:r>
            <a:r>
              <a:rPr lang="en-US" dirty="0"/>
              <a:t/>
            </a:r>
            <a:br>
              <a:rPr lang="en-US" dirty="0"/>
            </a:br>
            <a:endParaRPr lang="en-US" dirty="0"/>
          </a:p>
          <a:p>
            <a:pPr>
              <a:buFont typeface="Wingdings" panose="05000000000000000000" pitchFamily="2" charset="2"/>
              <a:buChar char="v"/>
            </a:pPr>
            <a:r>
              <a:rPr lang="en-US" dirty="0"/>
              <a:t>In implicit intents, we do not name a specific component, but instead declare a general action to perform, which allows a component from another app to handle it. For example, if you want to show the user a location on a map, you can use an implicit intent to request that another capable app to show a specified location on a map.</a:t>
            </a:r>
          </a:p>
          <a:p>
            <a:pPr>
              <a:buFont typeface="Wingdings" panose="05000000000000000000" pitchFamily="2" charset="2"/>
              <a:buChar char="v"/>
            </a:pPr>
            <a:r>
              <a:rPr lang="en-US" dirty="0" smtClean="0"/>
              <a:t>When using an implicit intent, it is the </a:t>
            </a:r>
            <a:r>
              <a:rPr lang="en-US" dirty="0" err="1" smtClean="0"/>
              <a:t>Andriod</a:t>
            </a:r>
            <a:r>
              <a:rPr lang="en-US" dirty="0" smtClean="0"/>
              <a:t> system that will find the appropriate component to start by comparing the contents of the intent to the intent-filters declared in the manifest file of the other apps on the device. If the intent matches an intent filter, the system starts that component and delivers it the Intent object. If multiple intent filters are compatible, the system displays a dialog so the user can pick which app to use. One of the example can be showed as below:</a:t>
            </a:r>
          </a:p>
          <a:p>
            <a:pPr lvl="0">
              <a:buFont typeface="Wingdings" panose="05000000000000000000" pitchFamily="2" charset="2"/>
              <a:buChar char="v"/>
            </a:pPr>
            <a:endParaRPr lang="en-US" dirty="0" smtClean="0"/>
          </a:p>
        </p:txBody>
      </p:sp>
    </p:spTree>
    <p:extLst>
      <p:ext uri="{BB962C8B-B14F-4D97-AF65-F5344CB8AC3E}">
        <p14:creationId xmlns:p14="http://schemas.microsoft.com/office/powerpoint/2010/main" val="213111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79412" y="381000"/>
            <a:ext cx="10996825" cy="6248400"/>
          </a:xfrm>
        </p:spPr>
        <p:txBody>
          <a:bodyPr/>
          <a:lstStyle/>
          <a:p>
            <a:pPr marL="0" lvl="0" indent="0">
              <a:buNone/>
            </a:pPr>
            <a:r>
              <a:rPr lang="en-US" dirty="0"/>
              <a:t>We have a video that we want to share with others, we may have multiple </a:t>
            </a:r>
            <a:r>
              <a:rPr lang="en-US" dirty="0" smtClean="0"/>
              <a:t>choice:</a:t>
            </a:r>
          </a:p>
          <a:p>
            <a:pPr marL="0" lvl="0" indent="0">
              <a:buNone/>
            </a:pPr>
            <a:endParaRPr lang="en-US" dirty="0" smtClean="0"/>
          </a:p>
        </p:txBody>
      </p:sp>
      <p:pic>
        <p:nvPicPr>
          <p:cNvPr id="4" name="Picture 3" descr="https://sites.google.com/site/mobilesecuritylabware/home/android-components/activity-intent/QQ%E5%9B%BE%E7%89%8720140121223030.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2212" y="1476568"/>
            <a:ext cx="3581400" cy="5152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17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79412" y="381000"/>
            <a:ext cx="10996825" cy="6248400"/>
          </a:xfrm>
        </p:spPr>
        <p:txBody>
          <a:bodyPr>
            <a:normAutofit fontScale="92500"/>
          </a:bodyPr>
          <a:lstStyle/>
          <a:p>
            <a:pPr>
              <a:buFont typeface="Wingdings" panose="05000000000000000000" pitchFamily="2" charset="2"/>
              <a:buChar char="v"/>
            </a:pPr>
            <a:r>
              <a:rPr lang="en-US" b="1" dirty="0" smtClean="0"/>
              <a:t>Caution</a:t>
            </a:r>
            <a:r>
              <a:rPr lang="en-US" b="1" dirty="0"/>
              <a:t>:</a:t>
            </a:r>
            <a:r>
              <a:rPr lang="en-US" dirty="0"/>
              <a:t> It's possible that a user won't have any apps that handle the implicit intent you send to </a:t>
            </a:r>
            <a:r>
              <a:rPr lang="en-US" dirty="0" err="1"/>
              <a:t>startActivity</a:t>
            </a:r>
            <a:r>
              <a:rPr lang="en-US" dirty="0"/>
              <a:t>(). If that happens, the call will fail and your app will crash. To verify that an activity will receive the intent, call </a:t>
            </a:r>
            <a:r>
              <a:rPr lang="en-US" dirty="0" err="1"/>
              <a:t>resolveActivity</a:t>
            </a:r>
            <a:r>
              <a:rPr lang="en-US" dirty="0"/>
              <a:t>() on your Intent object. If the result is non-null, then there is at least one app that can handle the intent and it's safe to call </a:t>
            </a:r>
            <a:r>
              <a:rPr lang="en-US" dirty="0" err="1"/>
              <a:t>startActivity</a:t>
            </a:r>
            <a:r>
              <a:rPr lang="en-US" dirty="0"/>
              <a:t>(). If the result is null, you should not use the intent and, if possible, you should disable the feature that issues the intent</a:t>
            </a:r>
            <a:r>
              <a:rPr lang="en-US" dirty="0" smtClean="0"/>
              <a:t>.</a:t>
            </a:r>
          </a:p>
          <a:p>
            <a:pPr>
              <a:buFont typeface="Wingdings" panose="05000000000000000000" pitchFamily="2" charset="2"/>
              <a:buChar char="v"/>
            </a:pPr>
            <a:endParaRPr lang="en-US" dirty="0"/>
          </a:p>
          <a:p>
            <a:pPr>
              <a:buFont typeface="Wingdings" panose="05000000000000000000" pitchFamily="2" charset="2"/>
              <a:buChar char="v"/>
            </a:pPr>
            <a:r>
              <a:rPr lang="en-US" dirty="0" smtClean="0"/>
              <a:t>For </a:t>
            </a:r>
            <a:r>
              <a:rPr lang="en-US" dirty="0"/>
              <a:t>practice and simplicity, in our lab, we have only one application and multiple activities to show how the intent-filter can be matched. </a:t>
            </a:r>
          </a:p>
          <a:p>
            <a:pPr>
              <a:buFont typeface="Wingdings" panose="05000000000000000000" pitchFamily="2" charset="2"/>
              <a:buChar char="v"/>
            </a:pPr>
            <a:endParaRPr lang="en-US" dirty="0"/>
          </a:p>
          <a:p>
            <a:pPr>
              <a:buFont typeface="Wingdings" panose="05000000000000000000" pitchFamily="2" charset="2"/>
              <a:buChar char="v"/>
            </a:pPr>
            <a:r>
              <a:rPr lang="en-US" dirty="0" smtClean="0"/>
              <a:t>The </a:t>
            </a:r>
            <a:r>
              <a:rPr lang="en-US" dirty="0"/>
              <a:t>following activity is the one that would be displayed in the screen when the app is started.</a:t>
            </a:r>
          </a:p>
          <a:p>
            <a:pPr marL="0" lvl="0" indent="0">
              <a:buNone/>
            </a:pPr>
            <a:endParaRPr lang="en-US" dirty="0" smtClean="0"/>
          </a:p>
        </p:txBody>
      </p:sp>
    </p:spTree>
    <p:extLst>
      <p:ext uri="{BB962C8B-B14F-4D97-AF65-F5344CB8AC3E}">
        <p14:creationId xmlns:p14="http://schemas.microsoft.com/office/powerpoint/2010/main" val="3699519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p:cNvSpPr>
          <p:nvPr>
            <p:ph idx="1"/>
          </p:nvPr>
        </p:nvSpPr>
        <p:spPr bwMode="auto">
          <a:xfrm>
            <a:off x="379412" y="412042"/>
            <a:ext cx="10972799" cy="61863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nSpc>
                <a:spcPct val="100000"/>
              </a:lnSpc>
              <a:buClrTx/>
              <a:buNone/>
            </a:pPr>
            <a:r>
              <a:rPr lang="en-US" sz="1800" dirty="0" smtClean="0">
                <a:solidFill>
                  <a:schemeClr val="bg1"/>
                </a:solidFill>
                <a:latin typeface="Arial Unicode MS" panose="020B0604020202020204" pitchFamily="34" charset="-122"/>
                <a:cs typeface="Arial" panose="020B0604020202020204" pitchFamily="34" charset="0"/>
              </a:rPr>
              <a:t>ImplicitIntentActivity.java</a:t>
            </a:r>
            <a:endParaRPr lang="en-US" sz="1800" dirty="0">
              <a:solidFill>
                <a:schemeClr val="bg1"/>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package </a:t>
            </a:r>
            <a:r>
              <a:rPr lang="en-US" sz="1800" dirty="0" err="1">
                <a:solidFill>
                  <a:srgbClr val="006000"/>
                </a:solidFill>
                <a:latin typeface="Arial Unicode MS" panose="020B0604020202020204" pitchFamily="34" charset="-122"/>
                <a:cs typeface="Arial" panose="020B0604020202020204" pitchFamily="34" charset="0"/>
              </a:rPr>
              <a:t>android.implicitintent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import </a:t>
            </a:r>
            <a:r>
              <a:rPr lang="en-US" sz="1800" dirty="0" err="1">
                <a:solidFill>
                  <a:srgbClr val="006000"/>
                </a:solidFill>
                <a:latin typeface="Arial Unicode MS" panose="020B0604020202020204" pitchFamily="34" charset="-122"/>
                <a:cs typeface="Arial" panose="020B0604020202020204" pitchFamily="34" charset="0"/>
              </a:rPr>
              <a:t>android.net.Uri</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import </a:t>
            </a:r>
            <a:r>
              <a:rPr lang="en-US" sz="1800" dirty="0" err="1">
                <a:solidFill>
                  <a:srgbClr val="006000"/>
                </a:solidFill>
                <a:latin typeface="Arial Unicode MS" panose="020B0604020202020204" pitchFamily="34" charset="-122"/>
                <a:cs typeface="Arial" panose="020B0604020202020204" pitchFamily="34" charset="0"/>
              </a:rPr>
              <a:t>android.os.Bundle</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import </a:t>
            </a:r>
            <a:r>
              <a:rPr lang="en-US" sz="1800" dirty="0" err="1">
                <a:solidFill>
                  <a:srgbClr val="006000"/>
                </a:solidFill>
                <a:latin typeface="Arial Unicode MS" panose="020B0604020202020204" pitchFamily="34" charset="-122"/>
                <a:cs typeface="Arial" panose="020B0604020202020204" pitchFamily="34" charset="0"/>
              </a:rPr>
              <a:t>android.app.Activity</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import </a:t>
            </a:r>
            <a:r>
              <a:rPr lang="en-US" sz="1800" dirty="0" err="1">
                <a:solidFill>
                  <a:srgbClr val="006000"/>
                </a:solidFill>
                <a:latin typeface="Arial Unicode MS" panose="020B0604020202020204" pitchFamily="34" charset="-122"/>
                <a:cs typeface="Arial" panose="020B0604020202020204" pitchFamily="34" charset="0"/>
              </a:rPr>
              <a:t>android.content.Intent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import </a:t>
            </a:r>
            <a:r>
              <a:rPr lang="en-US" sz="1800" dirty="0" err="1">
                <a:solidFill>
                  <a:srgbClr val="006000"/>
                </a:solidFill>
                <a:latin typeface="Arial Unicode MS" panose="020B0604020202020204" pitchFamily="34" charset="-122"/>
                <a:cs typeface="Arial" panose="020B0604020202020204" pitchFamily="34" charset="0"/>
              </a:rPr>
              <a:t>android.view.Menu</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import </a:t>
            </a:r>
            <a:r>
              <a:rPr lang="en-US" sz="1800" dirty="0" err="1">
                <a:solidFill>
                  <a:srgbClr val="006000"/>
                </a:solidFill>
                <a:latin typeface="Arial Unicode MS" panose="020B0604020202020204" pitchFamily="34" charset="-122"/>
                <a:cs typeface="Arial" panose="020B0604020202020204" pitchFamily="34" charset="0"/>
              </a:rPr>
              <a:t>android.view.View</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import </a:t>
            </a:r>
            <a:r>
              <a:rPr lang="en-US" sz="1800" dirty="0" err="1">
                <a:solidFill>
                  <a:srgbClr val="006000"/>
                </a:solidFill>
                <a:latin typeface="Arial Unicode MS" panose="020B0604020202020204" pitchFamily="34" charset="-122"/>
                <a:cs typeface="Arial" panose="020B0604020202020204" pitchFamily="34" charset="0"/>
              </a:rPr>
              <a:t>android.view.View.OnClickListener</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import </a:t>
            </a:r>
            <a:r>
              <a:rPr lang="en-US" sz="1800" dirty="0" err="1">
                <a:solidFill>
                  <a:srgbClr val="006000"/>
                </a:solidFill>
                <a:latin typeface="Arial Unicode MS" panose="020B0604020202020204" pitchFamily="34" charset="-122"/>
                <a:cs typeface="Arial" panose="020B0604020202020204" pitchFamily="34" charset="0"/>
              </a:rPr>
              <a:t>android.widget.Button</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import </a:t>
            </a:r>
            <a:r>
              <a:rPr lang="en-US" sz="1800" dirty="0" err="1">
                <a:solidFill>
                  <a:srgbClr val="006000"/>
                </a:solidFill>
                <a:latin typeface="Arial Unicode MS" panose="020B0604020202020204" pitchFamily="34" charset="-122"/>
                <a:cs typeface="Arial" panose="020B0604020202020204" pitchFamily="34" charset="0"/>
              </a:rPr>
              <a:t>android.widget.Toast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public class </a:t>
            </a:r>
            <a:r>
              <a:rPr lang="en-US" sz="1800" dirty="0" err="1">
                <a:solidFill>
                  <a:srgbClr val="006000"/>
                </a:solidFill>
                <a:latin typeface="Arial Unicode MS" panose="020B0604020202020204" pitchFamily="34" charset="-122"/>
                <a:cs typeface="Arial" panose="020B0604020202020204" pitchFamily="34" charset="0"/>
              </a:rPr>
              <a:t>ImplicitIntentActivity</a:t>
            </a:r>
            <a:r>
              <a:rPr lang="en-US" sz="1800" dirty="0">
                <a:solidFill>
                  <a:srgbClr val="006000"/>
                </a:solidFill>
                <a:latin typeface="Arial Unicode MS" panose="020B0604020202020204" pitchFamily="34" charset="-122"/>
                <a:cs typeface="Arial" panose="020B0604020202020204" pitchFamily="34" charset="0"/>
              </a:rPr>
              <a:t> extends Activity {</a:t>
            </a: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@Override</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protected void </a:t>
            </a:r>
            <a:r>
              <a:rPr lang="en-US" sz="1800" dirty="0" err="1">
                <a:solidFill>
                  <a:srgbClr val="006000"/>
                </a:solidFill>
                <a:latin typeface="Arial Unicode MS" panose="020B0604020202020204" pitchFamily="34" charset="-122"/>
                <a:cs typeface="Arial" panose="020B0604020202020204" pitchFamily="34" charset="0"/>
              </a:rPr>
              <a:t>onCreate</a:t>
            </a:r>
            <a:r>
              <a:rPr lang="en-US" sz="1800" dirty="0">
                <a:solidFill>
                  <a:srgbClr val="006000"/>
                </a:solidFill>
                <a:latin typeface="Arial Unicode MS" panose="020B0604020202020204" pitchFamily="34" charset="-122"/>
                <a:cs typeface="Arial" panose="020B0604020202020204" pitchFamily="34" charset="0"/>
              </a:rPr>
              <a:t>(Bundle </a:t>
            </a:r>
            <a:r>
              <a:rPr lang="en-US" sz="1800" dirty="0" err="1">
                <a:solidFill>
                  <a:srgbClr val="006000"/>
                </a:solidFill>
                <a:latin typeface="Arial Unicode MS" panose="020B0604020202020204" pitchFamily="34" charset="-122"/>
                <a:cs typeface="Arial" panose="020B0604020202020204" pitchFamily="34" charset="0"/>
              </a:rPr>
              <a:t>savedInstanceState</a:t>
            </a:r>
            <a:r>
              <a:rPr lang="en-US" sz="1800" dirty="0">
                <a:solidFill>
                  <a:srgbClr val="006000"/>
                </a:solidFill>
                <a:latin typeface="Arial Unicode MS" panose="020B0604020202020204" pitchFamily="34" charset="-122"/>
                <a:cs typeface="Arial" panose="020B0604020202020204" pitchFamily="34" charset="0"/>
              </a:rPr>
              <a:t>) {</a:t>
            </a:r>
          </a:p>
          <a:p>
            <a:pPr marL="0" indent="0">
              <a:lnSpc>
                <a:spcPct val="100000"/>
              </a:lnSpc>
              <a:buClrTx/>
              <a:buNone/>
            </a:pPr>
            <a:r>
              <a:rPr lang="en-US" sz="1800" dirty="0" err="1">
                <a:solidFill>
                  <a:srgbClr val="006000"/>
                </a:solidFill>
                <a:latin typeface="Arial Unicode MS" panose="020B0604020202020204" pitchFamily="34" charset="-122"/>
                <a:cs typeface="Arial" panose="020B0604020202020204" pitchFamily="34" charset="0"/>
              </a:rPr>
              <a:t>super.onCreate</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savedInstanceState</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err="1">
                <a:solidFill>
                  <a:srgbClr val="006000"/>
                </a:solidFill>
                <a:latin typeface="Arial Unicode MS" panose="020B0604020202020204" pitchFamily="34" charset="-122"/>
                <a:cs typeface="Arial" panose="020B0604020202020204" pitchFamily="34" charset="0"/>
              </a:rPr>
              <a:t>setContentView</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R.layout.main</a:t>
            </a:r>
            <a:r>
              <a:rPr lang="en-US" sz="1800" dirty="0" smtClean="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smtClean="0">
                <a:solidFill>
                  <a:srgbClr val="FF0000"/>
                </a:solidFill>
                <a:latin typeface="Arial Unicode MS" panose="020B0604020202020204" pitchFamily="34" charset="-122"/>
                <a:cs typeface="Arial" panose="020B0604020202020204" pitchFamily="34" charset="0"/>
              </a:rPr>
              <a:t>Continue…</a:t>
            </a:r>
            <a:endParaRPr lang="en-US" sz="1800" dirty="0">
              <a:solidFill>
                <a:srgbClr val="FF0000"/>
              </a:solidFill>
              <a:latin typeface="Arial Unicode MS" panose="020B0604020202020204" pitchFamily="34" charset="-122"/>
              <a:cs typeface="Arial" panose="020B0604020202020204" pitchFamily="34" charset="0"/>
            </a:endParaRPr>
          </a:p>
          <a:p>
            <a:pPr marL="0" indent="0">
              <a:lnSpc>
                <a:spcPct val="100000"/>
              </a:lnSpc>
              <a:buClrTx/>
              <a:buNone/>
            </a:pPr>
            <a:endParaRPr lang="en-US" altLang="en-US" sz="1800" dirty="0">
              <a:solidFill>
                <a:srgbClr val="006000"/>
              </a:solidFill>
              <a:latin typeface="Arial Unicode MS" panose="020B0604020202020204" pitchFamily="34" charset="-122"/>
              <a:cs typeface="Arial" panose="020B0604020202020204" pitchFamily="34" charset="0"/>
            </a:endParaRPr>
          </a:p>
        </p:txBody>
      </p:sp>
    </p:spTree>
    <p:extLst>
      <p:ext uri="{BB962C8B-B14F-4D97-AF65-F5344CB8AC3E}">
        <p14:creationId xmlns:p14="http://schemas.microsoft.com/office/powerpoint/2010/main" val="66784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p:cNvSpPr>
          <p:nvPr>
            <p:ph idx="1"/>
          </p:nvPr>
        </p:nvSpPr>
        <p:spPr bwMode="auto">
          <a:xfrm>
            <a:off x="303212" y="104000"/>
            <a:ext cx="11430000" cy="67403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Button </a:t>
            </a:r>
            <a:r>
              <a:rPr lang="en-US" sz="1800" dirty="0" err="1">
                <a:solidFill>
                  <a:srgbClr val="006000"/>
                </a:solidFill>
                <a:latin typeface="Arial Unicode MS" panose="020B0604020202020204" pitchFamily="34" charset="-122"/>
                <a:cs typeface="Arial" panose="020B0604020202020204" pitchFamily="34" charset="0"/>
              </a:rPr>
              <a:t>btnA</a:t>
            </a:r>
            <a:r>
              <a:rPr lang="en-US" sz="1800" dirty="0">
                <a:solidFill>
                  <a:srgbClr val="006000"/>
                </a:solidFill>
                <a:latin typeface="Arial Unicode MS" panose="020B0604020202020204" pitchFamily="34" charset="-122"/>
                <a:cs typeface="Arial" panose="020B0604020202020204" pitchFamily="34" charset="0"/>
              </a:rPr>
              <a:t>=(Button) </a:t>
            </a:r>
            <a:r>
              <a:rPr lang="en-US" sz="1800" dirty="0" err="1">
                <a:solidFill>
                  <a:srgbClr val="006000"/>
                </a:solidFill>
                <a:latin typeface="Arial Unicode MS" panose="020B0604020202020204" pitchFamily="34" charset="-122"/>
                <a:cs typeface="Arial" panose="020B0604020202020204" pitchFamily="34" charset="0"/>
              </a:rPr>
              <a:t>findViewById</a:t>
            </a:r>
            <a:r>
              <a:rPr lang="en-US" sz="1800" dirty="0">
                <a:solidFill>
                  <a:srgbClr val="006000"/>
                </a:solidFill>
                <a:latin typeface="Arial Unicode MS" panose="020B0604020202020204" pitchFamily="34" charset="-122"/>
                <a:cs typeface="Arial" panose="020B0604020202020204" pitchFamily="34" charset="0"/>
              </a:rPr>
              <a:t>(R.id.button1);</a:t>
            </a:r>
          </a:p>
          <a:p>
            <a:pPr marL="0" indent="0">
              <a:lnSpc>
                <a:spcPct val="100000"/>
              </a:lnSpc>
              <a:buClrTx/>
              <a:buNone/>
            </a:pPr>
            <a:r>
              <a:rPr lang="en-US" sz="1800" dirty="0" err="1">
                <a:solidFill>
                  <a:srgbClr val="006000"/>
                </a:solidFill>
                <a:latin typeface="Arial Unicode MS" panose="020B0604020202020204" pitchFamily="34" charset="-122"/>
                <a:cs typeface="Arial" panose="020B0604020202020204" pitchFamily="34" charset="0"/>
              </a:rPr>
              <a:t>btnA.setOnClickListener</a:t>
            </a:r>
            <a:r>
              <a:rPr lang="en-US" sz="1800" dirty="0">
                <a:solidFill>
                  <a:srgbClr val="006000"/>
                </a:solidFill>
                <a:latin typeface="Arial Unicode MS" panose="020B0604020202020204" pitchFamily="34" charset="-122"/>
                <a:cs typeface="Arial" panose="020B0604020202020204" pitchFamily="34" charset="0"/>
              </a:rPr>
              <a:t>(new </a:t>
            </a:r>
            <a:r>
              <a:rPr lang="en-US" sz="1800" dirty="0" err="1">
                <a:solidFill>
                  <a:srgbClr val="006000"/>
                </a:solidFill>
                <a:latin typeface="Arial Unicode MS" panose="020B0604020202020204" pitchFamily="34" charset="-122"/>
                <a:cs typeface="Arial" panose="020B0604020202020204" pitchFamily="34" charset="0"/>
              </a:rPr>
              <a:t>OnClickListener</a:t>
            </a:r>
            <a:r>
              <a:rPr lang="en-US" sz="1800" dirty="0" smtClean="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@Override</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public void </a:t>
            </a:r>
            <a:r>
              <a:rPr lang="en-US" sz="1800" dirty="0" err="1">
                <a:solidFill>
                  <a:srgbClr val="006000"/>
                </a:solidFill>
                <a:latin typeface="Arial Unicode MS" panose="020B0604020202020204" pitchFamily="34" charset="-122"/>
                <a:cs typeface="Arial" panose="020B0604020202020204" pitchFamily="34" charset="0"/>
              </a:rPr>
              <a:t>onClick</a:t>
            </a:r>
            <a:r>
              <a:rPr lang="en-US" sz="1800" dirty="0">
                <a:solidFill>
                  <a:srgbClr val="006000"/>
                </a:solidFill>
                <a:latin typeface="Arial Unicode MS" panose="020B0604020202020204" pitchFamily="34" charset="-122"/>
                <a:cs typeface="Arial" panose="020B0604020202020204" pitchFamily="34" charset="0"/>
              </a:rPr>
              <a:t>(View v) {</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//set implicit intent to match activity A</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Intent </a:t>
            </a:r>
            <a:r>
              <a:rPr lang="en-US" sz="1800" dirty="0">
                <a:solidFill>
                  <a:srgbClr val="006000"/>
                </a:solidFill>
                <a:latin typeface="Arial Unicode MS" panose="020B0604020202020204" pitchFamily="34" charset="-122"/>
                <a:cs typeface="Arial" panose="020B0604020202020204" pitchFamily="34" charset="0"/>
              </a:rPr>
              <a:t>intent=new Intent();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//set action</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a:t>
            </a:r>
            <a:r>
              <a:rPr lang="en-US" sz="1800" dirty="0" err="1" smtClean="0">
                <a:solidFill>
                  <a:srgbClr val="006000"/>
                </a:solidFill>
                <a:latin typeface="Arial Unicode MS" panose="020B0604020202020204" pitchFamily="34" charset="-122"/>
                <a:cs typeface="Arial" panose="020B0604020202020204" pitchFamily="34" charset="0"/>
              </a:rPr>
              <a:t>intent.setAction</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com.wyou.action</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//set category</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a:t>
            </a:r>
            <a:r>
              <a:rPr lang="en-US" sz="1800" dirty="0" err="1" smtClean="0">
                <a:solidFill>
                  <a:srgbClr val="006000"/>
                </a:solidFill>
                <a:latin typeface="Arial Unicode MS" panose="020B0604020202020204" pitchFamily="34" charset="-122"/>
                <a:cs typeface="Arial" panose="020B0604020202020204" pitchFamily="34" charset="0"/>
              </a:rPr>
              <a:t>intent.addCategory</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com.wyou.category</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//set data</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a:t>
            </a:r>
            <a:r>
              <a:rPr lang="en-US" sz="1800" dirty="0" err="1" smtClean="0">
                <a:solidFill>
                  <a:srgbClr val="006000"/>
                </a:solidFill>
                <a:latin typeface="Arial Unicode MS" panose="020B0604020202020204" pitchFamily="34" charset="-122"/>
                <a:cs typeface="Arial" panose="020B0604020202020204" pitchFamily="34" charset="0"/>
              </a:rPr>
              <a:t>intent.setData</a:t>
            </a:r>
            <a:r>
              <a:rPr lang="en-US" sz="1800" dirty="0" smtClean="0">
                <a:solidFill>
                  <a:srgbClr val="006000"/>
                </a:solidFill>
                <a:latin typeface="Arial Unicode MS" panose="020B0604020202020204" pitchFamily="34" charset="-122"/>
                <a:cs typeface="Arial" panose="020B0604020202020204" pitchFamily="34" charset="0"/>
              </a:rPr>
              <a:t>(</a:t>
            </a:r>
            <a:r>
              <a:rPr lang="en-US" sz="1800" dirty="0" err="1" smtClean="0">
                <a:solidFill>
                  <a:srgbClr val="006000"/>
                </a:solidFill>
                <a:latin typeface="Arial Unicode MS" panose="020B0604020202020204" pitchFamily="34" charset="-122"/>
                <a:cs typeface="Arial" panose="020B0604020202020204" pitchFamily="34" charset="0"/>
              </a:rPr>
              <a:t>Uri.parse</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wyou</a:t>
            </a:r>
            <a:r>
              <a:rPr lang="en-US" sz="1800" dirty="0">
                <a:solidFill>
                  <a:srgbClr val="006000"/>
                </a:solidFill>
                <a:latin typeface="Arial Unicode MS" panose="020B0604020202020204" pitchFamily="34" charset="-122"/>
                <a:cs typeface="Arial" panose="020B0604020202020204" pitchFamily="34" charset="0"/>
              </a:rPr>
              <a:t>://www.wyou.com/wyou"));</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if </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intent.resolveActivity</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getPackageManager</a:t>
            </a:r>
            <a:r>
              <a:rPr lang="en-US" sz="1800" dirty="0">
                <a:solidFill>
                  <a:srgbClr val="006000"/>
                </a:solidFill>
                <a:latin typeface="Arial Unicode MS" panose="020B0604020202020204" pitchFamily="34" charset="-122"/>
                <a:cs typeface="Arial" panose="020B0604020202020204" pitchFamily="34" charset="0"/>
              </a:rPr>
              <a:t>()) != null) {</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smtClean="0">
                <a:solidFill>
                  <a:srgbClr val="006000"/>
                </a:solidFill>
                <a:latin typeface="Arial Unicode MS" panose="020B0604020202020204" pitchFamily="34" charset="-122"/>
                <a:cs typeface="Arial" panose="020B0604020202020204" pitchFamily="34" charset="0"/>
              </a:rPr>
              <a:t>                         </a:t>
            </a:r>
            <a:r>
              <a:rPr lang="en-US" sz="1800" dirty="0" err="1" smtClean="0">
                <a:solidFill>
                  <a:srgbClr val="006000"/>
                </a:solidFill>
                <a:latin typeface="Arial Unicode MS" panose="020B0604020202020204" pitchFamily="34" charset="-122"/>
                <a:cs typeface="Arial" panose="020B0604020202020204" pitchFamily="34" charset="0"/>
              </a:rPr>
              <a:t>startActivity</a:t>
            </a:r>
            <a:r>
              <a:rPr lang="en-US" sz="1800" dirty="0" smtClean="0">
                <a:solidFill>
                  <a:srgbClr val="006000"/>
                </a:solidFill>
                <a:latin typeface="Arial Unicode MS" panose="020B0604020202020204" pitchFamily="34" charset="-122"/>
                <a:cs typeface="Arial" panose="020B0604020202020204" pitchFamily="34" charset="0"/>
              </a:rPr>
              <a:t>(intent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else{</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Toast </a:t>
            </a:r>
            <a:r>
              <a:rPr lang="en-US" sz="1800" dirty="0">
                <a:solidFill>
                  <a:srgbClr val="006000"/>
                </a:solidFill>
                <a:latin typeface="Arial Unicode MS" panose="020B0604020202020204" pitchFamily="34" charset="-122"/>
                <a:cs typeface="Arial" panose="020B0604020202020204" pitchFamily="34" charset="0"/>
              </a:rPr>
              <a:t>toast=</a:t>
            </a:r>
            <a:r>
              <a:rPr lang="en-US" sz="1800" dirty="0" err="1">
                <a:solidFill>
                  <a:srgbClr val="006000"/>
                </a:solidFill>
                <a:latin typeface="Arial Unicode MS" panose="020B0604020202020204" pitchFamily="34" charset="-122"/>
                <a:cs typeface="Arial" panose="020B0604020202020204" pitchFamily="34" charset="0"/>
              </a:rPr>
              <a:t>Toast.makeText</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getApplicationContext</a:t>
            </a:r>
            <a:r>
              <a:rPr lang="en-US" sz="1800" dirty="0">
                <a:solidFill>
                  <a:srgbClr val="006000"/>
                </a:solidFill>
                <a:latin typeface="Arial Unicode MS" panose="020B0604020202020204" pitchFamily="34" charset="-122"/>
                <a:cs typeface="Arial" panose="020B0604020202020204" pitchFamily="34" charset="0"/>
              </a:rPr>
              <a:t>(), "No Activity is matched!", </a:t>
            </a:r>
            <a:r>
              <a:rPr lang="en-US" sz="1800" dirty="0" smtClean="0">
                <a:solidFill>
                  <a:srgbClr val="006000"/>
                </a:solidFill>
                <a:latin typeface="Arial Unicode MS" panose="020B0604020202020204" pitchFamily="34" charset="-122"/>
                <a:cs typeface="Arial" panose="020B0604020202020204" pitchFamily="34" charset="0"/>
              </a:rPr>
              <a:t>                   </a:t>
            </a:r>
            <a:r>
              <a:rPr lang="en-US" sz="1800" dirty="0" err="1" smtClean="0">
                <a:solidFill>
                  <a:srgbClr val="006000"/>
                </a:solidFill>
                <a:latin typeface="Arial Unicode MS" panose="020B0604020202020204" pitchFamily="34" charset="-122"/>
                <a:cs typeface="Arial" panose="020B0604020202020204" pitchFamily="34" charset="0"/>
              </a:rPr>
              <a:t>Toast.LENGTH_SHORT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a:t>
            </a:r>
            <a:r>
              <a:rPr lang="en-US" sz="1800" dirty="0" err="1" smtClean="0">
                <a:solidFill>
                  <a:srgbClr val="006000"/>
                </a:solidFill>
                <a:latin typeface="Arial Unicode MS" panose="020B0604020202020204" pitchFamily="34" charset="-122"/>
                <a:cs typeface="Arial" panose="020B0604020202020204" pitchFamily="34" charset="0"/>
              </a:rPr>
              <a:t>toast.show</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smtClean="0">
                <a:solidFill>
                  <a:srgbClr val="FF0000"/>
                </a:solidFill>
                <a:latin typeface="Arial Unicode MS" panose="020B0604020202020204" pitchFamily="34" charset="-122"/>
                <a:cs typeface="Arial" panose="020B0604020202020204" pitchFamily="34" charset="0"/>
              </a:rPr>
              <a:t>Continue…</a:t>
            </a:r>
            <a:endParaRPr lang="en-US" sz="1800" dirty="0">
              <a:solidFill>
                <a:srgbClr val="FF0000"/>
              </a:solidFill>
              <a:latin typeface="Arial Unicode MS" panose="020B0604020202020204" pitchFamily="34" charset="-122"/>
              <a:cs typeface="Arial" panose="020B0604020202020204" pitchFamily="34" charset="0"/>
            </a:endParaRPr>
          </a:p>
        </p:txBody>
      </p:sp>
    </p:spTree>
    <p:extLst>
      <p:ext uri="{BB962C8B-B14F-4D97-AF65-F5344CB8AC3E}">
        <p14:creationId xmlns:p14="http://schemas.microsoft.com/office/powerpoint/2010/main" val="137393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p:cNvSpPr>
          <p:nvPr>
            <p:ph idx="1"/>
          </p:nvPr>
        </p:nvSpPr>
        <p:spPr bwMode="auto">
          <a:xfrm>
            <a:off x="303212" y="103999"/>
            <a:ext cx="11430000" cy="67403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Button </a:t>
            </a:r>
            <a:r>
              <a:rPr lang="en-US" sz="1800" dirty="0" err="1">
                <a:solidFill>
                  <a:srgbClr val="006000"/>
                </a:solidFill>
                <a:latin typeface="Arial Unicode MS" panose="020B0604020202020204" pitchFamily="34" charset="-122"/>
                <a:cs typeface="Arial" panose="020B0604020202020204" pitchFamily="34" charset="0"/>
              </a:rPr>
              <a:t>btnB</a:t>
            </a:r>
            <a:r>
              <a:rPr lang="en-US" sz="1800" dirty="0">
                <a:solidFill>
                  <a:srgbClr val="006000"/>
                </a:solidFill>
                <a:latin typeface="Arial Unicode MS" panose="020B0604020202020204" pitchFamily="34" charset="-122"/>
                <a:cs typeface="Arial" panose="020B0604020202020204" pitchFamily="34" charset="0"/>
              </a:rPr>
              <a:t>=(Button) </a:t>
            </a:r>
            <a:r>
              <a:rPr lang="en-US" sz="1800" dirty="0" err="1">
                <a:solidFill>
                  <a:srgbClr val="006000"/>
                </a:solidFill>
                <a:latin typeface="Arial Unicode MS" panose="020B0604020202020204" pitchFamily="34" charset="-122"/>
                <a:cs typeface="Arial" panose="020B0604020202020204" pitchFamily="34" charset="0"/>
              </a:rPr>
              <a:t>findViewById</a:t>
            </a:r>
            <a:r>
              <a:rPr lang="en-US" sz="1800" dirty="0">
                <a:solidFill>
                  <a:srgbClr val="006000"/>
                </a:solidFill>
                <a:latin typeface="Arial Unicode MS" panose="020B0604020202020204" pitchFamily="34" charset="-122"/>
                <a:cs typeface="Arial" panose="020B0604020202020204" pitchFamily="34" charset="0"/>
              </a:rPr>
              <a:t>(R.id.button2);</a:t>
            </a:r>
          </a:p>
          <a:p>
            <a:pPr marL="0" indent="0">
              <a:lnSpc>
                <a:spcPct val="100000"/>
              </a:lnSpc>
              <a:buClrTx/>
              <a:buNone/>
            </a:pPr>
            <a:r>
              <a:rPr lang="en-US" sz="1800" dirty="0" err="1">
                <a:solidFill>
                  <a:srgbClr val="006000"/>
                </a:solidFill>
                <a:latin typeface="Arial Unicode MS" panose="020B0604020202020204" pitchFamily="34" charset="-122"/>
                <a:cs typeface="Arial" panose="020B0604020202020204" pitchFamily="34" charset="0"/>
              </a:rPr>
              <a:t>btnB.setOnClickListener</a:t>
            </a:r>
            <a:r>
              <a:rPr lang="en-US" sz="1800" dirty="0">
                <a:solidFill>
                  <a:srgbClr val="006000"/>
                </a:solidFill>
                <a:latin typeface="Arial Unicode MS" panose="020B0604020202020204" pitchFamily="34" charset="-122"/>
                <a:cs typeface="Arial" panose="020B0604020202020204" pitchFamily="34" charset="0"/>
              </a:rPr>
              <a:t>(new </a:t>
            </a:r>
            <a:r>
              <a:rPr lang="en-US" sz="1800" dirty="0" err="1">
                <a:solidFill>
                  <a:srgbClr val="006000"/>
                </a:solidFill>
                <a:latin typeface="Arial Unicode MS" panose="020B0604020202020204" pitchFamily="34" charset="-122"/>
                <a:cs typeface="Arial" panose="020B0604020202020204" pitchFamily="34" charset="0"/>
              </a:rPr>
              <a:t>OnClickListener</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@Override</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public void </a:t>
            </a:r>
            <a:r>
              <a:rPr lang="en-US" sz="1800" dirty="0" err="1">
                <a:solidFill>
                  <a:srgbClr val="006000"/>
                </a:solidFill>
                <a:latin typeface="Arial Unicode MS" panose="020B0604020202020204" pitchFamily="34" charset="-122"/>
                <a:cs typeface="Arial" panose="020B0604020202020204" pitchFamily="34" charset="0"/>
              </a:rPr>
              <a:t>onClick</a:t>
            </a:r>
            <a:r>
              <a:rPr lang="en-US" sz="1800" dirty="0">
                <a:solidFill>
                  <a:srgbClr val="006000"/>
                </a:solidFill>
                <a:latin typeface="Arial Unicode MS" panose="020B0604020202020204" pitchFamily="34" charset="-122"/>
                <a:cs typeface="Arial" panose="020B0604020202020204" pitchFamily="34" charset="0"/>
              </a:rPr>
              <a:t>(View v) {</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//set implicit intent to match activity B</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intent=new </a:t>
            </a:r>
            <a:r>
              <a:rPr lang="en-US" sz="1800" dirty="0">
                <a:solidFill>
                  <a:srgbClr val="006000"/>
                </a:solidFill>
                <a:latin typeface="Arial Unicode MS" panose="020B0604020202020204" pitchFamily="34" charset="-122"/>
                <a:cs typeface="Arial" panose="020B0604020202020204" pitchFamily="34" charset="0"/>
              </a:rPr>
              <a:t>Intent();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//set action</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a:t>
            </a:r>
            <a:r>
              <a:rPr lang="en-US" sz="1800" dirty="0" err="1" smtClean="0">
                <a:solidFill>
                  <a:srgbClr val="006000"/>
                </a:solidFill>
                <a:latin typeface="Arial Unicode MS" panose="020B0604020202020204" pitchFamily="34" charset="-122"/>
                <a:cs typeface="Arial" panose="020B0604020202020204" pitchFamily="34" charset="0"/>
              </a:rPr>
              <a:t>intent.setAction</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com.wyou.actionB</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//set category</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a:t>
            </a:r>
            <a:r>
              <a:rPr lang="en-US" sz="1800" dirty="0" err="1" smtClean="0">
                <a:solidFill>
                  <a:srgbClr val="006000"/>
                </a:solidFill>
                <a:latin typeface="Arial Unicode MS" panose="020B0604020202020204" pitchFamily="34" charset="-122"/>
                <a:cs typeface="Arial" panose="020B0604020202020204" pitchFamily="34" charset="0"/>
              </a:rPr>
              <a:t>intent.addCategory</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com.wyou.categoryB</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//set data</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a:t>
            </a:r>
            <a:r>
              <a:rPr lang="en-US" sz="1800" dirty="0" err="1" smtClean="0">
                <a:solidFill>
                  <a:srgbClr val="006000"/>
                </a:solidFill>
                <a:latin typeface="Arial Unicode MS" panose="020B0604020202020204" pitchFamily="34" charset="-122"/>
                <a:cs typeface="Arial" panose="020B0604020202020204" pitchFamily="34" charset="0"/>
              </a:rPr>
              <a:t>intent.setData</a:t>
            </a:r>
            <a:r>
              <a:rPr lang="en-US" sz="1800" dirty="0" smtClean="0">
                <a:solidFill>
                  <a:srgbClr val="006000"/>
                </a:solidFill>
                <a:latin typeface="Arial Unicode MS" panose="020B0604020202020204" pitchFamily="34" charset="-122"/>
                <a:cs typeface="Arial" panose="020B0604020202020204" pitchFamily="34" charset="0"/>
              </a:rPr>
              <a:t>(</a:t>
            </a:r>
            <a:r>
              <a:rPr lang="en-US" sz="1800" dirty="0" err="1" smtClean="0">
                <a:solidFill>
                  <a:srgbClr val="006000"/>
                </a:solidFill>
                <a:latin typeface="Arial Unicode MS" panose="020B0604020202020204" pitchFamily="34" charset="-122"/>
                <a:cs typeface="Arial" panose="020B0604020202020204" pitchFamily="34" charset="0"/>
              </a:rPr>
              <a:t>Uri.parse</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wyou</a:t>
            </a:r>
            <a:r>
              <a:rPr lang="en-US" sz="1800" dirty="0">
                <a:solidFill>
                  <a:srgbClr val="006000"/>
                </a:solidFill>
                <a:latin typeface="Arial Unicode MS" panose="020B0604020202020204" pitchFamily="34" charset="-122"/>
                <a:cs typeface="Arial" panose="020B0604020202020204" pitchFamily="34" charset="0"/>
              </a:rPr>
              <a:t>://www.wyou.com/wyou</a:t>
            </a:r>
            <a:r>
              <a:rPr lang="en-US" sz="1800" dirty="0" smtClean="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a:t>
            </a:r>
            <a:r>
              <a:rPr lang="en-US" sz="1800" dirty="0">
                <a:solidFill>
                  <a:srgbClr val="006000"/>
                </a:solidFill>
                <a:latin typeface="Arial Unicode MS" panose="020B0604020202020204" pitchFamily="34" charset="-122"/>
                <a:cs typeface="Arial" panose="020B0604020202020204" pitchFamily="34" charset="0"/>
              </a:rPr>
              <a:t>if (</a:t>
            </a:r>
            <a:r>
              <a:rPr lang="en-US" sz="1800" dirty="0" err="1">
                <a:solidFill>
                  <a:srgbClr val="006000"/>
                </a:solidFill>
                <a:latin typeface="Arial Unicode MS" panose="020B0604020202020204" pitchFamily="34" charset="-122"/>
                <a:cs typeface="Arial" panose="020B0604020202020204" pitchFamily="34" charset="0"/>
              </a:rPr>
              <a:t>intent.resolveActivity</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getPackageManager</a:t>
            </a:r>
            <a:r>
              <a:rPr lang="en-US" sz="1800" dirty="0">
                <a:solidFill>
                  <a:srgbClr val="006000"/>
                </a:solidFill>
                <a:latin typeface="Arial Unicode MS" panose="020B0604020202020204" pitchFamily="34" charset="-122"/>
                <a:cs typeface="Arial" panose="020B0604020202020204" pitchFamily="34" charset="0"/>
              </a:rPr>
              <a:t>()) != null) {</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smtClean="0">
                <a:solidFill>
                  <a:srgbClr val="006000"/>
                </a:solidFill>
                <a:latin typeface="Arial Unicode MS" panose="020B0604020202020204" pitchFamily="34" charset="-122"/>
                <a:cs typeface="Arial" panose="020B0604020202020204" pitchFamily="34" charset="0"/>
              </a:rPr>
              <a:t>                </a:t>
            </a:r>
            <a:r>
              <a:rPr lang="en-US" sz="1800" dirty="0" err="1" smtClean="0">
                <a:solidFill>
                  <a:srgbClr val="006000"/>
                </a:solidFill>
                <a:latin typeface="Arial Unicode MS" panose="020B0604020202020204" pitchFamily="34" charset="-122"/>
                <a:cs typeface="Arial" panose="020B0604020202020204" pitchFamily="34" charset="0"/>
              </a:rPr>
              <a:t>startActivity</a:t>
            </a:r>
            <a:r>
              <a:rPr lang="en-US" sz="1800" dirty="0" smtClean="0">
                <a:solidFill>
                  <a:srgbClr val="006000"/>
                </a:solidFill>
                <a:latin typeface="Arial Unicode MS" panose="020B0604020202020204" pitchFamily="34" charset="-122"/>
                <a:cs typeface="Arial" panose="020B0604020202020204" pitchFamily="34" charset="0"/>
              </a:rPr>
              <a:t>(intent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else</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Toast </a:t>
            </a:r>
            <a:r>
              <a:rPr lang="en-US" sz="1800" dirty="0">
                <a:solidFill>
                  <a:srgbClr val="006000"/>
                </a:solidFill>
                <a:latin typeface="Arial Unicode MS" panose="020B0604020202020204" pitchFamily="34" charset="-122"/>
                <a:cs typeface="Arial" panose="020B0604020202020204" pitchFamily="34" charset="0"/>
              </a:rPr>
              <a:t>toast=</a:t>
            </a:r>
            <a:r>
              <a:rPr lang="en-US" sz="1800" dirty="0" err="1">
                <a:solidFill>
                  <a:srgbClr val="006000"/>
                </a:solidFill>
                <a:latin typeface="Arial Unicode MS" panose="020B0604020202020204" pitchFamily="34" charset="-122"/>
                <a:cs typeface="Arial" panose="020B0604020202020204" pitchFamily="34" charset="0"/>
              </a:rPr>
              <a:t>Toast.makeText</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getApplicationContext</a:t>
            </a:r>
            <a:r>
              <a:rPr lang="en-US" sz="1800" dirty="0">
                <a:solidFill>
                  <a:srgbClr val="006000"/>
                </a:solidFill>
                <a:latin typeface="Arial Unicode MS" panose="020B0604020202020204" pitchFamily="34" charset="-122"/>
                <a:cs typeface="Arial" panose="020B0604020202020204" pitchFamily="34" charset="0"/>
              </a:rPr>
              <a:t>(), "No Activity is matched!", </a:t>
            </a:r>
            <a:r>
              <a:rPr lang="en-US" sz="1800" dirty="0" err="1">
                <a:solidFill>
                  <a:srgbClr val="006000"/>
                </a:solidFill>
                <a:latin typeface="Arial Unicode MS" panose="020B0604020202020204" pitchFamily="34" charset="-122"/>
                <a:cs typeface="Arial" panose="020B0604020202020204" pitchFamily="34" charset="0"/>
              </a:rPr>
              <a:t>Toast.LENGTH_SHORT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a:t>
            </a:r>
            <a:r>
              <a:rPr lang="en-US" sz="1800" dirty="0" err="1" smtClean="0">
                <a:solidFill>
                  <a:srgbClr val="006000"/>
                </a:solidFill>
                <a:latin typeface="Arial Unicode MS" panose="020B0604020202020204" pitchFamily="34" charset="-122"/>
                <a:cs typeface="Arial" panose="020B0604020202020204" pitchFamily="34" charset="0"/>
              </a:rPr>
              <a:t>toast.show</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smtClean="0">
                <a:solidFill>
                  <a:srgbClr val="FF0000"/>
                </a:solidFill>
                <a:latin typeface="Arial Unicode MS" panose="020B0604020202020204" pitchFamily="34" charset="-122"/>
                <a:cs typeface="Arial" panose="020B0604020202020204" pitchFamily="34" charset="0"/>
              </a:rPr>
              <a:t>Continue…</a:t>
            </a:r>
            <a:endParaRPr lang="en-US" sz="1800" dirty="0">
              <a:solidFill>
                <a:srgbClr val="FF0000"/>
              </a:solidFill>
              <a:latin typeface="Arial Unicode MS" panose="020B0604020202020204" pitchFamily="34" charset="-122"/>
              <a:cs typeface="Arial" panose="020B0604020202020204" pitchFamily="34" charset="0"/>
            </a:endParaRPr>
          </a:p>
        </p:txBody>
      </p:sp>
    </p:spTree>
    <p:extLst>
      <p:ext uri="{BB962C8B-B14F-4D97-AF65-F5344CB8AC3E}">
        <p14:creationId xmlns:p14="http://schemas.microsoft.com/office/powerpoint/2010/main" val="2564210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p:txBody>
          <a:bodyPr/>
          <a:lstStyle/>
          <a:p>
            <a:r>
              <a:rPr lang="en-US" dirty="0" smtClean="0"/>
              <a:t>Activities – visual user interface focused on a single thing a user can do</a:t>
            </a:r>
          </a:p>
          <a:p>
            <a:r>
              <a:rPr lang="en-US" dirty="0" smtClean="0"/>
              <a:t>Services – no visual interface – they run in the background</a:t>
            </a:r>
          </a:p>
          <a:p>
            <a:r>
              <a:rPr lang="en-US" dirty="0" smtClean="0"/>
              <a:t>Broadcast Receivers – receive and react to broadcast announcements</a:t>
            </a:r>
          </a:p>
          <a:p>
            <a:r>
              <a:rPr lang="en-US" dirty="0" smtClean="0"/>
              <a:t>Content Providers – allow data exchange between applications</a:t>
            </a:r>
          </a:p>
          <a:p>
            <a:endParaRPr lang="en-US" dirty="0"/>
          </a:p>
        </p:txBody>
      </p:sp>
    </p:spTree>
    <p:extLst>
      <p:ext uri="{BB962C8B-B14F-4D97-AF65-F5344CB8AC3E}">
        <p14:creationId xmlns:p14="http://schemas.microsoft.com/office/powerpoint/2010/main" val="11418071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p:cNvSpPr>
          <p:nvPr>
            <p:ph idx="1"/>
          </p:nvPr>
        </p:nvSpPr>
        <p:spPr bwMode="auto">
          <a:xfrm>
            <a:off x="303212" y="104000"/>
            <a:ext cx="11430000" cy="67403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Button </a:t>
            </a:r>
            <a:r>
              <a:rPr lang="en-US" sz="1800" dirty="0" err="1">
                <a:solidFill>
                  <a:srgbClr val="006000"/>
                </a:solidFill>
                <a:latin typeface="Arial Unicode MS" panose="020B0604020202020204" pitchFamily="34" charset="-122"/>
                <a:cs typeface="Arial" panose="020B0604020202020204" pitchFamily="34" charset="0"/>
              </a:rPr>
              <a:t>btnA</a:t>
            </a:r>
            <a:r>
              <a:rPr lang="en-US" sz="1800" dirty="0">
                <a:solidFill>
                  <a:srgbClr val="006000"/>
                </a:solidFill>
                <a:latin typeface="Arial Unicode MS" panose="020B0604020202020204" pitchFamily="34" charset="-122"/>
                <a:cs typeface="Arial" panose="020B0604020202020204" pitchFamily="34" charset="0"/>
              </a:rPr>
              <a:t>=(Button) </a:t>
            </a:r>
            <a:r>
              <a:rPr lang="en-US" sz="1800" dirty="0" err="1">
                <a:solidFill>
                  <a:srgbClr val="006000"/>
                </a:solidFill>
                <a:latin typeface="Arial Unicode MS" panose="020B0604020202020204" pitchFamily="34" charset="-122"/>
                <a:cs typeface="Arial" panose="020B0604020202020204" pitchFamily="34" charset="0"/>
              </a:rPr>
              <a:t>findViewById</a:t>
            </a:r>
            <a:r>
              <a:rPr lang="en-US" sz="1800" dirty="0">
                <a:solidFill>
                  <a:srgbClr val="006000"/>
                </a:solidFill>
                <a:latin typeface="Arial Unicode MS" panose="020B0604020202020204" pitchFamily="34" charset="-122"/>
                <a:cs typeface="Arial" panose="020B0604020202020204" pitchFamily="34" charset="0"/>
              </a:rPr>
              <a:t>(R.id.button1);</a:t>
            </a:r>
          </a:p>
          <a:p>
            <a:pPr marL="0" indent="0">
              <a:lnSpc>
                <a:spcPct val="100000"/>
              </a:lnSpc>
              <a:buClrTx/>
              <a:buNone/>
            </a:pPr>
            <a:r>
              <a:rPr lang="en-US" sz="1800" dirty="0" err="1">
                <a:solidFill>
                  <a:srgbClr val="006000"/>
                </a:solidFill>
                <a:latin typeface="Arial Unicode MS" panose="020B0604020202020204" pitchFamily="34" charset="-122"/>
                <a:cs typeface="Arial" panose="020B0604020202020204" pitchFamily="34" charset="0"/>
              </a:rPr>
              <a:t>btnA.setOnClickListener</a:t>
            </a:r>
            <a:r>
              <a:rPr lang="en-US" sz="1800" dirty="0">
                <a:solidFill>
                  <a:srgbClr val="006000"/>
                </a:solidFill>
                <a:latin typeface="Arial Unicode MS" panose="020B0604020202020204" pitchFamily="34" charset="-122"/>
                <a:cs typeface="Arial" panose="020B0604020202020204" pitchFamily="34" charset="0"/>
              </a:rPr>
              <a:t>(new </a:t>
            </a:r>
            <a:r>
              <a:rPr lang="en-US" sz="1800" dirty="0" err="1">
                <a:solidFill>
                  <a:srgbClr val="006000"/>
                </a:solidFill>
                <a:latin typeface="Arial Unicode MS" panose="020B0604020202020204" pitchFamily="34" charset="-122"/>
                <a:cs typeface="Arial" panose="020B0604020202020204" pitchFamily="34" charset="0"/>
              </a:rPr>
              <a:t>OnClickListener</a:t>
            </a:r>
            <a:r>
              <a:rPr lang="en-US" sz="1800" dirty="0" smtClean="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@Override</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public void </a:t>
            </a:r>
            <a:r>
              <a:rPr lang="en-US" sz="1800" dirty="0" err="1">
                <a:solidFill>
                  <a:srgbClr val="006000"/>
                </a:solidFill>
                <a:latin typeface="Arial Unicode MS" panose="020B0604020202020204" pitchFamily="34" charset="-122"/>
                <a:cs typeface="Arial" panose="020B0604020202020204" pitchFamily="34" charset="0"/>
              </a:rPr>
              <a:t>onClick</a:t>
            </a:r>
            <a:r>
              <a:rPr lang="en-US" sz="1800" dirty="0">
                <a:solidFill>
                  <a:srgbClr val="006000"/>
                </a:solidFill>
                <a:latin typeface="Arial Unicode MS" panose="020B0604020202020204" pitchFamily="34" charset="-122"/>
                <a:cs typeface="Arial" panose="020B0604020202020204" pitchFamily="34" charset="0"/>
              </a:rPr>
              <a:t>(View v) {</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//set implicit intent to match activity A</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Intent </a:t>
            </a:r>
            <a:r>
              <a:rPr lang="en-US" sz="1800" dirty="0">
                <a:solidFill>
                  <a:srgbClr val="006000"/>
                </a:solidFill>
                <a:latin typeface="Arial Unicode MS" panose="020B0604020202020204" pitchFamily="34" charset="-122"/>
                <a:cs typeface="Arial" panose="020B0604020202020204" pitchFamily="34" charset="0"/>
              </a:rPr>
              <a:t>intent=new Intent();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//set action</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a:t>
            </a:r>
            <a:r>
              <a:rPr lang="en-US" sz="1800" dirty="0" err="1" smtClean="0">
                <a:solidFill>
                  <a:srgbClr val="006000"/>
                </a:solidFill>
                <a:latin typeface="Arial Unicode MS" panose="020B0604020202020204" pitchFamily="34" charset="-122"/>
                <a:cs typeface="Arial" panose="020B0604020202020204" pitchFamily="34" charset="0"/>
              </a:rPr>
              <a:t>intent.setAction</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com.wyou.action</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//set category</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a:t>
            </a:r>
            <a:r>
              <a:rPr lang="en-US" sz="1800" dirty="0" err="1" smtClean="0">
                <a:solidFill>
                  <a:srgbClr val="006000"/>
                </a:solidFill>
                <a:latin typeface="Arial Unicode MS" panose="020B0604020202020204" pitchFamily="34" charset="-122"/>
                <a:cs typeface="Arial" panose="020B0604020202020204" pitchFamily="34" charset="0"/>
              </a:rPr>
              <a:t>intent.addCategory</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com.wyou.category</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//set data</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a:t>
            </a:r>
            <a:r>
              <a:rPr lang="en-US" sz="1800" dirty="0" err="1" smtClean="0">
                <a:solidFill>
                  <a:srgbClr val="006000"/>
                </a:solidFill>
                <a:latin typeface="Arial Unicode MS" panose="020B0604020202020204" pitchFamily="34" charset="-122"/>
                <a:cs typeface="Arial" panose="020B0604020202020204" pitchFamily="34" charset="0"/>
              </a:rPr>
              <a:t>intent.setData</a:t>
            </a:r>
            <a:r>
              <a:rPr lang="en-US" sz="1800" dirty="0" smtClean="0">
                <a:solidFill>
                  <a:srgbClr val="006000"/>
                </a:solidFill>
                <a:latin typeface="Arial Unicode MS" panose="020B0604020202020204" pitchFamily="34" charset="-122"/>
                <a:cs typeface="Arial" panose="020B0604020202020204" pitchFamily="34" charset="0"/>
              </a:rPr>
              <a:t>(</a:t>
            </a:r>
            <a:r>
              <a:rPr lang="en-US" sz="1800" dirty="0" err="1" smtClean="0">
                <a:solidFill>
                  <a:srgbClr val="006000"/>
                </a:solidFill>
                <a:latin typeface="Arial Unicode MS" panose="020B0604020202020204" pitchFamily="34" charset="-122"/>
                <a:cs typeface="Arial" panose="020B0604020202020204" pitchFamily="34" charset="0"/>
              </a:rPr>
              <a:t>Uri.parse</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wyou</a:t>
            </a:r>
            <a:r>
              <a:rPr lang="en-US" sz="1800" dirty="0">
                <a:solidFill>
                  <a:srgbClr val="006000"/>
                </a:solidFill>
                <a:latin typeface="Arial Unicode MS" panose="020B0604020202020204" pitchFamily="34" charset="-122"/>
                <a:cs typeface="Arial" panose="020B0604020202020204" pitchFamily="34" charset="0"/>
              </a:rPr>
              <a:t>://www.wyou.com/wyou"));</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if </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intent.resolveActivity</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getPackageManager</a:t>
            </a:r>
            <a:r>
              <a:rPr lang="en-US" sz="1800" dirty="0">
                <a:solidFill>
                  <a:srgbClr val="006000"/>
                </a:solidFill>
                <a:latin typeface="Arial Unicode MS" panose="020B0604020202020204" pitchFamily="34" charset="-122"/>
                <a:cs typeface="Arial" panose="020B0604020202020204" pitchFamily="34" charset="0"/>
              </a:rPr>
              <a:t>()) != null) {</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smtClean="0">
                <a:solidFill>
                  <a:srgbClr val="006000"/>
                </a:solidFill>
                <a:latin typeface="Arial Unicode MS" panose="020B0604020202020204" pitchFamily="34" charset="-122"/>
                <a:cs typeface="Arial" panose="020B0604020202020204" pitchFamily="34" charset="0"/>
              </a:rPr>
              <a:t>                         </a:t>
            </a:r>
            <a:r>
              <a:rPr lang="en-US" sz="1800" dirty="0" err="1" smtClean="0">
                <a:solidFill>
                  <a:srgbClr val="006000"/>
                </a:solidFill>
                <a:latin typeface="Arial Unicode MS" panose="020B0604020202020204" pitchFamily="34" charset="-122"/>
                <a:cs typeface="Arial" panose="020B0604020202020204" pitchFamily="34" charset="0"/>
              </a:rPr>
              <a:t>startActivity</a:t>
            </a:r>
            <a:r>
              <a:rPr lang="en-US" sz="1800" dirty="0" smtClean="0">
                <a:solidFill>
                  <a:srgbClr val="006000"/>
                </a:solidFill>
                <a:latin typeface="Arial Unicode MS" panose="020B0604020202020204" pitchFamily="34" charset="-122"/>
                <a:cs typeface="Arial" panose="020B0604020202020204" pitchFamily="34" charset="0"/>
              </a:rPr>
              <a:t>(intent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else{</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Toast </a:t>
            </a:r>
            <a:r>
              <a:rPr lang="en-US" sz="1800" dirty="0">
                <a:solidFill>
                  <a:srgbClr val="006000"/>
                </a:solidFill>
                <a:latin typeface="Arial Unicode MS" panose="020B0604020202020204" pitchFamily="34" charset="-122"/>
                <a:cs typeface="Arial" panose="020B0604020202020204" pitchFamily="34" charset="0"/>
              </a:rPr>
              <a:t>toast=</a:t>
            </a:r>
            <a:r>
              <a:rPr lang="en-US" sz="1800" dirty="0" err="1">
                <a:solidFill>
                  <a:srgbClr val="006000"/>
                </a:solidFill>
                <a:latin typeface="Arial Unicode MS" panose="020B0604020202020204" pitchFamily="34" charset="-122"/>
                <a:cs typeface="Arial" panose="020B0604020202020204" pitchFamily="34" charset="0"/>
              </a:rPr>
              <a:t>Toast.makeText</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getApplicationContext</a:t>
            </a:r>
            <a:r>
              <a:rPr lang="en-US" sz="1800" dirty="0">
                <a:solidFill>
                  <a:srgbClr val="006000"/>
                </a:solidFill>
                <a:latin typeface="Arial Unicode MS" panose="020B0604020202020204" pitchFamily="34" charset="-122"/>
                <a:cs typeface="Arial" panose="020B0604020202020204" pitchFamily="34" charset="0"/>
              </a:rPr>
              <a:t>(), "No Activity is matched!", </a:t>
            </a:r>
            <a:r>
              <a:rPr lang="en-US" sz="1800" dirty="0" smtClean="0">
                <a:solidFill>
                  <a:srgbClr val="006000"/>
                </a:solidFill>
                <a:latin typeface="Arial Unicode MS" panose="020B0604020202020204" pitchFamily="34" charset="-122"/>
                <a:cs typeface="Arial" panose="020B0604020202020204" pitchFamily="34" charset="0"/>
              </a:rPr>
              <a:t>                   </a:t>
            </a:r>
            <a:r>
              <a:rPr lang="en-US" sz="1800" dirty="0" err="1" smtClean="0">
                <a:solidFill>
                  <a:srgbClr val="006000"/>
                </a:solidFill>
                <a:latin typeface="Arial Unicode MS" panose="020B0604020202020204" pitchFamily="34" charset="-122"/>
                <a:cs typeface="Arial" panose="020B0604020202020204" pitchFamily="34" charset="0"/>
              </a:rPr>
              <a:t>Toast.LENGTH_SHORT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a:t>
            </a:r>
            <a:r>
              <a:rPr lang="en-US" sz="1800" dirty="0" err="1" smtClean="0">
                <a:solidFill>
                  <a:srgbClr val="006000"/>
                </a:solidFill>
                <a:latin typeface="Arial Unicode MS" panose="020B0604020202020204" pitchFamily="34" charset="-122"/>
                <a:cs typeface="Arial" panose="020B0604020202020204" pitchFamily="34" charset="0"/>
              </a:rPr>
              <a:t>toast.show</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smtClean="0">
                <a:solidFill>
                  <a:srgbClr val="FF0000"/>
                </a:solidFill>
                <a:latin typeface="Arial Unicode MS" panose="020B0604020202020204" pitchFamily="34" charset="-122"/>
                <a:cs typeface="Arial" panose="020B0604020202020204" pitchFamily="34" charset="0"/>
              </a:rPr>
              <a:t>Continue…</a:t>
            </a:r>
            <a:endParaRPr lang="en-US" sz="1800" dirty="0">
              <a:solidFill>
                <a:srgbClr val="FF0000"/>
              </a:solidFill>
              <a:latin typeface="Arial Unicode MS" panose="020B0604020202020204" pitchFamily="34" charset="-122"/>
              <a:cs typeface="Arial" panose="020B0604020202020204" pitchFamily="34" charset="0"/>
            </a:endParaRPr>
          </a:p>
        </p:txBody>
      </p:sp>
    </p:spTree>
    <p:extLst>
      <p:ext uri="{BB962C8B-B14F-4D97-AF65-F5344CB8AC3E}">
        <p14:creationId xmlns:p14="http://schemas.microsoft.com/office/powerpoint/2010/main" val="2235480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p:cNvSpPr>
          <p:nvPr>
            <p:ph idx="1"/>
          </p:nvPr>
        </p:nvSpPr>
        <p:spPr bwMode="auto">
          <a:xfrm>
            <a:off x="303212" y="103997"/>
            <a:ext cx="11430000" cy="67403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Button </a:t>
            </a:r>
            <a:r>
              <a:rPr lang="en-US" sz="1800" dirty="0" err="1">
                <a:solidFill>
                  <a:srgbClr val="006000"/>
                </a:solidFill>
                <a:latin typeface="Arial Unicode MS" panose="020B0604020202020204" pitchFamily="34" charset="-122"/>
                <a:cs typeface="Arial" panose="020B0604020202020204" pitchFamily="34" charset="0"/>
              </a:rPr>
              <a:t>btnC</a:t>
            </a:r>
            <a:r>
              <a:rPr lang="en-US" sz="1800" dirty="0">
                <a:solidFill>
                  <a:srgbClr val="006000"/>
                </a:solidFill>
                <a:latin typeface="Arial Unicode MS" panose="020B0604020202020204" pitchFamily="34" charset="-122"/>
                <a:cs typeface="Arial" panose="020B0604020202020204" pitchFamily="34" charset="0"/>
              </a:rPr>
              <a:t>=(Button) </a:t>
            </a:r>
            <a:r>
              <a:rPr lang="en-US" sz="1800" dirty="0" err="1">
                <a:solidFill>
                  <a:srgbClr val="006000"/>
                </a:solidFill>
                <a:latin typeface="Arial Unicode MS" panose="020B0604020202020204" pitchFamily="34" charset="-122"/>
                <a:cs typeface="Arial" panose="020B0604020202020204" pitchFamily="34" charset="0"/>
              </a:rPr>
              <a:t>findViewById</a:t>
            </a:r>
            <a:r>
              <a:rPr lang="en-US" sz="1800" dirty="0">
                <a:solidFill>
                  <a:srgbClr val="006000"/>
                </a:solidFill>
                <a:latin typeface="Arial Unicode MS" panose="020B0604020202020204" pitchFamily="34" charset="-122"/>
                <a:cs typeface="Arial" panose="020B0604020202020204" pitchFamily="34" charset="0"/>
              </a:rPr>
              <a:t>(R.id.button3);</a:t>
            </a:r>
          </a:p>
          <a:p>
            <a:pPr marL="0" indent="0">
              <a:lnSpc>
                <a:spcPct val="100000"/>
              </a:lnSpc>
              <a:buClrTx/>
              <a:buNone/>
            </a:pPr>
            <a:r>
              <a:rPr lang="en-US" sz="1800" dirty="0" err="1">
                <a:solidFill>
                  <a:srgbClr val="006000"/>
                </a:solidFill>
                <a:latin typeface="Arial Unicode MS" panose="020B0604020202020204" pitchFamily="34" charset="-122"/>
                <a:cs typeface="Arial" panose="020B0604020202020204" pitchFamily="34" charset="0"/>
              </a:rPr>
              <a:t>btnC.setOnClickListener</a:t>
            </a:r>
            <a:r>
              <a:rPr lang="en-US" sz="1800" dirty="0">
                <a:solidFill>
                  <a:srgbClr val="006000"/>
                </a:solidFill>
                <a:latin typeface="Arial Unicode MS" panose="020B0604020202020204" pitchFamily="34" charset="-122"/>
                <a:cs typeface="Arial" panose="020B0604020202020204" pitchFamily="34" charset="0"/>
              </a:rPr>
              <a:t>(new </a:t>
            </a:r>
            <a:r>
              <a:rPr lang="en-US" sz="1800" dirty="0" err="1">
                <a:solidFill>
                  <a:srgbClr val="006000"/>
                </a:solidFill>
                <a:latin typeface="Arial Unicode MS" panose="020B0604020202020204" pitchFamily="34" charset="-122"/>
                <a:cs typeface="Arial" panose="020B0604020202020204" pitchFamily="34" charset="0"/>
              </a:rPr>
              <a:t>OnClickListener</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@Override</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public void </a:t>
            </a:r>
            <a:r>
              <a:rPr lang="en-US" sz="1800" dirty="0" err="1">
                <a:solidFill>
                  <a:srgbClr val="006000"/>
                </a:solidFill>
                <a:latin typeface="Arial Unicode MS" panose="020B0604020202020204" pitchFamily="34" charset="-122"/>
                <a:cs typeface="Arial" panose="020B0604020202020204" pitchFamily="34" charset="0"/>
              </a:rPr>
              <a:t>onClick</a:t>
            </a:r>
            <a:r>
              <a:rPr lang="en-US" sz="1800" dirty="0">
                <a:solidFill>
                  <a:srgbClr val="006000"/>
                </a:solidFill>
                <a:latin typeface="Arial Unicode MS" panose="020B0604020202020204" pitchFamily="34" charset="-122"/>
                <a:cs typeface="Arial" panose="020B0604020202020204" pitchFamily="34" charset="0"/>
              </a:rPr>
              <a:t>(View v) {</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//set implicit intent to match activity C</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Intent </a:t>
            </a:r>
            <a:r>
              <a:rPr lang="en-US" sz="1800" dirty="0">
                <a:solidFill>
                  <a:srgbClr val="006000"/>
                </a:solidFill>
                <a:latin typeface="Arial Unicode MS" panose="020B0604020202020204" pitchFamily="34" charset="-122"/>
                <a:cs typeface="Arial" panose="020B0604020202020204" pitchFamily="34" charset="0"/>
              </a:rPr>
              <a:t>intent=new Intent();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//set action</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a:t>
            </a:r>
            <a:r>
              <a:rPr lang="en-US" sz="1800" dirty="0" err="1" smtClean="0">
                <a:solidFill>
                  <a:srgbClr val="006000"/>
                </a:solidFill>
                <a:latin typeface="Arial Unicode MS" panose="020B0604020202020204" pitchFamily="34" charset="-122"/>
                <a:cs typeface="Arial" panose="020B0604020202020204" pitchFamily="34" charset="0"/>
              </a:rPr>
              <a:t>intent.setAction</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com.wyou.action</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//set category</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a:t>
            </a:r>
            <a:r>
              <a:rPr lang="en-US" sz="1800" dirty="0" err="1" smtClean="0">
                <a:solidFill>
                  <a:srgbClr val="006000"/>
                </a:solidFill>
                <a:latin typeface="Arial Unicode MS" panose="020B0604020202020204" pitchFamily="34" charset="-122"/>
                <a:cs typeface="Arial" panose="020B0604020202020204" pitchFamily="34" charset="0"/>
              </a:rPr>
              <a:t>intent.addCategory</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com.wyou.category</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//set data to match "text/*", so this intent will invoke </a:t>
            </a:r>
            <a:r>
              <a:rPr lang="en-US" sz="1800" dirty="0" err="1">
                <a:solidFill>
                  <a:srgbClr val="006000"/>
                </a:solidFill>
                <a:latin typeface="Arial Unicode MS" panose="020B0604020202020204" pitchFamily="34" charset="-122"/>
                <a:cs typeface="Arial" panose="020B0604020202020204" pitchFamily="34" charset="0"/>
              </a:rPr>
              <a:t>ActivityC</a:t>
            </a: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a:t>
            </a:r>
            <a:r>
              <a:rPr lang="en-US" sz="1800" dirty="0" err="1" smtClean="0">
                <a:solidFill>
                  <a:srgbClr val="006000"/>
                </a:solidFill>
                <a:latin typeface="Arial Unicode MS" panose="020B0604020202020204" pitchFamily="34" charset="-122"/>
                <a:cs typeface="Arial" panose="020B0604020202020204" pitchFamily="34" charset="0"/>
              </a:rPr>
              <a:t>intent.setDataAndType</a:t>
            </a:r>
            <a:r>
              <a:rPr lang="en-US" sz="1800" dirty="0" smtClean="0">
                <a:solidFill>
                  <a:srgbClr val="006000"/>
                </a:solidFill>
                <a:latin typeface="Arial Unicode MS" panose="020B0604020202020204" pitchFamily="34" charset="-122"/>
                <a:cs typeface="Arial" panose="020B0604020202020204" pitchFamily="34" charset="0"/>
              </a:rPr>
              <a:t>(</a:t>
            </a:r>
            <a:r>
              <a:rPr lang="en-US" sz="1800" dirty="0" err="1" smtClean="0">
                <a:solidFill>
                  <a:srgbClr val="006000"/>
                </a:solidFill>
                <a:latin typeface="Arial Unicode MS" panose="020B0604020202020204" pitchFamily="34" charset="-122"/>
                <a:cs typeface="Arial" panose="020B0604020202020204" pitchFamily="34" charset="0"/>
              </a:rPr>
              <a:t>Uri.parse</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wyou</a:t>
            </a:r>
            <a:r>
              <a:rPr lang="en-US" sz="1800" dirty="0">
                <a:solidFill>
                  <a:srgbClr val="006000"/>
                </a:solidFill>
                <a:latin typeface="Arial Unicode MS" panose="020B0604020202020204" pitchFamily="34" charset="-122"/>
                <a:cs typeface="Arial" panose="020B0604020202020204" pitchFamily="34" charset="0"/>
              </a:rPr>
              <a:t>://www.wyou.com/wyou"), "text/plain"); </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if </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intent.resolveActivity</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getPackageManager</a:t>
            </a:r>
            <a:r>
              <a:rPr lang="en-US" sz="1800" dirty="0">
                <a:solidFill>
                  <a:srgbClr val="006000"/>
                </a:solidFill>
                <a:latin typeface="Arial Unicode MS" panose="020B0604020202020204" pitchFamily="34" charset="-122"/>
                <a:cs typeface="Arial" panose="020B0604020202020204" pitchFamily="34" charset="0"/>
              </a:rPr>
              <a:t>()) != null) {</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smtClean="0">
                <a:solidFill>
                  <a:srgbClr val="006000"/>
                </a:solidFill>
                <a:latin typeface="Arial Unicode MS" panose="020B0604020202020204" pitchFamily="34" charset="-122"/>
                <a:cs typeface="Arial" panose="020B0604020202020204" pitchFamily="34" charset="0"/>
              </a:rPr>
              <a:t>                             </a:t>
            </a:r>
            <a:r>
              <a:rPr lang="en-US" sz="1800" dirty="0" err="1" smtClean="0">
                <a:solidFill>
                  <a:srgbClr val="006000"/>
                </a:solidFill>
                <a:latin typeface="Arial Unicode MS" panose="020B0604020202020204" pitchFamily="34" charset="-122"/>
                <a:cs typeface="Arial" panose="020B0604020202020204" pitchFamily="34" charset="0"/>
              </a:rPr>
              <a:t>startActivity</a:t>
            </a:r>
            <a:r>
              <a:rPr lang="en-US" sz="1800" dirty="0" smtClean="0">
                <a:solidFill>
                  <a:srgbClr val="006000"/>
                </a:solidFill>
                <a:latin typeface="Arial Unicode MS" panose="020B0604020202020204" pitchFamily="34" charset="-122"/>
                <a:cs typeface="Arial" panose="020B0604020202020204" pitchFamily="34" charset="0"/>
              </a:rPr>
              <a:t>(intent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else</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Toast </a:t>
            </a:r>
            <a:r>
              <a:rPr lang="en-US" sz="1800" dirty="0">
                <a:solidFill>
                  <a:srgbClr val="006000"/>
                </a:solidFill>
                <a:latin typeface="Arial Unicode MS" panose="020B0604020202020204" pitchFamily="34" charset="-122"/>
                <a:cs typeface="Arial" panose="020B0604020202020204" pitchFamily="34" charset="0"/>
              </a:rPr>
              <a:t>toast=</a:t>
            </a:r>
            <a:r>
              <a:rPr lang="en-US" sz="1800" dirty="0" err="1">
                <a:solidFill>
                  <a:srgbClr val="006000"/>
                </a:solidFill>
                <a:latin typeface="Arial Unicode MS" panose="020B0604020202020204" pitchFamily="34" charset="-122"/>
                <a:cs typeface="Arial" panose="020B0604020202020204" pitchFamily="34" charset="0"/>
              </a:rPr>
              <a:t>Toast.makeText</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getApplicationContext</a:t>
            </a:r>
            <a:r>
              <a:rPr lang="en-US" sz="1800" dirty="0">
                <a:solidFill>
                  <a:srgbClr val="006000"/>
                </a:solidFill>
                <a:latin typeface="Arial Unicode MS" panose="020B0604020202020204" pitchFamily="34" charset="-122"/>
                <a:cs typeface="Arial" panose="020B0604020202020204" pitchFamily="34" charset="0"/>
              </a:rPr>
              <a:t>(), "No Activity is matched!", </a:t>
            </a:r>
            <a:r>
              <a:rPr lang="en-US" sz="1800" dirty="0" smtClean="0">
                <a:solidFill>
                  <a:srgbClr val="006000"/>
                </a:solidFill>
                <a:latin typeface="Arial Unicode MS" panose="020B0604020202020204" pitchFamily="34" charset="-122"/>
                <a:cs typeface="Arial" panose="020B0604020202020204" pitchFamily="34" charset="0"/>
              </a:rPr>
              <a:t>                 </a:t>
            </a:r>
            <a:r>
              <a:rPr lang="en-US" sz="1800" dirty="0" err="1" smtClean="0">
                <a:solidFill>
                  <a:srgbClr val="006000"/>
                </a:solidFill>
                <a:latin typeface="Arial Unicode MS" panose="020B0604020202020204" pitchFamily="34" charset="-122"/>
                <a:cs typeface="Arial" panose="020B0604020202020204" pitchFamily="34" charset="0"/>
              </a:rPr>
              <a:t>Toast.LENGTH_SHORT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a:t>
            </a:r>
            <a:r>
              <a:rPr lang="en-US" sz="1800" dirty="0" err="1" smtClean="0">
                <a:solidFill>
                  <a:srgbClr val="006000"/>
                </a:solidFill>
                <a:latin typeface="Arial Unicode MS" panose="020B0604020202020204" pitchFamily="34" charset="-122"/>
                <a:cs typeface="Arial" panose="020B0604020202020204" pitchFamily="34" charset="0"/>
              </a:rPr>
              <a:t>toast.show</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a:t>
            </a: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FF0000"/>
                </a:solidFill>
                <a:latin typeface="Arial Unicode MS" panose="020B0604020202020204" pitchFamily="34" charset="-122"/>
                <a:cs typeface="Arial" panose="020B0604020202020204" pitchFamily="34" charset="0"/>
              </a:rPr>
              <a:t>Continue…</a:t>
            </a:r>
          </a:p>
        </p:txBody>
      </p:sp>
    </p:spTree>
    <p:extLst>
      <p:ext uri="{BB962C8B-B14F-4D97-AF65-F5344CB8AC3E}">
        <p14:creationId xmlns:p14="http://schemas.microsoft.com/office/powerpoint/2010/main" val="1004733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p:cNvSpPr>
          <p:nvPr>
            <p:ph idx="1"/>
          </p:nvPr>
        </p:nvSpPr>
        <p:spPr bwMode="auto">
          <a:xfrm>
            <a:off x="303212" y="270202"/>
            <a:ext cx="11430000" cy="64079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@Override</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public </a:t>
            </a:r>
            <a:r>
              <a:rPr lang="en-US" sz="1800" dirty="0" err="1">
                <a:solidFill>
                  <a:srgbClr val="006000"/>
                </a:solidFill>
                <a:latin typeface="Arial Unicode MS" panose="020B0604020202020204" pitchFamily="34" charset="-122"/>
                <a:cs typeface="Arial" panose="020B0604020202020204" pitchFamily="34" charset="0"/>
              </a:rPr>
              <a:t>boolean</a:t>
            </a: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onCreateOptionsMenu</a:t>
            </a:r>
            <a:r>
              <a:rPr lang="en-US" sz="1800" dirty="0">
                <a:solidFill>
                  <a:srgbClr val="006000"/>
                </a:solidFill>
                <a:latin typeface="Arial Unicode MS" panose="020B0604020202020204" pitchFamily="34" charset="-122"/>
                <a:cs typeface="Arial" panose="020B0604020202020204" pitchFamily="34" charset="0"/>
              </a:rPr>
              <a:t>(Menu menu) {</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Inflate the menu; this adds items to the action bar if it is present.</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a:t>
            </a:r>
            <a:r>
              <a:rPr lang="en-US" sz="1800" dirty="0" err="1" smtClean="0">
                <a:solidFill>
                  <a:srgbClr val="006000"/>
                </a:solidFill>
                <a:latin typeface="Arial Unicode MS" panose="020B0604020202020204" pitchFamily="34" charset="-122"/>
                <a:cs typeface="Arial" panose="020B0604020202020204" pitchFamily="34" charset="0"/>
              </a:rPr>
              <a:t>getMenuInflater</a:t>
            </a:r>
            <a:r>
              <a:rPr lang="en-US" sz="1800" dirty="0">
                <a:solidFill>
                  <a:srgbClr val="006000"/>
                </a:solidFill>
                <a:latin typeface="Arial Unicode MS" panose="020B0604020202020204" pitchFamily="34" charset="-122"/>
                <a:cs typeface="Arial" panose="020B0604020202020204" pitchFamily="34" charset="0"/>
              </a:rPr>
              <a:t>().inflate(</a:t>
            </a:r>
            <a:r>
              <a:rPr lang="en-US" sz="1800" dirty="0" err="1">
                <a:solidFill>
                  <a:srgbClr val="006000"/>
                </a:solidFill>
                <a:latin typeface="Arial Unicode MS" panose="020B0604020202020204" pitchFamily="34" charset="-122"/>
                <a:cs typeface="Arial" panose="020B0604020202020204" pitchFamily="34" charset="0"/>
              </a:rPr>
              <a:t>R.menu.implicit_intent</a:t>
            </a:r>
            <a:r>
              <a:rPr lang="en-US" sz="1800" dirty="0">
                <a:solidFill>
                  <a:srgbClr val="006000"/>
                </a:solidFill>
                <a:latin typeface="Arial Unicode MS" panose="020B0604020202020204" pitchFamily="34" charset="-122"/>
                <a:cs typeface="Arial" panose="020B0604020202020204" pitchFamily="34" charset="0"/>
              </a:rPr>
              <a:t>, menu);</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return </a:t>
            </a:r>
            <a:r>
              <a:rPr lang="en-US" sz="1800" dirty="0">
                <a:solidFill>
                  <a:srgbClr val="006000"/>
                </a:solidFill>
                <a:latin typeface="Arial Unicode MS" panose="020B0604020202020204" pitchFamily="34" charset="-122"/>
                <a:cs typeface="Arial" panose="020B0604020202020204" pitchFamily="34" charset="0"/>
              </a:rPr>
              <a:t>true;</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r>
            <a:br>
              <a:rPr lang="en-US" sz="1800" dirty="0">
                <a:solidFill>
                  <a:srgbClr val="006000"/>
                </a:solidFill>
                <a:latin typeface="Arial Unicode MS" panose="020B0604020202020204" pitchFamily="34" charset="-122"/>
                <a:cs typeface="Arial" panose="020B0604020202020204" pitchFamily="34" charset="0"/>
              </a:rPr>
            </a:br>
            <a:r>
              <a:rPr lang="en-US" sz="1800" dirty="0" smtClean="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endParaRPr lang="en-US" sz="1800" dirty="0" smtClean="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endParaRPr lang="en-US" sz="1800" dirty="0" smtClean="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endParaRPr lang="en-US" sz="1800" dirty="0" smtClean="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endParaRPr lang="en-US" sz="1800" dirty="0" smtClean="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endParaRPr lang="en-US" sz="1800" dirty="0" smtClean="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r>
            <a:br>
              <a:rPr lang="en-US" sz="1800" dirty="0">
                <a:solidFill>
                  <a:srgbClr val="006000"/>
                </a:solidFill>
                <a:latin typeface="Arial Unicode MS" panose="020B0604020202020204" pitchFamily="34" charset="-122"/>
                <a:cs typeface="Arial" panose="020B0604020202020204" pitchFamily="34" charset="0"/>
              </a:rPr>
            </a:br>
            <a:endParaRPr lang="en-US" sz="1800" dirty="0">
              <a:solidFill>
                <a:srgbClr val="006000"/>
              </a:solidFill>
              <a:latin typeface="Arial Unicode MS" panose="020B0604020202020204" pitchFamily="34" charset="-122"/>
              <a:cs typeface="Arial" panose="020B0604020202020204" pitchFamily="34" charset="0"/>
            </a:endParaRPr>
          </a:p>
          <a:p>
            <a:r>
              <a:rPr lang="en-US" sz="1800" dirty="0"/>
              <a:t/>
            </a:r>
            <a:br>
              <a:rPr lang="en-US" sz="1800" dirty="0"/>
            </a:br>
            <a:endParaRPr lang="en-US" sz="1800" dirty="0">
              <a:solidFill>
                <a:srgbClr val="FF0000"/>
              </a:solidFill>
              <a:latin typeface="Arial Unicode MS" panose="020B0604020202020204" pitchFamily="34" charset="-122"/>
              <a:cs typeface="Arial" panose="020B0604020202020204" pitchFamily="34" charset="0"/>
            </a:endParaRPr>
          </a:p>
        </p:txBody>
      </p:sp>
    </p:spTree>
    <p:extLst>
      <p:ext uri="{BB962C8B-B14F-4D97-AF65-F5344CB8AC3E}">
        <p14:creationId xmlns:p14="http://schemas.microsoft.com/office/powerpoint/2010/main" val="3548655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p:cNvSpPr>
          <p:nvPr>
            <p:ph idx="1"/>
          </p:nvPr>
        </p:nvSpPr>
        <p:spPr bwMode="auto">
          <a:xfrm>
            <a:off x="303212" y="256350"/>
            <a:ext cx="11430000" cy="64356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main.xml</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&lt;</a:t>
            </a:r>
            <a:r>
              <a:rPr lang="en-US" sz="1800" dirty="0" err="1">
                <a:solidFill>
                  <a:srgbClr val="006000"/>
                </a:solidFill>
                <a:latin typeface="Arial Unicode MS" panose="020B0604020202020204" pitchFamily="34" charset="-122"/>
                <a:cs typeface="Arial" panose="020B0604020202020204" pitchFamily="34" charset="0"/>
              </a:rPr>
              <a:t>RelativeLayout</a:t>
            </a: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xmlns:android</a:t>
            </a:r>
            <a:r>
              <a:rPr lang="en-US" sz="1800" dirty="0">
                <a:solidFill>
                  <a:srgbClr val="006000"/>
                </a:solidFill>
                <a:latin typeface="Arial Unicode MS" panose="020B0604020202020204" pitchFamily="34" charset="-122"/>
                <a:cs typeface="Arial" panose="020B0604020202020204" pitchFamily="34" charset="0"/>
              </a:rPr>
              <a:t>="http://schemas.android.com/</a:t>
            </a:r>
            <a:r>
              <a:rPr lang="en-US" sz="1800" dirty="0" err="1">
                <a:solidFill>
                  <a:srgbClr val="006000"/>
                </a:solidFill>
                <a:latin typeface="Arial Unicode MS" panose="020B0604020202020204" pitchFamily="34" charset="-122"/>
                <a:cs typeface="Arial" panose="020B0604020202020204" pitchFamily="34" charset="0"/>
              </a:rPr>
              <a:t>apk</a:t>
            </a:r>
            <a:r>
              <a:rPr lang="en-US" sz="1800" dirty="0">
                <a:solidFill>
                  <a:srgbClr val="006000"/>
                </a:solidFill>
                <a:latin typeface="Arial Unicode MS" panose="020B0604020202020204" pitchFamily="34" charset="-122"/>
                <a:cs typeface="Arial" panose="020B0604020202020204" pitchFamily="34" charset="0"/>
              </a:rPr>
              <a:t>/res/android"</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xmlns:tools</a:t>
            </a:r>
            <a:r>
              <a:rPr lang="en-US" sz="1800" dirty="0">
                <a:solidFill>
                  <a:srgbClr val="006000"/>
                </a:solidFill>
                <a:latin typeface="Arial Unicode MS" panose="020B0604020202020204" pitchFamily="34" charset="-122"/>
                <a:cs typeface="Arial" panose="020B0604020202020204" pitchFamily="34" charset="0"/>
              </a:rPr>
              <a:t>="http://schemas.android.com/tools"</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android:layout_width</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match_parent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android:layout_height</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match_parent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android:paddingBottom</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dimen</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activity_vertical_margin</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android:paddingLeft</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dimen</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activity_horizontal_margin</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android:paddingRight</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dimen</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activity_horizontal_margin</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android:paddingTop</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dimen</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activity_vertical_margin</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tools:context</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ImplicitIntentActivity</a:t>
            </a:r>
            <a:r>
              <a:rPr lang="en-US" sz="1800" dirty="0">
                <a:solidFill>
                  <a:srgbClr val="006000"/>
                </a:solidFill>
                <a:latin typeface="Arial Unicode MS" panose="020B0604020202020204" pitchFamily="34" charset="-122"/>
                <a:cs typeface="Arial" panose="020B0604020202020204" pitchFamily="34" charset="0"/>
              </a:rPr>
              <a:t>" &gt;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r>
            <a:br>
              <a:rPr lang="en-US" sz="1800" dirty="0">
                <a:solidFill>
                  <a:srgbClr val="006000"/>
                </a:solidFill>
                <a:latin typeface="Arial Unicode MS" panose="020B0604020202020204" pitchFamily="34" charset="-122"/>
                <a:cs typeface="Arial" panose="020B0604020202020204" pitchFamily="34" charset="0"/>
              </a:rPr>
            </a:b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a:t>
            </a:r>
            <a:r>
              <a:rPr lang="en-US" sz="1800" dirty="0" err="1">
                <a:solidFill>
                  <a:srgbClr val="006000"/>
                </a:solidFill>
                <a:latin typeface="Arial Unicode MS" panose="020B0604020202020204" pitchFamily="34" charset="-122"/>
                <a:cs typeface="Arial" panose="020B0604020202020204" pitchFamily="34" charset="0"/>
              </a:rPr>
              <a:t>TextView</a:t>
            </a: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android:id</a:t>
            </a:r>
            <a:r>
              <a:rPr lang="en-US" sz="1800" dirty="0">
                <a:solidFill>
                  <a:srgbClr val="006000"/>
                </a:solidFill>
                <a:latin typeface="Arial Unicode MS" panose="020B0604020202020204" pitchFamily="34" charset="-122"/>
                <a:cs typeface="Arial" panose="020B0604020202020204" pitchFamily="34" charset="0"/>
              </a:rPr>
              <a:t>="@+id/textView1"</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android:layout_width</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wrap_content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android:layout_height</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wrap_content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android:text</a:t>
            </a:r>
            <a:r>
              <a:rPr lang="en-US" sz="1800" dirty="0">
                <a:solidFill>
                  <a:srgbClr val="006000"/>
                </a:solidFill>
                <a:latin typeface="Arial Unicode MS" panose="020B0604020202020204" pitchFamily="34" charset="-122"/>
                <a:cs typeface="Arial" panose="020B0604020202020204" pitchFamily="34" charset="0"/>
              </a:rPr>
              <a:t>="@string/title" </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android:textSize</a:t>
            </a:r>
            <a:r>
              <a:rPr lang="en-US" sz="1800" dirty="0">
                <a:solidFill>
                  <a:srgbClr val="006000"/>
                </a:solidFill>
                <a:latin typeface="Arial Unicode MS" panose="020B0604020202020204" pitchFamily="34" charset="-122"/>
                <a:cs typeface="Arial" panose="020B0604020202020204" pitchFamily="34" charset="0"/>
              </a:rPr>
              <a:t>="25sp"</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/&gt;</a:t>
            </a:r>
          </a:p>
          <a:p>
            <a:pPr marL="0" indent="0">
              <a:lnSpc>
                <a:spcPct val="100000"/>
              </a:lnSpc>
              <a:buClrTx/>
              <a:buNone/>
            </a:pPr>
            <a:endParaRPr lang="en-US" sz="1800" dirty="0" smtClean="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smtClean="0">
                <a:solidFill>
                  <a:srgbClr val="FF0000"/>
                </a:solidFill>
                <a:latin typeface="Arial Unicode MS" panose="020B0604020202020204" pitchFamily="34" charset="-122"/>
                <a:cs typeface="Arial" panose="020B0604020202020204" pitchFamily="34" charset="0"/>
              </a:rPr>
              <a:t>Continue…</a:t>
            </a:r>
            <a:endParaRPr lang="en-US" sz="1800" dirty="0">
              <a:solidFill>
                <a:srgbClr val="FF0000"/>
              </a:solidFill>
              <a:latin typeface="Arial Unicode MS" panose="020B0604020202020204" pitchFamily="34" charset="-122"/>
              <a:cs typeface="Arial" panose="020B0604020202020204" pitchFamily="34" charset="0"/>
            </a:endParaRP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a:p>
            <a:endParaRPr lang="en-US" sz="1800" dirty="0">
              <a:solidFill>
                <a:srgbClr val="FF0000"/>
              </a:solidFill>
              <a:latin typeface="Arial Unicode MS" panose="020B0604020202020204" pitchFamily="34" charset="-122"/>
              <a:cs typeface="Arial" panose="020B0604020202020204" pitchFamily="34" charset="0"/>
            </a:endParaRPr>
          </a:p>
        </p:txBody>
      </p:sp>
    </p:spTree>
    <p:extLst>
      <p:ext uri="{BB962C8B-B14F-4D97-AF65-F5344CB8AC3E}">
        <p14:creationId xmlns:p14="http://schemas.microsoft.com/office/powerpoint/2010/main" val="300041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p:cNvSpPr>
          <p:nvPr>
            <p:ph idx="1"/>
          </p:nvPr>
        </p:nvSpPr>
        <p:spPr bwMode="auto">
          <a:xfrm>
            <a:off x="303212" y="408700"/>
            <a:ext cx="11430000" cy="61309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&lt;Button</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android:id</a:t>
            </a:r>
            <a:r>
              <a:rPr lang="en-US" sz="1800" dirty="0">
                <a:solidFill>
                  <a:srgbClr val="006000"/>
                </a:solidFill>
                <a:latin typeface="Arial Unicode MS" panose="020B0604020202020204" pitchFamily="34" charset="-122"/>
                <a:cs typeface="Arial" panose="020B0604020202020204" pitchFamily="34" charset="0"/>
              </a:rPr>
              <a:t>="@+id/button1"</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android:layout_width</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wrap_content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android:layout_height</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wrap_content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android:layout_alignLeft</a:t>
            </a:r>
            <a:r>
              <a:rPr lang="en-US" sz="1800" dirty="0">
                <a:solidFill>
                  <a:srgbClr val="006000"/>
                </a:solidFill>
                <a:latin typeface="Arial Unicode MS" panose="020B0604020202020204" pitchFamily="34" charset="-122"/>
                <a:cs typeface="Arial" panose="020B0604020202020204" pitchFamily="34" charset="0"/>
              </a:rPr>
              <a:t>="@+id/textView1"</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android:layout_below</a:t>
            </a:r>
            <a:r>
              <a:rPr lang="en-US" sz="1800" dirty="0">
                <a:solidFill>
                  <a:srgbClr val="006000"/>
                </a:solidFill>
                <a:latin typeface="Arial Unicode MS" panose="020B0604020202020204" pitchFamily="34" charset="-122"/>
                <a:cs typeface="Arial" panose="020B0604020202020204" pitchFamily="34" charset="0"/>
              </a:rPr>
              <a:t>="@+id/textView1"</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android:layout_marginTop</a:t>
            </a:r>
            <a:r>
              <a:rPr lang="en-US" sz="1800" dirty="0">
                <a:solidFill>
                  <a:srgbClr val="006000"/>
                </a:solidFill>
                <a:latin typeface="Arial Unicode MS" panose="020B0604020202020204" pitchFamily="34" charset="-122"/>
                <a:cs typeface="Arial" panose="020B0604020202020204" pitchFamily="34" charset="0"/>
              </a:rPr>
              <a:t>="64dp"</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android:text</a:t>
            </a:r>
            <a:r>
              <a:rPr lang="en-US" sz="1800" dirty="0">
                <a:solidFill>
                  <a:srgbClr val="006000"/>
                </a:solidFill>
                <a:latin typeface="Arial Unicode MS" panose="020B0604020202020204" pitchFamily="34" charset="-122"/>
                <a:cs typeface="Arial" panose="020B0604020202020204" pitchFamily="34" charset="0"/>
              </a:rPr>
              <a:t>="@string/</a:t>
            </a:r>
            <a:r>
              <a:rPr lang="en-US" sz="1800" dirty="0" err="1">
                <a:solidFill>
                  <a:srgbClr val="006000"/>
                </a:solidFill>
                <a:latin typeface="Arial Unicode MS" panose="020B0604020202020204" pitchFamily="34" charset="-122"/>
                <a:cs typeface="Arial" panose="020B0604020202020204" pitchFamily="34" charset="0"/>
              </a:rPr>
              <a:t>matchA</a:t>
            </a:r>
            <a:r>
              <a:rPr lang="en-US" sz="1800" dirty="0">
                <a:solidFill>
                  <a:srgbClr val="006000"/>
                </a:solidFill>
                <a:latin typeface="Arial Unicode MS" panose="020B0604020202020204" pitchFamily="34" charset="-122"/>
                <a:cs typeface="Arial" panose="020B0604020202020204" pitchFamily="34" charset="0"/>
              </a:rPr>
              <a:t>" /&gt;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r>
            <a:br>
              <a:rPr lang="en-US" sz="1800" dirty="0">
                <a:solidFill>
                  <a:srgbClr val="006000"/>
                </a:solidFill>
                <a:latin typeface="Arial Unicode MS" panose="020B0604020202020204" pitchFamily="34" charset="-122"/>
                <a:cs typeface="Arial" panose="020B0604020202020204" pitchFamily="34" charset="0"/>
              </a:rPr>
            </a:b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&lt;Button</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android:id</a:t>
            </a:r>
            <a:r>
              <a:rPr lang="en-US" sz="1800" dirty="0">
                <a:solidFill>
                  <a:srgbClr val="006000"/>
                </a:solidFill>
                <a:latin typeface="Arial Unicode MS" panose="020B0604020202020204" pitchFamily="34" charset="-122"/>
                <a:cs typeface="Arial" panose="020B0604020202020204" pitchFamily="34" charset="0"/>
              </a:rPr>
              <a:t>="@+id/button2"</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android:layout_width</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wrap_content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android:layout_height</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wrap_content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android:layout_alignLeft</a:t>
            </a:r>
            <a:r>
              <a:rPr lang="en-US" sz="1800" dirty="0">
                <a:solidFill>
                  <a:srgbClr val="006000"/>
                </a:solidFill>
                <a:latin typeface="Arial Unicode MS" panose="020B0604020202020204" pitchFamily="34" charset="-122"/>
                <a:cs typeface="Arial" panose="020B0604020202020204" pitchFamily="34" charset="0"/>
              </a:rPr>
              <a:t>="@+id/button1"</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android:layout_centerVertical</a:t>
            </a:r>
            <a:r>
              <a:rPr lang="en-US" sz="1800" dirty="0">
                <a:solidFill>
                  <a:srgbClr val="006000"/>
                </a:solidFill>
                <a:latin typeface="Arial Unicode MS" panose="020B0604020202020204" pitchFamily="34" charset="-122"/>
                <a:cs typeface="Arial" panose="020B0604020202020204" pitchFamily="34" charset="0"/>
              </a:rPr>
              <a:t>="true"</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android:text</a:t>
            </a:r>
            <a:r>
              <a:rPr lang="en-US" sz="1800" dirty="0">
                <a:solidFill>
                  <a:srgbClr val="006000"/>
                </a:solidFill>
                <a:latin typeface="Arial Unicode MS" panose="020B0604020202020204" pitchFamily="34" charset="-122"/>
                <a:cs typeface="Arial" panose="020B0604020202020204" pitchFamily="34" charset="0"/>
              </a:rPr>
              <a:t>="@string/</a:t>
            </a:r>
            <a:r>
              <a:rPr lang="en-US" sz="1800" dirty="0" err="1">
                <a:solidFill>
                  <a:srgbClr val="006000"/>
                </a:solidFill>
                <a:latin typeface="Arial Unicode MS" panose="020B0604020202020204" pitchFamily="34" charset="-122"/>
                <a:cs typeface="Arial" panose="020B0604020202020204" pitchFamily="34" charset="0"/>
              </a:rPr>
              <a:t>matchB</a:t>
            </a:r>
            <a:r>
              <a:rPr lang="en-US" sz="1800" dirty="0">
                <a:solidFill>
                  <a:srgbClr val="006000"/>
                </a:solidFill>
                <a:latin typeface="Arial Unicode MS" panose="020B0604020202020204" pitchFamily="34" charset="-122"/>
                <a:cs typeface="Arial" panose="020B0604020202020204" pitchFamily="34" charset="0"/>
              </a:rPr>
              <a:t>" </a:t>
            </a:r>
            <a:r>
              <a:rPr lang="en-US" sz="1800" dirty="0" smtClean="0">
                <a:solidFill>
                  <a:srgbClr val="006000"/>
                </a:solidFill>
                <a:latin typeface="Arial Unicode MS" panose="020B0604020202020204" pitchFamily="34" charset="-122"/>
                <a:cs typeface="Arial" panose="020B0604020202020204" pitchFamily="34" charset="0"/>
              </a:rPr>
              <a:t>/&gt;</a:t>
            </a:r>
          </a:p>
          <a:p>
            <a:pPr marL="0" indent="0">
              <a:lnSpc>
                <a:spcPct val="100000"/>
              </a:lnSpc>
              <a:buClrTx/>
              <a:buNone/>
            </a:pPr>
            <a:endParaRPr lang="en-US" sz="1800" dirty="0" smtClean="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smtClean="0">
                <a:solidFill>
                  <a:srgbClr val="FF0000"/>
                </a:solidFill>
                <a:latin typeface="Arial Unicode MS" panose="020B0604020202020204" pitchFamily="34" charset="-122"/>
                <a:cs typeface="Arial" panose="020B0604020202020204" pitchFamily="34" charset="0"/>
              </a:rPr>
              <a:t>Continue…</a:t>
            </a:r>
            <a:r>
              <a:rPr lang="en-US" sz="1800" dirty="0">
                <a:solidFill>
                  <a:srgbClr val="006000"/>
                </a:solidFill>
                <a:latin typeface="Arial Unicode MS" panose="020B0604020202020204" pitchFamily="34" charset="-122"/>
                <a:cs typeface="Arial" panose="020B0604020202020204" pitchFamily="34" charset="0"/>
              </a:rPr>
              <a:t/>
            </a:r>
            <a:br>
              <a:rPr lang="en-US" sz="1800" dirty="0">
                <a:solidFill>
                  <a:srgbClr val="006000"/>
                </a:solidFill>
                <a:latin typeface="Arial Unicode MS" panose="020B0604020202020204" pitchFamily="34" charset="-122"/>
                <a:cs typeface="Arial" panose="020B0604020202020204" pitchFamily="34" charset="0"/>
              </a:rPr>
            </a:br>
            <a:endParaRPr lang="en-US" sz="1800" dirty="0">
              <a:solidFill>
                <a:srgbClr val="006000"/>
              </a:solidFill>
              <a:latin typeface="Arial Unicode MS" panose="020B0604020202020204" pitchFamily="34" charset="-122"/>
              <a:cs typeface="Arial" panose="020B0604020202020204" pitchFamily="34" charset="0"/>
            </a:endParaRPr>
          </a:p>
          <a:p>
            <a:r>
              <a:rPr lang="en-US" sz="1800" dirty="0"/>
              <a:t/>
            </a:r>
            <a:br>
              <a:rPr lang="en-US" sz="1800" dirty="0"/>
            </a:br>
            <a:endParaRPr lang="en-US" sz="1800" dirty="0">
              <a:solidFill>
                <a:srgbClr val="FF0000"/>
              </a:solidFill>
              <a:latin typeface="Arial Unicode MS" panose="020B0604020202020204" pitchFamily="34" charset="-122"/>
              <a:cs typeface="Arial" panose="020B0604020202020204" pitchFamily="34" charset="0"/>
            </a:endParaRPr>
          </a:p>
        </p:txBody>
      </p:sp>
    </p:spTree>
    <p:extLst>
      <p:ext uri="{BB962C8B-B14F-4D97-AF65-F5344CB8AC3E}">
        <p14:creationId xmlns:p14="http://schemas.microsoft.com/office/powerpoint/2010/main" val="2481799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p:cNvSpPr>
          <p:nvPr>
            <p:ph idx="1"/>
          </p:nvPr>
        </p:nvSpPr>
        <p:spPr bwMode="auto">
          <a:xfrm>
            <a:off x="303212" y="242506"/>
            <a:ext cx="11430000" cy="64633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nSpc>
                <a:spcPct val="100000"/>
              </a:lnSpc>
              <a:buClrTx/>
              <a:buNone/>
            </a:pPr>
            <a:r>
              <a:rPr lang="en-US" sz="1800" dirty="0"/>
              <a:t>    &lt;</a:t>
            </a:r>
            <a:r>
              <a:rPr lang="en-US" sz="1800" dirty="0">
                <a:solidFill>
                  <a:srgbClr val="006000"/>
                </a:solidFill>
                <a:latin typeface="Arial Unicode MS" panose="020B0604020202020204" pitchFamily="34" charset="-122"/>
                <a:cs typeface="Arial" panose="020B0604020202020204" pitchFamily="34" charset="0"/>
              </a:rPr>
              <a:t>Button</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android:id</a:t>
            </a:r>
            <a:r>
              <a:rPr lang="en-US" sz="1800" dirty="0">
                <a:solidFill>
                  <a:srgbClr val="006000"/>
                </a:solidFill>
                <a:latin typeface="Arial Unicode MS" panose="020B0604020202020204" pitchFamily="34" charset="-122"/>
                <a:cs typeface="Arial" panose="020B0604020202020204" pitchFamily="34" charset="0"/>
              </a:rPr>
              <a:t>="@+id/button3"</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android:layout_width</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wrap_content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android:layout_height</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wrap_content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android:layout_alignLeft</a:t>
            </a:r>
            <a:r>
              <a:rPr lang="en-US" sz="1800" dirty="0">
                <a:solidFill>
                  <a:srgbClr val="006000"/>
                </a:solidFill>
                <a:latin typeface="Arial Unicode MS" panose="020B0604020202020204" pitchFamily="34" charset="-122"/>
                <a:cs typeface="Arial" panose="020B0604020202020204" pitchFamily="34" charset="0"/>
              </a:rPr>
              <a:t>="@+id/button2"</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android:layout_below</a:t>
            </a:r>
            <a:r>
              <a:rPr lang="en-US" sz="1800" dirty="0">
                <a:solidFill>
                  <a:srgbClr val="006000"/>
                </a:solidFill>
                <a:latin typeface="Arial Unicode MS" panose="020B0604020202020204" pitchFamily="34" charset="-122"/>
                <a:cs typeface="Arial" panose="020B0604020202020204" pitchFamily="34" charset="0"/>
              </a:rPr>
              <a:t>="@+id/button2"</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android:layout_marginTop</a:t>
            </a:r>
            <a:r>
              <a:rPr lang="en-US" sz="1800" dirty="0">
                <a:solidFill>
                  <a:srgbClr val="006000"/>
                </a:solidFill>
                <a:latin typeface="Arial Unicode MS" panose="020B0604020202020204" pitchFamily="34" charset="-122"/>
                <a:cs typeface="Arial" panose="020B0604020202020204" pitchFamily="34" charset="0"/>
              </a:rPr>
              <a:t>="49dp"</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android:text</a:t>
            </a:r>
            <a:r>
              <a:rPr lang="en-US" sz="1800" dirty="0">
                <a:solidFill>
                  <a:srgbClr val="006000"/>
                </a:solidFill>
                <a:latin typeface="Arial Unicode MS" panose="020B0604020202020204" pitchFamily="34" charset="-122"/>
                <a:cs typeface="Arial" panose="020B0604020202020204" pitchFamily="34" charset="0"/>
              </a:rPr>
              <a:t>="@string/</a:t>
            </a:r>
            <a:r>
              <a:rPr lang="en-US" sz="1800" dirty="0" err="1">
                <a:solidFill>
                  <a:srgbClr val="006000"/>
                </a:solidFill>
                <a:latin typeface="Arial Unicode MS" panose="020B0604020202020204" pitchFamily="34" charset="-122"/>
                <a:cs typeface="Arial" panose="020B0604020202020204" pitchFamily="34" charset="0"/>
              </a:rPr>
              <a:t>matchC</a:t>
            </a:r>
            <a:r>
              <a:rPr lang="en-US" sz="1800" dirty="0">
                <a:solidFill>
                  <a:srgbClr val="006000"/>
                </a:solidFill>
                <a:latin typeface="Arial Unicode MS" panose="020B0604020202020204" pitchFamily="34" charset="-122"/>
                <a:cs typeface="Arial" panose="020B0604020202020204" pitchFamily="34" charset="0"/>
              </a:rPr>
              <a:t>" /&gt;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r>
            <a:br>
              <a:rPr lang="en-US" sz="1800" dirty="0">
                <a:solidFill>
                  <a:srgbClr val="006000"/>
                </a:solidFill>
                <a:latin typeface="Arial Unicode MS" panose="020B0604020202020204" pitchFamily="34" charset="-122"/>
                <a:cs typeface="Arial" panose="020B0604020202020204" pitchFamily="34" charset="0"/>
              </a:rPr>
            </a:b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&lt;/</a:t>
            </a:r>
            <a:r>
              <a:rPr lang="en-US" sz="1800" dirty="0" err="1">
                <a:solidFill>
                  <a:srgbClr val="006000"/>
                </a:solidFill>
                <a:latin typeface="Arial Unicode MS" panose="020B0604020202020204" pitchFamily="34" charset="-122"/>
                <a:cs typeface="Arial" panose="020B0604020202020204" pitchFamily="34" charset="0"/>
              </a:rPr>
              <a:t>RelativeLayout</a:t>
            </a:r>
            <a:r>
              <a:rPr lang="en-US" sz="1800" dirty="0" smtClean="0">
                <a:solidFill>
                  <a:srgbClr val="006000"/>
                </a:solidFill>
                <a:latin typeface="Arial Unicode MS" panose="020B0604020202020204" pitchFamily="34" charset="-122"/>
                <a:cs typeface="Arial" panose="020B0604020202020204" pitchFamily="34" charset="0"/>
              </a:rPr>
              <a:t>&gt;</a:t>
            </a: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endParaRPr lang="en-US" sz="1800" dirty="0" smtClean="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endParaRPr lang="en-US" sz="1800" dirty="0" smtClean="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endParaRPr lang="en-US" sz="1800" dirty="0" smtClean="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endParaRPr lang="en-US" sz="1800" dirty="0" smtClean="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endParaRPr lang="en-US" sz="1800" dirty="0" smtClean="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p:txBody>
      </p:sp>
    </p:spTree>
    <p:extLst>
      <p:ext uri="{BB962C8B-B14F-4D97-AF65-F5344CB8AC3E}">
        <p14:creationId xmlns:p14="http://schemas.microsoft.com/office/powerpoint/2010/main" val="2665390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p:cNvSpPr>
          <p:nvPr>
            <p:ph idx="1"/>
          </p:nvPr>
        </p:nvSpPr>
        <p:spPr bwMode="auto">
          <a:xfrm>
            <a:off x="303212" y="166301"/>
            <a:ext cx="11430000" cy="64633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nSpc>
                <a:spcPct val="100000"/>
              </a:lnSpc>
              <a:buClrTx/>
              <a:buNone/>
            </a:pPr>
            <a:r>
              <a:rPr lang="en-US" sz="1800" dirty="0">
                <a:solidFill>
                  <a:schemeClr val="bg1"/>
                </a:solidFill>
                <a:latin typeface="Arial Unicode MS" panose="020B0604020202020204" pitchFamily="34" charset="-122"/>
                <a:cs typeface="Arial" panose="020B0604020202020204" pitchFamily="34" charset="0"/>
              </a:rPr>
              <a:t>strings.xml</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&lt;?xml version="1.0" encoding="utf-8"?&gt;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&lt;resources&gt;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r>
            <a:br>
              <a:rPr lang="en-US" sz="1800" dirty="0">
                <a:solidFill>
                  <a:srgbClr val="006000"/>
                </a:solidFill>
                <a:latin typeface="Arial Unicode MS" panose="020B0604020202020204" pitchFamily="34" charset="-122"/>
                <a:cs typeface="Arial" panose="020B0604020202020204" pitchFamily="34" charset="0"/>
              </a:rPr>
            </a:b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&lt;string name="</a:t>
            </a:r>
            <a:r>
              <a:rPr lang="en-US" sz="1800" dirty="0" err="1">
                <a:solidFill>
                  <a:srgbClr val="006000"/>
                </a:solidFill>
                <a:latin typeface="Arial Unicode MS" panose="020B0604020202020204" pitchFamily="34" charset="-122"/>
                <a:cs typeface="Arial" panose="020B0604020202020204" pitchFamily="34" charset="0"/>
              </a:rPr>
              <a:t>app_name</a:t>
            </a:r>
            <a:r>
              <a:rPr lang="en-US" sz="1800" dirty="0">
                <a:solidFill>
                  <a:srgbClr val="006000"/>
                </a:solidFill>
                <a:latin typeface="Arial Unicode MS" panose="020B0604020202020204" pitchFamily="34" charset="-122"/>
                <a:cs typeface="Arial" panose="020B0604020202020204" pitchFamily="34" charset="0"/>
              </a:rPr>
              <a:t>"&gt;</a:t>
            </a:r>
            <a:r>
              <a:rPr lang="en-US" sz="1800" dirty="0" err="1">
                <a:solidFill>
                  <a:srgbClr val="006000"/>
                </a:solidFill>
                <a:latin typeface="Arial Unicode MS" panose="020B0604020202020204" pitchFamily="34" charset="-122"/>
                <a:cs typeface="Arial" panose="020B0604020202020204" pitchFamily="34" charset="0"/>
              </a:rPr>
              <a:t>ImplicitIntent</a:t>
            </a:r>
            <a:r>
              <a:rPr lang="en-US" sz="1800" dirty="0">
                <a:solidFill>
                  <a:srgbClr val="006000"/>
                </a:solidFill>
                <a:latin typeface="Arial Unicode MS" panose="020B0604020202020204" pitchFamily="34" charset="-122"/>
                <a:cs typeface="Arial" panose="020B0604020202020204" pitchFamily="34" charset="0"/>
              </a:rPr>
              <a:t>&lt;/string&gt;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&lt;string name="</a:t>
            </a:r>
            <a:r>
              <a:rPr lang="en-US" sz="1800" dirty="0" err="1">
                <a:solidFill>
                  <a:srgbClr val="006000"/>
                </a:solidFill>
                <a:latin typeface="Arial Unicode MS" panose="020B0604020202020204" pitchFamily="34" charset="-122"/>
                <a:cs typeface="Arial" panose="020B0604020202020204" pitchFamily="34" charset="0"/>
              </a:rPr>
              <a:t>action_settings</a:t>
            </a:r>
            <a:r>
              <a:rPr lang="en-US" sz="1800" dirty="0">
                <a:solidFill>
                  <a:srgbClr val="006000"/>
                </a:solidFill>
                <a:latin typeface="Arial Unicode MS" panose="020B0604020202020204" pitchFamily="34" charset="-122"/>
                <a:cs typeface="Arial" panose="020B0604020202020204" pitchFamily="34" charset="0"/>
              </a:rPr>
              <a:t>"&gt;Settings&lt;/string&gt;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&lt;string name="title"&gt;Implicit Intent Demo&lt;/string&gt;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&lt;string name="</a:t>
            </a:r>
            <a:r>
              <a:rPr lang="en-US" sz="1800" dirty="0" err="1">
                <a:solidFill>
                  <a:srgbClr val="006000"/>
                </a:solidFill>
                <a:latin typeface="Arial Unicode MS" panose="020B0604020202020204" pitchFamily="34" charset="-122"/>
                <a:cs typeface="Arial" panose="020B0604020202020204" pitchFamily="34" charset="0"/>
              </a:rPr>
              <a:t>matchA</a:t>
            </a:r>
            <a:r>
              <a:rPr lang="en-US" sz="1800" dirty="0">
                <a:solidFill>
                  <a:srgbClr val="006000"/>
                </a:solidFill>
                <a:latin typeface="Arial Unicode MS" panose="020B0604020202020204" pitchFamily="34" charset="-122"/>
                <a:cs typeface="Arial" panose="020B0604020202020204" pitchFamily="34" charset="0"/>
              </a:rPr>
              <a:t>"&gt;Single Activity Matched&lt;/string&gt;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&lt;string name="</a:t>
            </a:r>
            <a:r>
              <a:rPr lang="en-US" sz="1800" dirty="0" err="1">
                <a:solidFill>
                  <a:srgbClr val="006000"/>
                </a:solidFill>
                <a:latin typeface="Arial Unicode MS" panose="020B0604020202020204" pitchFamily="34" charset="-122"/>
                <a:cs typeface="Arial" panose="020B0604020202020204" pitchFamily="34" charset="0"/>
              </a:rPr>
              <a:t>matchB</a:t>
            </a:r>
            <a:r>
              <a:rPr lang="en-US" sz="1800" dirty="0">
                <a:solidFill>
                  <a:srgbClr val="006000"/>
                </a:solidFill>
                <a:latin typeface="Arial Unicode MS" panose="020B0604020202020204" pitchFamily="34" charset="-122"/>
                <a:cs typeface="Arial" panose="020B0604020202020204" pitchFamily="34" charset="0"/>
              </a:rPr>
              <a:t>"&gt;Multiple Activities Matched&lt;/string&gt;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&lt;string name="</a:t>
            </a:r>
            <a:r>
              <a:rPr lang="en-US" sz="1800" dirty="0" err="1">
                <a:solidFill>
                  <a:srgbClr val="006000"/>
                </a:solidFill>
                <a:latin typeface="Arial Unicode MS" panose="020B0604020202020204" pitchFamily="34" charset="-122"/>
                <a:cs typeface="Arial" panose="020B0604020202020204" pitchFamily="34" charset="0"/>
              </a:rPr>
              <a:t>matchC</a:t>
            </a:r>
            <a:r>
              <a:rPr lang="en-US" sz="1800" dirty="0">
                <a:solidFill>
                  <a:srgbClr val="006000"/>
                </a:solidFill>
                <a:latin typeface="Arial Unicode MS" panose="020B0604020202020204" pitchFamily="34" charset="-122"/>
                <a:cs typeface="Arial" panose="020B0604020202020204" pitchFamily="34" charset="0"/>
              </a:rPr>
              <a:t>"&gt;No Activity Matched&lt;/string&gt;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&lt;string name="a"&gt;Hi, I am activity A.&lt;/string&gt;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&lt;string name="b"&gt;Hi, I am </a:t>
            </a:r>
            <a:r>
              <a:rPr lang="en-US" sz="1800" dirty="0" err="1">
                <a:solidFill>
                  <a:srgbClr val="006000"/>
                </a:solidFill>
                <a:latin typeface="Arial Unicode MS" panose="020B0604020202020204" pitchFamily="34" charset="-122"/>
                <a:cs typeface="Arial" panose="020B0604020202020204" pitchFamily="34" charset="0"/>
              </a:rPr>
              <a:t>actibity</a:t>
            </a:r>
            <a:r>
              <a:rPr lang="en-US" sz="1800" dirty="0">
                <a:solidFill>
                  <a:srgbClr val="006000"/>
                </a:solidFill>
                <a:latin typeface="Arial Unicode MS" panose="020B0604020202020204" pitchFamily="34" charset="-122"/>
                <a:cs typeface="Arial" panose="020B0604020202020204" pitchFamily="34" charset="0"/>
              </a:rPr>
              <a:t> B.&lt;/string&gt;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&lt;string name="c"&gt;Hi, I am </a:t>
            </a:r>
            <a:r>
              <a:rPr lang="en-US" sz="1800" dirty="0" err="1">
                <a:solidFill>
                  <a:srgbClr val="006000"/>
                </a:solidFill>
                <a:latin typeface="Arial Unicode MS" panose="020B0604020202020204" pitchFamily="34" charset="-122"/>
                <a:cs typeface="Arial" panose="020B0604020202020204" pitchFamily="34" charset="0"/>
              </a:rPr>
              <a:t>actibity</a:t>
            </a:r>
            <a:r>
              <a:rPr lang="en-US" sz="1800" dirty="0">
                <a:solidFill>
                  <a:srgbClr val="006000"/>
                </a:solidFill>
                <a:latin typeface="Arial Unicode MS" panose="020B0604020202020204" pitchFamily="34" charset="-122"/>
                <a:cs typeface="Arial" panose="020B0604020202020204" pitchFamily="34" charset="0"/>
              </a:rPr>
              <a:t> C.&lt;/string&gt;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&lt;string name="back"&gt;Back&lt;/string&gt;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r>
            <a:br>
              <a:rPr lang="en-US" sz="1800" dirty="0">
                <a:solidFill>
                  <a:srgbClr val="006000"/>
                </a:solidFill>
                <a:latin typeface="Arial Unicode MS" panose="020B0604020202020204" pitchFamily="34" charset="-122"/>
                <a:cs typeface="Arial" panose="020B0604020202020204" pitchFamily="34" charset="0"/>
              </a:rPr>
            </a:b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&lt;/resources&gt;</a:t>
            </a:r>
          </a:p>
          <a:p>
            <a:pPr marL="0" indent="0">
              <a:lnSpc>
                <a:spcPct val="100000"/>
              </a:lnSpc>
              <a:buClrTx/>
              <a:buNone/>
            </a:pPr>
            <a:endParaRPr lang="en-US" sz="1800" dirty="0" smtClean="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endParaRPr lang="en-US" sz="1800" dirty="0" smtClean="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r>
            <a:br>
              <a:rPr lang="en-US" sz="1800" dirty="0">
                <a:solidFill>
                  <a:srgbClr val="006000"/>
                </a:solidFill>
                <a:latin typeface="Arial Unicode MS" panose="020B0604020202020204" pitchFamily="34" charset="-122"/>
                <a:cs typeface="Arial" panose="020B0604020202020204" pitchFamily="34" charset="0"/>
              </a:rPr>
            </a:br>
            <a:endParaRPr lang="en-US" sz="1800" dirty="0">
              <a:solidFill>
                <a:srgbClr val="006000"/>
              </a:solidFill>
              <a:latin typeface="Arial Unicode MS" panose="020B0604020202020204" pitchFamily="34" charset="-122"/>
              <a:cs typeface="Arial" panose="020B0604020202020204" pitchFamily="34" charset="0"/>
            </a:endParaRPr>
          </a:p>
        </p:txBody>
      </p:sp>
    </p:spTree>
    <p:extLst>
      <p:ext uri="{BB962C8B-B14F-4D97-AF65-F5344CB8AC3E}">
        <p14:creationId xmlns:p14="http://schemas.microsoft.com/office/powerpoint/2010/main" val="2144824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p:cNvSpPr>
          <p:nvPr>
            <p:ph idx="1"/>
          </p:nvPr>
        </p:nvSpPr>
        <p:spPr bwMode="auto">
          <a:xfrm>
            <a:off x="303212" y="242498"/>
            <a:ext cx="11430000" cy="64633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nSpc>
                <a:spcPct val="100000"/>
              </a:lnSpc>
              <a:buClrTx/>
              <a:buNone/>
            </a:pPr>
            <a:r>
              <a:rPr lang="en-US" sz="1800" dirty="0">
                <a:solidFill>
                  <a:schemeClr val="bg1"/>
                </a:solidFill>
                <a:latin typeface="Arial Unicode MS" panose="020B0604020202020204" pitchFamily="34" charset="-122"/>
                <a:cs typeface="Arial" panose="020B0604020202020204" pitchFamily="34" charset="0"/>
              </a:rPr>
              <a:t>AndroidManifest.xml</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&lt;?xml version="1.0" encoding="utf-8"?&gt;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&lt;manifest </a:t>
            </a:r>
            <a:r>
              <a:rPr lang="en-US" sz="1800" dirty="0" err="1">
                <a:solidFill>
                  <a:srgbClr val="006000"/>
                </a:solidFill>
                <a:latin typeface="Arial Unicode MS" panose="020B0604020202020204" pitchFamily="34" charset="-122"/>
                <a:cs typeface="Arial" panose="020B0604020202020204" pitchFamily="34" charset="0"/>
              </a:rPr>
              <a:t>xmlns:android</a:t>
            </a:r>
            <a:r>
              <a:rPr lang="en-US" sz="1800" dirty="0">
                <a:solidFill>
                  <a:srgbClr val="006000"/>
                </a:solidFill>
                <a:latin typeface="Arial Unicode MS" panose="020B0604020202020204" pitchFamily="34" charset="-122"/>
                <a:cs typeface="Arial" panose="020B0604020202020204" pitchFamily="34" charset="0"/>
              </a:rPr>
              <a:t>="http://schemas.android.com/</a:t>
            </a:r>
            <a:r>
              <a:rPr lang="en-US" sz="1800" dirty="0" err="1">
                <a:solidFill>
                  <a:srgbClr val="006000"/>
                </a:solidFill>
                <a:latin typeface="Arial Unicode MS" panose="020B0604020202020204" pitchFamily="34" charset="-122"/>
                <a:cs typeface="Arial" panose="020B0604020202020204" pitchFamily="34" charset="0"/>
              </a:rPr>
              <a:t>apk</a:t>
            </a:r>
            <a:r>
              <a:rPr lang="en-US" sz="1800" dirty="0">
                <a:solidFill>
                  <a:srgbClr val="006000"/>
                </a:solidFill>
                <a:latin typeface="Arial Unicode MS" panose="020B0604020202020204" pitchFamily="34" charset="-122"/>
                <a:cs typeface="Arial" panose="020B0604020202020204" pitchFamily="34" charset="0"/>
              </a:rPr>
              <a:t>/res/android"</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package="</a:t>
            </a:r>
            <a:r>
              <a:rPr lang="en-US" sz="1800" dirty="0" err="1">
                <a:solidFill>
                  <a:srgbClr val="006000"/>
                </a:solidFill>
                <a:latin typeface="Arial Unicode MS" panose="020B0604020202020204" pitchFamily="34" charset="-122"/>
                <a:cs typeface="Arial" panose="020B0604020202020204" pitchFamily="34" charset="0"/>
              </a:rPr>
              <a:t>android.implicitintent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android:versionCode</a:t>
            </a:r>
            <a:r>
              <a:rPr lang="en-US" sz="1800" dirty="0">
                <a:solidFill>
                  <a:srgbClr val="006000"/>
                </a:solidFill>
                <a:latin typeface="Arial Unicode MS" panose="020B0604020202020204" pitchFamily="34" charset="-122"/>
                <a:cs typeface="Arial" panose="020B0604020202020204" pitchFamily="34" charset="0"/>
              </a:rPr>
              <a:t>="1"</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android:versionName</a:t>
            </a:r>
            <a:r>
              <a:rPr lang="en-US" sz="1800" dirty="0">
                <a:solidFill>
                  <a:srgbClr val="006000"/>
                </a:solidFill>
                <a:latin typeface="Arial Unicode MS" panose="020B0604020202020204" pitchFamily="34" charset="-122"/>
                <a:cs typeface="Arial" panose="020B0604020202020204" pitchFamily="34" charset="0"/>
              </a:rPr>
              <a:t>="1.0" &gt;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r>
            <a:br>
              <a:rPr lang="en-US" sz="1800" dirty="0">
                <a:solidFill>
                  <a:srgbClr val="006000"/>
                </a:solidFill>
                <a:latin typeface="Arial Unicode MS" panose="020B0604020202020204" pitchFamily="34" charset="-122"/>
                <a:cs typeface="Arial" panose="020B0604020202020204" pitchFamily="34" charset="0"/>
              </a:rPr>
            </a:b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&lt;uses-</a:t>
            </a:r>
            <a:r>
              <a:rPr lang="en-US" sz="1800" dirty="0" err="1">
                <a:solidFill>
                  <a:srgbClr val="006000"/>
                </a:solidFill>
                <a:latin typeface="Arial Unicode MS" panose="020B0604020202020204" pitchFamily="34" charset="-122"/>
                <a:cs typeface="Arial" panose="020B0604020202020204" pitchFamily="34" charset="0"/>
              </a:rPr>
              <a:t>sdk</a:t>
            </a: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android:minSdkVersion</a:t>
            </a:r>
            <a:r>
              <a:rPr lang="en-US" sz="1800" dirty="0">
                <a:solidFill>
                  <a:srgbClr val="006000"/>
                </a:solidFill>
                <a:latin typeface="Arial Unicode MS" panose="020B0604020202020204" pitchFamily="34" charset="-122"/>
                <a:cs typeface="Arial" panose="020B0604020202020204" pitchFamily="34" charset="0"/>
              </a:rPr>
              <a:t>="8"</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android:targetSdkVersion</a:t>
            </a:r>
            <a:r>
              <a:rPr lang="en-US" sz="1800" dirty="0">
                <a:solidFill>
                  <a:srgbClr val="006000"/>
                </a:solidFill>
                <a:latin typeface="Arial Unicode MS" panose="020B0604020202020204" pitchFamily="34" charset="-122"/>
                <a:cs typeface="Arial" panose="020B0604020202020204" pitchFamily="34" charset="0"/>
              </a:rPr>
              <a:t>="18" /&gt;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r>
            <a:br>
              <a:rPr lang="en-US" sz="1800" dirty="0">
                <a:solidFill>
                  <a:srgbClr val="006000"/>
                </a:solidFill>
                <a:latin typeface="Arial Unicode MS" panose="020B0604020202020204" pitchFamily="34" charset="-122"/>
                <a:cs typeface="Arial" panose="020B0604020202020204" pitchFamily="34" charset="0"/>
              </a:rPr>
            </a:b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&lt;application</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android:allowBackup</a:t>
            </a:r>
            <a:r>
              <a:rPr lang="en-US" sz="1800" dirty="0">
                <a:solidFill>
                  <a:srgbClr val="006000"/>
                </a:solidFill>
                <a:latin typeface="Arial Unicode MS" panose="020B0604020202020204" pitchFamily="34" charset="-122"/>
                <a:cs typeface="Arial" panose="020B0604020202020204" pitchFamily="34" charset="0"/>
              </a:rPr>
              <a:t>="true"</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android:icon</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drawable</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ic_launcher</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android:label</a:t>
            </a:r>
            <a:r>
              <a:rPr lang="en-US" sz="1800" dirty="0">
                <a:solidFill>
                  <a:srgbClr val="006000"/>
                </a:solidFill>
                <a:latin typeface="Arial Unicode MS" panose="020B0604020202020204" pitchFamily="34" charset="-122"/>
                <a:cs typeface="Arial" panose="020B0604020202020204" pitchFamily="34" charset="0"/>
              </a:rPr>
              <a:t>="@string/</a:t>
            </a:r>
            <a:r>
              <a:rPr lang="en-US" sz="1800" dirty="0" err="1">
                <a:solidFill>
                  <a:srgbClr val="006000"/>
                </a:solidFill>
                <a:latin typeface="Arial Unicode MS" panose="020B0604020202020204" pitchFamily="34" charset="-122"/>
                <a:cs typeface="Arial" panose="020B0604020202020204" pitchFamily="34" charset="0"/>
              </a:rPr>
              <a:t>app_name</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android:theme</a:t>
            </a:r>
            <a:r>
              <a:rPr lang="en-US" sz="1800" dirty="0">
                <a:solidFill>
                  <a:srgbClr val="006000"/>
                </a:solidFill>
                <a:latin typeface="Arial Unicode MS" panose="020B0604020202020204" pitchFamily="34" charset="-122"/>
                <a:cs typeface="Arial" panose="020B0604020202020204" pitchFamily="34" charset="0"/>
              </a:rPr>
              <a:t>="@style/</a:t>
            </a:r>
            <a:r>
              <a:rPr lang="en-US" sz="1800" dirty="0" err="1">
                <a:solidFill>
                  <a:srgbClr val="006000"/>
                </a:solidFill>
                <a:latin typeface="Arial Unicode MS" panose="020B0604020202020204" pitchFamily="34" charset="-122"/>
                <a:cs typeface="Arial" panose="020B0604020202020204" pitchFamily="34" charset="0"/>
              </a:rPr>
              <a:t>AppTheme</a:t>
            </a:r>
            <a:r>
              <a:rPr lang="en-US" sz="1800" dirty="0">
                <a:solidFill>
                  <a:srgbClr val="006000"/>
                </a:solidFill>
                <a:latin typeface="Arial Unicode MS" panose="020B0604020202020204" pitchFamily="34" charset="-122"/>
                <a:cs typeface="Arial" panose="020B0604020202020204" pitchFamily="34" charset="0"/>
              </a:rPr>
              <a:t>" &gt;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&lt;activity</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android:name</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android.implicitintent.ImplicitIntentActivity</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android:label</a:t>
            </a:r>
            <a:r>
              <a:rPr lang="en-US" sz="1800" dirty="0">
                <a:solidFill>
                  <a:srgbClr val="006000"/>
                </a:solidFill>
                <a:latin typeface="Arial Unicode MS" panose="020B0604020202020204" pitchFamily="34" charset="-122"/>
                <a:cs typeface="Arial" panose="020B0604020202020204" pitchFamily="34" charset="0"/>
              </a:rPr>
              <a:t>="@string/</a:t>
            </a:r>
            <a:r>
              <a:rPr lang="en-US" sz="1800" dirty="0" err="1">
                <a:solidFill>
                  <a:srgbClr val="006000"/>
                </a:solidFill>
                <a:latin typeface="Arial Unicode MS" panose="020B0604020202020204" pitchFamily="34" charset="-122"/>
                <a:cs typeface="Arial" panose="020B0604020202020204" pitchFamily="34" charset="0"/>
              </a:rPr>
              <a:t>app_name</a:t>
            </a:r>
            <a:r>
              <a:rPr lang="en-US" sz="1800" dirty="0">
                <a:solidFill>
                  <a:srgbClr val="006000"/>
                </a:solidFill>
                <a:latin typeface="Arial Unicode MS" panose="020B0604020202020204" pitchFamily="34" charset="-122"/>
                <a:cs typeface="Arial" panose="020B0604020202020204" pitchFamily="34" charset="0"/>
              </a:rPr>
              <a:t>" &gt;</a:t>
            </a: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FF0000"/>
                </a:solidFill>
                <a:latin typeface="Arial Unicode MS" panose="020B0604020202020204" pitchFamily="34" charset="-122"/>
                <a:cs typeface="Arial" panose="020B0604020202020204" pitchFamily="34" charset="0"/>
              </a:rPr>
              <a:t>Continue</a:t>
            </a:r>
            <a:r>
              <a:rPr lang="en-US" sz="1800" dirty="0" smtClean="0">
                <a:solidFill>
                  <a:srgbClr val="FF0000"/>
                </a:solidFill>
                <a:latin typeface="Arial Unicode MS" panose="020B0604020202020204" pitchFamily="34" charset="-122"/>
                <a:cs typeface="Arial" panose="020B0604020202020204" pitchFamily="34" charset="0"/>
              </a:rPr>
              <a:t>…</a:t>
            </a:r>
            <a:endParaRPr lang="en-US" sz="1800" dirty="0">
              <a:solidFill>
                <a:srgbClr val="FF0000"/>
              </a:solidFill>
              <a:latin typeface="Arial Unicode MS" panose="020B0604020202020204" pitchFamily="34" charset="-122"/>
              <a:cs typeface="Arial" panose="020B0604020202020204" pitchFamily="34" charset="0"/>
            </a:endParaRPr>
          </a:p>
        </p:txBody>
      </p:sp>
    </p:spTree>
    <p:extLst>
      <p:ext uri="{BB962C8B-B14F-4D97-AF65-F5344CB8AC3E}">
        <p14:creationId xmlns:p14="http://schemas.microsoft.com/office/powerpoint/2010/main" val="4155367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p:cNvSpPr>
          <p:nvPr>
            <p:ph idx="1"/>
          </p:nvPr>
        </p:nvSpPr>
        <p:spPr bwMode="auto">
          <a:xfrm>
            <a:off x="303212" y="380999"/>
            <a:ext cx="11430000" cy="61863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nSpc>
                <a:spcPct val="100000"/>
              </a:lnSpc>
              <a:buClrTx/>
              <a:buNone/>
            </a:pPr>
            <a:r>
              <a:rPr lang="en-US" sz="1800" dirty="0"/>
              <a:t>  &lt;</a:t>
            </a:r>
            <a:r>
              <a:rPr lang="en-US" sz="1800" dirty="0" smtClean="0"/>
              <a:t>intent-fi</a:t>
            </a:r>
            <a:r>
              <a:rPr lang="en-US" sz="1800" dirty="0" smtClean="0">
                <a:solidFill>
                  <a:srgbClr val="006000"/>
                </a:solidFill>
                <a:latin typeface="Arial Unicode MS" panose="020B0604020202020204" pitchFamily="34" charset="-122"/>
                <a:cs typeface="Arial" panose="020B0604020202020204" pitchFamily="34" charset="0"/>
              </a:rPr>
              <a:t> </a:t>
            </a:r>
            <a:r>
              <a:rPr lang="en-US" sz="1800" dirty="0">
                <a:solidFill>
                  <a:srgbClr val="006000"/>
                </a:solidFill>
                <a:latin typeface="Arial Unicode MS" panose="020B0604020202020204" pitchFamily="34" charset="-122"/>
                <a:cs typeface="Arial" panose="020B0604020202020204" pitchFamily="34" charset="0"/>
              </a:rPr>
              <a:t>&lt;intent-filter&gt;</a:t>
            </a:r>
            <a:r>
              <a:rPr lang="en-US" sz="1800" dirty="0" err="1">
                <a:solidFill>
                  <a:srgbClr val="006000"/>
                </a:solidFill>
                <a:latin typeface="Arial Unicode MS" panose="020B0604020202020204" pitchFamily="34" charset="-122"/>
                <a:cs typeface="Arial" panose="020B0604020202020204" pitchFamily="34" charset="0"/>
              </a:rPr>
              <a:t>ter</a:t>
            </a:r>
            <a:r>
              <a:rPr lang="en-US" sz="1800" dirty="0">
                <a:solidFill>
                  <a:srgbClr val="006000"/>
                </a:solidFill>
                <a:latin typeface="Arial Unicode MS" panose="020B0604020202020204" pitchFamily="34" charset="-122"/>
                <a:cs typeface="Arial" panose="020B0604020202020204" pitchFamily="34" charset="0"/>
              </a:rPr>
              <a:t>&gt;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&lt;action </a:t>
            </a:r>
            <a:r>
              <a:rPr lang="en-US" sz="1800" dirty="0" err="1">
                <a:solidFill>
                  <a:srgbClr val="006000"/>
                </a:solidFill>
                <a:latin typeface="Arial Unicode MS" panose="020B0604020202020204" pitchFamily="34" charset="-122"/>
                <a:cs typeface="Arial" panose="020B0604020202020204" pitchFamily="34" charset="0"/>
              </a:rPr>
              <a:t>android:name</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android.intent.action.MAIN</a:t>
            </a:r>
            <a:r>
              <a:rPr lang="en-US" sz="1800" dirty="0">
                <a:solidFill>
                  <a:srgbClr val="006000"/>
                </a:solidFill>
                <a:latin typeface="Arial Unicode MS" panose="020B0604020202020204" pitchFamily="34" charset="-122"/>
                <a:cs typeface="Arial" panose="020B0604020202020204" pitchFamily="34" charset="0"/>
              </a:rPr>
              <a:t>" /&gt;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r>
            <a:br>
              <a:rPr lang="en-US" sz="1800" dirty="0">
                <a:solidFill>
                  <a:srgbClr val="006000"/>
                </a:solidFill>
                <a:latin typeface="Arial Unicode MS" panose="020B0604020202020204" pitchFamily="34" charset="-122"/>
                <a:cs typeface="Arial" panose="020B0604020202020204" pitchFamily="34" charset="0"/>
              </a:rPr>
            </a:b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&lt;category </a:t>
            </a:r>
            <a:r>
              <a:rPr lang="en-US" sz="1800" dirty="0" err="1">
                <a:solidFill>
                  <a:srgbClr val="006000"/>
                </a:solidFill>
                <a:latin typeface="Arial Unicode MS" panose="020B0604020202020204" pitchFamily="34" charset="-122"/>
                <a:cs typeface="Arial" panose="020B0604020202020204" pitchFamily="34" charset="0"/>
              </a:rPr>
              <a:t>android:name</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android.intent.category.LAUNCHER</a:t>
            </a:r>
            <a:r>
              <a:rPr lang="en-US" sz="1800" dirty="0">
                <a:solidFill>
                  <a:srgbClr val="006000"/>
                </a:solidFill>
                <a:latin typeface="Arial Unicode MS" panose="020B0604020202020204" pitchFamily="34" charset="-122"/>
                <a:cs typeface="Arial" panose="020B0604020202020204" pitchFamily="34" charset="0"/>
              </a:rPr>
              <a:t>" /&gt;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&lt;/intent-filter&gt;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&lt;/activity&gt;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r>
            <a:br>
              <a:rPr lang="en-US" sz="1800" dirty="0">
                <a:solidFill>
                  <a:srgbClr val="006000"/>
                </a:solidFill>
                <a:latin typeface="Arial Unicode MS" panose="020B0604020202020204" pitchFamily="34" charset="-122"/>
                <a:cs typeface="Arial" panose="020B0604020202020204" pitchFamily="34" charset="0"/>
              </a:rPr>
            </a:b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 </a:t>
            </a:r>
            <a:r>
              <a:rPr lang="en-US" sz="1800" dirty="0" err="1">
                <a:solidFill>
                  <a:srgbClr val="006000"/>
                </a:solidFill>
                <a:latin typeface="Arial Unicode MS" panose="020B0604020202020204" pitchFamily="34" charset="-122"/>
                <a:cs typeface="Arial" panose="020B0604020202020204" pitchFamily="34" charset="0"/>
              </a:rPr>
              <a:t>ActivityA</a:t>
            </a:r>
            <a:r>
              <a:rPr lang="en-US" sz="1800" dirty="0">
                <a:solidFill>
                  <a:srgbClr val="006000"/>
                </a:solidFill>
                <a:latin typeface="Arial Unicode MS" panose="020B0604020202020204" pitchFamily="34" charset="-122"/>
                <a:cs typeface="Arial" panose="020B0604020202020204" pitchFamily="34" charset="0"/>
              </a:rPr>
              <a:t> --&gt;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&lt;activity</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android:name</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android.implicitintent.ActivityA</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android:label</a:t>
            </a:r>
            <a:r>
              <a:rPr lang="en-US" sz="1800" dirty="0">
                <a:solidFill>
                  <a:srgbClr val="006000"/>
                </a:solidFill>
                <a:latin typeface="Arial Unicode MS" panose="020B0604020202020204" pitchFamily="34" charset="-122"/>
                <a:cs typeface="Arial" panose="020B0604020202020204" pitchFamily="34" charset="0"/>
              </a:rPr>
              <a:t>="@string/</a:t>
            </a:r>
            <a:r>
              <a:rPr lang="en-US" sz="1800" dirty="0" err="1">
                <a:solidFill>
                  <a:srgbClr val="006000"/>
                </a:solidFill>
                <a:latin typeface="Arial Unicode MS" panose="020B0604020202020204" pitchFamily="34" charset="-122"/>
                <a:cs typeface="Arial" panose="020B0604020202020204" pitchFamily="34" charset="0"/>
              </a:rPr>
              <a:t>app_name</a:t>
            </a:r>
            <a:r>
              <a:rPr lang="en-US" sz="1800" dirty="0">
                <a:solidFill>
                  <a:srgbClr val="006000"/>
                </a:solidFill>
                <a:latin typeface="Arial Unicode MS" panose="020B0604020202020204" pitchFamily="34" charset="-122"/>
                <a:cs typeface="Arial" panose="020B0604020202020204" pitchFamily="34" charset="0"/>
              </a:rPr>
              <a:t>" &gt;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&lt;intent-filter&gt;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&lt;action </a:t>
            </a:r>
            <a:r>
              <a:rPr lang="en-US" sz="1800" dirty="0" err="1">
                <a:solidFill>
                  <a:srgbClr val="006000"/>
                </a:solidFill>
                <a:latin typeface="Arial Unicode MS" panose="020B0604020202020204" pitchFamily="34" charset="-122"/>
                <a:cs typeface="Arial" panose="020B0604020202020204" pitchFamily="34" charset="0"/>
              </a:rPr>
              <a:t>android:name</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com.wyou.action</a:t>
            </a:r>
            <a:r>
              <a:rPr lang="en-US" sz="1800" dirty="0">
                <a:solidFill>
                  <a:srgbClr val="006000"/>
                </a:solidFill>
                <a:latin typeface="Arial Unicode MS" panose="020B0604020202020204" pitchFamily="34" charset="-122"/>
                <a:cs typeface="Arial" panose="020B0604020202020204" pitchFamily="34" charset="0"/>
              </a:rPr>
              <a:t>" /&gt;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r>
            <a:br>
              <a:rPr lang="en-US" sz="1800" dirty="0">
                <a:solidFill>
                  <a:srgbClr val="006000"/>
                </a:solidFill>
                <a:latin typeface="Arial Unicode MS" panose="020B0604020202020204" pitchFamily="34" charset="-122"/>
                <a:cs typeface="Arial" panose="020B0604020202020204" pitchFamily="34" charset="0"/>
              </a:rPr>
            </a:b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&lt;category </a:t>
            </a:r>
            <a:r>
              <a:rPr lang="en-US" sz="1800" dirty="0" err="1">
                <a:solidFill>
                  <a:srgbClr val="006000"/>
                </a:solidFill>
                <a:latin typeface="Arial Unicode MS" panose="020B0604020202020204" pitchFamily="34" charset="-122"/>
                <a:cs typeface="Arial" panose="020B0604020202020204" pitchFamily="34" charset="0"/>
              </a:rPr>
              <a:t>android:name</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android.intent.category.DEFAULT</a:t>
            </a:r>
            <a:r>
              <a:rPr lang="en-US" sz="1800" dirty="0">
                <a:solidFill>
                  <a:srgbClr val="006000"/>
                </a:solidFill>
                <a:latin typeface="Arial Unicode MS" panose="020B0604020202020204" pitchFamily="34" charset="-122"/>
                <a:cs typeface="Arial" panose="020B0604020202020204" pitchFamily="34" charset="0"/>
              </a:rPr>
              <a:t>" /&gt;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&lt;category </a:t>
            </a:r>
            <a:r>
              <a:rPr lang="en-US" sz="1800" dirty="0" err="1">
                <a:solidFill>
                  <a:srgbClr val="006000"/>
                </a:solidFill>
                <a:latin typeface="Arial Unicode MS" panose="020B0604020202020204" pitchFamily="34" charset="-122"/>
                <a:cs typeface="Arial" panose="020B0604020202020204" pitchFamily="34" charset="0"/>
              </a:rPr>
              <a:t>android:name</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com.wyou.category</a:t>
            </a:r>
            <a:r>
              <a:rPr lang="en-US" sz="1800" dirty="0">
                <a:solidFill>
                  <a:srgbClr val="006000"/>
                </a:solidFill>
                <a:latin typeface="Arial Unicode MS" panose="020B0604020202020204" pitchFamily="34" charset="-122"/>
                <a:cs typeface="Arial" panose="020B0604020202020204" pitchFamily="34" charset="0"/>
              </a:rPr>
              <a:t>" /&gt;</a:t>
            </a:r>
          </a:p>
          <a:p>
            <a:pPr marL="0" indent="0">
              <a:lnSpc>
                <a:spcPct val="100000"/>
              </a:lnSpc>
              <a:buClrTx/>
              <a:buNone/>
            </a:pPr>
            <a:endParaRPr lang="en-US" sz="1800" dirty="0" smtClean="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smtClean="0">
                <a:solidFill>
                  <a:srgbClr val="FF0000"/>
                </a:solidFill>
                <a:latin typeface="Arial Unicode MS" panose="020B0604020202020204" pitchFamily="34" charset="-122"/>
                <a:cs typeface="Arial" panose="020B0604020202020204" pitchFamily="34" charset="0"/>
              </a:rPr>
              <a:t>Continue…</a:t>
            </a:r>
            <a:r>
              <a:rPr lang="en-US" sz="1800" dirty="0">
                <a:solidFill>
                  <a:srgbClr val="006000"/>
                </a:solidFill>
                <a:latin typeface="Arial Unicode MS" panose="020B0604020202020204" pitchFamily="34" charset="-122"/>
                <a:cs typeface="Arial" panose="020B0604020202020204" pitchFamily="34" charset="0"/>
              </a:rPr>
              <a:t/>
            </a:r>
            <a:br>
              <a:rPr lang="en-US" sz="1800" dirty="0">
                <a:solidFill>
                  <a:srgbClr val="006000"/>
                </a:solidFill>
                <a:latin typeface="Arial Unicode MS" panose="020B0604020202020204" pitchFamily="34" charset="-122"/>
                <a:cs typeface="Arial" panose="020B0604020202020204" pitchFamily="34" charset="0"/>
              </a:rPr>
            </a:br>
            <a:endParaRPr lang="en-US" sz="1800" dirty="0">
              <a:solidFill>
                <a:srgbClr val="FF0000"/>
              </a:solidFill>
              <a:latin typeface="Arial Unicode MS" panose="020B0604020202020204" pitchFamily="34" charset="-122"/>
              <a:cs typeface="Arial" panose="020B0604020202020204" pitchFamily="34" charset="0"/>
            </a:endParaRPr>
          </a:p>
        </p:txBody>
      </p:sp>
    </p:spTree>
    <p:extLst>
      <p:ext uri="{BB962C8B-B14F-4D97-AF65-F5344CB8AC3E}">
        <p14:creationId xmlns:p14="http://schemas.microsoft.com/office/powerpoint/2010/main" val="479129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p:cNvSpPr>
          <p:nvPr>
            <p:ph idx="1"/>
          </p:nvPr>
        </p:nvSpPr>
        <p:spPr bwMode="auto">
          <a:xfrm>
            <a:off x="303212" y="228600"/>
            <a:ext cx="11430000" cy="64079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&lt;data</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android:host</a:t>
            </a:r>
            <a:r>
              <a:rPr lang="en-US" sz="1800" dirty="0">
                <a:solidFill>
                  <a:srgbClr val="006000"/>
                </a:solidFill>
                <a:latin typeface="Arial Unicode MS" panose="020B0604020202020204" pitchFamily="34" charset="-122"/>
                <a:cs typeface="Arial" panose="020B0604020202020204" pitchFamily="34" charset="0"/>
              </a:rPr>
              <a:t>="www.wyou.com"</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android:scheme</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wyou</a:t>
            </a:r>
            <a:r>
              <a:rPr lang="en-US" sz="1800" dirty="0">
                <a:solidFill>
                  <a:srgbClr val="006000"/>
                </a:solidFill>
                <a:latin typeface="Arial Unicode MS" panose="020B0604020202020204" pitchFamily="34" charset="-122"/>
                <a:cs typeface="Arial" panose="020B0604020202020204" pitchFamily="34" charset="0"/>
              </a:rPr>
              <a:t>" /&gt;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&lt;/intent-filter&gt;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&lt;/activity&gt;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r>
            <a:br>
              <a:rPr lang="en-US" sz="1800" dirty="0">
                <a:solidFill>
                  <a:srgbClr val="006000"/>
                </a:solidFill>
                <a:latin typeface="Arial Unicode MS" panose="020B0604020202020204" pitchFamily="34" charset="-122"/>
                <a:cs typeface="Arial" panose="020B0604020202020204" pitchFamily="34" charset="0"/>
              </a:rPr>
            </a:b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 </a:t>
            </a:r>
            <a:r>
              <a:rPr lang="en-US" sz="1800" dirty="0" err="1">
                <a:solidFill>
                  <a:srgbClr val="006000"/>
                </a:solidFill>
                <a:latin typeface="Arial Unicode MS" panose="020B0604020202020204" pitchFamily="34" charset="-122"/>
                <a:cs typeface="Arial" panose="020B0604020202020204" pitchFamily="34" charset="0"/>
              </a:rPr>
              <a:t>ActivityB</a:t>
            </a:r>
            <a:r>
              <a:rPr lang="en-US" sz="1800" dirty="0">
                <a:solidFill>
                  <a:srgbClr val="006000"/>
                </a:solidFill>
                <a:latin typeface="Arial Unicode MS" panose="020B0604020202020204" pitchFamily="34" charset="-122"/>
                <a:cs typeface="Arial" panose="020B0604020202020204" pitchFamily="34" charset="0"/>
              </a:rPr>
              <a:t> --&gt;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&lt;activity</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android:name</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android.implicitintent.ActivityB</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android:label</a:t>
            </a:r>
            <a:r>
              <a:rPr lang="en-US" sz="1800" dirty="0">
                <a:solidFill>
                  <a:srgbClr val="006000"/>
                </a:solidFill>
                <a:latin typeface="Arial Unicode MS" panose="020B0604020202020204" pitchFamily="34" charset="-122"/>
                <a:cs typeface="Arial" panose="020B0604020202020204" pitchFamily="34" charset="0"/>
              </a:rPr>
              <a:t>="@string/</a:t>
            </a:r>
            <a:r>
              <a:rPr lang="en-US" sz="1800" dirty="0" err="1">
                <a:solidFill>
                  <a:srgbClr val="006000"/>
                </a:solidFill>
                <a:latin typeface="Arial Unicode MS" panose="020B0604020202020204" pitchFamily="34" charset="-122"/>
                <a:cs typeface="Arial" panose="020B0604020202020204" pitchFamily="34" charset="0"/>
              </a:rPr>
              <a:t>app_name</a:t>
            </a:r>
            <a:r>
              <a:rPr lang="en-US" sz="1800" dirty="0">
                <a:solidFill>
                  <a:srgbClr val="006000"/>
                </a:solidFill>
                <a:latin typeface="Arial Unicode MS" panose="020B0604020202020204" pitchFamily="34" charset="-122"/>
                <a:cs typeface="Arial" panose="020B0604020202020204" pitchFamily="34" charset="0"/>
              </a:rPr>
              <a:t>" &gt;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&lt;intent-filter&gt;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&lt;action </a:t>
            </a:r>
            <a:r>
              <a:rPr lang="en-US" sz="1800" dirty="0" err="1">
                <a:solidFill>
                  <a:srgbClr val="006000"/>
                </a:solidFill>
                <a:latin typeface="Arial Unicode MS" panose="020B0604020202020204" pitchFamily="34" charset="-122"/>
                <a:cs typeface="Arial" panose="020B0604020202020204" pitchFamily="34" charset="0"/>
              </a:rPr>
              <a:t>android:name</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com.wyou.actionB</a:t>
            </a:r>
            <a:r>
              <a:rPr lang="en-US" sz="1800" dirty="0">
                <a:solidFill>
                  <a:srgbClr val="006000"/>
                </a:solidFill>
                <a:latin typeface="Arial Unicode MS" panose="020B0604020202020204" pitchFamily="34" charset="-122"/>
                <a:cs typeface="Arial" panose="020B0604020202020204" pitchFamily="34" charset="0"/>
              </a:rPr>
              <a:t>" /&gt;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r>
            <a:br>
              <a:rPr lang="en-US" sz="1800" dirty="0">
                <a:solidFill>
                  <a:srgbClr val="006000"/>
                </a:solidFill>
                <a:latin typeface="Arial Unicode MS" panose="020B0604020202020204" pitchFamily="34" charset="-122"/>
                <a:cs typeface="Arial" panose="020B0604020202020204" pitchFamily="34" charset="0"/>
              </a:rPr>
            </a:b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&lt;category </a:t>
            </a:r>
            <a:r>
              <a:rPr lang="en-US" sz="1800" dirty="0" err="1">
                <a:solidFill>
                  <a:srgbClr val="006000"/>
                </a:solidFill>
                <a:latin typeface="Arial Unicode MS" panose="020B0604020202020204" pitchFamily="34" charset="-122"/>
                <a:cs typeface="Arial" panose="020B0604020202020204" pitchFamily="34" charset="0"/>
              </a:rPr>
              <a:t>android:name</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android.intent.category.DEFAULT</a:t>
            </a:r>
            <a:r>
              <a:rPr lang="en-US" sz="1800" dirty="0">
                <a:solidFill>
                  <a:srgbClr val="006000"/>
                </a:solidFill>
                <a:latin typeface="Arial Unicode MS" panose="020B0604020202020204" pitchFamily="34" charset="-122"/>
                <a:cs typeface="Arial" panose="020B0604020202020204" pitchFamily="34" charset="0"/>
              </a:rPr>
              <a:t>" /&gt;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&lt;category </a:t>
            </a:r>
            <a:r>
              <a:rPr lang="en-US" sz="1800" dirty="0" err="1">
                <a:solidFill>
                  <a:srgbClr val="006000"/>
                </a:solidFill>
                <a:latin typeface="Arial Unicode MS" panose="020B0604020202020204" pitchFamily="34" charset="-122"/>
                <a:cs typeface="Arial" panose="020B0604020202020204" pitchFamily="34" charset="0"/>
              </a:rPr>
              <a:t>android:name</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com.wyou.categoryB</a:t>
            </a:r>
            <a:r>
              <a:rPr lang="en-US" sz="1800" dirty="0">
                <a:solidFill>
                  <a:srgbClr val="006000"/>
                </a:solidFill>
                <a:latin typeface="Arial Unicode MS" panose="020B0604020202020204" pitchFamily="34" charset="-122"/>
                <a:cs typeface="Arial" panose="020B0604020202020204" pitchFamily="34" charset="0"/>
              </a:rPr>
              <a:t>" </a:t>
            </a:r>
            <a:r>
              <a:rPr lang="en-US" sz="1800" dirty="0" smtClean="0">
                <a:solidFill>
                  <a:srgbClr val="006000"/>
                </a:solidFill>
                <a:latin typeface="Arial Unicode MS" panose="020B0604020202020204" pitchFamily="34" charset="-122"/>
                <a:cs typeface="Arial" panose="020B0604020202020204" pitchFamily="34" charset="0"/>
              </a:rPr>
              <a:t>/&gt;</a:t>
            </a: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endParaRPr lang="en-US" sz="1800" dirty="0" smtClean="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smtClean="0">
                <a:solidFill>
                  <a:srgbClr val="FF0000"/>
                </a:solidFill>
                <a:latin typeface="Arial Unicode MS" panose="020B0604020202020204" pitchFamily="34" charset="-122"/>
                <a:cs typeface="Arial" panose="020B0604020202020204" pitchFamily="34" charset="0"/>
              </a:rPr>
              <a:t>Continue…</a:t>
            </a:r>
            <a:r>
              <a:rPr lang="en-US" sz="1800" dirty="0">
                <a:solidFill>
                  <a:srgbClr val="006000"/>
                </a:solidFill>
                <a:latin typeface="Arial Unicode MS" panose="020B0604020202020204" pitchFamily="34" charset="-122"/>
                <a:cs typeface="Arial" panose="020B0604020202020204" pitchFamily="34" charset="0"/>
              </a:rPr>
              <a:t/>
            </a:r>
            <a:br>
              <a:rPr lang="en-US" sz="1800" dirty="0">
                <a:solidFill>
                  <a:srgbClr val="006000"/>
                </a:solidFill>
                <a:latin typeface="Arial Unicode MS" panose="020B0604020202020204" pitchFamily="34" charset="-122"/>
                <a:cs typeface="Arial" panose="020B0604020202020204" pitchFamily="34" charset="0"/>
              </a:rPr>
            </a:br>
            <a:endParaRPr lang="en-US" sz="1800" dirty="0">
              <a:solidFill>
                <a:srgbClr val="006000"/>
              </a:solidFill>
              <a:latin typeface="Arial Unicode MS" panose="020B0604020202020204" pitchFamily="34" charset="-122"/>
              <a:cs typeface="Arial" panose="020B0604020202020204" pitchFamily="34" charset="0"/>
            </a:endParaRPr>
          </a:p>
          <a:p>
            <a:r>
              <a:rPr lang="en-US" sz="1800" dirty="0"/>
              <a:t/>
            </a:r>
            <a:br>
              <a:rPr lang="en-US" sz="1800" dirty="0"/>
            </a:br>
            <a:endParaRPr lang="en-US" sz="1800" dirty="0">
              <a:solidFill>
                <a:srgbClr val="FF0000"/>
              </a:solidFill>
              <a:latin typeface="Arial Unicode MS" panose="020B0604020202020204" pitchFamily="34" charset="-122"/>
              <a:cs typeface="Arial" panose="020B0604020202020204" pitchFamily="34" charset="0"/>
            </a:endParaRPr>
          </a:p>
        </p:txBody>
      </p:sp>
    </p:spTree>
    <p:extLst>
      <p:ext uri="{BB962C8B-B14F-4D97-AF65-F5344CB8AC3E}">
        <p14:creationId xmlns:p14="http://schemas.microsoft.com/office/powerpoint/2010/main" val="1932198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ctivities</a:t>
            </a:r>
            <a:endParaRPr lang="en-US" dirty="0"/>
          </a:p>
        </p:txBody>
      </p:sp>
      <p:sp>
        <p:nvSpPr>
          <p:cNvPr id="3" name="Content Placeholder 2"/>
          <p:cNvSpPr>
            <a:spLocks noGrp="1"/>
          </p:cNvSpPr>
          <p:nvPr>
            <p:ph idx="1"/>
          </p:nvPr>
        </p:nvSpPr>
        <p:spPr/>
        <p:txBody>
          <a:bodyPr/>
          <a:lstStyle/>
          <a:p>
            <a:r>
              <a:rPr lang="en-US" dirty="0" smtClean="0"/>
              <a:t>Basic component of most applications</a:t>
            </a:r>
          </a:p>
          <a:p>
            <a:r>
              <a:rPr lang="en-US" dirty="0" smtClean="0"/>
              <a:t>Most applications have several activities that start each other as needed</a:t>
            </a:r>
          </a:p>
          <a:p>
            <a:r>
              <a:rPr lang="en-US" dirty="0" smtClean="0"/>
              <a:t>Each is implemented as a subclass of the base Activity class</a:t>
            </a:r>
          </a:p>
          <a:p>
            <a:endParaRPr lang="en-US" dirty="0"/>
          </a:p>
        </p:txBody>
      </p:sp>
    </p:spTree>
    <p:extLst>
      <p:ext uri="{BB962C8B-B14F-4D97-AF65-F5344CB8AC3E}">
        <p14:creationId xmlns:p14="http://schemas.microsoft.com/office/powerpoint/2010/main" val="39732520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p:cNvSpPr>
          <p:nvPr>
            <p:ph idx="1"/>
          </p:nvPr>
        </p:nvSpPr>
        <p:spPr bwMode="auto">
          <a:xfrm>
            <a:off x="303212" y="242499"/>
            <a:ext cx="11430000" cy="64633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&lt;data</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android:host</a:t>
            </a:r>
            <a:r>
              <a:rPr lang="en-US" sz="1800" dirty="0">
                <a:solidFill>
                  <a:srgbClr val="006000"/>
                </a:solidFill>
                <a:latin typeface="Arial Unicode MS" panose="020B0604020202020204" pitchFamily="34" charset="-122"/>
                <a:cs typeface="Arial" panose="020B0604020202020204" pitchFamily="34" charset="0"/>
              </a:rPr>
              <a:t>="www.wyou.com"</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android:scheme</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wyou</a:t>
            </a:r>
            <a:r>
              <a:rPr lang="en-US" sz="1800" dirty="0">
                <a:solidFill>
                  <a:srgbClr val="006000"/>
                </a:solidFill>
                <a:latin typeface="Arial Unicode MS" panose="020B0604020202020204" pitchFamily="34" charset="-122"/>
                <a:cs typeface="Arial" panose="020B0604020202020204" pitchFamily="34" charset="0"/>
              </a:rPr>
              <a:t>" /&gt;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&lt;/intent-filter&gt;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&lt;/activity&gt;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 </a:t>
            </a:r>
            <a:r>
              <a:rPr lang="en-US" sz="1800" dirty="0" err="1">
                <a:solidFill>
                  <a:srgbClr val="006000"/>
                </a:solidFill>
                <a:latin typeface="Arial Unicode MS" panose="020B0604020202020204" pitchFamily="34" charset="-122"/>
                <a:cs typeface="Arial" panose="020B0604020202020204" pitchFamily="34" charset="0"/>
              </a:rPr>
              <a:t>ActivityC</a:t>
            </a:r>
            <a:r>
              <a:rPr lang="en-US" sz="1800" dirty="0">
                <a:solidFill>
                  <a:srgbClr val="006000"/>
                </a:solidFill>
                <a:latin typeface="Arial Unicode MS" panose="020B0604020202020204" pitchFamily="34" charset="-122"/>
                <a:cs typeface="Arial" panose="020B0604020202020204" pitchFamily="34" charset="0"/>
              </a:rPr>
              <a:t> --&gt;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&lt;activity</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android:name</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android.implicitintent.ActivityC</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android:label</a:t>
            </a:r>
            <a:r>
              <a:rPr lang="en-US" sz="1800" dirty="0">
                <a:solidFill>
                  <a:srgbClr val="006000"/>
                </a:solidFill>
                <a:latin typeface="Arial Unicode MS" panose="020B0604020202020204" pitchFamily="34" charset="-122"/>
                <a:cs typeface="Arial" panose="020B0604020202020204" pitchFamily="34" charset="0"/>
              </a:rPr>
              <a:t>="@string/</a:t>
            </a:r>
            <a:r>
              <a:rPr lang="en-US" sz="1800" dirty="0" err="1">
                <a:solidFill>
                  <a:srgbClr val="006000"/>
                </a:solidFill>
                <a:latin typeface="Arial Unicode MS" panose="020B0604020202020204" pitchFamily="34" charset="-122"/>
                <a:cs typeface="Arial" panose="020B0604020202020204" pitchFamily="34" charset="0"/>
              </a:rPr>
              <a:t>app_name</a:t>
            </a:r>
            <a:r>
              <a:rPr lang="en-US" sz="1800" dirty="0">
                <a:solidFill>
                  <a:srgbClr val="006000"/>
                </a:solidFill>
                <a:latin typeface="Arial Unicode MS" panose="020B0604020202020204" pitchFamily="34" charset="-122"/>
                <a:cs typeface="Arial" panose="020B0604020202020204" pitchFamily="34" charset="0"/>
              </a:rPr>
              <a:t>" &gt;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&lt;intent-filter&gt;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&lt;action </a:t>
            </a:r>
            <a:r>
              <a:rPr lang="en-US" sz="1800" dirty="0" err="1">
                <a:solidFill>
                  <a:srgbClr val="006000"/>
                </a:solidFill>
                <a:latin typeface="Arial Unicode MS" panose="020B0604020202020204" pitchFamily="34" charset="-122"/>
                <a:cs typeface="Arial" panose="020B0604020202020204" pitchFamily="34" charset="0"/>
              </a:rPr>
              <a:t>android:name</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com.wyou.actionB</a:t>
            </a:r>
            <a:r>
              <a:rPr lang="en-US" sz="1800" dirty="0">
                <a:solidFill>
                  <a:srgbClr val="006000"/>
                </a:solidFill>
                <a:latin typeface="Arial Unicode MS" panose="020B0604020202020204" pitchFamily="34" charset="-122"/>
                <a:cs typeface="Arial" panose="020B0604020202020204" pitchFamily="34" charset="0"/>
              </a:rPr>
              <a:t>" </a:t>
            </a:r>
            <a:r>
              <a:rPr lang="en-US" sz="1800" dirty="0" smtClean="0">
                <a:solidFill>
                  <a:srgbClr val="006000"/>
                </a:solidFill>
                <a:latin typeface="Arial Unicode MS" panose="020B0604020202020204" pitchFamily="34" charset="-122"/>
                <a:cs typeface="Arial" panose="020B0604020202020204" pitchFamily="34" charset="0"/>
              </a:rPr>
              <a:t>/&gt;</a:t>
            </a:r>
            <a:r>
              <a:rPr lang="en-US" sz="1800" dirty="0">
                <a:solidFill>
                  <a:srgbClr val="006000"/>
                </a:solidFill>
                <a:latin typeface="Arial Unicode MS" panose="020B0604020202020204" pitchFamily="34" charset="-122"/>
                <a:cs typeface="Arial" panose="020B0604020202020204" pitchFamily="34" charset="0"/>
              </a:rPr>
              <a:t/>
            </a:r>
            <a:br>
              <a:rPr lang="en-US" sz="1800" dirty="0">
                <a:solidFill>
                  <a:srgbClr val="006000"/>
                </a:solidFill>
                <a:latin typeface="Arial Unicode MS" panose="020B0604020202020204" pitchFamily="34" charset="-122"/>
                <a:cs typeface="Arial" panose="020B0604020202020204" pitchFamily="34" charset="0"/>
              </a:rPr>
            </a:b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&lt;category </a:t>
            </a:r>
            <a:r>
              <a:rPr lang="en-US" sz="1800" dirty="0" err="1">
                <a:solidFill>
                  <a:srgbClr val="006000"/>
                </a:solidFill>
                <a:latin typeface="Arial Unicode MS" panose="020B0604020202020204" pitchFamily="34" charset="-122"/>
                <a:cs typeface="Arial" panose="020B0604020202020204" pitchFamily="34" charset="0"/>
              </a:rPr>
              <a:t>android:name</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android.intent.category.DEFAULT</a:t>
            </a:r>
            <a:r>
              <a:rPr lang="en-US" sz="1800" dirty="0">
                <a:solidFill>
                  <a:srgbClr val="006000"/>
                </a:solidFill>
                <a:latin typeface="Arial Unicode MS" panose="020B0604020202020204" pitchFamily="34" charset="-122"/>
                <a:cs typeface="Arial" panose="020B0604020202020204" pitchFamily="34" charset="0"/>
              </a:rPr>
              <a:t>" /&gt;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&lt;category </a:t>
            </a:r>
            <a:r>
              <a:rPr lang="en-US" sz="1800" dirty="0" err="1">
                <a:solidFill>
                  <a:srgbClr val="006000"/>
                </a:solidFill>
                <a:latin typeface="Arial Unicode MS" panose="020B0604020202020204" pitchFamily="34" charset="-122"/>
                <a:cs typeface="Arial" panose="020B0604020202020204" pitchFamily="34" charset="0"/>
              </a:rPr>
              <a:t>android:name</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com.wyou.categoryB</a:t>
            </a:r>
            <a:r>
              <a:rPr lang="en-US" sz="1800" dirty="0">
                <a:solidFill>
                  <a:srgbClr val="006000"/>
                </a:solidFill>
                <a:latin typeface="Arial Unicode MS" panose="020B0604020202020204" pitchFamily="34" charset="-122"/>
                <a:cs typeface="Arial" panose="020B0604020202020204" pitchFamily="34" charset="0"/>
              </a:rPr>
              <a:t>" /&gt;</a:t>
            </a: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&lt;data</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android:host</a:t>
            </a:r>
            <a:r>
              <a:rPr lang="en-US" sz="1800" dirty="0">
                <a:solidFill>
                  <a:srgbClr val="006000"/>
                </a:solidFill>
                <a:latin typeface="Arial Unicode MS" panose="020B0604020202020204" pitchFamily="34" charset="-122"/>
                <a:cs typeface="Arial" panose="020B0604020202020204" pitchFamily="34" charset="0"/>
              </a:rPr>
              <a:t>="www.wyou.com"</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android:scheme</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wyou</a:t>
            </a:r>
            <a:r>
              <a:rPr lang="en-US" sz="1800" dirty="0">
                <a:solidFill>
                  <a:srgbClr val="006000"/>
                </a:solidFill>
                <a:latin typeface="Arial Unicode MS" panose="020B0604020202020204" pitchFamily="34" charset="-122"/>
                <a:cs typeface="Arial" panose="020B0604020202020204" pitchFamily="34" charset="0"/>
              </a:rPr>
              <a:t>" /&gt;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&lt;/intent-filter&gt;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&lt;/activity&gt;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&lt;/application</a:t>
            </a:r>
            <a:r>
              <a:rPr lang="en-US" sz="1800" dirty="0" smtClean="0">
                <a:solidFill>
                  <a:srgbClr val="006000"/>
                </a:solidFill>
                <a:latin typeface="Arial Unicode MS" panose="020B0604020202020204" pitchFamily="34" charset="-122"/>
                <a:cs typeface="Arial" panose="020B0604020202020204" pitchFamily="34" charset="0"/>
              </a:rPr>
              <a:t>&gt;</a:t>
            </a: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&lt;/manifest</a:t>
            </a:r>
            <a:r>
              <a:rPr lang="en-US" sz="1800" dirty="0" smtClean="0">
                <a:solidFill>
                  <a:srgbClr val="006000"/>
                </a:solidFill>
                <a:latin typeface="Arial Unicode MS" panose="020B0604020202020204" pitchFamily="34" charset="-122"/>
                <a:cs typeface="Arial" panose="020B0604020202020204" pitchFamily="34" charset="0"/>
              </a:rPr>
              <a:t>&gt;</a:t>
            </a:r>
            <a:endParaRPr lang="en-US" sz="1800" dirty="0">
              <a:solidFill>
                <a:srgbClr val="FF0000"/>
              </a:solidFill>
              <a:latin typeface="Arial Unicode MS" panose="020B0604020202020204" pitchFamily="34" charset="-122"/>
              <a:cs typeface="Arial" panose="020B0604020202020204" pitchFamily="34" charset="0"/>
            </a:endParaRPr>
          </a:p>
        </p:txBody>
      </p:sp>
    </p:spTree>
    <p:extLst>
      <p:ext uri="{BB962C8B-B14F-4D97-AF65-F5344CB8AC3E}">
        <p14:creationId xmlns:p14="http://schemas.microsoft.com/office/powerpoint/2010/main" val="410097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79412" y="381000"/>
            <a:ext cx="10996825" cy="6248400"/>
          </a:xfrm>
        </p:spPr>
        <p:txBody>
          <a:bodyPr/>
          <a:lstStyle/>
          <a:p>
            <a:pPr lvl="0">
              <a:buFont typeface="Wingdings" panose="05000000000000000000" pitchFamily="2" charset="2"/>
              <a:buChar char="v"/>
            </a:pPr>
            <a:r>
              <a:rPr lang="en-US" dirty="0"/>
              <a:t>Each intent filter is defined by an &lt;intent-filter&gt; element in the app's manifest file, nested in the corresponding app component (such as an &lt;activity&gt; element). Inside the &lt;intent-filter&gt;, you can specify the type of intents to accept using one or more of these three elements:</a:t>
            </a:r>
            <a:endParaRPr lang="en-US" dirty="0" smtClean="0"/>
          </a:p>
        </p:txBody>
      </p:sp>
    </p:spTree>
    <p:extLst>
      <p:ext uri="{BB962C8B-B14F-4D97-AF65-F5344CB8AC3E}">
        <p14:creationId xmlns:p14="http://schemas.microsoft.com/office/powerpoint/2010/main" val="1888242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79412" y="381000"/>
            <a:ext cx="10996825" cy="6248400"/>
          </a:xfrm>
        </p:spPr>
        <p:txBody>
          <a:bodyPr>
            <a:normAutofit fontScale="85000" lnSpcReduction="10000"/>
          </a:bodyPr>
          <a:lstStyle/>
          <a:p>
            <a:pPr lvl="0">
              <a:buFont typeface="Wingdings" panose="05000000000000000000" pitchFamily="2" charset="2"/>
              <a:buChar char="v"/>
            </a:pPr>
            <a:endParaRPr lang="en-US" dirty="0" smtClean="0"/>
          </a:p>
          <a:p>
            <a:pPr>
              <a:buFont typeface="Wingdings" panose="05000000000000000000" pitchFamily="2" charset="2"/>
              <a:buChar char="v"/>
            </a:pPr>
            <a:r>
              <a:rPr lang="en-US" dirty="0"/>
              <a:t>&lt;action&gt;</a:t>
            </a:r>
          </a:p>
          <a:p>
            <a:pPr marL="0" indent="0">
              <a:buNone/>
            </a:pPr>
            <a:r>
              <a:rPr lang="en-US" dirty="0" smtClean="0"/>
              <a:t>Declares the intent action accepted, in the name attribute. The value must be the literal string value of an action, not the class constant.</a:t>
            </a:r>
          </a:p>
          <a:p>
            <a:pPr marL="0" indent="0">
              <a:buNone/>
            </a:pPr>
            <a:r>
              <a:rPr lang="en-US" dirty="0"/>
              <a:t/>
            </a:r>
            <a:br>
              <a:rPr lang="en-US" dirty="0"/>
            </a:br>
            <a:endParaRPr lang="en-US" dirty="0"/>
          </a:p>
          <a:p>
            <a:pPr>
              <a:buFont typeface="Wingdings" panose="05000000000000000000" pitchFamily="2" charset="2"/>
              <a:buChar char="v"/>
            </a:pPr>
            <a:r>
              <a:rPr lang="en-US" dirty="0"/>
              <a:t>&lt;data&gt;</a:t>
            </a:r>
          </a:p>
          <a:p>
            <a:pPr marL="0" indent="0">
              <a:buNone/>
            </a:pPr>
            <a:r>
              <a:rPr lang="en-US" dirty="0"/>
              <a:t>Declares the type of data accepted, using one or more attributes that specify various aspects of the data URI (scheme, host, port, path, etc.) and MIME type.</a:t>
            </a:r>
          </a:p>
          <a:p>
            <a:pPr marL="0" indent="0">
              <a:buNone/>
            </a:pPr>
            <a:r>
              <a:rPr lang="en-US" dirty="0"/>
              <a:t/>
            </a:r>
            <a:br>
              <a:rPr lang="en-US" dirty="0"/>
            </a:br>
            <a:endParaRPr lang="en-US" dirty="0"/>
          </a:p>
          <a:p>
            <a:pPr>
              <a:buFont typeface="Wingdings" panose="05000000000000000000" pitchFamily="2" charset="2"/>
              <a:buChar char="v"/>
            </a:pPr>
            <a:r>
              <a:rPr lang="en-US" dirty="0"/>
              <a:t>&lt;category&gt;</a:t>
            </a:r>
          </a:p>
          <a:p>
            <a:pPr marL="0" indent="0">
              <a:buNone/>
            </a:pPr>
            <a:r>
              <a:rPr lang="en-US" dirty="0"/>
              <a:t>Declares the intent category accepted, in the name attribute. The value must be the literal string value of an action, not the class constant.</a:t>
            </a:r>
            <a:br>
              <a:rPr lang="en-US" dirty="0"/>
            </a:br>
            <a:endParaRPr lang="en-US" dirty="0"/>
          </a:p>
        </p:txBody>
      </p:sp>
    </p:spTree>
    <p:extLst>
      <p:ext uri="{BB962C8B-B14F-4D97-AF65-F5344CB8AC3E}">
        <p14:creationId xmlns:p14="http://schemas.microsoft.com/office/powerpoint/2010/main" val="229506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79412" y="381000"/>
            <a:ext cx="10996825" cy="6248400"/>
          </a:xfrm>
        </p:spPr>
        <p:txBody>
          <a:bodyPr/>
          <a:lstStyle/>
          <a:p>
            <a:pPr marL="0" lvl="0" indent="0">
              <a:buNone/>
            </a:pPr>
            <a:endParaRPr lang="en-US" dirty="0"/>
          </a:p>
          <a:p>
            <a:pPr marL="0" lvl="0" indent="0">
              <a:buNone/>
            </a:pPr>
            <a:r>
              <a:rPr lang="en-US" b="1" dirty="0" smtClean="0"/>
              <a:t>Note</a:t>
            </a:r>
            <a:r>
              <a:rPr lang="en-US" b="1" dirty="0"/>
              <a:t>:</a:t>
            </a:r>
            <a:r>
              <a:rPr lang="en-US" dirty="0"/>
              <a:t> In order to receive implicit intents, you must include the CATEGORY_DEFAULT category in the intent filter. If you do not declare this category in your intent filter, no implicit intents will resolve to your activity.</a:t>
            </a:r>
            <a:br>
              <a:rPr lang="en-US" dirty="0"/>
            </a:br>
            <a:endParaRPr lang="en-US" dirty="0" smtClean="0"/>
          </a:p>
        </p:txBody>
      </p:sp>
    </p:spTree>
    <p:extLst>
      <p:ext uri="{BB962C8B-B14F-4D97-AF65-F5344CB8AC3E}">
        <p14:creationId xmlns:p14="http://schemas.microsoft.com/office/powerpoint/2010/main" val="1220268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p:cNvSpPr>
          <p:nvPr>
            <p:ph idx="1"/>
          </p:nvPr>
        </p:nvSpPr>
        <p:spPr bwMode="auto">
          <a:xfrm>
            <a:off x="303212" y="242499"/>
            <a:ext cx="11430000" cy="64633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nSpc>
                <a:spcPct val="100000"/>
              </a:lnSpc>
              <a:buClrTx/>
              <a:buNone/>
            </a:pPr>
            <a:r>
              <a:rPr lang="en-US" sz="1800" dirty="0" smtClean="0">
                <a:solidFill>
                  <a:schemeClr val="bg1"/>
                </a:solidFill>
                <a:latin typeface="Arial Unicode MS" panose="020B0604020202020204" pitchFamily="34" charset="-122"/>
                <a:cs typeface="Arial" panose="020B0604020202020204" pitchFamily="34" charset="0"/>
              </a:rPr>
              <a:t>ActivityA.java</a:t>
            </a:r>
            <a:endParaRPr lang="en-US" sz="1800" dirty="0">
              <a:solidFill>
                <a:schemeClr val="bg1"/>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package </a:t>
            </a:r>
            <a:r>
              <a:rPr lang="en-US" sz="1800" dirty="0" err="1">
                <a:solidFill>
                  <a:srgbClr val="006000"/>
                </a:solidFill>
                <a:latin typeface="Arial Unicode MS" panose="020B0604020202020204" pitchFamily="34" charset="-122"/>
                <a:cs typeface="Arial" panose="020B0604020202020204" pitchFamily="34" charset="0"/>
              </a:rPr>
              <a:t>android.implicitintent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import </a:t>
            </a:r>
            <a:r>
              <a:rPr lang="en-US" sz="1800" dirty="0" err="1">
                <a:solidFill>
                  <a:srgbClr val="006000"/>
                </a:solidFill>
                <a:latin typeface="Arial Unicode MS" panose="020B0604020202020204" pitchFamily="34" charset="-122"/>
                <a:cs typeface="Arial" panose="020B0604020202020204" pitchFamily="34" charset="0"/>
              </a:rPr>
              <a:t>android.app.Activity</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import </a:t>
            </a:r>
            <a:r>
              <a:rPr lang="en-US" sz="1800" dirty="0" err="1">
                <a:solidFill>
                  <a:srgbClr val="006000"/>
                </a:solidFill>
                <a:latin typeface="Arial Unicode MS" panose="020B0604020202020204" pitchFamily="34" charset="-122"/>
                <a:cs typeface="Arial" panose="020B0604020202020204" pitchFamily="34" charset="0"/>
              </a:rPr>
              <a:t>android.os.Bundle</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import </a:t>
            </a:r>
            <a:r>
              <a:rPr lang="en-US" sz="1800" dirty="0" err="1">
                <a:solidFill>
                  <a:srgbClr val="006000"/>
                </a:solidFill>
                <a:latin typeface="Arial Unicode MS" panose="020B0604020202020204" pitchFamily="34" charset="-122"/>
                <a:cs typeface="Arial" panose="020B0604020202020204" pitchFamily="34" charset="0"/>
              </a:rPr>
              <a:t>android.view.View</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import </a:t>
            </a:r>
            <a:r>
              <a:rPr lang="en-US" sz="1800" dirty="0" err="1">
                <a:solidFill>
                  <a:srgbClr val="006000"/>
                </a:solidFill>
                <a:latin typeface="Arial Unicode MS" panose="020B0604020202020204" pitchFamily="34" charset="-122"/>
                <a:cs typeface="Arial" panose="020B0604020202020204" pitchFamily="34" charset="0"/>
              </a:rPr>
              <a:t>android.view.View.OnClickListener</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import </a:t>
            </a:r>
            <a:r>
              <a:rPr lang="en-US" sz="1800" dirty="0" err="1">
                <a:solidFill>
                  <a:srgbClr val="006000"/>
                </a:solidFill>
                <a:latin typeface="Arial Unicode MS" panose="020B0604020202020204" pitchFamily="34" charset="-122"/>
                <a:cs typeface="Arial" panose="020B0604020202020204" pitchFamily="34" charset="0"/>
              </a:rPr>
              <a:t>android.widget.Button</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public class </a:t>
            </a:r>
            <a:r>
              <a:rPr lang="en-US" sz="1800" dirty="0" err="1">
                <a:solidFill>
                  <a:srgbClr val="006000"/>
                </a:solidFill>
                <a:latin typeface="Arial Unicode MS" panose="020B0604020202020204" pitchFamily="34" charset="-122"/>
                <a:cs typeface="Arial" panose="020B0604020202020204" pitchFamily="34" charset="0"/>
              </a:rPr>
              <a:t>ActivityA</a:t>
            </a:r>
            <a:r>
              <a:rPr lang="en-US" sz="1800" dirty="0">
                <a:solidFill>
                  <a:srgbClr val="006000"/>
                </a:solidFill>
                <a:latin typeface="Arial Unicode MS" panose="020B0604020202020204" pitchFamily="34" charset="-122"/>
                <a:cs typeface="Arial" panose="020B0604020202020204" pitchFamily="34" charset="0"/>
              </a:rPr>
              <a:t> extends Activity </a:t>
            </a:r>
            <a:r>
              <a:rPr lang="en-US" sz="1800" dirty="0" smtClean="0">
                <a:solidFill>
                  <a:srgbClr val="006000"/>
                </a:solidFill>
                <a:latin typeface="Arial Unicode MS" panose="020B0604020202020204" pitchFamily="34" charset="-122"/>
                <a:cs typeface="Arial" panose="020B0604020202020204" pitchFamily="34" charset="0"/>
              </a:rPr>
              <a:t>{</a:t>
            </a: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@Override</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protected </a:t>
            </a:r>
            <a:r>
              <a:rPr lang="en-US" sz="1800" dirty="0">
                <a:solidFill>
                  <a:srgbClr val="006000"/>
                </a:solidFill>
                <a:latin typeface="Arial Unicode MS" panose="020B0604020202020204" pitchFamily="34" charset="-122"/>
                <a:cs typeface="Arial" panose="020B0604020202020204" pitchFamily="34" charset="0"/>
              </a:rPr>
              <a:t>void </a:t>
            </a:r>
            <a:r>
              <a:rPr lang="en-US" sz="1800" dirty="0" err="1">
                <a:solidFill>
                  <a:srgbClr val="006000"/>
                </a:solidFill>
                <a:latin typeface="Arial Unicode MS" panose="020B0604020202020204" pitchFamily="34" charset="-122"/>
                <a:cs typeface="Arial" panose="020B0604020202020204" pitchFamily="34" charset="0"/>
              </a:rPr>
              <a:t>onCreate</a:t>
            </a:r>
            <a:r>
              <a:rPr lang="en-US" sz="1800" dirty="0">
                <a:solidFill>
                  <a:srgbClr val="006000"/>
                </a:solidFill>
                <a:latin typeface="Arial Unicode MS" panose="020B0604020202020204" pitchFamily="34" charset="-122"/>
                <a:cs typeface="Arial" panose="020B0604020202020204" pitchFamily="34" charset="0"/>
              </a:rPr>
              <a:t>(Bundle </a:t>
            </a:r>
            <a:r>
              <a:rPr lang="en-US" sz="1800" dirty="0" err="1">
                <a:solidFill>
                  <a:srgbClr val="006000"/>
                </a:solidFill>
                <a:latin typeface="Arial Unicode MS" panose="020B0604020202020204" pitchFamily="34" charset="-122"/>
                <a:cs typeface="Arial" panose="020B0604020202020204" pitchFamily="34" charset="0"/>
              </a:rPr>
              <a:t>savedInstanceState</a:t>
            </a:r>
            <a:r>
              <a:rPr lang="en-US" sz="1800" dirty="0">
                <a:solidFill>
                  <a:srgbClr val="006000"/>
                </a:solidFill>
                <a:latin typeface="Arial Unicode MS" panose="020B0604020202020204" pitchFamily="34" charset="-122"/>
                <a:cs typeface="Arial" panose="020B0604020202020204" pitchFamily="34" charset="0"/>
              </a:rPr>
              <a:t>) {</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TODO Auto-generated method stub</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setContentView</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R.layout.activity_a</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Button </a:t>
            </a:r>
            <a:r>
              <a:rPr lang="en-US" sz="1800" dirty="0" err="1">
                <a:solidFill>
                  <a:srgbClr val="006000"/>
                </a:solidFill>
                <a:latin typeface="Arial Unicode MS" panose="020B0604020202020204" pitchFamily="34" charset="-122"/>
                <a:cs typeface="Arial" panose="020B0604020202020204" pitchFamily="34" charset="0"/>
              </a:rPr>
              <a:t>btn</a:t>
            </a:r>
            <a:r>
              <a:rPr lang="en-US" sz="1800" dirty="0">
                <a:solidFill>
                  <a:srgbClr val="006000"/>
                </a:solidFill>
                <a:latin typeface="Arial Unicode MS" panose="020B0604020202020204" pitchFamily="34" charset="-122"/>
                <a:cs typeface="Arial" panose="020B0604020202020204" pitchFamily="34" charset="0"/>
              </a:rPr>
              <a:t>=(Button) </a:t>
            </a:r>
            <a:r>
              <a:rPr lang="en-US" sz="1800" dirty="0" err="1">
                <a:solidFill>
                  <a:srgbClr val="006000"/>
                </a:solidFill>
                <a:latin typeface="Arial Unicode MS" panose="020B0604020202020204" pitchFamily="34" charset="-122"/>
                <a:cs typeface="Arial" panose="020B0604020202020204" pitchFamily="34" charset="0"/>
              </a:rPr>
              <a:t>findViewById</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R.id.back</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a:t>
            </a:r>
            <a:r>
              <a:rPr lang="en-US" sz="1800" dirty="0" err="1" smtClean="0">
                <a:solidFill>
                  <a:srgbClr val="006000"/>
                </a:solidFill>
                <a:latin typeface="Arial Unicode MS" panose="020B0604020202020204" pitchFamily="34" charset="-122"/>
                <a:cs typeface="Arial" panose="020B0604020202020204" pitchFamily="34" charset="0"/>
              </a:rPr>
              <a:t>btn.setOnClickListener</a:t>
            </a:r>
            <a:r>
              <a:rPr lang="en-US" sz="1800" dirty="0" smtClean="0">
                <a:solidFill>
                  <a:srgbClr val="006000"/>
                </a:solidFill>
                <a:latin typeface="Arial Unicode MS" panose="020B0604020202020204" pitchFamily="34" charset="-122"/>
                <a:cs typeface="Arial" panose="020B0604020202020204" pitchFamily="34" charset="0"/>
              </a:rPr>
              <a:t>(new </a:t>
            </a:r>
            <a:r>
              <a:rPr lang="en-US" sz="1800" dirty="0" err="1">
                <a:solidFill>
                  <a:srgbClr val="006000"/>
                </a:solidFill>
                <a:latin typeface="Arial Unicode MS" panose="020B0604020202020204" pitchFamily="34" charset="-122"/>
                <a:cs typeface="Arial" panose="020B0604020202020204" pitchFamily="34" charset="0"/>
              </a:rPr>
              <a:t>OnClickListener</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a:t>
            </a:r>
            <a:r>
              <a:rPr lang="en-US" sz="1800" dirty="0" err="1" smtClean="0">
                <a:solidFill>
                  <a:srgbClr val="006000"/>
                </a:solidFill>
                <a:latin typeface="Arial Unicode MS" panose="020B0604020202020204" pitchFamily="34" charset="-122"/>
                <a:cs typeface="Arial" panose="020B0604020202020204" pitchFamily="34" charset="0"/>
              </a:rPr>
              <a:t>super.onCreate</a:t>
            </a:r>
            <a:r>
              <a:rPr lang="en-US" sz="1800" dirty="0" smtClean="0">
                <a:solidFill>
                  <a:srgbClr val="006000"/>
                </a:solidFill>
                <a:latin typeface="Arial Unicode MS" panose="020B0604020202020204" pitchFamily="34" charset="-122"/>
                <a:cs typeface="Arial" panose="020B0604020202020204" pitchFamily="34" charset="0"/>
              </a:rPr>
              <a:t>(</a:t>
            </a:r>
            <a:r>
              <a:rPr lang="en-US" sz="1800" dirty="0" err="1" smtClean="0">
                <a:solidFill>
                  <a:srgbClr val="006000"/>
                </a:solidFill>
                <a:latin typeface="Arial Unicode MS" panose="020B0604020202020204" pitchFamily="34" charset="-122"/>
                <a:cs typeface="Arial" panose="020B0604020202020204" pitchFamily="34" charset="0"/>
              </a:rPr>
              <a:t>savedInstanceState</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@Override</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public void </a:t>
            </a:r>
            <a:r>
              <a:rPr lang="en-US" sz="1800" dirty="0" err="1">
                <a:solidFill>
                  <a:srgbClr val="006000"/>
                </a:solidFill>
                <a:latin typeface="Arial Unicode MS" panose="020B0604020202020204" pitchFamily="34" charset="-122"/>
                <a:cs typeface="Arial" panose="020B0604020202020204" pitchFamily="34" charset="0"/>
              </a:rPr>
              <a:t>onClick</a:t>
            </a:r>
            <a:r>
              <a:rPr lang="en-US" sz="1800" dirty="0">
                <a:solidFill>
                  <a:srgbClr val="006000"/>
                </a:solidFill>
                <a:latin typeface="Arial Unicode MS" panose="020B0604020202020204" pitchFamily="34" charset="-122"/>
                <a:cs typeface="Arial" panose="020B0604020202020204" pitchFamily="34" charset="0"/>
              </a:rPr>
              <a:t>(View v) {</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finish</a:t>
            </a:r>
            <a:r>
              <a:rPr lang="en-US" sz="1800" dirty="0">
                <a:solidFill>
                  <a:srgbClr val="006000"/>
                </a:solidFill>
                <a:latin typeface="Arial Unicode MS" panose="020B0604020202020204" pitchFamily="34" charset="-122"/>
                <a:cs typeface="Arial" panose="020B0604020202020204" pitchFamily="34" charset="0"/>
              </a:rPr>
              <a:t>();//finish itself and return to main activity</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a:t>
            </a:r>
            <a:endParaRPr lang="en-US" sz="1800" dirty="0">
              <a:solidFill>
                <a:srgbClr val="FF0000"/>
              </a:solidFill>
              <a:latin typeface="Arial Unicode MS" panose="020B0604020202020204" pitchFamily="34" charset="-122"/>
              <a:cs typeface="Arial" panose="020B0604020202020204" pitchFamily="34" charset="0"/>
            </a:endParaRPr>
          </a:p>
        </p:txBody>
      </p:sp>
    </p:spTree>
    <p:extLst>
      <p:ext uri="{BB962C8B-B14F-4D97-AF65-F5344CB8AC3E}">
        <p14:creationId xmlns:p14="http://schemas.microsoft.com/office/powerpoint/2010/main" val="352457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p:cNvSpPr>
          <p:nvPr>
            <p:ph idx="1"/>
          </p:nvPr>
        </p:nvSpPr>
        <p:spPr bwMode="auto">
          <a:xfrm>
            <a:off x="303212" y="380998"/>
            <a:ext cx="11430000" cy="61863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nSpc>
                <a:spcPct val="100000"/>
              </a:lnSpc>
              <a:buClrTx/>
              <a:buNone/>
            </a:pPr>
            <a:r>
              <a:rPr lang="en-US" sz="1800" dirty="0">
                <a:solidFill>
                  <a:schemeClr val="bg1"/>
                </a:solidFill>
                <a:latin typeface="Arial Unicode MS" panose="020B0604020202020204" pitchFamily="34" charset="-122"/>
                <a:cs typeface="Arial" panose="020B0604020202020204" pitchFamily="34" charset="0"/>
              </a:rPr>
              <a:t>activity_a.xml</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&lt;?xml version="1.0" encoding="utf-8"?&gt;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&lt;</a:t>
            </a:r>
            <a:r>
              <a:rPr lang="en-US" sz="1800" dirty="0" err="1">
                <a:solidFill>
                  <a:srgbClr val="006000"/>
                </a:solidFill>
                <a:latin typeface="Arial Unicode MS" panose="020B0604020202020204" pitchFamily="34" charset="-122"/>
                <a:cs typeface="Arial" panose="020B0604020202020204" pitchFamily="34" charset="0"/>
              </a:rPr>
              <a:t>RelativeLayout</a:t>
            </a: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xmlns:android</a:t>
            </a:r>
            <a:r>
              <a:rPr lang="en-US" sz="1800" dirty="0">
                <a:solidFill>
                  <a:srgbClr val="006000"/>
                </a:solidFill>
                <a:latin typeface="Arial Unicode MS" panose="020B0604020202020204" pitchFamily="34" charset="-122"/>
                <a:cs typeface="Arial" panose="020B0604020202020204" pitchFamily="34" charset="0"/>
              </a:rPr>
              <a:t>="http://schemas.android.com/</a:t>
            </a:r>
            <a:r>
              <a:rPr lang="en-US" sz="1800" dirty="0" err="1">
                <a:solidFill>
                  <a:srgbClr val="006000"/>
                </a:solidFill>
                <a:latin typeface="Arial Unicode MS" panose="020B0604020202020204" pitchFamily="34" charset="-122"/>
                <a:cs typeface="Arial" panose="020B0604020202020204" pitchFamily="34" charset="0"/>
              </a:rPr>
              <a:t>apk</a:t>
            </a:r>
            <a:r>
              <a:rPr lang="en-US" sz="1800" dirty="0">
                <a:solidFill>
                  <a:srgbClr val="006000"/>
                </a:solidFill>
                <a:latin typeface="Arial Unicode MS" panose="020B0604020202020204" pitchFamily="34" charset="-122"/>
                <a:cs typeface="Arial" panose="020B0604020202020204" pitchFamily="34" charset="0"/>
              </a:rPr>
              <a:t>/res/android"</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android:layout_width</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match_parent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android:layout_height</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match_parent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android:orientation</a:t>
            </a:r>
            <a:r>
              <a:rPr lang="en-US" sz="1800" dirty="0">
                <a:solidFill>
                  <a:srgbClr val="006000"/>
                </a:solidFill>
                <a:latin typeface="Arial Unicode MS" panose="020B0604020202020204" pitchFamily="34" charset="-122"/>
                <a:cs typeface="Arial" panose="020B0604020202020204" pitchFamily="34" charset="0"/>
              </a:rPr>
              <a:t>="vertical" &gt;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r>
            <a:br>
              <a:rPr lang="en-US" sz="1800" dirty="0">
                <a:solidFill>
                  <a:srgbClr val="006000"/>
                </a:solidFill>
                <a:latin typeface="Arial Unicode MS" panose="020B0604020202020204" pitchFamily="34" charset="-122"/>
                <a:cs typeface="Arial" panose="020B0604020202020204" pitchFamily="34" charset="0"/>
              </a:rPr>
            </a:b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a:t>
            </a:r>
            <a:r>
              <a:rPr lang="en-US" sz="1800" dirty="0" err="1">
                <a:solidFill>
                  <a:srgbClr val="006000"/>
                </a:solidFill>
                <a:latin typeface="Arial Unicode MS" panose="020B0604020202020204" pitchFamily="34" charset="-122"/>
                <a:cs typeface="Arial" panose="020B0604020202020204" pitchFamily="34" charset="0"/>
              </a:rPr>
              <a:t>TextView</a:t>
            </a: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android:id</a:t>
            </a:r>
            <a:r>
              <a:rPr lang="en-US" sz="1800" dirty="0">
                <a:solidFill>
                  <a:srgbClr val="006000"/>
                </a:solidFill>
                <a:latin typeface="Arial Unicode MS" panose="020B0604020202020204" pitchFamily="34" charset="-122"/>
                <a:cs typeface="Arial" panose="020B0604020202020204" pitchFamily="34" charset="0"/>
              </a:rPr>
              <a:t>="@+id/textView1"</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android:layout_width</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wrap_content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android:layout_height</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wrap_content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android:layout_alignParentLeft</a:t>
            </a:r>
            <a:r>
              <a:rPr lang="en-US" sz="1800" dirty="0">
                <a:solidFill>
                  <a:srgbClr val="006000"/>
                </a:solidFill>
                <a:latin typeface="Arial Unicode MS" panose="020B0604020202020204" pitchFamily="34" charset="-122"/>
                <a:cs typeface="Arial" panose="020B0604020202020204" pitchFamily="34" charset="0"/>
              </a:rPr>
              <a:t>="true"</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android:layout_alignParentTop</a:t>
            </a:r>
            <a:r>
              <a:rPr lang="en-US" sz="1800" dirty="0">
                <a:solidFill>
                  <a:srgbClr val="006000"/>
                </a:solidFill>
                <a:latin typeface="Arial Unicode MS" panose="020B0604020202020204" pitchFamily="34" charset="-122"/>
                <a:cs typeface="Arial" panose="020B0604020202020204" pitchFamily="34" charset="0"/>
              </a:rPr>
              <a:t>="true"</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android:layout_marginLeft</a:t>
            </a:r>
            <a:r>
              <a:rPr lang="en-US" sz="1800" dirty="0">
                <a:solidFill>
                  <a:srgbClr val="006000"/>
                </a:solidFill>
                <a:latin typeface="Arial Unicode MS" panose="020B0604020202020204" pitchFamily="34" charset="-122"/>
                <a:cs typeface="Arial" panose="020B0604020202020204" pitchFamily="34" charset="0"/>
              </a:rPr>
              <a:t>="63dp"</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android:layout_marginTop</a:t>
            </a:r>
            <a:r>
              <a:rPr lang="en-US" sz="1800" dirty="0">
                <a:solidFill>
                  <a:srgbClr val="006000"/>
                </a:solidFill>
                <a:latin typeface="Arial Unicode MS" panose="020B0604020202020204" pitchFamily="34" charset="-122"/>
                <a:cs typeface="Arial" panose="020B0604020202020204" pitchFamily="34" charset="0"/>
              </a:rPr>
              <a:t>="39dp"</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android:text</a:t>
            </a:r>
            <a:r>
              <a:rPr lang="en-US" sz="1800" dirty="0">
                <a:solidFill>
                  <a:srgbClr val="006000"/>
                </a:solidFill>
                <a:latin typeface="Arial Unicode MS" panose="020B0604020202020204" pitchFamily="34" charset="-122"/>
                <a:cs typeface="Arial" panose="020B0604020202020204" pitchFamily="34" charset="0"/>
              </a:rPr>
              <a:t>="@string/title" </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android:textSize</a:t>
            </a:r>
            <a:r>
              <a:rPr lang="en-US" sz="1800" dirty="0">
                <a:solidFill>
                  <a:srgbClr val="006000"/>
                </a:solidFill>
                <a:latin typeface="Arial Unicode MS" panose="020B0604020202020204" pitchFamily="34" charset="-122"/>
                <a:cs typeface="Arial" panose="020B0604020202020204" pitchFamily="34" charset="0"/>
              </a:rPr>
              <a:t>="25sp"/&gt;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r>
            <a:br>
              <a:rPr lang="en-US" sz="1800" dirty="0">
                <a:solidFill>
                  <a:srgbClr val="006000"/>
                </a:solidFill>
                <a:latin typeface="Arial Unicode MS" panose="020B0604020202020204" pitchFamily="34" charset="-122"/>
                <a:cs typeface="Arial" panose="020B0604020202020204" pitchFamily="34" charset="0"/>
              </a:rPr>
            </a:b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smtClean="0">
                <a:solidFill>
                  <a:srgbClr val="FF0000"/>
                </a:solidFill>
                <a:latin typeface="Arial Unicode MS" panose="020B0604020202020204" pitchFamily="34" charset="-122"/>
                <a:cs typeface="Arial" panose="020B0604020202020204" pitchFamily="34" charset="0"/>
              </a:rPr>
              <a:t>Continue…</a:t>
            </a: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p:txBody>
      </p:sp>
    </p:spTree>
    <p:extLst>
      <p:ext uri="{BB962C8B-B14F-4D97-AF65-F5344CB8AC3E}">
        <p14:creationId xmlns:p14="http://schemas.microsoft.com/office/powerpoint/2010/main" val="2163945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p:cNvSpPr>
          <p:nvPr>
            <p:ph idx="1"/>
          </p:nvPr>
        </p:nvSpPr>
        <p:spPr bwMode="auto">
          <a:xfrm>
            <a:off x="303212" y="242498"/>
            <a:ext cx="11430000" cy="64633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nSpc>
                <a:spcPct val="100000"/>
              </a:lnSpc>
              <a:buClrTx/>
              <a:buNone/>
            </a:pPr>
            <a:r>
              <a:rPr lang="en-US" sz="1800" dirty="0"/>
              <a:t> &lt;</a:t>
            </a:r>
            <a:r>
              <a:rPr lang="en-US" sz="1800" dirty="0" err="1">
                <a:solidFill>
                  <a:srgbClr val="006000"/>
                </a:solidFill>
                <a:latin typeface="Arial Unicode MS" panose="020B0604020202020204" pitchFamily="34" charset="-122"/>
                <a:cs typeface="Arial" panose="020B0604020202020204" pitchFamily="34" charset="0"/>
              </a:rPr>
              <a:t>TextView</a:t>
            </a: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android:id</a:t>
            </a:r>
            <a:r>
              <a:rPr lang="en-US" sz="1800" dirty="0">
                <a:solidFill>
                  <a:srgbClr val="006000"/>
                </a:solidFill>
                <a:latin typeface="Arial Unicode MS" panose="020B0604020202020204" pitchFamily="34" charset="-122"/>
                <a:cs typeface="Arial" panose="020B0604020202020204" pitchFamily="34" charset="0"/>
              </a:rPr>
              <a:t>="@+id/textView2"</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android:layout_width</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wrap_content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android:layout_height</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wrap_content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android:layout_below</a:t>
            </a:r>
            <a:r>
              <a:rPr lang="en-US" sz="1800" dirty="0">
                <a:solidFill>
                  <a:srgbClr val="006000"/>
                </a:solidFill>
                <a:latin typeface="Arial Unicode MS" panose="020B0604020202020204" pitchFamily="34" charset="-122"/>
                <a:cs typeface="Arial" panose="020B0604020202020204" pitchFamily="34" charset="0"/>
              </a:rPr>
              <a:t>="@+id/textView1"</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android:layout_centerHorizontal</a:t>
            </a:r>
            <a:r>
              <a:rPr lang="en-US" sz="1800" dirty="0">
                <a:solidFill>
                  <a:srgbClr val="006000"/>
                </a:solidFill>
                <a:latin typeface="Arial Unicode MS" panose="020B0604020202020204" pitchFamily="34" charset="-122"/>
                <a:cs typeface="Arial" panose="020B0604020202020204" pitchFamily="34" charset="0"/>
              </a:rPr>
              <a:t>="true"</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android:layout_marginTop</a:t>
            </a:r>
            <a:r>
              <a:rPr lang="en-US" sz="1800" dirty="0">
                <a:solidFill>
                  <a:srgbClr val="006000"/>
                </a:solidFill>
                <a:latin typeface="Arial Unicode MS" panose="020B0604020202020204" pitchFamily="34" charset="-122"/>
                <a:cs typeface="Arial" panose="020B0604020202020204" pitchFamily="34" charset="0"/>
              </a:rPr>
              <a:t>="44dp"</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android:text</a:t>
            </a:r>
            <a:r>
              <a:rPr lang="en-US" sz="1800" dirty="0">
                <a:solidFill>
                  <a:srgbClr val="006000"/>
                </a:solidFill>
                <a:latin typeface="Arial Unicode MS" panose="020B0604020202020204" pitchFamily="34" charset="-122"/>
                <a:cs typeface="Arial" panose="020B0604020202020204" pitchFamily="34" charset="0"/>
              </a:rPr>
              <a:t>="@string/a"</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android:textAppearance</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android:attr</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textAppearanceLarge</a:t>
            </a:r>
            <a:r>
              <a:rPr lang="en-US" sz="1800" dirty="0">
                <a:solidFill>
                  <a:srgbClr val="006000"/>
                </a:solidFill>
                <a:latin typeface="Arial Unicode MS" panose="020B0604020202020204" pitchFamily="34" charset="-122"/>
                <a:cs typeface="Arial" panose="020B0604020202020204" pitchFamily="34" charset="0"/>
              </a:rPr>
              <a:t>" /&gt;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r>
            <a:br>
              <a:rPr lang="en-US" sz="1800" dirty="0">
                <a:solidFill>
                  <a:srgbClr val="006000"/>
                </a:solidFill>
                <a:latin typeface="Arial Unicode MS" panose="020B0604020202020204" pitchFamily="34" charset="-122"/>
                <a:cs typeface="Arial" panose="020B0604020202020204" pitchFamily="34" charset="0"/>
              </a:rPr>
            </a:b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&lt;Button</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android:id</a:t>
            </a:r>
            <a:r>
              <a:rPr lang="en-US" sz="1800" dirty="0">
                <a:solidFill>
                  <a:srgbClr val="006000"/>
                </a:solidFill>
                <a:latin typeface="Arial Unicode MS" panose="020B0604020202020204" pitchFamily="34" charset="-122"/>
                <a:cs typeface="Arial" panose="020B0604020202020204" pitchFamily="34" charset="0"/>
              </a:rPr>
              <a:t>="@+id/back"</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android:layout_width</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wrap_content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android:layout_height</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wrap_content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android:layout_below</a:t>
            </a:r>
            <a:r>
              <a:rPr lang="en-US" sz="1800" dirty="0">
                <a:solidFill>
                  <a:srgbClr val="006000"/>
                </a:solidFill>
                <a:latin typeface="Arial Unicode MS" panose="020B0604020202020204" pitchFamily="34" charset="-122"/>
                <a:cs typeface="Arial" panose="020B0604020202020204" pitchFamily="34" charset="0"/>
              </a:rPr>
              <a:t>="@+id/textView2"</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android:layout_centerHorizontal</a:t>
            </a:r>
            <a:r>
              <a:rPr lang="en-US" sz="1800" dirty="0">
                <a:solidFill>
                  <a:srgbClr val="006000"/>
                </a:solidFill>
                <a:latin typeface="Arial Unicode MS" panose="020B0604020202020204" pitchFamily="34" charset="-122"/>
                <a:cs typeface="Arial" panose="020B0604020202020204" pitchFamily="34" charset="0"/>
              </a:rPr>
              <a:t>="true"</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android:layout_marginTop</a:t>
            </a:r>
            <a:r>
              <a:rPr lang="en-US" sz="1800" dirty="0">
                <a:solidFill>
                  <a:srgbClr val="006000"/>
                </a:solidFill>
                <a:latin typeface="Arial Unicode MS" panose="020B0604020202020204" pitchFamily="34" charset="-122"/>
                <a:cs typeface="Arial" panose="020B0604020202020204" pitchFamily="34" charset="0"/>
              </a:rPr>
              <a:t>="32dp"</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android:text</a:t>
            </a:r>
            <a:r>
              <a:rPr lang="en-US" sz="1800" dirty="0">
                <a:solidFill>
                  <a:srgbClr val="006000"/>
                </a:solidFill>
                <a:latin typeface="Arial Unicode MS" panose="020B0604020202020204" pitchFamily="34" charset="-122"/>
                <a:cs typeface="Arial" panose="020B0604020202020204" pitchFamily="34" charset="0"/>
              </a:rPr>
              <a:t>="@string/back" /&gt;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&lt;/</a:t>
            </a:r>
            <a:r>
              <a:rPr lang="en-US" sz="1800" dirty="0" err="1">
                <a:solidFill>
                  <a:srgbClr val="006000"/>
                </a:solidFill>
                <a:latin typeface="Arial Unicode MS" panose="020B0604020202020204" pitchFamily="34" charset="-122"/>
                <a:cs typeface="Arial" panose="020B0604020202020204" pitchFamily="34" charset="0"/>
              </a:rPr>
              <a:t>RelativeLayout</a:t>
            </a:r>
            <a:r>
              <a:rPr lang="en-US" sz="1800" dirty="0">
                <a:solidFill>
                  <a:srgbClr val="006000"/>
                </a:solidFill>
                <a:latin typeface="Arial Unicode MS" panose="020B0604020202020204" pitchFamily="34" charset="-122"/>
                <a:cs typeface="Arial" panose="020B0604020202020204" pitchFamily="34" charset="0"/>
              </a:rPr>
              <a:t>&gt;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r>
            <a:br>
              <a:rPr lang="en-US" sz="1800" dirty="0">
                <a:solidFill>
                  <a:srgbClr val="006000"/>
                </a:solidFill>
                <a:latin typeface="Arial Unicode MS" panose="020B0604020202020204" pitchFamily="34" charset="-122"/>
                <a:cs typeface="Arial" panose="020B0604020202020204" pitchFamily="34" charset="0"/>
              </a:rPr>
            </a:br>
            <a:endParaRPr lang="en-US" sz="1800" dirty="0">
              <a:solidFill>
                <a:srgbClr val="006000"/>
              </a:solidFill>
              <a:latin typeface="Arial Unicode MS" panose="020B0604020202020204" pitchFamily="34" charset="-122"/>
              <a:cs typeface="Arial" panose="020B0604020202020204" pitchFamily="34" charset="0"/>
            </a:endParaRPr>
          </a:p>
        </p:txBody>
      </p:sp>
    </p:spTree>
    <p:extLst>
      <p:ext uri="{BB962C8B-B14F-4D97-AF65-F5344CB8AC3E}">
        <p14:creationId xmlns:p14="http://schemas.microsoft.com/office/powerpoint/2010/main" val="2469133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p:cNvSpPr>
          <p:nvPr>
            <p:ph idx="1"/>
          </p:nvPr>
        </p:nvSpPr>
        <p:spPr bwMode="auto">
          <a:xfrm>
            <a:off x="303212" y="104000"/>
            <a:ext cx="11430000" cy="67403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nSpc>
                <a:spcPct val="100000"/>
              </a:lnSpc>
              <a:buClrTx/>
              <a:buNone/>
            </a:pPr>
            <a:r>
              <a:rPr lang="en-US" sz="1800" dirty="0">
                <a:solidFill>
                  <a:schemeClr val="bg1"/>
                </a:solidFill>
                <a:latin typeface="Arial Unicode MS" panose="020B0604020202020204" pitchFamily="34" charset="-122"/>
                <a:cs typeface="Arial" panose="020B0604020202020204" pitchFamily="34" charset="0"/>
              </a:rPr>
              <a:t>ActivityB.java</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package </a:t>
            </a:r>
            <a:r>
              <a:rPr lang="en-US" sz="1800" dirty="0" err="1">
                <a:solidFill>
                  <a:srgbClr val="006000"/>
                </a:solidFill>
                <a:latin typeface="Arial Unicode MS" panose="020B0604020202020204" pitchFamily="34" charset="-122"/>
                <a:cs typeface="Arial" panose="020B0604020202020204" pitchFamily="34" charset="0"/>
              </a:rPr>
              <a:t>android.implicitintent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import </a:t>
            </a:r>
            <a:r>
              <a:rPr lang="en-US" sz="1800" dirty="0" err="1">
                <a:solidFill>
                  <a:srgbClr val="006000"/>
                </a:solidFill>
                <a:latin typeface="Arial Unicode MS" panose="020B0604020202020204" pitchFamily="34" charset="-122"/>
                <a:cs typeface="Arial" panose="020B0604020202020204" pitchFamily="34" charset="0"/>
              </a:rPr>
              <a:t>android.app.Activity</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import </a:t>
            </a:r>
            <a:r>
              <a:rPr lang="en-US" sz="1800" dirty="0" err="1">
                <a:solidFill>
                  <a:srgbClr val="006000"/>
                </a:solidFill>
                <a:latin typeface="Arial Unicode MS" panose="020B0604020202020204" pitchFamily="34" charset="-122"/>
                <a:cs typeface="Arial" panose="020B0604020202020204" pitchFamily="34" charset="0"/>
              </a:rPr>
              <a:t>android.os.Bundle</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import </a:t>
            </a:r>
            <a:r>
              <a:rPr lang="en-US" sz="1800" dirty="0" err="1">
                <a:solidFill>
                  <a:srgbClr val="006000"/>
                </a:solidFill>
                <a:latin typeface="Arial Unicode MS" panose="020B0604020202020204" pitchFamily="34" charset="-122"/>
                <a:cs typeface="Arial" panose="020B0604020202020204" pitchFamily="34" charset="0"/>
              </a:rPr>
              <a:t>android.view.View</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import </a:t>
            </a:r>
            <a:r>
              <a:rPr lang="en-US" sz="1800" dirty="0" err="1">
                <a:solidFill>
                  <a:srgbClr val="006000"/>
                </a:solidFill>
                <a:latin typeface="Arial Unicode MS" panose="020B0604020202020204" pitchFamily="34" charset="-122"/>
                <a:cs typeface="Arial" panose="020B0604020202020204" pitchFamily="34" charset="0"/>
              </a:rPr>
              <a:t>android.view.View.OnClickListener</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import </a:t>
            </a:r>
            <a:r>
              <a:rPr lang="en-US" sz="1800" dirty="0" err="1">
                <a:solidFill>
                  <a:srgbClr val="006000"/>
                </a:solidFill>
                <a:latin typeface="Arial Unicode MS" panose="020B0604020202020204" pitchFamily="34" charset="-122"/>
                <a:cs typeface="Arial" panose="020B0604020202020204" pitchFamily="34" charset="0"/>
              </a:rPr>
              <a:t>android.widget.Button</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public class </a:t>
            </a:r>
            <a:r>
              <a:rPr lang="en-US" sz="1800" dirty="0" err="1">
                <a:solidFill>
                  <a:srgbClr val="006000"/>
                </a:solidFill>
                <a:latin typeface="Arial Unicode MS" panose="020B0604020202020204" pitchFamily="34" charset="-122"/>
                <a:cs typeface="Arial" panose="020B0604020202020204" pitchFamily="34" charset="0"/>
              </a:rPr>
              <a:t>ActivityB</a:t>
            </a:r>
            <a:r>
              <a:rPr lang="en-US" sz="1800" dirty="0">
                <a:solidFill>
                  <a:srgbClr val="006000"/>
                </a:solidFill>
                <a:latin typeface="Arial Unicode MS" panose="020B0604020202020204" pitchFamily="34" charset="-122"/>
                <a:cs typeface="Arial" panose="020B0604020202020204" pitchFamily="34" charset="0"/>
              </a:rPr>
              <a:t> extends Activity {</a:t>
            </a: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@Override</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protected </a:t>
            </a:r>
            <a:r>
              <a:rPr lang="en-US" sz="1800" dirty="0">
                <a:solidFill>
                  <a:srgbClr val="006000"/>
                </a:solidFill>
                <a:latin typeface="Arial Unicode MS" panose="020B0604020202020204" pitchFamily="34" charset="-122"/>
                <a:cs typeface="Arial" panose="020B0604020202020204" pitchFamily="34" charset="0"/>
              </a:rPr>
              <a:t>void </a:t>
            </a:r>
            <a:r>
              <a:rPr lang="en-US" sz="1800" dirty="0" err="1">
                <a:solidFill>
                  <a:srgbClr val="006000"/>
                </a:solidFill>
                <a:latin typeface="Arial Unicode MS" panose="020B0604020202020204" pitchFamily="34" charset="-122"/>
                <a:cs typeface="Arial" panose="020B0604020202020204" pitchFamily="34" charset="0"/>
              </a:rPr>
              <a:t>onCreate</a:t>
            </a:r>
            <a:r>
              <a:rPr lang="en-US" sz="1800" dirty="0">
                <a:solidFill>
                  <a:srgbClr val="006000"/>
                </a:solidFill>
                <a:latin typeface="Arial Unicode MS" panose="020B0604020202020204" pitchFamily="34" charset="-122"/>
                <a:cs typeface="Arial" panose="020B0604020202020204" pitchFamily="34" charset="0"/>
              </a:rPr>
              <a:t>(Bundle </a:t>
            </a:r>
            <a:r>
              <a:rPr lang="en-US" sz="1800" dirty="0" err="1">
                <a:solidFill>
                  <a:srgbClr val="006000"/>
                </a:solidFill>
                <a:latin typeface="Arial Unicode MS" panose="020B0604020202020204" pitchFamily="34" charset="-122"/>
                <a:cs typeface="Arial" panose="020B0604020202020204" pitchFamily="34" charset="0"/>
              </a:rPr>
              <a:t>savedInstanceState</a:t>
            </a:r>
            <a:r>
              <a:rPr lang="en-US" sz="1800" dirty="0">
                <a:solidFill>
                  <a:srgbClr val="006000"/>
                </a:solidFill>
                <a:latin typeface="Arial Unicode MS" panose="020B0604020202020204" pitchFamily="34" charset="-122"/>
                <a:cs typeface="Arial" panose="020B0604020202020204" pitchFamily="34" charset="0"/>
              </a:rPr>
              <a:t>) {</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TODO Auto-generated method stub</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a:t>
            </a:r>
            <a:r>
              <a:rPr lang="en-US" sz="1800" dirty="0" err="1" smtClean="0">
                <a:solidFill>
                  <a:srgbClr val="006000"/>
                </a:solidFill>
                <a:latin typeface="Arial Unicode MS" panose="020B0604020202020204" pitchFamily="34" charset="-122"/>
                <a:cs typeface="Arial" panose="020B0604020202020204" pitchFamily="34" charset="0"/>
              </a:rPr>
              <a:t>super.onCreate</a:t>
            </a:r>
            <a:r>
              <a:rPr lang="en-US" sz="1800" dirty="0" smtClean="0">
                <a:solidFill>
                  <a:srgbClr val="006000"/>
                </a:solidFill>
                <a:latin typeface="Arial Unicode MS" panose="020B0604020202020204" pitchFamily="34" charset="-122"/>
                <a:cs typeface="Arial" panose="020B0604020202020204" pitchFamily="34" charset="0"/>
              </a:rPr>
              <a:t>(</a:t>
            </a:r>
            <a:r>
              <a:rPr lang="en-US" sz="1800" dirty="0" err="1" smtClean="0">
                <a:solidFill>
                  <a:srgbClr val="006000"/>
                </a:solidFill>
                <a:latin typeface="Arial Unicode MS" panose="020B0604020202020204" pitchFamily="34" charset="-122"/>
                <a:cs typeface="Arial" panose="020B0604020202020204" pitchFamily="34" charset="0"/>
              </a:rPr>
              <a:t>savedInstanceState</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a:t>
            </a:r>
            <a:r>
              <a:rPr lang="en-US" sz="1800" dirty="0" err="1" smtClean="0">
                <a:solidFill>
                  <a:srgbClr val="006000"/>
                </a:solidFill>
                <a:latin typeface="Arial Unicode MS" panose="020B0604020202020204" pitchFamily="34" charset="-122"/>
                <a:cs typeface="Arial" panose="020B0604020202020204" pitchFamily="34" charset="0"/>
              </a:rPr>
              <a:t>setContentView</a:t>
            </a:r>
            <a:r>
              <a:rPr lang="en-US" sz="1800" dirty="0" smtClean="0">
                <a:solidFill>
                  <a:srgbClr val="006000"/>
                </a:solidFill>
                <a:latin typeface="Arial Unicode MS" panose="020B0604020202020204" pitchFamily="34" charset="-122"/>
                <a:cs typeface="Arial" panose="020B0604020202020204" pitchFamily="34" charset="0"/>
              </a:rPr>
              <a:t>(</a:t>
            </a:r>
            <a:r>
              <a:rPr lang="en-US" sz="1800" dirty="0" err="1" smtClean="0">
                <a:solidFill>
                  <a:srgbClr val="006000"/>
                </a:solidFill>
                <a:latin typeface="Arial Unicode MS" panose="020B0604020202020204" pitchFamily="34" charset="-122"/>
                <a:cs typeface="Arial" panose="020B0604020202020204" pitchFamily="34" charset="0"/>
              </a:rPr>
              <a:t>R.layout.activity_b</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Button </a:t>
            </a:r>
            <a:r>
              <a:rPr lang="en-US" sz="1800" dirty="0" err="1">
                <a:solidFill>
                  <a:srgbClr val="006000"/>
                </a:solidFill>
                <a:latin typeface="Arial Unicode MS" panose="020B0604020202020204" pitchFamily="34" charset="-122"/>
                <a:cs typeface="Arial" panose="020B0604020202020204" pitchFamily="34" charset="0"/>
              </a:rPr>
              <a:t>btn</a:t>
            </a:r>
            <a:r>
              <a:rPr lang="en-US" sz="1800" dirty="0">
                <a:solidFill>
                  <a:srgbClr val="006000"/>
                </a:solidFill>
                <a:latin typeface="Arial Unicode MS" panose="020B0604020202020204" pitchFamily="34" charset="-122"/>
                <a:cs typeface="Arial" panose="020B0604020202020204" pitchFamily="34" charset="0"/>
              </a:rPr>
              <a:t>=(Button) </a:t>
            </a:r>
            <a:r>
              <a:rPr lang="en-US" sz="1800" dirty="0" err="1">
                <a:solidFill>
                  <a:srgbClr val="006000"/>
                </a:solidFill>
                <a:latin typeface="Arial Unicode MS" panose="020B0604020202020204" pitchFamily="34" charset="-122"/>
                <a:cs typeface="Arial" panose="020B0604020202020204" pitchFamily="34" charset="0"/>
              </a:rPr>
              <a:t>findViewById</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R.id.back</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a:t>
            </a:r>
            <a:r>
              <a:rPr lang="en-US" sz="1800" dirty="0" err="1" smtClean="0">
                <a:solidFill>
                  <a:srgbClr val="006000"/>
                </a:solidFill>
                <a:latin typeface="Arial Unicode MS" panose="020B0604020202020204" pitchFamily="34" charset="-122"/>
                <a:cs typeface="Arial" panose="020B0604020202020204" pitchFamily="34" charset="0"/>
              </a:rPr>
              <a:t>btn.setOnClickListener</a:t>
            </a:r>
            <a:r>
              <a:rPr lang="en-US" sz="1800" dirty="0" smtClean="0">
                <a:solidFill>
                  <a:srgbClr val="006000"/>
                </a:solidFill>
                <a:latin typeface="Arial Unicode MS" panose="020B0604020202020204" pitchFamily="34" charset="-122"/>
                <a:cs typeface="Arial" panose="020B0604020202020204" pitchFamily="34" charset="0"/>
              </a:rPr>
              <a:t>(new </a:t>
            </a:r>
            <a:r>
              <a:rPr lang="en-US" sz="1800" dirty="0" err="1">
                <a:solidFill>
                  <a:srgbClr val="006000"/>
                </a:solidFill>
                <a:latin typeface="Arial Unicode MS" panose="020B0604020202020204" pitchFamily="34" charset="-122"/>
                <a:cs typeface="Arial" panose="020B0604020202020204" pitchFamily="34" charset="0"/>
              </a:rPr>
              <a:t>OnClickListener</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r>
            <a:br>
              <a:rPr lang="en-US" sz="1800" dirty="0">
                <a:solidFill>
                  <a:srgbClr val="006000"/>
                </a:solidFill>
                <a:latin typeface="Arial Unicode MS" panose="020B0604020202020204" pitchFamily="34" charset="-122"/>
                <a:cs typeface="Arial" panose="020B0604020202020204" pitchFamily="34" charset="0"/>
              </a:rPr>
            </a:br>
            <a:r>
              <a:rPr lang="en-US" sz="1800" dirty="0" smtClean="0">
                <a:solidFill>
                  <a:srgbClr val="006000"/>
                </a:solidFill>
                <a:latin typeface="Arial Unicode MS" panose="020B0604020202020204" pitchFamily="34" charset="-122"/>
                <a:cs typeface="Arial" panose="020B0604020202020204" pitchFamily="34" charset="0"/>
              </a:rPr>
              <a:t>@</a:t>
            </a:r>
            <a:r>
              <a:rPr lang="en-US" sz="1800" dirty="0">
                <a:solidFill>
                  <a:srgbClr val="006000"/>
                </a:solidFill>
                <a:latin typeface="Arial Unicode MS" panose="020B0604020202020204" pitchFamily="34" charset="-122"/>
                <a:cs typeface="Arial" panose="020B0604020202020204" pitchFamily="34" charset="0"/>
              </a:rPr>
              <a:t>Override</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public </a:t>
            </a:r>
            <a:r>
              <a:rPr lang="en-US" sz="1800" dirty="0">
                <a:solidFill>
                  <a:srgbClr val="006000"/>
                </a:solidFill>
                <a:latin typeface="Arial Unicode MS" panose="020B0604020202020204" pitchFamily="34" charset="-122"/>
                <a:cs typeface="Arial" panose="020B0604020202020204" pitchFamily="34" charset="0"/>
              </a:rPr>
              <a:t>void </a:t>
            </a:r>
            <a:r>
              <a:rPr lang="en-US" sz="1800" dirty="0" err="1">
                <a:solidFill>
                  <a:srgbClr val="006000"/>
                </a:solidFill>
                <a:latin typeface="Arial Unicode MS" panose="020B0604020202020204" pitchFamily="34" charset="-122"/>
                <a:cs typeface="Arial" panose="020B0604020202020204" pitchFamily="34" charset="0"/>
              </a:rPr>
              <a:t>onClick</a:t>
            </a:r>
            <a:r>
              <a:rPr lang="en-US" sz="1800" dirty="0">
                <a:solidFill>
                  <a:srgbClr val="006000"/>
                </a:solidFill>
                <a:latin typeface="Arial Unicode MS" panose="020B0604020202020204" pitchFamily="34" charset="-122"/>
                <a:cs typeface="Arial" panose="020B0604020202020204" pitchFamily="34" charset="0"/>
              </a:rPr>
              <a:t>(View v) {</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finish</a:t>
            </a:r>
            <a:r>
              <a:rPr lang="en-US" sz="1800" dirty="0">
                <a:solidFill>
                  <a:srgbClr val="006000"/>
                </a:solidFill>
                <a:latin typeface="Arial Unicode MS" panose="020B0604020202020204" pitchFamily="34" charset="-122"/>
                <a:cs typeface="Arial" panose="020B0604020202020204" pitchFamily="34" charset="0"/>
              </a:rPr>
              <a:t>();//finish itself and return to main activity</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a:t>
            </a:r>
            <a:endParaRPr lang="en-US" sz="1800" dirty="0">
              <a:solidFill>
                <a:srgbClr val="006000"/>
              </a:solidFill>
              <a:latin typeface="Arial Unicode MS" panose="020B0604020202020204" pitchFamily="34" charset="-122"/>
              <a:cs typeface="Arial" panose="020B0604020202020204" pitchFamily="34" charset="0"/>
            </a:endParaRPr>
          </a:p>
        </p:txBody>
      </p:sp>
    </p:spTree>
    <p:extLst>
      <p:ext uri="{BB962C8B-B14F-4D97-AF65-F5344CB8AC3E}">
        <p14:creationId xmlns:p14="http://schemas.microsoft.com/office/powerpoint/2010/main" val="100136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p:cNvSpPr>
          <p:nvPr>
            <p:ph idx="1"/>
          </p:nvPr>
        </p:nvSpPr>
        <p:spPr bwMode="auto">
          <a:xfrm>
            <a:off x="303212" y="242500"/>
            <a:ext cx="11430000" cy="64633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nSpc>
                <a:spcPct val="100000"/>
              </a:lnSpc>
              <a:buClrTx/>
              <a:buNone/>
            </a:pPr>
            <a:r>
              <a:rPr lang="en-US" sz="1800" dirty="0">
                <a:solidFill>
                  <a:schemeClr val="bg1"/>
                </a:solidFill>
                <a:latin typeface="Arial Unicode MS" panose="020B0604020202020204" pitchFamily="34" charset="-122"/>
                <a:cs typeface="Arial" panose="020B0604020202020204" pitchFamily="34" charset="0"/>
              </a:rPr>
              <a:t>activity_b.xml</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&lt;?xml version="1.0" encoding="utf-8"?&gt;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&lt;</a:t>
            </a:r>
            <a:r>
              <a:rPr lang="en-US" sz="1800" dirty="0" err="1">
                <a:solidFill>
                  <a:srgbClr val="006000"/>
                </a:solidFill>
                <a:latin typeface="Arial Unicode MS" panose="020B0604020202020204" pitchFamily="34" charset="-122"/>
                <a:cs typeface="Arial" panose="020B0604020202020204" pitchFamily="34" charset="0"/>
              </a:rPr>
              <a:t>RelativeLayout</a:t>
            </a: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xmlns:android</a:t>
            </a:r>
            <a:r>
              <a:rPr lang="en-US" sz="1800" dirty="0">
                <a:solidFill>
                  <a:srgbClr val="006000"/>
                </a:solidFill>
                <a:latin typeface="Arial Unicode MS" panose="020B0604020202020204" pitchFamily="34" charset="-122"/>
                <a:cs typeface="Arial" panose="020B0604020202020204" pitchFamily="34" charset="0"/>
              </a:rPr>
              <a:t>="http://schemas.android.com/</a:t>
            </a:r>
            <a:r>
              <a:rPr lang="en-US" sz="1800" dirty="0" err="1">
                <a:solidFill>
                  <a:srgbClr val="006000"/>
                </a:solidFill>
                <a:latin typeface="Arial Unicode MS" panose="020B0604020202020204" pitchFamily="34" charset="-122"/>
                <a:cs typeface="Arial" panose="020B0604020202020204" pitchFamily="34" charset="0"/>
              </a:rPr>
              <a:t>apk</a:t>
            </a:r>
            <a:r>
              <a:rPr lang="en-US" sz="1800" dirty="0">
                <a:solidFill>
                  <a:srgbClr val="006000"/>
                </a:solidFill>
                <a:latin typeface="Arial Unicode MS" panose="020B0604020202020204" pitchFamily="34" charset="-122"/>
                <a:cs typeface="Arial" panose="020B0604020202020204" pitchFamily="34" charset="0"/>
              </a:rPr>
              <a:t>/res/android"</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android:layout_width</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match_parent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android:layout_height</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match_parent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android:orientation</a:t>
            </a:r>
            <a:r>
              <a:rPr lang="en-US" sz="1800" dirty="0">
                <a:solidFill>
                  <a:srgbClr val="006000"/>
                </a:solidFill>
                <a:latin typeface="Arial Unicode MS" panose="020B0604020202020204" pitchFamily="34" charset="-122"/>
                <a:cs typeface="Arial" panose="020B0604020202020204" pitchFamily="34" charset="0"/>
              </a:rPr>
              <a:t>="vertical" &gt;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r>
            <a:br>
              <a:rPr lang="en-US" sz="1800" dirty="0">
                <a:solidFill>
                  <a:srgbClr val="006000"/>
                </a:solidFill>
                <a:latin typeface="Arial Unicode MS" panose="020B0604020202020204" pitchFamily="34" charset="-122"/>
                <a:cs typeface="Arial" panose="020B0604020202020204" pitchFamily="34" charset="0"/>
              </a:rPr>
            </a:b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a:t>
            </a:r>
            <a:r>
              <a:rPr lang="en-US" sz="1800" dirty="0" err="1">
                <a:solidFill>
                  <a:srgbClr val="006000"/>
                </a:solidFill>
                <a:latin typeface="Arial Unicode MS" panose="020B0604020202020204" pitchFamily="34" charset="-122"/>
                <a:cs typeface="Arial" panose="020B0604020202020204" pitchFamily="34" charset="0"/>
              </a:rPr>
              <a:t>TextView</a:t>
            </a: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android:id</a:t>
            </a:r>
            <a:r>
              <a:rPr lang="en-US" sz="1800" dirty="0">
                <a:solidFill>
                  <a:srgbClr val="006000"/>
                </a:solidFill>
                <a:latin typeface="Arial Unicode MS" panose="020B0604020202020204" pitchFamily="34" charset="-122"/>
                <a:cs typeface="Arial" panose="020B0604020202020204" pitchFamily="34" charset="0"/>
              </a:rPr>
              <a:t>="@+id/textView1"</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android:layout_width</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wrap_content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android:layout_height</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wrap_content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android:layout_alignParentLeft</a:t>
            </a:r>
            <a:r>
              <a:rPr lang="en-US" sz="1800" dirty="0">
                <a:solidFill>
                  <a:srgbClr val="006000"/>
                </a:solidFill>
                <a:latin typeface="Arial Unicode MS" panose="020B0604020202020204" pitchFamily="34" charset="-122"/>
                <a:cs typeface="Arial" panose="020B0604020202020204" pitchFamily="34" charset="0"/>
              </a:rPr>
              <a:t>="true"</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android:layout_alignParentTop</a:t>
            </a:r>
            <a:r>
              <a:rPr lang="en-US" sz="1800" dirty="0">
                <a:solidFill>
                  <a:srgbClr val="006000"/>
                </a:solidFill>
                <a:latin typeface="Arial Unicode MS" panose="020B0604020202020204" pitchFamily="34" charset="-122"/>
                <a:cs typeface="Arial" panose="020B0604020202020204" pitchFamily="34" charset="0"/>
              </a:rPr>
              <a:t>="true"</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android:layout_marginLeft</a:t>
            </a:r>
            <a:r>
              <a:rPr lang="en-US" sz="1800" dirty="0">
                <a:solidFill>
                  <a:srgbClr val="006000"/>
                </a:solidFill>
                <a:latin typeface="Arial Unicode MS" panose="020B0604020202020204" pitchFamily="34" charset="-122"/>
                <a:cs typeface="Arial" panose="020B0604020202020204" pitchFamily="34" charset="0"/>
              </a:rPr>
              <a:t>="63dp"</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android:layout_marginTop</a:t>
            </a:r>
            <a:r>
              <a:rPr lang="en-US" sz="1800" dirty="0">
                <a:solidFill>
                  <a:srgbClr val="006000"/>
                </a:solidFill>
                <a:latin typeface="Arial Unicode MS" panose="020B0604020202020204" pitchFamily="34" charset="-122"/>
                <a:cs typeface="Arial" panose="020B0604020202020204" pitchFamily="34" charset="0"/>
              </a:rPr>
              <a:t>="39dp"</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android:text</a:t>
            </a:r>
            <a:r>
              <a:rPr lang="en-US" sz="1800" dirty="0">
                <a:solidFill>
                  <a:srgbClr val="006000"/>
                </a:solidFill>
                <a:latin typeface="Arial Unicode MS" panose="020B0604020202020204" pitchFamily="34" charset="-122"/>
                <a:cs typeface="Arial" panose="020B0604020202020204" pitchFamily="34" charset="0"/>
              </a:rPr>
              <a:t>="@string/title" </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android:textSize</a:t>
            </a:r>
            <a:r>
              <a:rPr lang="en-US" sz="1800" dirty="0">
                <a:solidFill>
                  <a:srgbClr val="006000"/>
                </a:solidFill>
                <a:latin typeface="Arial Unicode MS" panose="020B0604020202020204" pitchFamily="34" charset="-122"/>
                <a:cs typeface="Arial" panose="020B0604020202020204" pitchFamily="34" charset="0"/>
              </a:rPr>
              <a:t>="25sp"/&gt;</a:t>
            </a:r>
          </a:p>
          <a:p>
            <a:pPr marL="0" indent="0">
              <a:lnSpc>
                <a:spcPct val="100000"/>
              </a:lnSpc>
              <a:buClrTx/>
              <a:buNone/>
            </a:pPr>
            <a:endParaRPr lang="en-US" sz="1800" dirty="0" smtClean="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smtClean="0">
                <a:solidFill>
                  <a:srgbClr val="FF0000"/>
                </a:solidFill>
                <a:latin typeface="Arial Unicode MS" panose="020B0604020202020204" pitchFamily="34" charset="-122"/>
                <a:cs typeface="Arial" panose="020B0604020202020204" pitchFamily="34" charset="0"/>
              </a:rPr>
              <a:t>Continue….</a:t>
            </a:r>
            <a:endParaRPr lang="en-US" sz="1800" dirty="0">
              <a:solidFill>
                <a:srgbClr val="FF0000"/>
              </a:solidFill>
              <a:latin typeface="Arial Unicode MS" panose="020B0604020202020204" pitchFamily="34" charset="-122"/>
              <a:cs typeface="Arial" panose="020B0604020202020204" pitchFamily="34" charset="0"/>
            </a:endParaRPr>
          </a:p>
        </p:txBody>
      </p:sp>
    </p:spTree>
    <p:extLst>
      <p:ext uri="{BB962C8B-B14F-4D97-AF65-F5344CB8AC3E}">
        <p14:creationId xmlns:p14="http://schemas.microsoft.com/office/powerpoint/2010/main" val="207698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p:cNvSpPr>
          <p:nvPr>
            <p:ph idx="1"/>
          </p:nvPr>
        </p:nvSpPr>
        <p:spPr bwMode="auto">
          <a:xfrm>
            <a:off x="303212" y="242502"/>
            <a:ext cx="11430000" cy="64633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nSpc>
                <a:spcPct val="100000"/>
              </a:lnSpc>
              <a:buClrTx/>
              <a:buNone/>
            </a:pPr>
            <a:r>
              <a:rPr lang="en-US" sz="1800" dirty="0"/>
              <a:t>    &lt;</a:t>
            </a:r>
            <a:r>
              <a:rPr lang="en-US" sz="1800" dirty="0" err="1">
                <a:solidFill>
                  <a:srgbClr val="006000"/>
                </a:solidFill>
                <a:latin typeface="Arial Unicode MS" panose="020B0604020202020204" pitchFamily="34" charset="-122"/>
                <a:cs typeface="Arial" panose="020B0604020202020204" pitchFamily="34" charset="0"/>
              </a:rPr>
              <a:t>TextView</a:t>
            </a: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android:id</a:t>
            </a:r>
            <a:r>
              <a:rPr lang="en-US" sz="1800" dirty="0">
                <a:solidFill>
                  <a:srgbClr val="006000"/>
                </a:solidFill>
                <a:latin typeface="Arial Unicode MS" panose="020B0604020202020204" pitchFamily="34" charset="-122"/>
                <a:cs typeface="Arial" panose="020B0604020202020204" pitchFamily="34" charset="0"/>
              </a:rPr>
              <a:t>="@+id/textView2"</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android:layout_width</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wrap_content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android:layout_height</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wrap_content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android:layout_below</a:t>
            </a:r>
            <a:r>
              <a:rPr lang="en-US" sz="1800" dirty="0">
                <a:solidFill>
                  <a:srgbClr val="006000"/>
                </a:solidFill>
                <a:latin typeface="Arial Unicode MS" panose="020B0604020202020204" pitchFamily="34" charset="-122"/>
                <a:cs typeface="Arial" panose="020B0604020202020204" pitchFamily="34" charset="0"/>
              </a:rPr>
              <a:t>="@+id/textView1"</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android:layout_centerHorizontal</a:t>
            </a:r>
            <a:r>
              <a:rPr lang="en-US" sz="1800" dirty="0">
                <a:solidFill>
                  <a:srgbClr val="006000"/>
                </a:solidFill>
                <a:latin typeface="Arial Unicode MS" panose="020B0604020202020204" pitchFamily="34" charset="-122"/>
                <a:cs typeface="Arial" panose="020B0604020202020204" pitchFamily="34" charset="0"/>
              </a:rPr>
              <a:t>="true"</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android:layout_marginTop</a:t>
            </a:r>
            <a:r>
              <a:rPr lang="en-US" sz="1800" dirty="0">
                <a:solidFill>
                  <a:srgbClr val="006000"/>
                </a:solidFill>
                <a:latin typeface="Arial Unicode MS" panose="020B0604020202020204" pitchFamily="34" charset="-122"/>
                <a:cs typeface="Arial" panose="020B0604020202020204" pitchFamily="34" charset="0"/>
              </a:rPr>
              <a:t>="44dp"</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android:text</a:t>
            </a:r>
            <a:r>
              <a:rPr lang="en-US" sz="1800" dirty="0">
                <a:solidFill>
                  <a:srgbClr val="006000"/>
                </a:solidFill>
                <a:latin typeface="Arial Unicode MS" panose="020B0604020202020204" pitchFamily="34" charset="-122"/>
                <a:cs typeface="Arial" panose="020B0604020202020204" pitchFamily="34" charset="0"/>
              </a:rPr>
              <a:t>="@string/b"</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android:textAppearance</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android:attr</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textAppearanceLarge</a:t>
            </a:r>
            <a:r>
              <a:rPr lang="en-US" sz="1800" dirty="0">
                <a:solidFill>
                  <a:srgbClr val="006000"/>
                </a:solidFill>
                <a:latin typeface="Arial Unicode MS" panose="020B0604020202020204" pitchFamily="34" charset="-122"/>
                <a:cs typeface="Arial" panose="020B0604020202020204" pitchFamily="34" charset="0"/>
              </a:rPr>
              <a:t>" /&gt;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r>
            <a:br>
              <a:rPr lang="en-US" sz="1800" dirty="0">
                <a:solidFill>
                  <a:srgbClr val="006000"/>
                </a:solidFill>
                <a:latin typeface="Arial Unicode MS" panose="020B0604020202020204" pitchFamily="34" charset="-122"/>
                <a:cs typeface="Arial" panose="020B0604020202020204" pitchFamily="34" charset="0"/>
              </a:rPr>
            </a:b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&lt;Button</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android:id</a:t>
            </a:r>
            <a:r>
              <a:rPr lang="en-US" sz="1800" dirty="0">
                <a:solidFill>
                  <a:srgbClr val="006000"/>
                </a:solidFill>
                <a:latin typeface="Arial Unicode MS" panose="020B0604020202020204" pitchFamily="34" charset="-122"/>
                <a:cs typeface="Arial" panose="020B0604020202020204" pitchFamily="34" charset="0"/>
              </a:rPr>
              <a:t>="@+id/back"</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android:layout_width</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wrap_content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android:layout_height</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wrap_content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android:layout_below</a:t>
            </a:r>
            <a:r>
              <a:rPr lang="en-US" sz="1800" dirty="0">
                <a:solidFill>
                  <a:srgbClr val="006000"/>
                </a:solidFill>
                <a:latin typeface="Arial Unicode MS" panose="020B0604020202020204" pitchFamily="34" charset="-122"/>
                <a:cs typeface="Arial" panose="020B0604020202020204" pitchFamily="34" charset="0"/>
              </a:rPr>
              <a:t>="@+id/textView2"</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android:layout_centerHorizontal</a:t>
            </a:r>
            <a:r>
              <a:rPr lang="en-US" sz="1800" dirty="0">
                <a:solidFill>
                  <a:srgbClr val="006000"/>
                </a:solidFill>
                <a:latin typeface="Arial Unicode MS" panose="020B0604020202020204" pitchFamily="34" charset="-122"/>
                <a:cs typeface="Arial" panose="020B0604020202020204" pitchFamily="34" charset="0"/>
              </a:rPr>
              <a:t>="true"</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android:layout_marginTop</a:t>
            </a:r>
            <a:r>
              <a:rPr lang="en-US" sz="1800" dirty="0">
                <a:solidFill>
                  <a:srgbClr val="006000"/>
                </a:solidFill>
                <a:latin typeface="Arial Unicode MS" panose="020B0604020202020204" pitchFamily="34" charset="-122"/>
                <a:cs typeface="Arial" panose="020B0604020202020204" pitchFamily="34" charset="0"/>
              </a:rPr>
              <a:t>="32dp"</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android:text</a:t>
            </a:r>
            <a:r>
              <a:rPr lang="en-US" sz="1800" dirty="0">
                <a:solidFill>
                  <a:srgbClr val="006000"/>
                </a:solidFill>
                <a:latin typeface="Arial Unicode MS" panose="020B0604020202020204" pitchFamily="34" charset="-122"/>
                <a:cs typeface="Arial" panose="020B0604020202020204" pitchFamily="34" charset="0"/>
              </a:rPr>
              <a:t>="@string/back" /&gt;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&lt;/</a:t>
            </a:r>
            <a:r>
              <a:rPr lang="en-US" sz="1800" dirty="0" err="1">
                <a:solidFill>
                  <a:srgbClr val="006000"/>
                </a:solidFill>
                <a:latin typeface="Arial Unicode MS" panose="020B0604020202020204" pitchFamily="34" charset="-122"/>
                <a:cs typeface="Arial" panose="020B0604020202020204" pitchFamily="34" charset="0"/>
              </a:rPr>
              <a:t>RelativeLayout</a:t>
            </a:r>
            <a:r>
              <a:rPr lang="en-US" sz="1800" dirty="0">
                <a:solidFill>
                  <a:srgbClr val="006000"/>
                </a:solidFill>
                <a:latin typeface="Arial Unicode MS" panose="020B0604020202020204" pitchFamily="34" charset="-122"/>
                <a:cs typeface="Arial" panose="020B0604020202020204" pitchFamily="34" charset="0"/>
              </a:rPr>
              <a:t>&gt;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r>
            <a:br>
              <a:rPr lang="en-US" sz="1800" dirty="0">
                <a:solidFill>
                  <a:srgbClr val="006000"/>
                </a:solidFill>
                <a:latin typeface="Arial Unicode MS" panose="020B0604020202020204" pitchFamily="34" charset="-122"/>
                <a:cs typeface="Arial" panose="020B0604020202020204" pitchFamily="34" charset="0"/>
              </a:rPr>
            </a:br>
            <a:endParaRPr lang="en-US" sz="1800" dirty="0">
              <a:solidFill>
                <a:srgbClr val="FF0000"/>
              </a:solidFill>
              <a:latin typeface="Arial Unicode MS" panose="020B0604020202020204" pitchFamily="34" charset="-122"/>
              <a:cs typeface="Arial" panose="020B0604020202020204" pitchFamily="34" charset="0"/>
            </a:endParaRPr>
          </a:p>
        </p:txBody>
      </p:sp>
    </p:spTree>
    <p:extLst>
      <p:ext uri="{BB962C8B-B14F-4D97-AF65-F5344CB8AC3E}">
        <p14:creationId xmlns:p14="http://schemas.microsoft.com/office/powerpoint/2010/main" val="180677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Activities – The View</a:t>
            </a:r>
            <a:endParaRPr lang="en-US" dirty="0"/>
          </a:p>
        </p:txBody>
      </p:sp>
      <p:sp>
        <p:nvSpPr>
          <p:cNvPr id="3" name="Content Placeholder 2"/>
          <p:cNvSpPr>
            <a:spLocks noGrp="1"/>
          </p:cNvSpPr>
          <p:nvPr>
            <p:ph idx="1"/>
          </p:nvPr>
        </p:nvSpPr>
        <p:spPr/>
        <p:txBody>
          <a:bodyPr>
            <a:normAutofit/>
          </a:bodyPr>
          <a:lstStyle/>
          <a:p>
            <a:r>
              <a:rPr lang="en-US" dirty="0" smtClean="0"/>
              <a:t>Each activity has a default window to draw in (although it may prompt for dialogs or notifications)</a:t>
            </a:r>
          </a:p>
          <a:p>
            <a:r>
              <a:rPr lang="en-US" dirty="0" smtClean="0"/>
              <a:t>The content of the window is a view or a group of views (derived from View or </a:t>
            </a:r>
            <a:r>
              <a:rPr lang="en-US" dirty="0" err="1" smtClean="0"/>
              <a:t>ViewGroup</a:t>
            </a:r>
            <a:r>
              <a:rPr lang="en-US" dirty="0" smtClean="0"/>
              <a:t>)</a:t>
            </a:r>
          </a:p>
          <a:p>
            <a:r>
              <a:rPr lang="en-US" dirty="0" smtClean="0"/>
              <a:t>Example of views: buttons, text fields, scroll bars, menu items, check boxes, etc.</a:t>
            </a:r>
          </a:p>
          <a:p>
            <a:r>
              <a:rPr lang="en-US" dirty="0" smtClean="0"/>
              <a:t>View(Group) made visible via </a:t>
            </a:r>
            <a:r>
              <a:rPr lang="en-US" dirty="0" err="1" smtClean="0"/>
              <a:t>Activity.setContentView</a:t>
            </a:r>
            <a:r>
              <a:rPr lang="en-US" dirty="0" smtClean="0"/>
              <a:t>() method</a:t>
            </a:r>
            <a:endParaRPr lang="en-US" dirty="0"/>
          </a:p>
        </p:txBody>
      </p:sp>
    </p:spTree>
    <p:extLst>
      <p:ext uri="{BB962C8B-B14F-4D97-AF65-F5344CB8AC3E}">
        <p14:creationId xmlns:p14="http://schemas.microsoft.com/office/powerpoint/2010/main" val="349650941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p:cNvSpPr>
          <p:nvPr>
            <p:ph idx="1"/>
          </p:nvPr>
        </p:nvSpPr>
        <p:spPr bwMode="auto">
          <a:xfrm>
            <a:off x="303212" y="104000"/>
            <a:ext cx="11430000" cy="67403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nSpc>
                <a:spcPct val="100000"/>
              </a:lnSpc>
              <a:buClrTx/>
              <a:buNone/>
            </a:pPr>
            <a:r>
              <a:rPr lang="en-US" sz="1800" dirty="0">
                <a:solidFill>
                  <a:schemeClr val="bg1"/>
                </a:solidFill>
                <a:latin typeface="Arial Unicode MS" panose="020B0604020202020204" pitchFamily="34" charset="-122"/>
                <a:cs typeface="Arial" panose="020B0604020202020204" pitchFamily="34" charset="0"/>
              </a:rPr>
              <a:t>ActivityC.java</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package </a:t>
            </a:r>
            <a:r>
              <a:rPr lang="en-US" sz="1800" dirty="0" err="1">
                <a:solidFill>
                  <a:srgbClr val="006000"/>
                </a:solidFill>
                <a:latin typeface="Arial Unicode MS" panose="020B0604020202020204" pitchFamily="34" charset="-122"/>
                <a:cs typeface="Arial" panose="020B0604020202020204" pitchFamily="34" charset="0"/>
              </a:rPr>
              <a:t>android.implicitintent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import </a:t>
            </a:r>
            <a:r>
              <a:rPr lang="en-US" sz="1800" dirty="0" err="1">
                <a:solidFill>
                  <a:srgbClr val="006000"/>
                </a:solidFill>
                <a:latin typeface="Arial Unicode MS" panose="020B0604020202020204" pitchFamily="34" charset="-122"/>
                <a:cs typeface="Arial" panose="020B0604020202020204" pitchFamily="34" charset="0"/>
              </a:rPr>
              <a:t>android.app.Activity</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import </a:t>
            </a:r>
            <a:r>
              <a:rPr lang="en-US" sz="1800" dirty="0" err="1">
                <a:solidFill>
                  <a:srgbClr val="006000"/>
                </a:solidFill>
                <a:latin typeface="Arial Unicode MS" panose="020B0604020202020204" pitchFamily="34" charset="-122"/>
                <a:cs typeface="Arial" panose="020B0604020202020204" pitchFamily="34" charset="0"/>
              </a:rPr>
              <a:t>android.os.Bundle</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import </a:t>
            </a:r>
            <a:r>
              <a:rPr lang="en-US" sz="1800" dirty="0" err="1">
                <a:solidFill>
                  <a:srgbClr val="006000"/>
                </a:solidFill>
                <a:latin typeface="Arial Unicode MS" panose="020B0604020202020204" pitchFamily="34" charset="-122"/>
                <a:cs typeface="Arial" panose="020B0604020202020204" pitchFamily="34" charset="0"/>
              </a:rPr>
              <a:t>android.view.View</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import </a:t>
            </a:r>
            <a:r>
              <a:rPr lang="en-US" sz="1800" dirty="0" err="1">
                <a:solidFill>
                  <a:srgbClr val="006000"/>
                </a:solidFill>
                <a:latin typeface="Arial Unicode MS" panose="020B0604020202020204" pitchFamily="34" charset="-122"/>
                <a:cs typeface="Arial" panose="020B0604020202020204" pitchFamily="34" charset="0"/>
              </a:rPr>
              <a:t>android.view.View.OnClickListener</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import </a:t>
            </a:r>
            <a:r>
              <a:rPr lang="en-US" sz="1800" dirty="0" err="1">
                <a:solidFill>
                  <a:srgbClr val="006000"/>
                </a:solidFill>
                <a:latin typeface="Arial Unicode MS" panose="020B0604020202020204" pitchFamily="34" charset="-122"/>
                <a:cs typeface="Arial" panose="020B0604020202020204" pitchFamily="34" charset="0"/>
              </a:rPr>
              <a:t>android.widget.Button</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public class </a:t>
            </a:r>
            <a:r>
              <a:rPr lang="en-US" sz="1800" dirty="0" err="1">
                <a:solidFill>
                  <a:srgbClr val="006000"/>
                </a:solidFill>
                <a:latin typeface="Arial Unicode MS" panose="020B0604020202020204" pitchFamily="34" charset="-122"/>
                <a:cs typeface="Arial" panose="020B0604020202020204" pitchFamily="34" charset="0"/>
              </a:rPr>
              <a:t>ActivityC</a:t>
            </a:r>
            <a:r>
              <a:rPr lang="en-US" sz="1800" dirty="0">
                <a:solidFill>
                  <a:srgbClr val="006000"/>
                </a:solidFill>
                <a:latin typeface="Arial Unicode MS" panose="020B0604020202020204" pitchFamily="34" charset="-122"/>
                <a:cs typeface="Arial" panose="020B0604020202020204" pitchFamily="34" charset="0"/>
              </a:rPr>
              <a:t> extends Activity {</a:t>
            </a: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@Override</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protected </a:t>
            </a:r>
            <a:r>
              <a:rPr lang="en-US" sz="1800" dirty="0">
                <a:solidFill>
                  <a:srgbClr val="006000"/>
                </a:solidFill>
                <a:latin typeface="Arial Unicode MS" panose="020B0604020202020204" pitchFamily="34" charset="-122"/>
                <a:cs typeface="Arial" panose="020B0604020202020204" pitchFamily="34" charset="0"/>
              </a:rPr>
              <a:t>void </a:t>
            </a:r>
            <a:r>
              <a:rPr lang="en-US" sz="1800" dirty="0" err="1">
                <a:solidFill>
                  <a:srgbClr val="006000"/>
                </a:solidFill>
                <a:latin typeface="Arial Unicode MS" panose="020B0604020202020204" pitchFamily="34" charset="-122"/>
                <a:cs typeface="Arial" panose="020B0604020202020204" pitchFamily="34" charset="0"/>
              </a:rPr>
              <a:t>onCreate</a:t>
            </a:r>
            <a:r>
              <a:rPr lang="en-US" sz="1800" dirty="0">
                <a:solidFill>
                  <a:srgbClr val="006000"/>
                </a:solidFill>
                <a:latin typeface="Arial Unicode MS" panose="020B0604020202020204" pitchFamily="34" charset="-122"/>
                <a:cs typeface="Arial" panose="020B0604020202020204" pitchFamily="34" charset="0"/>
              </a:rPr>
              <a:t>(Bundle </a:t>
            </a:r>
            <a:r>
              <a:rPr lang="en-US" sz="1800" dirty="0" err="1">
                <a:solidFill>
                  <a:srgbClr val="006000"/>
                </a:solidFill>
                <a:latin typeface="Arial Unicode MS" panose="020B0604020202020204" pitchFamily="34" charset="-122"/>
                <a:cs typeface="Arial" panose="020B0604020202020204" pitchFamily="34" charset="0"/>
              </a:rPr>
              <a:t>savedInstanceState</a:t>
            </a:r>
            <a:r>
              <a:rPr lang="en-US" sz="1800" dirty="0">
                <a:solidFill>
                  <a:srgbClr val="006000"/>
                </a:solidFill>
                <a:latin typeface="Arial Unicode MS" panose="020B0604020202020204" pitchFamily="34" charset="-122"/>
                <a:cs typeface="Arial" panose="020B0604020202020204" pitchFamily="34" charset="0"/>
              </a:rPr>
              <a:t>) {</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TODO Auto-generated method stub</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a:t>
            </a:r>
            <a:r>
              <a:rPr lang="en-US" sz="1800" dirty="0" err="1" smtClean="0">
                <a:solidFill>
                  <a:srgbClr val="006000"/>
                </a:solidFill>
                <a:latin typeface="Arial Unicode MS" panose="020B0604020202020204" pitchFamily="34" charset="-122"/>
                <a:cs typeface="Arial" panose="020B0604020202020204" pitchFamily="34" charset="0"/>
              </a:rPr>
              <a:t>super.onCreate</a:t>
            </a:r>
            <a:r>
              <a:rPr lang="en-US" sz="1800" dirty="0" smtClean="0">
                <a:solidFill>
                  <a:srgbClr val="006000"/>
                </a:solidFill>
                <a:latin typeface="Arial Unicode MS" panose="020B0604020202020204" pitchFamily="34" charset="-122"/>
                <a:cs typeface="Arial" panose="020B0604020202020204" pitchFamily="34" charset="0"/>
              </a:rPr>
              <a:t>(</a:t>
            </a:r>
            <a:r>
              <a:rPr lang="en-US" sz="1800" dirty="0" err="1" smtClean="0">
                <a:solidFill>
                  <a:srgbClr val="006000"/>
                </a:solidFill>
                <a:latin typeface="Arial Unicode MS" panose="020B0604020202020204" pitchFamily="34" charset="-122"/>
                <a:cs typeface="Arial" panose="020B0604020202020204" pitchFamily="34" charset="0"/>
              </a:rPr>
              <a:t>savedInstanceState</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a:t>
            </a:r>
            <a:r>
              <a:rPr lang="en-US" sz="1800" dirty="0" err="1" smtClean="0">
                <a:solidFill>
                  <a:srgbClr val="006000"/>
                </a:solidFill>
                <a:latin typeface="Arial Unicode MS" panose="020B0604020202020204" pitchFamily="34" charset="-122"/>
                <a:cs typeface="Arial" panose="020B0604020202020204" pitchFamily="34" charset="0"/>
              </a:rPr>
              <a:t>setContentView</a:t>
            </a:r>
            <a:r>
              <a:rPr lang="en-US" sz="1800" dirty="0" smtClean="0">
                <a:solidFill>
                  <a:srgbClr val="006000"/>
                </a:solidFill>
                <a:latin typeface="Arial Unicode MS" panose="020B0604020202020204" pitchFamily="34" charset="-122"/>
                <a:cs typeface="Arial" panose="020B0604020202020204" pitchFamily="34" charset="0"/>
              </a:rPr>
              <a:t>(</a:t>
            </a:r>
            <a:r>
              <a:rPr lang="en-US" sz="1800" dirty="0" err="1" smtClean="0">
                <a:solidFill>
                  <a:srgbClr val="006000"/>
                </a:solidFill>
                <a:latin typeface="Arial Unicode MS" panose="020B0604020202020204" pitchFamily="34" charset="-122"/>
                <a:cs typeface="Arial" panose="020B0604020202020204" pitchFamily="34" charset="0"/>
              </a:rPr>
              <a:t>R.layout.activity_c</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Button </a:t>
            </a:r>
            <a:r>
              <a:rPr lang="en-US" sz="1800" dirty="0" err="1">
                <a:solidFill>
                  <a:srgbClr val="006000"/>
                </a:solidFill>
                <a:latin typeface="Arial Unicode MS" panose="020B0604020202020204" pitchFamily="34" charset="-122"/>
                <a:cs typeface="Arial" panose="020B0604020202020204" pitchFamily="34" charset="0"/>
              </a:rPr>
              <a:t>btn</a:t>
            </a:r>
            <a:r>
              <a:rPr lang="en-US" sz="1800" dirty="0">
                <a:solidFill>
                  <a:srgbClr val="006000"/>
                </a:solidFill>
                <a:latin typeface="Arial Unicode MS" panose="020B0604020202020204" pitchFamily="34" charset="-122"/>
                <a:cs typeface="Arial" panose="020B0604020202020204" pitchFamily="34" charset="0"/>
              </a:rPr>
              <a:t>=(Button) </a:t>
            </a:r>
            <a:r>
              <a:rPr lang="en-US" sz="1800" dirty="0" err="1">
                <a:solidFill>
                  <a:srgbClr val="006000"/>
                </a:solidFill>
                <a:latin typeface="Arial Unicode MS" panose="020B0604020202020204" pitchFamily="34" charset="-122"/>
                <a:cs typeface="Arial" panose="020B0604020202020204" pitchFamily="34" charset="0"/>
              </a:rPr>
              <a:t>findViewById</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R.id.back</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a:t>
            </a:r>
            <a:r>
              <a:rPr lang="en-US" sz="1800" dirty="0" err="1" smtClean="0">
                <a:solidFill>
                  <a:srgbClr val="006000"/>
                </a:solidFill>
                <a:latin typeface="Arial Unicode MS" panose="020B0604020202020204" pitchFamily="34" charset="-122"/>
                <a:cs typeface="Arial" panose="020B0604020202020204" pitchFamily="34" charset="0"/>
              </a:rPr>
              <a:t>btn.setOnClickListener</a:t>
            </a:r>
            <a:r>
              <a:rPr lang="en-US" sz="1800" dirty="0" smtClean="0">
                <a:solidFill>
                  <a:srgbClr val="006000"/>
                </a:solidFill>
                <a:latin typeface="Arial Unicode MS" panose="020B0604020202020204" pitchFamily="34" charset="-122"/>
                <a:cs typeface="Arial" panose="020B0604020202020204" pitchFamily="34" charset="0"/>
              </a:rPr>
              <a:t>(new </a:t>
            </a:r>
            <a:r>
              <a:rPr lang="en-US" sz="1800" dirty="0" err="1">
                <a:solidFill>
                  <a:srgbClr val="006000"/>
                </a:solidFill>
                <a:latin typeface="Arial Unicode MS" panose="020B0604020202020204" pitchFamily="34" charset="-122"/>
                <a:cs typeface="Arial" panose="020B0604020202020204" pitchFamily="34" charset="0"/>
              </a:rPr>
              <a:t>OnClickListener</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@Override</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public </a:t>
            </a:r>
            <a:r>
              <a:rPr lang="en-US" sz="1800" dirty="0">
                <a:solidFill>
                  <a:srgbClr val="006000"/>
                </a:solidFill>
                <a:latin typeface="Arial Unicode MS" panose="020B0604020202020204" pitchFamily="34" charset="-122"/>
                <a:cs typeface="Arial" panose="020B0604020202020204" pitchFamily="34" charset="0"/>
              </a:rPr>
              <a:t>void </a:t>
            </a:r>
            <a:r>
              <a:rPr lang="en-US" sz="1800" dirty="0" err="1">
                <a:solidFill>
                  <a:srgbClr val="006000"/>
                </a:solidFill>
                <a:latin typeface="Arial Unicode MS" panose="020B0604020202020204" pitchFamily="34" charset="-122"/>
                <a:cs typeface="Arial" panose="020B0604020202020204" pitchFamily="34" charset="0"/>
              </a:rPr>
              <a:t>onClick</a:t>
            </a:r>
            <a:r>
              <a:rPr lang="en-US" sz="1800" dirty="0">
                <a:solidFill>
                  <a:srgbClr val="006000"/>
                </a:solidFill>
                <a:latin typeface="Arial Unicode MS" panose="020B0604020202020204" pitchFamily="34" charset="-122"/>
                <a:cs typeface="Arial" panose="020B0604020202020204" pitchFamily="34" charset="0"/>
              </a:rPr>
              <a:t>(View v) {</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      finish</a:t>
            </a:r>
            <a:r>
              <a:rPr lang="en-US" sz="1800" dirty="0">
                <a:solidFill>
                  <a:srgbClr val="006000"/>
                </a:solidFill>
                <a:latin typeface="Arial Unicode MS" panose="020B0604020202020204" pitchFamily="34" charset="-122"/>
                <a:cs typeface="Arial" panose="020B0604020202020204" pitchFamily="34" charset="0"/>
              </a:rPr>
              <a:t>();//finish itself and return to main activity</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smtClean="0">
                <a:solidFill>
                  <a:srgbClr val="006000"/>
                </a:solidFill>
                <a:latin typeface="Arial Unicode MS" panose="020B0604020202020204" pitchFamily="34" charset="-122"/>
                <a:cs typeface="Arial" panose="020B0604020202020204" pitchFamily="34" charset="0"/>
              </a:rPr>
              <a:t>}</a:t>
            </a:r>
            <a:r>
              <a:rPr lang="en-US" sz="1800" dirty="0">
                <a:solidFill>
                  <a:srgbClr val="006000"/>
                </a:solidFill>
                <a:latin typeface="Arial Unicode MS" panose="020B0604020202020204" pitchFamily="34" charset="-122"/>
                <a:cs typeface="Arial" panose="020B0604020202020204" pitchFamily="34" charset="0"/>
              </a:rPr>
              <a:t> </a:t>
            </a:r>
            <a:r>
              <a:rPr lang="en-US" sz="1800" dirty="0" smtClean="0">
                <a:solidFill>
                  <a:srgbClr val="006000"/>
                </a:solidFill>
                <a:latin typeface="Arial Unicode MS" panose="020B0604020202020204" pitchFamily="34" charset="-122"/>
                <a:cs typeface="Arial" panose="020B0604020202020204" pitchFamily="34" charset="0"/>
              </a:rPr>
              <a:t>}</a:t>
            </a:r>
            <a:endParaRPr lang="en-US" sz="1800" dirty="0">
              <a:solidFill>
                <a:srgbClr val="006000"/>
              </a:solidFill>
              <a:latin typeface="Arial Unicode MS" panose="020B0604020202020204" pitchFamily="34" charset="-122"/>
              <a:cs typeface="Arial" panose="020B0604020202020204" pitchFamily="34" charset="0"/>
            </a:endParaRPr>
          </a:p>
        </p:txBody>
      </p:sp>
    </p:spTree>
    <p:extLst>
      <p:ext uri="{BB962C8B-B14F-4D97-AF65-F5344CB8AC3E}">
        <p14:creationId xmlns:p14="http://schemas.microsoft.com/office/powerpoint/2010/main" val="94712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p:cNvSpPr>
          <p:nvPr>
            <p:ph idx="1"/>
          </p:nvPr>
        </p:nvSpPr>
        <p:spPr bwMode="auto">
          <a:xfrm>
            <a:off x="303212" y="408699"/>
            <a:ext cx="11430000" cy="61309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r>
            <a:br>
              <a:rPr lang="en-US" sz="1800" dirty="0">
                <a:solidFill>
                  <a:srgbClr val="006000"/>
                </a:solidFill>
                <a:latin typeface="Arial Unicode MS" panose="020B0604020202020204" pitchFamily="34" charset="-122"/>
                <a:cs typeface="Arial" panose="020B0604020202020204" pitchFamily="34" charset="0"/>
              </a:rPr>
            </a:br>
            <a:r>
              <a:rPr lang="en-US" sz="1800" dirty="0">
                <a:solidFill>
                  <a:schemeClr val="bg1"/>
                </a:solidFill>
                <a:latin typeface="Arial Unicode MS" panose="020B0604020202020204" pitchFamily="34" charset="-122"/>
                <a:cs typeface="Arial" panose="020B0604020202020204" pitchFamily="34" charset="0"/>
              </a:rPr>
              <a:t>activity_c.xml</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&lt;?xml version="1.0" encoding="utf-8"?&gt;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&lt;</a:t>
            </a:r>
            <a:r>
              <a:rPr lang="en-US" sz="1800" dirty="0" err="1">
                <a:solidFill>
                  <a:srgbClr val="006000"/>
                </a:solidFill>
                <a:latin typeface="Arial Unicode MS" panose="020B0604020202020204" pitchFamily="34" charset="-122"/>
                <a:cs typeface="Arial" panose="020B0604020202020204" pitchFamily="34" charset="0"/>
              </a:rPr>
              <a:t>RelativeLayout</a:t>
            </a: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xmlns:android</a:t>
            </a:r>
            <a:r>
              <a:rPr lang="en-US" sz="1800" dirty="0">
                <a:solidFill>
                  <a:srgbClr val="006000"/>
                </a:solidFill>
                <a:latin typeface="Arial Unicode MS" panose="020B0604020202020204" pitchFamily="34" charset="-122"/>
                <a:cs typeface="Arial" panose="020B0604020202020204" pitchFamily="34" charset="0"/>
              </a:rPr>
              <a:t>="http://schemas.android.com/</a:t>
            </a:r>
            <a:r>
              <a:rPr lang="en-US" sz="1800" dirty="0" err="1">
                <a:solidFill>
                  <a:srgbClr val="006000"/>
                </a:solidFill>
                <a:latin typeface="Arial Unicode MS" panose="020B0604020202020204" pitchFamily="34" charset="-122"/>
                <a:cs typeface="Arial" panose="020B0604020202020204" pitchFamily="34" charset="0"/>
              </a:rPr>
              <a:t>apk</a:t>
            </a:r>
            <a:r>
              <a:rPr lang="en-US" sz="1800" dirty="0">
                <a:solidFill>
                  <a:srgbClr val="006000"/>
                </a:solidFill>
                <a:latin typeface="Arial Unicode MS" panose="020B0604020202020204" pitchFamily="34" charset="-122"/>
                <a:cs typeface="Arial" panose="020B0604020202020204" pitchFamily="34" charset="0"/>
              </a:rPr>
              <a:t>/res/android"</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android:layout_width</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match_parent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android:layout_height</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match_parent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android:orientation</a:t>
            </a:r>
            <a:r>
              <a:rPr lang="en-US" sz="1800" dirty="0">
                <a:solidFill>
                  <a:srgbClr val="006000"/>
                </a:solidFill>
                <a:latin typeface="Arial Unicode MS" panose="020B0604020202020204" pitchFamily="34" charset="-122"/>
                <a:cs typeface="Arial" panose="020B0604020202020204" pitchFamily="34" charset="0"/>
              </a:rPr>
              <a:t>="vertical" &gt;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r>
            <a:br>
              <a:rPr lang="en-US" sz="1800" dirty="0">
                <a:solidFill>
                  <a:srgbClr val="006000"/>
                </a:solidFill>
                <a:latin typeface="Arial Unicode MS" panose="020B0604020202020204" pitchFamily="34" charset="-122"/>
                <a:cs typeface="Arial" panose="020B0604020202020204" pitchFamily="34" charset="0"/>
              </a:rPr>
            </a:b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a:t>
            </a:r>
            <a:r>
              <a:rPr lang="en-US" sz="1800" dirty="0" err="1">
                <a:solidFill>
                  <a:srgbClr val="006000"/>
                </a:solidFill>
                <a:latin typeface="Arial Unicode MS" panose="020B0604020202020204" pitchFamily="34" charset="-122"/>
                <a:cs typeface="Arial" panose="020B0604020202020204" pitchFamily="34" charset="0"/>
              </a:rPr>
              <a:t>TextView</a:t>
            </a: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android:id</a:t>
            </a:r>
            <a:r>
              <a:rPr lang="en-US" sz="1800" dirty="0">
                <a:solidFill>
                  <a:srgbClr val="006000"/>
                </a:solidFill>
                <a:latin typeface="Arial Unicode MS" panose="020B0604020202020204" pitchFamily="34" charset="-122"/>
                <a:cs typeface="Arial" panose="020B0604020202020204" pitchFamily="34" charset="0"/>
              </a:rPr>
              <a:t>="@+id/textView1"</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android:layout_width</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wrap_content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android:layout_height</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wrap_content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android:layout_alignParentLeft</a:t>
            </a:r>
            <a:r>
              <a:rPr lang="en-US" sz="1800" dirty="0">
                <a:solidFill>
                  <a:srgbClr val="006000"/>
                </a:solidFill>
                <a:latin typeface="Arial Unicode MS" panose="020B0604020202020204" pitchFamily="34" charset="-122"/>
                <a:cs typeface="Arial" panose="020B0604020202020204" pitchFamily="34" charset="0"/>
              </a:rPr>
              <a:t>="true"</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android:layout_alignParentTop</a:t>
            </a:r>
            <a:r>
              <a:rPr lang="en-US" sz="1800" dirty="0">
                <a:solidFill>
                  <a:srgbClr val="006000"/>
                </a:solidFill>
                <a:latin typeface="Arial Unicode MS" panose="020B0604020202020204" pitchFamily="34" charset="-122"/>
                <a:cs typeface="Arial" panose="020B0604020202020204" pitchFamily="34" charset="0"/>
              </a:rPr>
              <a:t>="true"</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android:layout_marginLeft</a:t>
            </a:r>
            <a:r>
              <a:rPr lang="en-US" sz="1800" dirty="0">
                <a:solidFill>
                  <a:srgbClr val="006000"/>
                </a:solidFill>
                <a:latin typeface="Arial Unicode MS" panose="020B0604020202020204" pitchFamily="34" charset="-122"/>
                <a:cs typeface="Arial" panose="020B0604020202020204" pitchFamily="34" charset="0"/>
              </a:rPr>
              <a:t>="63dp"</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android:layout_marginTop</a:t>
            </a:r>
            <a:r>
              <a:rPr lang="en-US" sz="1800" dirty="0">
                <a:solidFill>
                  <a:srgbClr val="006000"/>
                </a:solidFill>
                <a:latin typeface="Arial Unicode MS" panose="020B0604020202020204" pitchFamily="34" charset="-122"/>
                <a:cs typeface="Arial" panose="020B0604020202020204" pitchFamily="34" charset="0"/>
              </a:rPr>
              <a:t>="39dp"</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android:text</a:t>
            </a:r>
            <a:r>
              <a:rPr lang="en-US" sz="1800" dirty="0">
                <a:solidFill>
                  <a:srgbClr val="006000"/>
                </a:solidFill>
                <a:latin typeface="Arial Unicode MS" panose="020B0604020202020204" pitchFamily="34" charset="-122"/>
                <a:cs typeface="Arial" panose="020B0604020202020204" pitchFamily="34" charset="0"/>
              </a:rPr>
              <a:t>="@string/title" </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android:textSize</a:t>
            </a:r>
            <a:r>
              <a:rPr lang="en-US" sz="1800" dirty="0">
                <a:solidFill>
                  <a:srgbClr val="006000"/>
                </a:solidFill>
                <a:latin typeface="Arial Unicode MS" panose="020B0604020202020204" pitchFamily="34" charset="-122"/>
                <a:cs typeface="Arial" panose="020B0604020202020204" pitchFamily="34" charset="0"/>
              </a:rPr>
              <a:t>="25sp"/&gt;</a:t>
            </a: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a:p>
            <a:endParaRPr lang="en-US" sz="1800" dirty="0" smtClean="0">
              <a:solidFill>
                <a:srgbClr val="FF0000"/>
              </a:solidFill>
              <a:latin typeface="Arial Unicode MS" panose="020B0604020202020204" pitchFamily="34" charset="-122"/>
              <a:cs typeface="Arial" panose="020B0604020202020204" pitchFamily="34" charset="0"/>
            </a:endParaRPr>
          </a:p>
          <a:p>
            <a:r>
              <a:rPr lang="en-US" sz="1800" dirty="0" smtClean="0">
                <a:solidFill>
                  <a:srgbClr val="FF0000"/>
                </a:solidFill>
                <a:latin typeface="Arial Unicode MS" panose="020B0604020202020204" pitchFamily="34" charset="-122"/>
                <a:cs typeface="Arial" panose="020B0604020202020204" pitchFamily="34" charset="0"/>
              </a:rPr>
              <a:t>Continue…</a:t>
            </a:r>
            <a:endParaRPr lang="en-US" sz="1800" dirty="0">
              <a:solidFill>
                <a:srgbClr val="FF0000"/>
              </a:solidFill>
              <a:latin typeface="Arial Unicode MS" panose="020B0604020202020204" pitchFamily="34" charset="-122"/>
              <a:cs typeface="Arial" panose="020B0604020202020204" pitchFamily="34" charset="0"/>
            </a:endParaRPr>
          </a:p>
        </p:txBody>
      </p:sp>
    </p:spTree>
    <p:extLst>
      <p:ext uri="{BB962C8B-B14F-4D97-AF65-F5344CB8AC3E}">
        <p14:creationId xmlns:p14="http://schemas.microsoft.com/office/powerpoint/2010/main" val="2882653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p:cNvSpPr>
          <p:nvPr>
            <p:ph idx="1"/>
          </p:nvPr>
        </p:nvSpPr>
        <p:spPr bwMode="auto">
          <a:xfrm>
            <a:off x="303212" y="380999"/>
            <a:ext cx="11430000" cy="61863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nSpc>
                <a:spcPct val="100000"/>
              </a:lnSpc>
              <a:buClrTx/>
              <a:buNone/>
            </a:pPr>
            <a:r>
              <a:rPr lang="en-US" sz="1800" dirty="0"/>
              <a:t>  &lt;</a:t>
            </a:r>
            <a:r>
              <a:rPr lang="en-US" sz="1800" dirty="0" err="1">
                <a:solidFill>
                  <a:srgbClr val="006000"/>
                </a:solidFill>
                <a:latin typeface="Arial Unicode MS" panose="020B0604020202020204" pitchFamily="34" charset="-122"/>
                <a:cs typeface="Arial" panose="020B0604020202020204" pitchFamily="34" charset="0"/>
              </a:rPr>
              <a:t>TextView</a:t>
            </a: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android:id</a:t>
            </a:r>
            <a:r>
              <a:rPr lang="en-US" sz="1800" dirty="0">
                <a:solidFill>
                  <a:srgbClr val="006000"/>
                </a:solidFill>
                <a:latin typeface="Arial Unicode MS" panose="020B0604020202020204" pitchFamily="34" charset="-122"/>
                <a:cs typeface="Arial" panose="020B0604020202020204" pitchFamily="34" charset="0"/>
              </a:rPr>
              <a:t>="@+id/textView2"</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android:layout_width</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wrap_content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android:layout_height</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wrap_content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android:layout_below</a:t>
            </a:r>
            <a:r>
              <a:rPr lang="en-US" sz="1800" dirty="0">
                <a:solidFill>
                  <a:srgbClr val="006000"/>
                </a:solidFill>
                <a:latin typeface="Arial Unicode MS" panose="020B0604020202020204" pitchFamily="34" charset="-122"/>
                <a:cs typeface="Arial" panose="020B0604020202020204" pitchFamily="34" charset="0"/>
              </a:rPr>
              <a:t>="@+id/textView1"</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android:layout_centerHorizontal</a:t>
            </a:r>
            <a:r>
              <a:rPr lang="en-US" sz="1800" dirty="0">
                <a:solidFill>
                  <a:srgbClr val="006000"/>
                </a:solidFill>
                <a:latin typeface="Arial Unicode MS" panose="020B0604020202020204" pitchFamily="34" charset="-122"/>
                <a:cs typeface="Arial" panose="020B0604020202020204" pitchFamily="34" charset="0"/>
              </a:rPr>
              <a:t>="true"</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android:layout_marginTop</a:t>
            </a:r>
            <a:r>
              <a:rPr lang="en-US" sz="1800" dirty="0">
                <a:solidFill>
                  <a:srgbClr val="006000"/>
                </a:solidFill>
                <a:latin typeface="Arial Unicode MS" panose="020B0604020202020204" pitchFamily="34" charset="-122"/>
                <a:cs typeface="Arial" panose="020B0604020202020204" pitchFamily="34" charset="0"/>
              </a:rPr>
              <a:t>="44dp"</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android:text</a:t>
            </a:r>
            <a:r>
              <a:rPr lang="en-US" sz="1800" dirty="0">
                <a:solidFill>
                  <a:srgbClr val="006000"/>
                </a:solidFill>
                <a:latin typeface="Arial Unicode MS" panose="020B0604020202020204" pitchFamily="34" charset="-122"/>
                <a:cs typeface="Arial" panose="020B0604020202020204" pitchFamily="34" charset="0"/>
              </a:rPr>
              <a:t>="@string/c"</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android:textAppearance</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android:attr</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textAppearanceLarge</a:t>
            </a:r>
            <a:r>
              <a:rPr lang="en-US" sz="1800" dirty="0">
                <a:solidFill>
                  <a:srgbClr val="006000"/>
                </a:solidFill>
                <a:latin typeface="Arial Unicode MS" panose="020B0604020202020204" pitchFamily="34" charset="-122"/>
                <a:cs typeface="Arial" panose="020B0604020202020204" pitchFamily="34" charset="0"/>
              </a:rPr>
              <a:t>" /&gt;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r>
            <a:br>
              <a:rPr lang="en-US" sz="1800" dirty="0">
                <a:solidFill>
                  <a:srgbClr val="006000"/>
                </a:solidFill>
                <a:latin typeface="Arial Unicode MS" panose="020B0604020202020204" pitchFamily="34" charset="-122"/>
                <a:cs typeface="Arial" panose="020B0604020202020204" pitchFamily="34" charset="0"/>
              </a:rPr>
            </a:br>
            <a:endParaRPr lang="en-US" sz="1800" dirty="0">
              <a:solidFill>
                <a:srgbClr val="006000"/>
              </a:solidFill>
              <a:latin typeface="Arial Unicode MS" panose="020B0604020202020204" pitchFamily="34" charset="-122"/>
              <a:cs typeface="Arial" panose="020B0604020202020204" pitchFamily="34" charset="0"/>
            </a:endParaRP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&lt;Button</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android:id</a:t>
            </a:r>
            <a:r>
              <a:rPr lang="en-US" sz="1800" dirty="0">
                <a:solidFill>
                  <a:srgbClr val="006000"/>
                </a:solidFill>
                <a:latin typeface="Arial Unicode MS" panose="020B0604020202020204" pitchFamily="34" charset="-122"/>
                <a:cs typeface="Arial" panose="020B0604020202020204" pitchFamily="34" charset="0"/>
              </a:rPr>
              <a:t>="@+id/back"</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android:layout_width</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wrap_content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android:layout_height</a:t>
            </a:r>
            <a:r>
              <a:rPr lang="en-US" sz="1800" dirty="0">
                <a:solidFill>
                  <a:srgbClr val="006000"/>
                </a:solidFill>
                <a:latin typeface="Arial Unicode MS" panose="020B0604020202020204" pitchFamily="34" charset="-122"/>
                <a:cs typeface="Arial" panose="020B0604020202020204" pitchFamily="34" charset="0"/>
              </a:rPr>
              <a:t>="</a:t>
            </a:r>
            <a:r>
              <a:rPr lang="en-US" sz="1800" dirty="0" err="1">
                <a:solidFill>
                  <a:srgbClr val="006000"/>
                </a:solidFill>
                <a:latin typeface="Arial Unicode MS" panose="020B0604020202020204" pitchFamily="34" charset="-122"/>
                <a:cs typeface="Arial" panose="020B0604020202020204" pitchFamily="34" charset="0"/>
              </a:rPr>
              <a:t>wrap_content</a:t>
            </a:r>
            <a:r>
              <a:rPr lang="en-US" sz="1800" dirty="0">
                <a:solidFill>
                  <a:srgbClr val="006000"/>
                </a:solidFill>
                <a:latin typeface="Arial Unicode MS" panose="020B0604020202020204" pitchFamily="34" charset="-122"/>
                <a:cs typeface="Arial" panose="020B0604020202020204" pitchFamily="34" charset="0"/>
              </a:rPr>
              <a: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android:layout_below</a:t>
            </a:r>
            <a:r>
              <a:rPr lang="en-US" sz="1800" dirty="0">
                <a:solidFill>
                  <a:srgbClr val="006000"/>
                </a:solidFill>
                <a:latin typeface="Arial Unicode MS" panose="020B0604020202020204" pitchFamily="34" charset="-122"/>
                <a:cs typeface="Arial" panose="020B0604020202020204" pitchFamily="34" charset="0"/>
              </a:rPr>
              <a:t>="@+id/textView2"</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android:layout_centerHorizontal</a:t>
            </a:r>
            <a:r>
              <a:rPr lang="en-US" sz="1800" dirty="0">
                <a:solidFill>
                  <a:srgbClr val="006000"/>
                </a:solidFill>
                <a:latin typeface="Arial Unicode MS" panose="020B0604020202020204" pitchFamily="34" charset="-122"/>
                <a:cs typeface="Arial" panose="020B0604020202020204" pitchFamily="34" charset="0"/>
              </a:rPr>
              <a:t>="true"</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android:layout_marginTop</a:t>
            </a:r>
            <a:r>
              <a:rPr lang="en-US" sz="1800" dirty="0">
                <a:solidFill>
                  <a:srgbClr val="006000"/>
                </a:solidFill>
                <a:latin typeface="Arial Unicode MS" panose="020B0604020202020204" pitchFamily="34" charset="-122"/>
                <a:cs typeface="Arial" panose="020B0604020202020204" pitchFamily="34" charset="0"/>
              </a:rPr>
              <a:t>="32dp"</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r>
              <a:rPr lang="en-US" sz="1800" dirty="0" err="1">
                <a:solidFill>
                  <a:srgbClr val="006000"/>
                </a:solidFill>
                <a:latin typeface="Arial Unicode MS" panose="020B0604020202020204" pitchFamily="34" charset="-122"/>
                <a:cs typeface="Arial" panose="020B0604020202020204" pitchFamily="34" charset="0"/>
              </a:rPr>
              <a:t>android:text</a:t>
            </a:r>
            <a:r>
              <a:rPr lang="en-US" sz="1800" dirty="0">
                <a:solidFill>
                  <a:srgbClr val="006000"/>
                </a:solidFill>
                <a:latin typeface="Arial Unicode MS" panose="020B0604020202020204" pitchFamily="34" charset="-122"/>
                <a:cs typeface="Arial" panose="020B0604020202020204" pitchFamily="34" charset="0"/>
              </a:rPr>
              <a:t>="@string/back" /&gt;</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    </a:t>
            </a:r>
          </a:p>
          <a:p>
            <a:pPr marL="0" indent="0">
              <a:lnSpc>
                <a:spcPct val="100000"/>
              </a:lnSpc>
              <a:buClrTx/>
              <a:buNone/>
            </a:pPr>
            <a:r>
              <a:rPr lang="en-US" sz="1800" dirty="0">
                <a:solidFill>
                  <a:srgbClr val="006000"/>
                </a:solidFill>
                <a:latin typeface="Arial Unicode MS" panose="020B0604020202020204" pitchFamily="34" charset="-122"/>
                <a:cs typeface="Arial" panose="020B0604020202020204" pitchFamily="34" charset="0"/>
              </a:rPr>
              <a:t>&lt;/</a:t>
            </a:r>
            <a:r>
              <a:rPr lang="en-US" sz="1800" dirty="0" err="1">
                <a:solidFill>
                  <a:srgbClr val="006000"/>
                </a:solidFill>
                <a:latin typeface="Arial Unicode MS" panose="020B0604020202020204" pitchFamily="34" charset="-122"/>
                <a:cs typeface="Arial" panose="020B0604020202020204" pitchFamily="34" charset="0"/>
              </a:rPr>
              <a:t>RelativeLayout</a:t>
            </a:r>
            <a:r>
              <a:rPr lang="en-US" sz="1800" dirty="0">
                <a:solidFill>
                  <a:srgbClr val="006000"/>
                </a:solidFill>
                <a:latin typeface="Arial Unicode MS" panose="020B0604020202020204" pitchFamily="34" charset="-122"/>
                <a:cs typeface="Arial" panose="020B0604020202020204" pitchFamily="34" charset="0"/>
              </a:rPr>
              <a:t>&gt;</a:t>
            </a:r>
          </a:p>
          <a:p>
            <a:pPr marL="0" indent="0">
              <a:lnSpc>
                <a:spcPct val="100000"/>
              </a:lnSpc>
              <a:buClrTx/>
              <a:buNone/>
            </a:pPr>
            <a:endParaRPr lang="en-US" sz="1800" dirty="0">
              <a:solidFill>
                <a:srgbClr val="006000"/>
              </a:solidFill>
              <a:latin typeface="Arial Unicode MS" panose="020B0604020202020204" pitchFamily="34" charset="-122"/>
              <a:cs typeface="Arial" panose="020B0604020202020204" pitchFamily="34" charset="0"/>
            </a:endParaRPr>
          </a:p>
        </p:txBody>
      </p:sp>
    </p:spTree>
    <p:extLst>
      <p:ext uri="{BB962C8B-B14F-4D97-AF65-F5344CB8AC3E}">
        <p14:creationId xmlns:p14="http://schemas.microsoft.com/office/powerpoint/2010/main" val="2590788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79412" y="381000"/>
            <a:ext cx="10996825" cy="6248400"/>
          </a:xfrm>
        </p:spPr>
        <p:txBody>
          <a:bodyPr/>
          <a:lstStyle/>
          <a:p>
            <a:pPr marL="0" indent="0">
              <a:buNone/>
            </a:pPr>
            <a:r>
              <a:rPr lang="en-US" b="1" dirty="0"/>
              <a:t/>
            </a:r>
            <a:br>
              <a:rPr lang="en-US" b="1" dirty="0"/>
            </a:br>
            <a:r>
              <a:rPr lang="en-US" b="1" dirty="0" smtClean="0"/>
              <a:t>Demo</a:t>
            </a:r>
            <a:endParaRPr lang="en-US" dirty="0"/>
          </a:p>
          <a:p>
            <a:pPr>
              <a:buFont typeface="Wingdings" panose="05000000000000000000" pitchFamily="2" charset="2"/>
              <a:buChar char="v"/>
            </a:pPr>
            <a:r>
              <a:rPr lang="en-US" dirty="0" smtClean="0"/>
              <a:t>Save </a:t>
            </a:r>
            <a:r>
              <a:rPr lang="en-US" dirty="0"/>
              <a:t>and run this app.</a:t>
            </a:r>
          </a:p>
          <a:p>
            <a:pPr>
              <a:buFont typeface="Wingdings" panose="05000000000000000000" pitchFamily="2" charset="2"/>
              <a:buChar char="v"/>
            </a:pPr>
            <a:r>
              <a:rPr lang="en-US" dirty="0" smtClean="0"/>
              <a:t>In </a:t>
            </a:r>
            <a:r>
              <a:rPr lang="en-US" dirty="0"/>
              <a:t>the first screen, there are three buttons.</a:t>
            </a:r>
          </a:p>
        </p:txBody>
      </p:sp>
      <p:pic>
        <p:nvPicPr>
          <p:cNvPr id="5" name="Picture 2" descr="https://sites.google.com/site/mobilesecuritylabware/home/android-components/activity-intent/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1212" y="2438400"/>
            <a:ext cx="3621511"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210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79412" y="381000"/>
            <a:ext cx="10996825" cy="6248400"/>
          </a:xfrm>
        </p:spPr>
        <p:txBody>
          <a:bodyPr/>
          <a:lstStyle/>
          <a:p>
            <a:pPr>
              <a:buFont typeface="Wingdings" panose="05000000000000000000" pitchFamily="2" charset="2"/>
              <a:buChar char="v"/>
            </a:pPr>
            <a:r>
              <a:rPr lang="en-US" dirty="0" smtClean="0"/>
              <a:t>When </a:t>
            </a:r>
            <a:r>
              <a:rPr lang="en-US" dirty="0"/>
              <a:t>clicking the first button, only one activities is matched. In our lab, only </a:t>
            </a:r>
            <a:r>
              <a:rPr lang="en-US" dirty="0" err="1"/>
              <a:t>ActivityA</a:t>
            </a:r>
            <a:r>
              <a:rPr lang="en-US" dirty="0"/>
              <a:t> matches this intent</a:t>
            </a:r>
            <a:r>
              <a:rPr lang="en-US" dirty="0" smtClean="0"/>
              <a:t>.</a:t>
            </a:r>
          </a:p>
          <a:p>
            <a:pPr>
              <a:buFont typeface="Wingdings" panose="05000000000000000000" pitchFamily="2" charset="2"/>
              <a:buChar char="v"/>
            </a:pPr>
            <a:endParaRPr lang="en-US" dirty="0"/>
          </a:p>
        </p:txBody>
      </p:sp>
      <p:pic>
        <p:nvPicPr>
          <p:cNvPr id="4" name="Picture 2" descr="https://sites.google.com/site/mobilesecuritylabware/home/android-components/activity-intent/2.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5624" y="1295400"/>
            <a:ext cx="4724400" cy="5467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6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79412" y="381000"/>
            <a:ext cx="10996825" cy="6248400"/>
          </a:xfrm>
        </p:spPr>
        <p:txBody>
          <a:bodyPr/>
          <a:lstStyle/>
          <a:p>
            <a:pPr>
              <a:buFont typeface="Wingdings" panose="05000000000000000000" pitchFamily="2" charset="2"/>
              <a:buChar char="v"/>
            </a:pPr>
            <a:r>
              <a:rPr lang="en-US" dirty="0"/>
              <a:t>When clicking the second button, both Activity B and C are matched. So, the Android system would show a dialog for user to choose one of the activity to start.</a:t>
            </a:r>
          </a:p>
        </p:txBody>
      </p:sp>
      <p:pic>
        <p:nvPicPr>
          <p:cNvPr id="5" name="Picture 4" descr="https://sites.google.com/site/mobilesecuritylabware/home/android-components/activity-intent/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612" y="1600200"/>
            <a:ext cx="4267200" cy="4938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676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79412" y="381000"/>
            <a:ext cx="10996825" cy="6248400"/>
          </a:xfrm>
        </p:spPr>
        <p:txBody>
          <a:bodyPr/>
          <a:lstStyle/>
          <a:p>
            <a:pPr>
              <a:buFont typeface="Wingdings" panose="05000000000000000000" pitchFamily="2" charset="2"/>
              <a:buChar char="v"/>
            </a:pPr>
            <a:r>
              <a:rPr lang="en-US" dirty="0"/>
              <a:t>In the screenshot above, we can see there are two Apps showed in the dialog. Both of them named as </a:t>
            </a:r>
            <a:r>
              <a:rPr lang="en-US" dirty="0" err="1"/>
              <a:t>ImplicitIntent</a:t>
            </a:r>
            <a:r>
              <a:rPr lang="en-US" dirty="0"/>
              <a:t> (the name of our project), it is because the activities that match this intent are in the same app.</a:t>
            </a:r>
          </a:p>
          <a:p>
            <a:pPr>
              <a:buFont typeface="Wingdings" panose="05000000000000000000" pitchFamily="2" charset="2"/>
              <a:buChar char="v"/>
            </a:pPr>
            <a:r>
              <a:rPr lang="en-US" dirty="0"/>
              <a:t>If we choose the first one, it will start </a:t>
            </a:r>
            <a:r>
              <a:rPr lang="en-US" dirty="0" err="1"/>
              <a:t>ActivityB</a:t>
            </a:r>
            <a:r>
              <a:rPr lang="en-US" dirty="0"/>
              <a:t>.</a:t>
            </a:r>
            <a:endParaRPr lang="en-US" dirty="0" smtClean="0"/>
          </a:p>
        </p:txBody>
      </p:sp>
      <p:pic>
        <p:nvPicPr>
          <p:cNvPr id="3" name="Picture 6" descr="https://sites.google.com/site/mobilesecuritylabware/home/android-components/activity-intent/4.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8412" y="2572999"/>
            <a:ext cx="3505200" cy="4056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755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79412" y="381000"/>
            <a:ext cx="10996825" cy="6248400"/>
          </a:xfrm>
        </p:spPr>
        <p:txBody>
          <a:bodyPr/>
          <a:lstStyle/>
          <a:p>
            <a:pPr>
              <a:buFont typeface="Wingdings" panose="05000000000000000000" pitchFamily="2" charset="2"/>
              <a:buChar char="v"/>
            </a:pPr>
            <a:r>
              <a:rPr lang="en-US" dirty="0"/>
              <a:t>There is no activity that is matched with any intent.</a:t>
            </a:r>
            <a:endParaRPr lang="en-US" dirty="0" smtClean="0"/>
          </a:p>
        </p:txBody>
      </p:sp>
      <p:pic>
        <p:nvPicPr>
          <p:cNvPr id="5" name="Picture 8" descr="https://sites.google.com/site/mobilesecuritylabware/home/android-components/activity-intent/5.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812" y="1073896"/>
            <a:ext cx="4800600" cy="5555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961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79412" y="381000"/>
            <a:ext cx="10996825" cy="6248400"/>
          </a:xfrm>
        </p:spPr>
        <p:txBody>
          <a:bodyPr/>
          <a:lstStyle/>
          <a:p>
            <a:r>
              <a:rPr lang="en-US" dirty="0"/>
              <a:t>Resources:</a:t>
            </a:r>
          </a:p>
          <a:p>
            <a:r>
              <a:rPr lang="en-US" dirty="0"/>
              <a:t>http://developer.android.com/guide/components/intents-filters.html</a:t>
            </a:r>
          </a:p>
          <a:p>
            <a:pPr marL="0" lvl="0" indent="0">
              <a:buNone/>
            </a:pPr>
            <a:endParaRPr lang="en-US" dirty="0" smtClean="0"/>
          </a:p>
        </p:txBody>
      </p:sp>
    </p:spTree>
    <p:extLst>
      <p:ext uri="{BB962C8B-B14F-4D97-AF65-F5344CB8AC3E}">
        <p14:creationId xmlns:p14="http://schemas.microsoft.com/office/powerpoint/2010/main" val="1744142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792162"/>
          </a:xfrm>
        </p:spPr>
        <p:txBody>
          <a:bodyPr>
            <a:normAutofit fontScale="90000"/>
          </a:bodyPr>
          <a:lstStyle/>
          <a:p>
            <a:r>
              <a:rPr lang="en-US" dirty="0" smtClean="0"/>
              <a:t>Activity state</a:t>
            </a:r>
            <a:br>
              <a:rPr lang="en-US" dirty="0" smtClean="0"/>
            </a:br>
            <a:endParaRPr lang="en-US" dirty="0"/>
          </a:p>
        </p:txBody>
      </p:sp>
      <p:sp>
        <p:nvSpPr>
          <p:cNvPr id="3" name="Content Placeholder 2"/>
          <p:cNvSpPr>
            <a:spLocks noGrp="1"/>
          </p:cNvSpPr>
          <p:nvPr>
            <p:ph idx="1"/>
          </p:nvPr>
        </p:nvSpPr>
        <p:spPr>
          <a:xfrm>
            <a:off x="609441" y="914402"/>
            <a:ext cx="10969943" cy="5211763"/>
          </a:xfrm>
        </p:spPr>
        <p:txBody>
          <a:bodyPr>
            <a:normAutofit fontScale="70000" lnSpcReduction="20000"/>
          </a:bodyPr>
          <a:lstStyle/>
          <a:p>
            <a:r>
              <a:rPr lang="en-US" dirty="0" smtClean="0"/>
              <a:t>State 	Description</a:t>
            </a:r>
          </a:p>
          <a:p>
            <a:r>
              <a:rPr lang="en-US" dirty="0" smtClean="0"/>
              <a:t>Running 	Activity is visible and interacts with the user.</a:t>
            </a:r>
          </a:p>
          <a:p>
            <a:r>
              <a:rPr lang="en-US" dirty="0" smtClean="0"/>
              <a:t>Paused 	Activity is still visible but partially obscured, instance is running but might be killed by the system.</a:t>
            </a:r>
          </a:p>
          <a:p>
            <a:r>
              <a:rPr lang="en-US" dirty="0" smtClean="0"/>
              <a:t>Stopped 	Activity is not visible, instance is running but might be killed by the system.</a:t>
            </a:r>
          </a:p>
          <a:p>
            <a:r>
              <a:rPr lang="en-US" dirty="0" smtClean="0"/>
              <a:t>Killed 	Activity has been terminated by the system of by a call to its finish() method.</a:t>
            </a:r>
          </a:p>
          <a:p>
            <a:pPr marL="0" indent="0">
              <a:buNone/>
            </a:pPr>
            <a:endParaRPr lang="en-US" dirty="0" smtClean="0"/>
          </a:p>
          <a:p>
            <a:r>
              <a:rPr lang="en-US" dirty="0" smtClean="0"/>
              <a:t>The user should not notice if an activity which is still part of an activity stack has been terminate or not. For this the developer needs to store the state of the activity at the right point in time and restore it. He also should stop any unnecessary actions if the activity is not visible anymore to save system resources.</a:t>
            </a:r>
          </a:p>
          <a:p>
            <a:endParaRPr lang="en-US" dirty="0" smtClean="0"/>
          </a:p>
          <a:p>
            <a:r>
              <a:rPr lang="en-US" dirty="0" smtClean="0"/>
              <a:t>The Android system defines a lifecycle for activities via predefined (lifecycle) methods. The most important methods are:</a:t>
            </a:r>
          </a:p>
          <a:p>
            <a:endParaRPr lang="en-US" dirty="0" smtClean="0"/>
          </a:p>
        </p:txBody>
      </p:sp>
    </p:spTree>
    <p:extLst>
      <p:ext uri="{BB962C8B-B14F-4D97-AF65-F5344CB8AC3E}">
        <p14:creationId xmlns:p14="http://schemas.microsoft.com/office/powerpoint/2010/main" val="2418849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Activity lifecycle methods</a:t>
            </a:r>
            <a:br>
              <a:rPr lang="en-US" dirty="0" smtClean="0"/>
            </a:br>
            <a:endParaRPr lang="en-US" dirty="0"/>
          </a:p>
        </p:txBody>
      </p:sp>
      <p:sp>
        <p:nvSpPr>
          <p:cNvPr id="3" name="Content Placeholder 2"/>
          <p:cNvSpPr>
            <a:spLocks noGrp="1"/>
          </p:cNvSpPr>
          <p:nvPr>
            <p:ph idx="1"/>
          </p:nvPr>
        </p:nvSpPr>
        <p:spPr>
          <a:xfrm>
            <a:off x="609441" y="914400"/>
            <a:ext cx="10969943" cy="5486400"/>
          </a:xfrm>
        </p:spPr>
        <p:txBody>
          <a:bodyPr>
            <a:normAutofit fontScale="92500" lnSpcReduction="20000"/>
          </a:bodyPr>
          <a:lstStyle/>
          <a:p>
            <a:r>
              <a:rPr lang="en-US" dirty="0" err="1" smtClean="0"/>
              <a:t>onCreate</a:t>
            </a:r>
            <a:r>
              <a:rPr lang="en-US" dirty="0" smtClean="0"/>
              <a:t>() 	Called then the activity is created. Used to initialize the activity, for example create the user interface.</a:t>
            </a:r>
          </a:p>
          <a:p>
            <a:r>
              <a:rPr lang="en-US" dirty="0" err="1" smtClean="0"/>
              <a:t>onResume</a:t>
            </a:r>
            <a:r>
              <a:rPr lang="en-US" dirty="0" smtClean="0"/>
              <a:t>()  Called if the activity get visible again and the user starts interacting with the activity again. Used to initialize fields, register listeners, bind to services, etc.</a:t>
            </a:r>
          </a:p>
          <a:p>
            <a:r>
              <a:rPr lang="en-US" dirty="0" err="1" smtClean="0"/>
              <a:t>onPause</a:t>
            </a:r>
            <a:r>
              <a:rPr lang="en-US" dirty="0" smtClean="0"/>
              <a:t>() 	Called once another activity gets into the foreground. Always called before the activity is not visible anymore. Used to release resources or save application data. For example you unregister listeners, intent receivers, unbind from services or remove system service listeners.</a:t>
            </a:r>
          </a:p>
          <a:p>
            <a:r>
              <a:rPr lang="en-US" dirty="0" err="1" smtClean="0"/>
              <a:t>onStop</a:t>
            </a:r>
            <a:r>
              <a:rPr lang="en-US" dirty="0" smtClean="0"/>
              <a:t>() 	Called once the activity is no longer visible. Time or CPU intensive shut-down operations, such as writing information to a database should be down in the </a:t>
            </a:r>
            <a:r>
              <a:rPr lang="en-US" dirty="0" err="1" smtClean="0"/>
              <a:t>onStop</a:t>
            </a:r>
            <a:r>
              <a:rPr lang="en-US" dirty="0" smtClean="0"/>
              <a:t>() method. </a:t>
            </a:r>
          </a:p>
        </p:txBody>
      </p:sp>
    </p:spTree>
    <p:extLst>
      <p:ext uri="{BB962C8B-B14F-4D97-AF65-F5344CB8AC3E}">
        <p14:creationId xmlns:p14="http://schemas.microsoft.com/office/powerpoint/2010/main" val="98759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563562"/>
          </a:xfrm>
        </p:spPr>
        <p:txBody>
          <a:bodyPr>
            <a:normAutofit fontScale="90000"/>
          </a:bodyPr>
          <a:lstStyle/>
          <a:p>
            <a:r>
              <a:rPr lang="en-US" dirty="0" smtClean="0"/>
              <a:t/>
            </a:r>
            <a:br>
              <a:rPr lang="en-US" dirty="0" smtClean="0"/>
            </a:br>
            <a:r>
              <a:rPr lang="en-US" dirty="0" smtClean="0"/>
              <a:t>Activity instance state</a:t>
            </a:r>
            <a:br>
              <a:rPr lang="en-US" dirty="0" smtClean="0"/>
            </a:br>
            <a:endParaRPr lang="en-US" dirty="0"/>
          </a:p>
        </p:txBody>
      </p:sp>
      <p:sp>
        <p:nvSpPr>
          <p:cNvPr id="3" name="Content Placeholder 2"/>
          <p:cNvSpPr>
            <a:spLocks noGrp="1"/>
          </p:cNvSpPr>
          <p:nvPr>
            <p:ph idx="1"/>
          </p:nvPr>
        </p:nvSpPr>
        <p:spPr>
          <a:xfrm>
            <a:off x="609441" y="838200"/>
            <a:ext cx="10969943" cy="5943600"/>
          </a:xfrm>
        </p:spPr>
        <p:txBody>
          <a:bodyPr>
            <a:normAutofit fontScale="62500" lnSpcReduction="20000"/>
          </a:bodyPr>
          <a:lstStyle/>
          <a:p>
            <a:pPr marL="0" indent="0">
              <a:buNone/>
            </a:pPr>
            <a:endParaRPr lang="en-US" dirty="0" smtClean="0"/>
          </a:p>
          <a:p>
            <a:r>
              <a:rPr lang="en-US" sz="3800" dirty="0" smtClean="0"/>
              <a:t>Instance state of an activity which is required to restore the activity to the state in which the user left it.</a:t>
            </a:r>
          </a:p>
          <a:p>
            <a:endParaRPr lang="en-US" sz="3800" dirty="0" smtClean="0"/>
          </a:p>
          <a:p>
            <a:r>
              <a:rPr lang="en-US" sz="3800" dirty="0" smtClean="0"/>
              <a:t>Assume for example the user scrolled through a </a:t>
            </a:r>
            <a:r>
              <a:rPr lang="en-US" sz="3800" dirty="0" err="1" smtClean="0"/>
              <a:t>ListView</a:t>
            </a:r>
            <a:r>
              <a:rPr lang="en-US" sz="3800" dirty="0" smtClean="0"/>
              <a:t> with thousands of items and the activity is recreated. Loosing the position in the list is annoying for the user, hence the position should be restored.</a:t>
            </a:r>
          </a:p>
          <a:p>
            <a:endParaRPr lang="en-US" sz="3800" dirty="0" smtClean="0"/>
          </a:p>
          <a:p>
            <a:r>
              <a:rPr lang="en-US" sz="3800" dirty="0" smtClean="0"/>
              <a:t>The </a:t>
            </a:r>
            <a:r>
              <a:rPr lang="en-US" sz="3800" dirty="0" err="1" smtClean="0"/>
              <a:t>onSaveInstanceState</a:t>
            </a:r>
            <a:r>
              <a:rPr lang="en-US" sz="3800" dirty="0" smtClean="0"/>
              <a:t>() can be used to store this instance state as a Bundle. A Bundle can contain primitive data types, arrays, String and objects which are of the </a:t>
            </a:r>
            <a:r>
              <a:rPr lang="en-US" sz="3800" dirty="0" err="1" smtClean="0"/>
              <a:t>Parcelable</a:t>
            </a:r>
            <a:r>
              <a:rPr lang="en-US" sz="3800" dirty="0" smtClean="0"/>
              <a:t> or </a:t>
            </a:r>
            <a:r>
              <a:rPr lang="en-US" sz="3800" dirty="0" err="1" smtClean="0"/>
              <a:t>Serialisable</a:t>
            </a:r>
            <a:r>
              <a:rPr lang="en-US" sz="3800" dirty="0" smtClean="0"/>
              <a:t> type.</a:t>
            </a:r>
          </a:p>
          <a:p>
            <a:endParaRPr lang="en-US" sz="3800" dirty="0" smtClean="0"/>
          </a:p>
          <a:p>
            <a:r>
              <a:rPr lang="en-US" sz="3800" dirty="0" smtClean="0"/>
              <a:t>The persisted Bundle data is passed at restart of the activity to the </a:t>
            </a:r>
            <a:r>
              <a:rPr lang="en-US" sz="3800" dirty="0" err="1" smtClean="0"/>
              <a:t>onCreate</a:t>
            </a:r>
            <a:r>
              <a:rPr lang="en-US" sz="3800" dirty="0" smtClean="0"/>
              <a:t>() method and </a:t>
            </a:r>
            <a:r>
              <a:rPr lang="en-US" sz="3800" dirty="0" err="1" smtClean="0"/>
              <a:t>onRestoreInstanceState</a:t>
            </a:r>
            <a:r>
              <a:rPr lang="en-US" sz="3800" dirty="0" smtClean="0"/>
              <a:t>() as parameter.</a:t>
            </a:r>
          </a:p>
          <a:p>
            <a:pPr marL="0" indent="0">
              <a:buNone/>
            </a:pPr>
            <a:endParaRPr lang="en-US" sz="3800" dirty="0" smtClean="0"/>
          </a:p>
          <a:p>
            <a:r>
              <a:rPr lang="en-US" sz="3800" dirty="0" smtClean="0"/>
              <a:t>The </a:t>
            </a:r>
            <a:r>
              <a:rPr lang="en-US" sz="3800" dirty="0" err="1" smtClean="0"/>
              <a:t>onRestoreInstanceState</a:t>
            </a:r>
            <a:r>
              <a:rPr lang="en-US" sz="3800" dirty="0" smtClean="0"/>
              <a:t>() or the </a:t>
            </a:r>
            <a:r>
              <a:rPr lang="en-US" sz="3800" dirty="0" err="1" smtClean="0"/>
              <a:t>onCreate</a:t>
            </a:r>
            <a:r>
              <a:rPr lang="en-US" sz="3800" dirty="0" smtClean="0"/>
              <a:t>() methods can be used to recreate the instance scope of an activity if it is restarted. </a:t>
            </a:r>
            <a:endParaRPr lang="en-US" sz="3800" dirty="0"/>
          </a:p>
        </p:txBody>
      </p:sp>
    </p:spTree>
    <p:extLst>
      <p:ext uri="{BB962C8B-B14F-4D97-AF65-F5344CB8AC3E}">
        <p14:creationId xmlns:p14="http://schemas.microsoft.com/office/powerpoint/2010/main" val="3483068205"/>
      </p:ext>
    </p:extLst>
  </p:cSld>
  <p:clrMapOvr>
    <a:masterClrMapping/>
  </p:clrMapOvr>
</p:sld>
</file>

<file path=ppt/theme/theme1.xml><?xml version="1.0" encoding="utf-8"?>
<a:theme xmlns:a="http://schemas.openxmlformats.org/drawingml/2006/main" name="Jigsaw design templat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lumMod val="50000"/>
            </a:schemeClr>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xmlns="" name="Jigsaw design template" id="{14C4544E-5D6E-4A0E-A4F6-43B5568F88FA}" vid="{794A1C51-6A02-405C-B010-53747BB716D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722232B-9DED-49EA-BCCA-813199E056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Jigsaw design slides</Template>
  <TotalTime>0</TotalTime>
  <Words>2672</Words>
  <Application>Microsoft Office PowerPoint</Application>
  <PresentationFormat>Custom</PresentationFormat>
  <Paragraphs>700</Paragraphs>
  <Slides>68</Slides>
  <Notes>0</Notes>
  <HiddenSlides>0</HiddenSlides>
  <MMClips>0</MMClips>
  <ScaleCrop>false</ScaleCrop>
  <HeadingPairs>
    <vt:vector size="4" baseType="variant">
      <vt:variant>
        <vt:lpstr>Theme</vt:lpstr>
      </vt:variant>
      <vt:variant>
        <vt:i4>2</vt:i4>
      </vt:variant>
      <vt:variant>
        <vt:lpstr>Slide Titles</vt:lpstr>
      </vt:variant>
      <vt:variant>
        <vt:i4>68</vt:i4>
      </vt:variant>
    </vt:vector>
  </HeadingPairs>
  <TitlesOfParts>
    <vt:vector size="70" baseType="lpstr">
      <vt:lpstr>Jigsaw design template</vt:lpstr>
      <vt:lpstr>Office Theme</vt:lpstr>
      <vt:lpstr>Activity&amp; Intent</vt:lpstr>
      <vt:lpstr>Understand Android applications and their components </vt:lpstr>
      <vt:lpstr>Android Application</vt:lpstr>
      <vt:lpstr>Components</vt:lpstr>
      <vt:lpstr>Activities</vt:lpstr>
      <vt:lpstr>Activities – The View</vt:lpstr>
      <vt:lpstr>Activity state </vt:lpstr>
      <vt:lpstr>Important Activity lifecycle methods </vt:lpstr>
      <vt:lpstr> Activity instance state </vt:lpstr>
      <vt:lpstr>Understand the Lifecycle Callbacks of Activity</vt:lpstr>
      <vt:lpstr>PowerPoint Presentation</vt:lpstr>
      <vt:lpstr>PowerPoint Presentation</vt:lpstr>
      <vt:lpstr>PowerPoint Presentation</vt:lpstr>
      <vt:lpstr>PowerPoint Presentation</vt:lpstr>
      <vt:lpstr>Specify Your App's Launcher Activity </vt:lpstr>
      <vt:lpstr>Manifest with this filter</vt:lpstr>
      <vt:lpstr>Create a New Instance </vt:lpstr>
      <vt:lpstr>the onCreate() method </vt:lpstr>
      <vt:lpstr>PowerPoint Presentation</vt:lpstr>
      <vt:lpstr>PowerPoint Presentation</vt:lpstr>
      <vt:lpstr>Destroy the Activity </vt:lpstr>
      <vt:lpstr>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2015-08-15T19:18:54Z</dcterms:created>
  <dcterms:modified xsi:type="dcterms:W3CDTF">2015-09-04T01:13:29Z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TC034605279991</vt:lpwstr>
  </property>
</Properties>
</file>