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Roboto Slab"/>
      <p:regular r:id="rId50"/>
      <p:bold r:id="rId51"/>
    </p:embeddedFont>
    <p:embeddedFont>
      <p:font typeface="Roboto"/>
      <p:regular r:id="rId52"/>
      <p:bold r:id="rId53"/>
      <p:italic r:id="rId54"/>
      <p:boldItalic r:id="rId55"/>
    </p:embeddedFont>
    <p:embeddedFont>
      <p:font typeface="Alegreya"/>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Slab-bold.fntdata"/><Relationship Id="rId50" Type="http://schemas.openxmlformats.org/officeDocument/2006/relationships/font" Target="fonts/RobotoSlab-regular.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Alegreya-bold.fntdata"/><Relationship Id="rId12" Type="http://schemas.openxmlformats.org/officeDocument/2006/relationships/slide" Target="slides/slide8.xml"/><Relationship Id="rId56" Type="http://schemas.openxmlformats.org/officeDocument/2006/relationships/font" Target="fonts/Alegreya-regular.fntdata"/><Relationship Id="rId15" Type="http://schemas.openxmlformats.org/officeDocument/2006/relationships/slide" Target="slides/slide11.xml"/><Relationship Id="rId59" Type="http://schemas.openxmlformats.org/officeDocument/2006/relationships/font" Target="fonts/Alegreya-boldItalic.fntdata"/><Relationship Id="rId14" Type="http://schemas.openxmlformats.org/officeDocument/2006/relationships/slide" Target="slides/slide10.xml"/><Relationship Id="rId58" Type="http://schemas.openxmlformats.org/officeDocument/2006/relationships/font" Target="fonts/Alegreya-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 is protocols in swift?</a:t>
            </a:r>
          </a:p>
          <a:p>
            <a:pPr lvl="0">
              <a:spcBef>
                <a:spcPts val="0"/>
              </a:spcBef>
              <a:buNone/>
            </a:pPr>
            <a:r>
              <a:rPr lang="en"/>
              <a:t>-</a:t>
            </a:r>
            <a:r>
              <a:rPr lang="en" sz="700"/>
              <a:t>          </a:t>
            </a:r>
            <a:r>
              <a:rPr lang="en" sz="1050">
                <a:solidFill>
                  <a:srgbClr val="414141"/>
                </a:solidFill>
                <a:highlight>
                  <a:srgbClr val="FFFFFF"/>
                </a:highlight>
              </a:rPr>
              <a:t>A </a:t>
            </a:r>
            <a:r>
              <a:rPr i="1" lang="en" sz="1050">
                <a:solidFill>
                  <a:srgbClr val="414141"/>
                </a:solidFill>
                <a:highlight>
                  <a:srgbClr val="FFFFFF"/>
                </a:highlight>
              </a:rPr>
              <a:t>protocol</a:t>
            </a:r>
            <a:r>
              <a:rPr lang="en" sz="1050">
                <a:solidFill>
                  <a:srgbClr val="414141"/>
                </a:solidFill>
                <a:highlight>
                  <a:srgbClr val="FFFFFF"/>
                </a:highlight>
              </a:rPr>
              <a:t> defines a blueprint of methods, properties, and other requirements that suit a particular task or piece of functionality. The protocol can then be </a:t>
            </a:r>
            <a:r>
              <a:rPr i="1" lang="en" sz="1050">
                <a:solidFill>
                  <a:srgbClr val="414141"/>
                </a:solidFill>
                <a:highlight>
                  <a:srgbClr val="FFFFFF"/>
                </a:highlight>
              </a:rPr>
              <a:t>adopted</a:t>
            </a:r>
            <a:r>
              <a:rPr lang="en" sz="1050">
                <a:solidFill>
                  <a:srgbClr val="414141"/>
                </a:solidFill>
                <a:highlight>
                  <a:srgbClr val="FFFFFF"/>
                </a:highlight>
              </a:rPr>
              <a:t> by a class, structure, or enumeration to provide an actual implementation of requirements.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800">
              <a:latin typeface="Roboto"/>
              <a:ea typeface="Roboto"/>
              <a:cs typeface="Roboto"/>
              <a:sym typeface="Roboto"/>
            </a:endParaRPr>
          </a:p>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rtl="0" algn="ctr">
              <a:spcBef>
                <a:spcPts val="0"/>
              </a:spcBef>
              <a:buSzPct val="100000"/>
              <a:defRPr sz="4000"/>
            </a:lvl1pPr>
            <a:lvl2pPr lvl="1" rtl="0" algn="ctr">
              <a:spcBef>
                <a:spcPts val="0"/>
              </a:spcBef>
              <a:buSzPct val="100000"/>
              <a:defRPr sz="4000"/>
            </a:lvl2pPr>
            <a:lvl3pPr lvl="2" rtl="0" algn="ctr">
              <a:spcBef>
                <a:spcPts val="0"/>
              </a:spcBef>
              <a:buSzPct val="100000"/>
              <a:defRPr sz="4000"/>
            </a:lvl3pPr>
            <a:lvl4pPr lvl="3" rtl="0" algn="ctr">
              <a:spcBef>
                <a:spcPts val="0"/>
              </a:spcBef>
              <a:buSzPct val="100000"/>
              <a:defRPr sz="4000"/>
            </a:lvl4pPr>
            <a:lvl5pPr lvl="4" rtl="0" algn="ctr">
              <a:spcBef>
                <a:spcPts val="0"/>
              </a:spcBef>
              <a:buSzPct val="100000"/>
              <a:defRPr sz="4000"/>
            </a:lvl5pPr>
            <a:lvl6pPr lvl="5" rtl="0" algn="ctr">
              <a:spcBef>
                <a:spcPts val="0"/>
              </a:spcBef>
              <a:buSzPct val="100000"/>
              <a:defRPr sz="4000"/>
            </a:lvl6pPr>
            <a:lvl7pPr lvl="6" rtl="0" algn="ctr">
              <a:spcBef>
                <a:spcPts val="0"/>
              </a:spcBef>
              <a:buSzPct val="100000"/>
              <a:defRPr sz="4000"/>
            </a:lvl7pPr>
            <a:lvl8pPr lvl="7" rtl="0" algn="ctr">
              <a:spcBef>
                <a:spcPts val="0"/>
              </a:spcBef>
              <a:buSzPct val="100000"/>
              <a:defRPr sz="4000"/>
            </a:lvl8pPr>
            <a:lvl9pPr lvl="8" rtl="0"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rtl="0" algn="ctr">
              <a:spcBef>
                <a:spcPts val="0"/>
              </a:spcBef>
              <a:buClr>
                <a:schemeClr val="accent5"/>
              </a:buClr>
              <a:buSzPct val="100000"/>
              <a:defRPr sz="13000">
                <a:solidFill>
                  <a:schemeClr val="accent5"/>
                </a:solidFill>
              </a:defRPr>
            </a:lvl1pPr>
            <a:lvl2pPr lvl="1" rtl="0" algn="ctr">
              <a:spcBef>
                <a:spcPts val="0"/>
              </a:spcBef>
              <a:buClr>
                <a:schemeClr val="accent5"/>
              </a:buClr>
              <a:buSzPct val="100000"/>
              <a:defRPr sz="13000">
                <a:solidFill>
                  <a:schemeClr val="accent5"/>
                </a:solidFill>
              </a:defRPr>
            </a:lvl2pPr>
            <a:lvl3pPr lvl="2" rtl="0" algn="ctr">
              <a:spcBef>
                <a:spcPts val="0"/>
              </a:spcBef>
              <a:buClr>
                <a:schemeClr val="accent5"/>
              </a:buClr>
              <a:buSzPct val="100000"/>
              <a:defRPr sz="13000">
                <a:solidFill>
                  <a:schemeClr val="accent5"/>
                </a:solidFill>
              </a:defRPr>
            </a:lvl3pPr>
            <a:lvl4pPr lvl="3" rtl="0" algn="ctr">
              <a:spcBef>
                <a:spcPts val="0"/>
              </a:spcBef>
              <a:buClr>
                <a:schemeClr val="accent5"/>
              </a:buClr>
              <a:buSzPct val="100000"/>
              <a:defRPr sz="13000">
                <a:solidFill>
                  <a:schemeClr val="accent5"/>
                </a:solidFill>
              </a:defRPr>
            </a:lvl4pPr>
            <a:lvl5pPr lvl="4" rtl="0" algn="ctr">
              <a:spcBef>
                <a:spcPts val="0"/>
              </a:spcBef>
              <a:buClr>
                <a:schemeClr val="accent5"/>
              </a:buClr>
              <a:buSzPct val="100000"/>
              <a:defRPr sz="13000">
                <a:solidFill>
                  <a:schemeClr val="accent5"/>
                </a:solidFill>
              </a:defRPr>
            </a:lvl5pPr>
            <a:lvl6pPr lvl="5" rtl="0" algn="ctr">
              <a:spcBef>
                <a:spcPts val="0"/>
              </a:spcBef>
              <a:buClr>
                <a:schemeClr val="accent5"/>
              </a:buClr>
              <a:buSzPct val="100000"/>
              <a:defRPr sz="13000">
                <a:solidFill>
                  <a:schemeClr val="accent5"/>
                </a:solidFill>
              </a:defRPr>
            </a:lvl6pPr>
            <a:lvl7pPr lvl="6" rtl="0" algn="ctr">
              <a:spcBef>
                <a:spcPts val="0"/>
              </a:spcBef>
              <a:buClr>
                <a:schemeClr val="accent5"/>
              </a:buClr>
              <a:buSzPct val="100000"/>
              <a:defRPr sz="13000">
                <a:solidFill>
                  <a:schemeClr val="accent5"/>
                </a:solidFill>
              </a:defRPr>
            </a:lvl7pPr>
            <a:lvl8pPr lvl="7" rtl="0" algn="ctr">
              <a:spcBef>
                <a:spcPts val="0"/>
              </a:spcBef>
              <a:buClr>
                <a:schemeClr val="accent5"/>
              </a:buClr>
              <a:buSzPct val="100000"/>
              <a:defRPr sz="13000">
                <a:solidFill>
                  <a:schemeClr val="accent5"/>
                </a:solidFill>
              </a:defRPr>
            </a:lvl8pPr>
            <a:lvl9pPr lvl="8" rtl="0"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None/>
              <a:defRPr sz="2100">
                <a:solidFill>
                  <a:schemeClr val="accent5"/>
                </a:solidFill>
              </a:defRPr>
            </a:lvl1pPr>
            <a:lvl2pPr lvl="1" rtl="0" algn="ctr">
              <a:lnSpc>
                <a:spcPct val="100000"/>
              </a:lnSpc>
              <a:spcBef>
                <a:spcPts val="0"/>
              </a:spcBef>
              <a:spcAft>
                <a:spcPts val="0"/>
              </a:spcAft>
              <a:buClr>
                <a:schemeClr val="accent5"/>
              </a:buClr>
              <a:buSzPct val="100000"/>
              <a:buNone/>
              <a:defRPr sz="2100">
                <a:solidFill>
                  <a:schemeClr val="accent5"/>
                </a:solidFill>
              </a:defRPr>
            </a:lvl2pPr>
            <a:lvl3pPr lvl="2" rtl="0" algn="ctr">
              <a:lnSpc>
                <a:spcPct val="100000"/>
              </a:lnSpc>
              <a:spcBef>
                <a:spcPts val="0"/>
              </a:spcBef>
              <a:spcAft>
                <a:spcPts val="0"/>
              </a:spcAft>
              <a:buClr>
                <a:schemeClr val="accent5"/>
              </a:buClr>
              <a:buSzPct val="100000"/>
              <a:buNone/>
              <a:defRPr sz="2100">
                <a:solidFill>
                  <a:schemeClr val="accent5"/>
                </a:solidFill>
              </a:defRPr>
            </a:lvl3pPr>
            <a:lvl4pPr lvl="3" rtl="0" algn="ctr">
              <a:lnSpc>
                <a:spcPct val="100000"/>
              </a:lnSpc>
              <a:spcBef>
                <a:spcPts val="0"/>
              </a:spcBef>
              <a:spcAft>
                <a:spcPts val="0"/>
              </a:spcAft>
              <a:buClr>
                <a:schemeClr val="accent5"/>
              </a:buClr>
              <a:buSzPct val="100000"/>
              <a:buNone/>
              <a:defRPr sz="2100">
                <a:solidFill>
                  <a:schemeClr val="accent5"/>
                </a:solidFill>
              </a:defRPr>
            </a:lvl4pPr>
            <a:lvl5pPr lvl="4" rtl="0" algn="ctr">
              <a:lnSpc>
                <a:spcPct val="100000"/>
              </a:lnSpc>
              <a:spcBef>
                <a:spcPts val="0"/>
              </a:spcBef>
              <a:spcAft>
                <a:spcPts val="0"/>
              </a:spcAft>
              <a:buClr>
                <a:schemeClr val="accent5"/>
              </a:buClr>
              <a:buSzPct val="100000"/>
              <a:buNone/>
              <a:defRPr sz="2100">
                <a:solidFill>
                  <a:schemeClr val="accent5"/>
                </a:solidFill>
              </a:defRPr>
            </a:lvl5pPr>
            <a:lvl6pPr lvl="5" rtl="0" algn="ctr">
              <a:lnSpc>
                <a:spcPct val="100000"/>
              </a:lnSpc>
              <a:spcBef>
                <a:spcPts val="0"/>
              </a:spcBef>
              <a:spcAft>
                <a:spcPts val="0"/>
              </a:spcAft>
              <a:buClr>
                <a:schemeClr val="accent5"/>
              </a:buClr>
              <a:buSzPct val="100000"/>
              <a:buNone/>
              <a:defRPr sz="2100">
                <a:solidFill>
                  <a:schemeClr val="accent5"/>
                </a:solidFill>
              </a:defRPr>
            </a:lvl6pPr>
            <a:lvl7pPr lvl="6" rtl="0" algn="ctr">
              <a:lnSpc>
                <a:spcPct val="100000"/>
              </a:lnSpc>
              <a:spcBef>
                <a:spcPts val="0"/>
              </a:spcBef>
              <a:spcAft>
                <a:spcPts val="0"/>
              </a:spcAft>
              <a:buClr>
                <a:schemeClr val="accent5"/>
              </a:buClr>
              <a:buSzPct val="100000"/>
              <a:buNone/>
              <a:defRPr sz="2100">
                <a:solidFill>
                  <a:schemeClr val="accent5"/>
                </a:solidFill>
              </a:defRPr>
            </a:lvl7pPr>
            <a:lvl8pPr lvl="7" rtl="0" algn="ctr">
              <a:lnSpc>
                <a:spcPct val="100000"/>
              </a:lnSpc>
              <a:spcBef>
                <a:spcPts val="0"/>
              </a:spcBef>
              <a:spcAft>
                <a:spcPts val="0"/>
              </a:spcAft>
              <a:buClr>
                <a:schemeClr val="accent5"/>
              </a:buClr>
              <a:buSzPct val="100000"/>
              <a:buNone/>
              <a:defRPr sz="2100">
                <a:solidFill>
                  <a:schemeClr val="accent5"/>
                </a:solidFill>
              </a:defRPr>
            </a:lvl8pPr>
            <a:lvl9pPr lvl="8" rtl="0"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rt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5.png"/><Relationship Id="rId4" Type="http://schemas.openxmlformats.org/officeDocument/2006/relationships/image" Target="../media/image0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06.png"/><Relationship Id="rId4" Type="http://schemas.openxmlformats.org/officeDocument/2006/relationships/image" Target="../media/image0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06.png"/><Relationship Id="rId4" Type="http://schemas.openxmlformats.org/officeDocument/2006/relationships/image" Target="../media/image0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youtube.com/v/1SIotLTT-II" TargetMode="External"/><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1" Type="http://schemas.openxmlformats.org/officeDocument/2006/relationships/hyperlink" Target="https://developer.apple.com/library/ios/documentation/Swift/Conceptual/Swift_Programming_Language/TheBasics.html#" TargetMode="External"/><Relationship Id="rId10" Type="http://schemas.openxmlformats.org/officeDocument/2006/relationships/hyperlink" Target="http://www.theappguruz.com/blog/use-sqlite-database-swift" TargetMode="External"/><Relationship Id="rId13" Type="http://schemas.openxmlformats.org/officeDocument/2006/relationships/hyperlink" Target="https://www.perfect.org/about.html" TargetMode="External"/><Relationship Id="rId12" Type="http://schemas.openxmlformats.org/officeDocument/2006/relationships/hyperlink" Target="http://codewithchris.com/iphone-app-connect-to-mysql-database/#connectiphonetomysql" TargetMode="External"/><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developer.apple.com/swift/" TargetMode="External"/><Relationship Id="rId4" Type="http://schemas.openxmlformats.org/officeDocument/2006/relationships/hyperlink" Target="https://swift.org/" TargetMode="External"/><Relationship Id="rId9" Type="http://schemas.openxmlformats.org/officeDocument/2006/relationships/hyperlink" Target="https://cocoapods.org/pods/SwiftMongoDB" TargetMode="External"/><Relationship Id="rId14" Type="http://schemas.openxmlformats.org/officeDocument/2006/relationships/hyperlink" Target="https://developer.apple.com/library/mac/documentation/Foundation/Reference/NSURLSession_class/index.html#//apple_ref/occ/cl/NSURLSession" TargetMode="External"/><Relationship Id="rId5" Type="http://schemas.openxmlformats.org/officeDocument/2006/relationships/hyperlink" Target="http://tnw.to/d4l1C" TargetMode="External"/><Relationship Id="rId6" Type="http://schemas.openxmlformats.org/officeDocument/2006/relationships/hyperlink" Target="https://en.wikipedia.org/wiki/Swift_(programming_language)" TargetMode="External"/><Relationship Id="rId7" Type="http://schemas.openxmlformats.org/officeDocument/2006/relationships/hyperlink" Target="http://code.tutsplus.com/tutorials/protocol-oriented-programming-in-swift-2--cms-24979" TargetMode="External"/><Relationship Id="rId8" Type="http://schemas.openxmlformats.org/officeDocument/2006/relationships/hyperlink" Target="https://www.weheartswift.com/object-oriented-programming-s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idx="4294967295" type="subTitle"/>
          </p:nvPr>
        </p:nvSpPr>
        <p:spPr>
          <a:xfrm>
            <a:off x="983650" y="2125900"/>
            <a:ext cx="7879500" cy="2757900"/>
          </a:xfrm>
          <a:prstGeom prst="rect">
            <a:avLst/>
          </a:prstGeom>
        </p:spPr>
        <p:txBody>
          <a:bodyPr anchorCtr="0" anchor="t" bIns="91425" lIns="91425" rIns="91425" tIns="91425">
            <a:noAutofit/>
          </a:bodyPr>
          <a:lstStyle/>
          <a:p>
            <a:pPr lvl="0" rtl="0" algn="r">
              <a:spcBef>
                <a:spcPts val="0"/>
              </a:spcBef>
              <a:buNone/>
            </a:pPr>
            <a:r>
              <a:rPr lang="en"/>
              <a:t>	</a:t>
            </a:r>
            <a:r>
              <a:rPr b="1" lang="en" sz="2000">
                <a:latin typeface="Alegreya"/>
                <a:ea typeface="Alegreya"/>
                <a:cs typeface="Alegreya"/>
                <a:sym typeface="Alegreya"/>
              </a:rPr>
              <a:t>Shaluvi Gautam</a:t>
            </a:r>
          </a:p>
          <a:p>
            <a:pPr lvl="0" rtl="0" algn="r">
              <a:spcBef>
                <a:spcPts val="0"/>
              </a:spcBef>
              <a:buNone/>
            </a:pPr>
            <a:r>
              <a:rPr b="1" lang="en" sz="2000">
                <a:latin typeface="Alegreya"/>
                <a:ea typeface="Alegreya"/>
                <a:cs typeface="Alegreya"/>
                <a:sym typeface="Alegreya"/>
              </a:rPr>
              <a:t>Noor Masood</a:t>
            </a:r>
          </a:p>
          <a:p>
            <a:pPr lvl="0" rtl="0" algn="r">
              <a:spcBef>
                <a:spcPts val="0"/>
              </a:spcBef>
              <a:buNone/>
            </a:pPr>
            <a:r>
              <a:rPr b="1" lang="en" sz="2000">
                <a:latin typeface="Alegreya"/>
                <a:ea typeface="Alegreya"/>
                <a:cs typeface="Alegreya"/>
                <a:sym typeface="Alegreya"/>
              </a:rPr>
              <a:t>Marcus Smith</a:t>
            </a:r>
          </a:p>
          <a:p>
            <a:pPr lvl="0" rtl="0" algn="r">
              <a:spcBef>
                <a:spcPts val="0"/>
              </a:spcBef>
              <a:buNone/>
            </a:pPr>
            <a:r>
              <a:rPr b="1" lang="en" sz="2000">
                <a:latin typeface="Alegreya"/>
                <a:ea typeface="Alegreya"/>
                <a:cs typeface="Alegreya"/>
                <a:sym typeface="Alegreya"/>
              </a:rPr>
              <a:t>Francis Kamadjou</a:t>
            </a:r>
          </a:p>
          <a:p>
            <a:pPr lvl="0" rtl="0" algn="r">
              <a:spcBef>
                <a:spcPts val="0"/>
              </a:spcBef>
              <a:buNone/>
            </a:pPr>
            <a:r>
              <a:rPr b="1" lang="en" sz="2000">
                <a:latin typeface="Alegreya"/>
                <a:ea typeface="Alegreya"/>
                <a:cs typeface="Alegreya"/>
                <a:sym typeface="Alegreya"/>
              </a:rPr>
              <a:t>Dhruval Darji</a:t>
            </a:r>
          </a:p>
        </p:txBody>
      </p:sp>
      <p:sp>
        <p:nvSpPr>
          <p:cNvPr id="64" name="Shape 64"/>
          <p:cNvSpPr txBox="1"/>
          <p:nvPr>
            <p:ph type="title"/>
          </p:nvPr>
        </p:nvSpPr>
        <p:spPr>
          <a:xfrm>
            <a:off x="388500" y="192950"/>
            <a:ext cx="4917900" cy="907500"/>
          </a:xfrm>
          <a:prstGeom prst="rect">
            <a:avLst/>
          </a:prstGeom>
        </p:spPr>
        <p:txBody>
          <a:bodyPr anchorCtr="0" anchor="b" bIns="91425" lIns="91425" rIns="91425" tIns="91425">
            <a:noAutofit/>
          </a:bodyPr>
          <a:lstStyle/>
          <a:p>
            <a:pPr lvl="0" rtl="0">
              <a:spcBef>
                <a:spcPts val="0"/>
              </a:spcBef>
              <a:buNone/>
            </a:pPr>
            <a:r>
              <a:rPr b="1" lang="en" sz="6000"/>
              <a:t>SWIFT</a:t>
            </a:r>
          </a:p>
        </p:txBody>
      </p:sp>
      <p:pic>
        <p:nvPicPr>
          <p:cNvPr id="65" name="Shape 65"/>
          <p:cNvPicPr preferRelativeResize="0"/>
          <p:nvPr/>
        </p:nvPicPr>
        <p:blipFill>
          <a:blip r:embed="rId3">
            <a:alphaModFix/>
          </a:blip>
          <a:stretch>
            <a:fillRect/>
          </a:stretch>
        </p:blipFill>
        <p:spPr>
          <a:xfrm>
            <a:off x="388650" y="1070950"/>
            <a:ext cx="5835024" cy="38887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MESSAGE BINDING</a:t>
            </a:r>
          </a:p>
        </p:txBody>
      </p:sp>
      <p:sp>
        <p:nvSpPr>
          <p:cNvPr id="120" name="Shape 12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buNone/>
            </a:pPr>
            <a:r>
              <a:rPr lang="en"/>
              <a:t>Message binding is default for all Swift apps on OS X.</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DATABASE SUPPORT</a:t>
            </a:r>
          </a:p>
        </p:txBody>
      </p:sp>
      <p:sp>
        <p:nvSpPr>
          <p:cNvPr id="126" name="Shape 12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Standard is to create an API to broker the transactions between client and server</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pic>
        <p:nvPicPr>
          <p:cNvPr id="127" name="Shape 127"/>
          <p:cNvPicPr preferRelativeResize="0"/>
          <p:nvPr/>
        </p:nvPicPr>
        <p:blipFill>
          <a:blip r:embed="rId3">
            <a:alphaModFix/>
          </a:blip>
          <a:stretch>
            <a:fillRect/>
          </a:stretch>
        </p:blipFill>
        <p:spPr>
          <a:xfrm>
            <a:off x="1651062" y="2232125"/>
            <a:ext cx="6715125" cy="22860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DATABASE SUPPORT</a:t>
            </a:r>
          </a:p>
        </p:txBody>
      </p:sp>
      <p:sp>
        <p:nvSpPr>
          <p:cNvPr id="133" name="Shape 133"/>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NSURLSessionDataDelegate protocol</a:t>
            </a:r>
          </a:p>
          <a:p>
            <a:pPr indent="-228600" lvl="0" marL="457200" rtl="0">
              <a:spcBef>
                <a:spcPts val="0"/>
              </a:spcBef>
            </a:pPr>
            <a:r>
              <a:rPr lang="en"/>
              <a:t>NSURL class</a:t>
            </a:r>
          </a:p>
          <a:p>
            <a:pPr indent="-228600" lvl="0" marL="457200" rtl="0">
              <a:spcBef>
                <a:spcPts val="0"/>
              </a:spcBef>
            </a:pPr>
            <a:r>
              <a:rPr lang="en"/>
              <a:t>NSURLSession class</a:t>
            </a:r>
          </a:p>
          <a:p>
            <a:pPr indent="-228600" lvl="0" marL="457200" rtl="0">
              <a:spcBef>
                <a:spcPts val="0"/>
              </a:spcBef>
            </a:pPr>
            <a:r>
              <a:rPr lang="en"/>
              <a:t>NSURLSessionDataTask class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DATABASE SUPPORT</a:t>
            </a:r>
          </a:p>
        </p:txBody>
      </p:sp>
      <p:sp>
        <p:nvSpPr>
          <p:cNvPr id="139" name="Shape 13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SQLite</a:t>
            </a:r>
          </a:p>
          <a:p>
            <a:pPr indent="-228600" lvl="0" marL="457200" rtl="0">
              <a:spcBef>
                <a:spcPts val="0"/>
              </a:spcBef>
            </a:pPr>
            <a:r>
              <a:rPr lang="en"/>
              <a:t>Flying Meat Database</a:t>
            </a:r>
          </a:p>
          <a:p>
            <a:pPr indent="-228600" lvl="0" marL="457200" rtl="0">
              <a:spcBef>
                <a:spcPts val="0"/>
              </a:spcBef>
            </a:pPr>
            <a:r>
              <a:rPr lang="en"/>
              <a:t>SwiftMongoDB</a:t>
            </a:r>
          </a:p>
          <a:p>
            <a:pPr indent="-228600" lvl="0" marL="457200" rtl="0">
              <a:spcBef>
                <a:spcPts val="0"/>
              </a:spcBef>
            </a:pPr>
            <a:r>
              <a:rPr lang="en"/>
              <a:t>MySQL</a:t>
            </a:r>
          </a:p>
          <a:p>
            <a:pPr indent="-228600" lvl="0" marL="457200" rtl="0">
              <a:spcBef>
                <a:spcPts val="0"/>
              </a:spcBef>
            </a:pPr>
            <a:r>
              <a:rPr lang="en"/>
              <a:t>FireBase</a:t>
            </a:r>
          </a:p>
          <a:p>
            <a:pPr indent="-228600" lvl="0" marL="457200" rtl="0">
              <a:spcBef>
                <a:spcPts val="0"/>
              </a:spcBef>
            </a:pPr>
            <a:r>
              <a:rPr lang="en"/>
              <a:t>Parse</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USABILITY</a:t>
            </a:r>
          </a:p>
        </p:txBody>
      </p:sp>
      <p:sp>
        <p:nvSpPr>
          <p:cNvPr id="145" name="Shape 14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“Let” keyword</a:t>
            </a:r>
          </a:p>
          <a:p>
            <a:pPr indent="-228600" lvl="0" marL="457200" rtl="0">
              <a:spcBef>
                <a:spcPts val="0"/>
              </a:spcBef>
            </a:pPr>
            <a:r>
              <a:rPr lang="en"/>
              <a:t>Types are optional</a:t>
            </a:r>
          </a:p>
          <a:p>
            <a:pPr indent="-228600" lvl="0" marL="457200" rtl="0">
              <a:spcBef>
                <a:spcPts val="0"/>
              </a:spcBef>
            </a:pPr>
            <a:r>
              <a:rPr lang="en"/>
              <a:t>Keywords are not off limits if using `x`</a:t>
            </a:r>
          </a:p>
          <a:p>
            <a:pPr indent="-228600" lvl="0" marL="457200" rtl="0">
              <a:spcBef>
                <a:spcPts val="0"/>
              </a:spcBef>
            </a:pPr>
            <a:r>
              <a:rPr lang="en"/>
              <a:t>Semicolons are not needed</a:t>
            </a:r>
          </a:p>
          <a:p>
            <a:pPr indent="-228600" lvl="0" marL="457200">
              <a:spcBef>
                <a:spcPts val="0"/>
              </a:spcBef>
            </a:pPr>
            <a:r>
              <a:rPr lang="en"/>
              <a:t>Type Alias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USABILITY</a:t>
            </a:r>
          </a:p>
        </p:txBody>
      </p:sp>
      <p:pic>
        <p:nvPicPr>
          <p:cNvPr id="151" name="Shape 151"/>
          <p:cNvPicPr preferRelativeResize="0"/>
          <p:nvPr/>
        </p:nvPicPr>
        <p:blipFill>
          <a:blip r:embed="rId3">
            <a:alphaModFix/>
          </a:blip>
          <a:stretch>
            <a:fillRect/>
          </a:stretch>
        </p:blipFill>
        <p:spPr>
          <a:xfrm>
            <a:off x="387899" y="1461074"/>
            <a:ext cx="8368200" cy="2221356"/>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USABILITY</a:t>
            </a:r>
          </a:p>
        </p:txBody>
      </p:sp>
      <p:sp>
        <p:nvSpPr>
          <p:cNvPr id="157" name="Shape 157"/>
          <p:cNvSpPr txBox="1"/>
          <p:nvPr>
            <p:ph idx="1" type="body"/>
          </p:nvPr>
        </p:nvSpPr>
        <p:spPr>
          <a:xfrm>
            <a:off x="387900" y="1486325"/>
            <a:ext cx="2722800" cy="1399200"/>
          </a:xfrm>
          <a:prstGeom prst="rect">
            <a:avLst/>
          </a:prstGeom>
        </p:spPr>
        <p:txBody>
          <a:bodyPr anchorCtr="0" anchor="t" bIns="91425" lIns="91425" rIns="91425" tIns="91425">
            <a:noAutofit/>
          </a:bodyPr>
          <a:lstStyle/>
          <a:p>
            <a:pPr indent="-228600" lvl="0" marL="457200" rtl="0">
              <a:spcBef>
                <a:spcPts val="0"/>
              </a:spcBef>
            </a:pPr>
            <a:r>
              <a:rPr lang="en"/>
              <a:t>Optionals and Unwrapped Optional</a:t>
            </a:r>
          </a:p>
        </p:txBody>
      </p:sp>
      <p:pic>
        <p:nvPicPr>
          <p:cNvPr id="158" name="Shape 158"/>
          <p:cNvPicPr preferRelativeResize="0"/>
          <p:nvPr/>
        </p:nvPicPr>
        <p:blipFill>
          <a:blip r:embed="rId3">
            <a:alphaModFix/>
          </a:blip>
          <a:stretch>
            <a:fillRect/>
          </a:stretch>
        </p:blipFill>
        <p:spPr>
          <a:xfrm>
            <a:off x="3110700" y="1144125"/>
            <a:ext cx="5686224" cy="1741537"/>
          </a:xfrm>
          <a:prstGeom prst="rect">
            <a:avLst/>
          </a:prstGeom>
          <a:noFill/>
          <a:ln>
            <a:noFill/>
          </a:ln>
        </p:spPr>
      </p:pic>
      <p:pic>
        <p:nvPicPr>
          <p:cNvPr id="159" name="Shape 159"/>
          <p:cNvPicPr preferRelativeResize="0"/>
          <p:nvPr/>
        </p:nvPicPr>
        <p:blipFill>
          <a:blip r:embed="rId4">
            <a:alphaModFix/>
          </a:blip>
          <a:stretch>
            <a:fillRect/>
          </a:stretch>
        </p:blipFill>
        <p:spPr>
          <a:xfrm>
            <a:off x="367487" y="3227875"/>
            <a:ext cx="8409025" cy="14832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USABILITY</a:t>
            </a:r>
          </a:p>
        </p:txBody>
      </p:sp>
      <p:sp>
        <p:nvSpPr>
          <p:cNvPr id="165" name="Shape 165"/>
          <p:cNvSpPr txBox="1"/>
          <p:nvPr>
            <p:ph idx="1" type="body"/>
          </p:nvPr>
        </p:nvSpPr>
        <p:spPr>
          <a:xfrm>
            <a:off x="387900" y="1489825"/>
            <a:ext cx="2739000" cy="3078900"/>
          </a:xfrm>
          <a:prstGeom prst="rect">
            <a:avLst/>
          </a:prstGeom>
        </p:spPr>
        <p:txBody>
          <a:bodyPr anchorCtr="0" anchor="t" bIns="91425" lIns="91425" rIns="91425" tIns="91425">
            <a:noAutofit/>
          </a:bodyPr>
          <a:lstStyle/>
          <a:p>
            <a:pPr indent="-228600" lvl="0" marL="457200" rtl="0">
              <a:spcBef>
                <a:spcPts val="0"/>
              </a:spcBef>
            </a:pPr>
            <a:r>
              <a:rPr lang="en"/>
              <a:t>Tuple Comparison</a:t>
            </a:r>
            <a:br>
              <a:rPr lang="en"/>
            </a:br>
          </a:p>
          <a:p>
            <a:pPr indent="-228600" lvl="0" marL="457200" rtl="0">
              <a:spcBef>
                <a:spcPts val="0"/>
              </a:spcBef>
            </a:pPr>
            <a:r>
              <a:rPr lang="en"/>
              <a:t>Open Range  and Half-Open Operator</a:t>
            </a:r>
          </a:p>
          <a:p>
            <a:pPr lvl="0" rtl="0">
              <a:spcBef>
                <a:spcPts val="0"/>
              </a:spcBef>
              <a:buNone/>
            </a:pPr>
            <a:r>
              <a:t/>
            </a:r>
            <a:endParaRPr/>
          </a:p>
        </p:txBody>
      </p:sp>
      <p:pic>
        <p:nvPicPr>
          <p:cNvPr id="166" name="Shape 166"/>
          <p:cNvPicPr preferRelativeResize="0"/>
          <p:nvPr/>
        </p:nvPicPr>
        <p:blipFill>
          <a:blip r:embed="rId3">
            <a:alphaModFix/>
          </a:blip>
          <a:stretch>
            <a:fillRect/>
          </a:stretch>
        </p:blipFill>
        <p:spPr>
          <a:xfrm>
            <a:off x="3323484" y="1529025"/>
            <a:ext cx="5432614" cy="30788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USABILITY</a:t>
            </a:r>
          </a:p>
        </p:txBody>
      </p:sp>
      <p:sp>
        <p:nvSpPr>
          <p:cNvPr id="172" name="Shape 17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Repeat while == do while</a:t>
            </a:r>
          </a:p>
          <a:p>
            <a:pPr indent="-228600" lvl="0" marL="457200" rtl="0">
              <a:spcBef>
                <a:spcPts val="0"/>
              </a:spcBef>
            </a:pPr>
            <a:r>
              <a:rPr lang="en"/>
              <a:t>Switch statements do not fall through</a:t>
            </a:r>
          </a:p>
          <a:p>
            <a:pPr indent="-228600" lvl="0" marL="457200" rtl="0">
              <a:spcBef>
                <a:spcPts val="0"/>
              </a:spcBef>
            </a:pPr>
            <a:r>
              <a:rPr lang="en"/>
              <a:t>Interval Matching</a:t>
            </a:r>
          </a:p>
        </p:txBody>
      </p:sp>
      <p:pic>
        <p:nvPicPr>
          <p:cNvPr id="173" name="Shape 173"/>
          <p:cNvPicPr preferRelativeResize="0"/>
          <p:nvPr/>
        </p:nvPicPr>
        <p:blipFill>
          <a:blip r:embed="rId3">
            <a:alphaModFix/>
          </a:blip>
          <a:stretch>
            <a:fillRect/>
          </a:stretch>
        </p:blipFill>
        <p:spPr>
          <a:xfrm>
            <a:off x="5501552" y="3028750"/>
            <a:ext cx="3481625" cy="1310724"/>
          </a:xfrm>
          <a:prstGeom prst="rect">
            <a:avLst/>
          </a:prstGeom>
          <a:noFill/>
          <a:ln>
            <a:noFill/>
          </a:ln>
        </p:spPr>
      </p:pic>
      <p:pic>
        <p:nvPicPr>
          <p:cNvPr id="174" name="Shape 174"/>
          <p:cNvPicPr preferRelativeResize="0"/>
          <p:nvPr/>
        </p:nvPicPr>
        <p:blipFill>
          <a:blip r:embed="rId4">
            <a:alphaModFix/>
          </a:blip>
          <a:stretch>
            <a:fillRect/>
          </a:stretch>
        </p:blipFill>
        <p:spPr>
          <a:xfrm>
            <a:off x="308375" y="2899225"/>
            <a:ext cx="5047750" cy="18215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USABILITY</a:t>
            </a:r>
          </a:p>
        </p:txBody>
      </p:sp>
      <p:sp>
        <p:nvSpPr>
          <p:cNvPr id="180" name="Shape 18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Functions</a:t>
            </a:r>
          </a:p>
        </p:txBody>
      </p:sp>
      <p:pic>
        <p:nvPicPr>
          <p:cNvPr id="181" name="Shape 181"/>
          <p:cNvPicPr preferRelativeResize="0"/>
          <p:nvPr/>
        </p:nvPicPr>
        <p:blipFill>
          <a:blip r:embed="rId3">
            <a:alphaModFix/>
          </a:blip>
          <a:stretch>
            <a:fillRect/>
          </a:stretch>
        </p:blipFill>
        <p:spPr>
          <a:xfrm>
            <a:off x="1135624" y="2234823"/>
            <a:ext cx="6889399" cy="19342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History</a:t>
            </a:r>
          </a:p>
        </p:txBody>
      </p:sp>
      <p:sp>
        <p:nvSpPr>
          <p:cNvPr id="71" name="Shape 7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iOS, OS X, watchOS, tvOS apps</a:t>
            </a:r>
          </a:p>
          <a:p>
            <a:pPr indent="-228600" lvl="0" marL="457200" rtl="0">
              <a:spcBef>
                <a:spcPts val="0"/>
              </a:spcBef>
              <a:buChar char="❖"/>
            </a:pPr>
            <a:r>
              <a:rPr lang="en"/>
              <a:t>Builds on Objective-C, without the constraints of C compatibility</a:t>
            </a:r>
          </a:p>
          <a:p>
            <a:pPr indent="-228600" lvl="0" marL="457200" rtl="0">
              <a:spcBef>
                <a:spcPts val="0"/>
              </a:spcBef>
              <a:buChar char="❖"/>
            </a:pPr>
            <a:r>
              <a:rPr lang="en"/>
              <a:t>It was going to help new and existing developers write better code</a:t>
            </a:r>
          </a:p>
          <a:p>
            <a:pPr indent="-228600" lvl="0" marL="457200" rtl="0">
              <a:spcBef>
                <a:spcPts val="0"/>
              </a:spcBef>
              <a:buChar char="❖"/>
            </a:pPr>
            <a:r>
              <a:rPr lang="en"/>
              <a:t>It had automatic memory management and easy to understand syntax</a:t>
            </a:r>
          </a:p>
          <a:p>
            <a:pPr indent="-228600" lvl="0" marL="457200" rtl="0">
              <a:spcBef>
                <a:spcPts val="0"/>
              </a:spcBef>
              <a:buChar char="❖"/>
            </a:pPr>
            <a:r>
              <a:rPr lang="en"/>
              <a:t>It was built to be fast, including the best features from Objective-C without the bassage of C</a:t>
            </a:r>
          </a:p>
          <a:p>
            <a:pPr indent="-228600" lvl="0" marL="457200" rtl="0">
              <a:spcBef>
                <a:spcPts val="0"/>
              </a:spcBef>
              <a:buChar char="❖"/>
            </a:pPr>
            <a:r>
              <a:rPr lang="en"/>
              <a:t>Swift is designed to work with Apple’s Cocoa and Cocoa Touch frameworks and the large body of existing Objective-C code written for Apple products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WEB DEVELOPMENT</a:t>
            </a:r>
          </a:p>
        </p:txBody>
      </p:sp>
      <p:sp>
        <p:nvSpPr>
          <p:cNvPr id="187" name="Shape 18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Perfect</a:t>
            </a:r>
          </a:p>
          <a:p>
            <a:pPr indent="-228600" lvl="1" marL="914400" rtl="0">
              <a:spcBef>
                <a:spcPts val="0"/>
              </a:spcBef>
            </a:pPr>
            <a:r>
              <a:rPr lang="en" sz="1700">
                <a:solidFill>
                  <a:srgbClr val="FFFFFF"/>
                </a:solidFill>
                <a:latin typeface="Arial"/>
                <a:ea typeface="Arial"/>
                <a:cs typeface="Arial"/>
                <a:sym typeface="Arial"/>
              </a:rPr>
              <a:t>Perfect is a framework for developing web and other REST services in the Swift programming language.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87900" y="2228700"/>
            <a:ext cx="8368200" cy="686100"/>
          </a:xfrm>
          <a:prstGeom prst="rect">
            <a:avLst/>
          </a:prstGeom>
        </p:spPr>
        <p:txBody>
          <a:bodyPr anchorCtr="0" anchor="b" bIns="91425" lIns="91425" rIns="91425" tIns="91425">
            <a:noAutofit/>
          </a:bodyPr>
          <a:lstStyle/>
          <a:p>
            <a:pPr lvl="0" algn="ctr">
              <a:spcBef>
                <a:spcPts val="0"/>
              </a:spcBef>
              <a:buNone/>
            </a:pPr>
            <a:r>
              <a:rPr lang="en"/>
              <a:t>Swift IDES - AppCode Vs Xcode</a:t>
            </a:r>
          </a:p>
        </p:txBody>
      </p:sp>
      <p:sp>
        <p:nvSpPr>
          <p:cNvPr id="193" name="Shape 193"/>
          <p:cNvSpPr txBox="1"/>
          <p:nvPr>
            <p:ph idx="1" type="body"/>
          </p:nvPr>
        </p:nvSpPr>
        <p:spPr>
          <a:xfrm>
            <a:off x="387900" y="1282749"/>
            <a:ext cx="8368200" cy="498299"/>
          </a:xfrm>
          <a:prstGeom prst="rect">
            <a:avLst/>
          </a:prstGeom>
        </p:spPr>
        <p:txBody>
          <a:bodyPr anchorCtr="0" anchor="t" bIns="91425" lIns="91425" rIns="91425" tIns="91425">
            <a:noAutofit/>
          </a:bodyPr>
          <a:lstStyle/>
          <a:p>
            <a:pPr lvl="0">
              <a:spcBef>
                <a:spcPts val="0"/>
              </a:spcBef>
              <a:buNone/>
            </a:pPr>
            <a:r>
              <a:rPr lang="en"/>
              <a: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87900" y="458025"/>
            <a:ext cx="8368200" cy="686100"/>
          </a:xfrm>
          <a:prstGeom prst="rect">
            <a:avLst/>
          </a:prstGeom>
        </p:spPr>
        <p:txBody>
          <a:bodyPr anchorCtr="0" anchor="b" bIns="91425" lIns="91425" rIns="91425" tIns="91425">
            <a:noAutofit/>
          </a:bodyPr>
          <a:lstStyle/>
          <a:p>
            <a:pPr lvl="0" algn="l">
              <a:spcBef>
                <a:spcPts val="0"/>
              </a:spcBef>
              <a:buNone/>
            </a:pPr>
            <a:r>
              <a:rPr lang="en"/>
              <a:t>XCode IDE </a:t>
            </a:r>
          </a:p>
        </p:txBody>
      </p:sp>
      <p:sp>
        <p:nvSpPr>
          <p:cNvPr id="199" name="Shape 19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FFFFFF"/>
                </a:solidFill>
              </a:rPr>
              <a:t> </a:t>
            </a:r>
          </a:p>
          <a:p>
            <a:pPr lvl="0">
              <a:spcBef>
                <a:spcPts val="0"/>
              </a:spcBef>
              <a:spcAft>
                <a:spcPts val="0"/>
              </a:spcAft>
              <a:buNone/>
            </a:pPr>
            <a:r>
              <a:rPr lang="en">
                <a:solidFill>
                  <a:srgbClr val="FFFFFF"/>
                </a:solidFill>
              </a:rPr>
              <a:t>First released in 2003,xcode is an integrated development environment(IDE) for apple and that is used to create apps that will be able to run on iphone,ipad apple watch and all the other apple products.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87900" y="458025"/>
            <a:ext cx="8368200" cy="686100"/>
          </a:xfrm>
          <a:prstGeom prst="rect">
            <a:avLst/>
          </a:prstGeom>
        </p:spPr>
        <p:txBody>
          <a:bodyPr anchorCtr="0" anchor="b" bIns="91425" lIns="91425" rIns="91425" tIns="91425">
            <a:noAutofit/>
          </a:bodyPr>
          <a:lstStyle/>
          <a:p>
            <a:pPr lvl="0" algn="l">
              <a:spcBef>
                <a:spcPts val="0"/>
              </a:spcBef>
              <a:buNone/>
            </a:pPr>
            <a:r>
              <a:rPr lang="en"/>
              <a:t>XCode IDE </a:t>
            </a:r>
          </a:p>
        </p:txBody>
      </p:sp>
      <p:sp>
        <p:nvSpPr>
          <p:cNvPr id="205" name="Shape 20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FFFFFF"/>
                </a:solidFill>
              </a:rPr>
              <a:t>Support many languages other than swift such as Objective-c,c,c++. It had evolved several times through the years.from 2011 to 2016 not less than 18 updates have been made to this product.</a:t>
            </a:r>
          </a:p>
          <a:p>
            <a:pPr lvl="0" rtl="0">
              <a:spcBef>
                <a:spcPts val="0"/>
              </a:spcBef>
              <a:spcAft>
                <a:spcPts val="0"/>
              </a:spcAft>
              <a:buNone/>
            </a:pPr>
            <a:r>
              <a:t/>
            </a:r>
            <a:endParaRPr>
              <a:solidFill>
                <a:srgbClr val="FFFFFF"/>
              </a:solidFill>
            </a:endParaRPr>
          </a:p>
          <a:p>
            <a:pPr lvl="0" rtl="0">
              <a:spcBef>
                <a:spcPts val="0"/>
              </a:spcBef>
              <a:spcAft>
                <a:spcPts val="0"/>
              </a:spcAft>
              <a:buNone/>
            </a:pPr>
            <a:r>
              <a:t/>
            </a:r>
            <a:endParaRPr>
              <a:solidFill>
                <a:srgbClr val="FFFFFF"/>
              </a:solidFill>
            </a:endParaRPr>
          </a:p>
          <a:p>
            <a:pPr lvl="0" rtl="0">
              <a:spcBef>
                <a:spcPts val="0"/>
              </a:spcBef>
              <a:buNone/>
            </a:pPr>
            <a:r>
              <a:t/>
            </a:r>
            <a:endParaRPr sz="950">
              <a:solidFill>
                <a:srgbClr val="222222"/>
              </a:solidFill>
              <a:latin typeface="Arial"/>
              <a:ea typeface="Arial"/>
              <a:cs typeface="Arial"/>
              <a:sym typeface="Arial"/>
            </a:endParaRPr>
          </a:p>
          <a:p>
            <a:pPr lvl="0">
              <a:spcBef>
                <a:spcPts val="0"/>
              </a:spcBef>
              <a:buNone/>
            </a:pPr>
            <a:r>
              <a:t/>
            </a:r>
            <a:endParaRPr sz="950">
              <a:solidFill>
                <a:srgbClr val="222222"/>
              </a:solidFill>
              <a:highlight>
                <a:srgbClr val="FFFFFF"/>
              </a:highlight>
              <a:latin typeface="Arial"/>
              <a:ea typeface="Arial"/>
              <a:cs typeface="Arial"/>
              <a:sym typeface="Aria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FFFFFF"/>
                </a:solidFill>
              </a:rPr>
              <a:t>The particularity of xcode is that with this single tool only , you are able to perform the creation the testing the optimization and submission of the app to th app store.</a:t>
            </a:r>
          </a:p>
          <a:p>
            <a:pPr lvl="0" rtl="0">
              <a:spcBef>
                <a:spcPts val="0"/>
              </a:spcBef>
              <a:spcAft>
                <a:spcPts val="0"/>
              </a:spcAft>
              <a:buNone/>
            </a:pPr>
            <a:r>
              <a:t/>
            </a:r>
            <a:endParaRPr>
              <a:solidFill>
                <a:srgbClr val="FFFFFF"/>
              </a:solidFill>
            </a:endParaRPr>
          </a:p>
          <a:p>
            <a:pPr lvl="0">
              <a:spcBef>
                <a:spcPts val="0"/>
              </a:spcBef>
              <a:spcAft>
                <a:spcPts val="0"/>
              </a:spcAft>
              <a:buNone/>
            </a:pPr>
            <a:r>
              <a:rPr lang="en">
                <a:solidFill>
                  <a:srgbClr val="FFFFFF"/>
                </a:solidFill>
              </a:rPr>
              <a:t>There are 3 main features that characterize xcode:</a:t>
            </a:r>
          </a:p>
        </p:txBody>
      </p:sp>
      <p:sp>
        <p:nvSpPr>
          <p:cNvPr id="211" name="Shape 21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l">
              <a:spcBef>
                <a:spcPts val="0"/>
              </a:spcBef>
              <a:buNone/>
            </a:pPr>
            <a:r>
              <a:rPr lang="en"/>
              <a:t>XCode IDE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87900" y="479700"/>
            <a:ext cx="8368200" cy="686100"/>
          </a:xfrm>
          <a:prstGeom prst="rect">
            <a:avLst/>
          </a:prstGeom>
        </p:spPr>
        <p:txBody>
          <a:bodyPr anchorCtr="0" anchor="b" bIns="91425" lIns="91425" rIns="91425" tIns="91425">
            <a:noAutofit/>
          </a:bodyPr>
          <a:lstStyle/>
          <a:p>
            <a:pPr lvl="0">
              <a:spcBef>
                <a:spcPts val="0"/>
              </a:spcBef>
              <a:buNone/>
            </a:pPr>
            <a:r>
              <a:rPr lang="en">
                <a:solidFill>
                  <a:srgbClr val="FFFFFF"/>
                </a:solidFill>
                <a:latin typeface="Roboto"/>
                <a:ea typeface="Roboto"/>
                <a:cs typeface="Roboto"/>
                <a:sym typeface="Roboto"/>
              </a:rPr>
              <a:t>Single Window Interface</a:t>
            </a:r>
          </a:p>
        </p:txBody>
      </p:sp>
      <p:sp>
        <p:nvSpPr>
          <p:cNvPr id="217" name="Shape 217"/>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buNone/>
            </a:pPr>
            <a:r>
              <a:rPr lang="en">
                <a:solidFill>
                  <a:srgbClr val="FFFFFF"/>
                </a:solidFill>
              </a:rPr>
              <a:t>In Xcode there is a single window interface that shows you at the same time your code, the user interface design asset management as well as the testing and debugging. </a:t>
            </a:r>
          </a:p>
          <a:p>
            <a:pPr lvl="0">
              <a:spcBef>
                <a:spcPts val="0"/>
              </a:spcBef>
              <a:buNone/>
            </a:pPr>
            <a:r>
              <a:t/>
            </a:r>
            <a:endParaRPr>
              <a:solidFill>
                <a:srgbClr val="FFFFFF"/>
              </a:solidFil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solidFill>
                  <a:srgbClr val="FFFFFF"/>
                </a:solidFill>
                <a:latin typeface="Roboto"/>
                <a:ea typeface="Roboto"/>
                <a:cs typeface="Roboto"/>
                <a:sym typeface="Roboto"/>
              </a:rPr>
              <a:t>Single Window Interface</a:t>
            </a:r>
          </a:p>
        </p:txBody>
      </p:sp>
      <p:sp>
        <p:nvSpPr>
          <p:cNvPr id="223" name="Shape 223"/>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buNone/>
            </a:pPr>
            <a:r>
              <a:rPr lang="en">
                <a:solidFill>
                  <a:srgbClr val="FFFFFF"/>
                </a:solidFill>
              </a:rPr>
              <a:t>Interesting in the sense that while you modify the code  you can see your interface and the other content change at the same time.</a:t>
            </a:r>
          </a:p>
          <a:p>
            <a:pPr lv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229" name="Shape 22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230" name="Shape 230"/>
          <p:cNvPicPr preferRelativeResize="0"/>
          <p:nvPr/>
        </p:nvPicPr>
        <p:blipFill>
          <a:blip r:embed="rId3">
            <a:alphaModFix/>
          </a:blip>
          <a:stretch>
            <a:fillRect/>
          </a:stretch>
        </p:blipFill>
        <p:spPr>
          <a:xfrm>
            <a:off x="358894" y="0"/>
            <a:ext cx="8426210" cy="51434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solidFill>
                  <a:srgbClr val="FFFFFF"/>
                </a:solidFill>
                <a:latin typeface="Roboto"/>
                <a:ea typeface="Roboto"/>
                <a:cs typeface="Roboto"/>
                <a:sym typeface="Roboto"/>
              </a:rPr>
              <a:t>Assisted code</a:t>
            </a:r>
          </a:p>
        </p:txBody>
      </p:sp>
      <p:sp>
        <p:nvSpPr>
          <p:cNvPr id="236" name="Shape 23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solidFill>
                  <a:srgbClr val="FFFFFF"/>
                </a:solidFill>
              </a:rPr>
              <a:t>your code is check as you type and error are highlighted. That is very useful since it helps saves a lot of time.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solidFill>
                  <a:srgbClr val="FFFFFF"/>
                </a:solidFill>
                <a:latin typeface="Roboto"/>
                <a:ea typeface="Roboto"/>
                <a:cs typeface="Roboto"/>
                <a:sym typeface="Roboto"/>
              </a:rPr>
              <a:t>Graphical UI Design.</a:t>
            </a:r>
          </a:p>
        </p:txBody>
      </p:sp>
      <p:sp>
        <p:nvSpPr>
          <p:cNvPr id="242" name="Shape 24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FFFFFF"/>
                </a:solidFill>
              </a:rPr>
              <a:t>xcode contains  an  interface builder that enables you to design your interface and layout and connect automatically the objects to your code.this is really innovative in the sense that it helps you to be more precise and save time.</a:t>
            </a:r>
          </a:p>
          <a:p>
            <a:pPr lvl="0" rtl="0">
              <a:spcBef>
                <a:spcPts val="0"/>
              </a:spcBef>
              <a:spcAft>
                <a:spcPts val="0"/>
              </a:spcAft>
              <a:buNone/>
            </a:pPr>
            <a:r>
              <a:t/>
            </a:r>
            <a:endParaRPr sz="1100">
              <a:solidFill>
                <a:srgbClr val="222222"/>
              </a:solidFill>
              <a:highlight>
                <a:srgbClr val="FFFFFF"/>
              </a:highlight>
              <a:latin typeface="Arial"/>
              <a:ea typeface="Arial"/>
              <a:cs typeface="Arial"/>
              <a:sym typeface="Arial"/>
            </a:endParaRP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INHERITANCE</a:t>
            </a:r>
          </a:p>
        </p:txBody>
      </p:sp>
      <p:sp>
        <p:nvSpPr>
          <p:cNvPr id="77" name="Shape 7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Supports protocol-based inheritanc</a:t>
            </a:r>
            <a:r>
              <a:rPr lang="en">
                <a:solidFill>
                  <a:srgbClr val="FFFFFF"/>
                </a:solidFill>
              </a:rPr>
              <a:t>e (multiple-inheritance of interfaces)</a:t>
            </a:r>
          </a:p>
          <a:p>
            <a:pPr indent="-228600" lvl="0" marL="457200" rtl="0">
              <a:spcBef>
                <a:spcPts val="0"/>
              </a:spcBef>
              <a:buChar char="●"/>
            </a:pPr>
            <a:r>
              <a:rPr lang="en"/>
              <a:t>Protocol Syntax: define in a very similar way to classes, structures, and enumerations.</a:t>
            </a:r>
          </a:p>
          <a:p>
            <a:pPr lvl="0" rtl="0">
              <a:spcBef>
                <a:spcPts val="0"/>
              </a:spcBef>
              <a:buNone/>
            </a:pPr>
            <a:r>
              <a:t/>
            </a:r>
            <a:endParaRPr/>
          </a:p>
        </p:txBody>
      </p:sp>
      <p:pic>
        <p:nvPicPr>
          <p:cNvPr id="78" name="Shape 78"/>
          <p:cNvPicPr preferRelativeResize="0"/>
          <p:nvPr/>
        </p:nvPicPr>
        <p:blipFill>
          <a:blip r:embed="rId3">
            <a:alphaModFix/>
          </a:blip>
          <a:stretch>
            <a:fillRect/>
          </a:stretch>
        </p:blipFill>
        <p:spPr>
          <a:xfrm>
            <a:off x="1755100" y="2517024"/>
            <a:ext cx="5566849" cy="2396074"/>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387900" y="520400"/>
            <a:ext cx="8368200" cy="686100"/>
          </a:xfrm>
          <a:prstGeom prst="rect">
            <a:avLst/>
          </a:prstGeom>
        </p:spPr>
        <p:txBody>
          <a:bodyPr anchorCtr="0" anchor="b" bIns="91425" lIns="91425" rIns="91425" tIns="91425">
            <a:noAutofit/>
          </a:bodyPr>
          <a:lstStyle/>
          <a:p>
            <a:pPr lvl="0" algn="ctr">
              <a:spcBef>
                <a:spcPts val="0"/>
              </a:spcBef>
              <a:buNone/>
            </a:pPr>
            <a:r>
              <a:rPr lang="en"/>
              <a:t>AppCode IDE </a:t>
            </a:r>
          </a:p>
        </p:txBody>
      </p:sp>
      <p:sp>
        <p:nvSpPr>
          <p:cNvPr id="248" name="Shape 248"/>
          <p:cNvSpPr txBox="1"/>
          <p:nvPr>
            <p:ph idx="1" type="body"/>
          </p:nvPr>
        </p:nvSpPr>
        <p:spPr>
          <a:xfrm>
            <a:off x="387900" y="1489824"/>
            <a:ext cx="8368200" cy="3078900"/>
          </a:xfrm>
          <a:prstGeom prst="rect">
            <a:avLst/>
          </a:prstGeom>
          <a:ln cap="flat" cmpd="sng" w="9525">
            <a:solidFill>
              <a:srgbClr val="000000"/>
            </a:solidFill>
            <a:prstDash val="dot"/>
            <a:round/>
            <a:headEnd len="med" w="med" type="none"/>
            <a:tailEnd len="med" w="med" type="none"/>
          </a:ln>
        </p:spPr>
        <p:txBody>
          <a:bodyPr anchorCtr="0" anchor="t" bIns="91425" lIns="91425" rIns="91425" tIns="91425">
            <a:noAutofit/>
          </a:bodyPr>
          <a:lstStyle/>
          <a:p>
            <a:pPr indent="-228600" lvl="0" marL="457200" rtl="0">
              <a:spcBef>
                <a:spcPts val="0"/>
              </a:spcBef>
              <a:spcAft>
                <a:spcPts val="0"/>
              </a:spcAft>
            </a:pPr>
            <a:r>
              <a:rPr lang="en"/>
              <a:t>Created by JetBrains - makers of Intellij IDEA, CLion, PyCharm and more</a:t>
            </a:r>
          </a:p>
          <a:p>
            <a:pPr lvl="0" rtl="0">
              <a:spcBef>
                <a:spcPts val="0"/>
              </a:spcBef>
              <a:spcAft>
                <a:spcPts val="0"/>
              </a:spcAft>
              <a:buNone/>
            </a:pPr>
            <a:r>
              <a:t/>
            </a:r>
            <a:endParaRPr/>
          </a:p>
          <a:p>
            <a:pPr indent="-228600" lvl="0" marL="457200" rtl="0">
              <a:spcBef>
                <a:spcPts val="0"/>
              </a:spcBef>
              <a:spcAft>
                <a:spcPts val="0"/>
              </a:spcAft>
              <a:buClr>
                <a:srgbClr val="FFFFFF"/>
              </a:buClr>
            </a:pPr>
            <a:r>
              <a:rPr lang="en">
                <a:solidFill>
                  <a:srgbClr val="FFFFFF"/>
                </a:solidFill>
              </a:rPr>
              <a:t>First released in april 2011, appcode is an IDE that support many languages such as swift, objective-c,c,c++,css,html,javascript just to name a few</a:t>
            </a:r>
          </a:p>
          <a:p>
            <a:pPr lvl="0">
              <a:spcBef>
                <a:spcPts val="0"/>
              </a:spcBef>
              <a:spcAft>
                <a:spcPts val="0"/>
              </a:spcAft>
              <a:buNone/>
            </a:pPr>
            <a:r>
              <a:t/>
            </a:r>
            <a:endParaRPr/>
          </a:p>
        </p:txBody>
      </p:sp>
      <p:pic>
        <p:nvPicPr>
          <p:cNvPr id="249" name="Shape 249"/>
          <p:cNvPicPr preferRelativeResize="0"/>
          <p:nvPr/>
        </p:nvPicPr>
        <p:blipFill>
          <a:blip r:embed="rId3">
            <a:alphaModFix/>
          </a:blip>
          <a:stretch>
            <a:fillRect/>
          </a:stretch>
        </p:blipFill>
        <p:spPr>
          <a:xfrm>
            <a:off x="387900" y="146612"/>
            <a:ext cx="1059875" cy="1059875"/>
          </a:xfrm>
          <a:prstGeom prst="rect">
            <a:avLst/>
          </a:prstGeom>
          <a:noFill/>
          <a:ln>
            <a:noFill/>
          </a:ln>
        </p:spPr>
      </p:pic>
      <p:pic>
        <p:nvPicPr>
          <p:cNvPr id="250" name="Shape 250"/>
          <p:cNvPicPr preferRelativeResize="0"/>
          <p:nvPr/>
        </p:nvPicPr>
        <p:blipFill>
          <a:blip r:embed="rId4">
            <a:alphaModFix/>
          </a:blip>
          <a:stretch>
            <a:fillRect/>
          </a:stretch>
        </p:blipFill>
        <p:spPr>
          <a:xfrm>
            <a:off x="7595225" y="146625"/>
            <a:ext cx="1160875" cy="116087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87900" y="458025"/>
            <a:ext cx="8368200" cy="686100"/>
          </a:xfrm>
          <a:prstGeom prst="rect">
            <a:avLst/>
          </a:prstGeom>
        </p:spPr>
        <p:txBody>
          <a:bodyPr anchorCtr="0" anchor="b" bIns="91425" lIns="91425" rIns="91425" tIns="91425">
            <a:noAutofit/>
          </a:bodyPr>
          <a:lstStyle/>
          <a:p>
            <a:pPr lvl="0" algn="ctr">
              <a:spcBef>
                <a:spcPts val="0"/>
              </a:spcBef>
              <a:buNone/>
            </a:pPr>
            <a:r>
              <a:rPr lang="en"/>
              <a:t>AppCode IDE </a:t>
            </a:r>
          </a:p>
        </p:txBody>
      </p:sp>
      <p:sp>
        <p:nvSpPr>
          <p:cNvPr id="256" name="Shape 256"/>
          <p:cNvSpPr txBox="1"/>
          <p:nvPr>
            <p:ph idx="1" type="body"/>
          </p:nvPr>
        </p:nvSpPr>
        <p:spPr>
          <a:xfrm>
            <a:off x="387900" y="1489824"/>
            <a:ext cx="8368200" cy="3078900"/>
          </a:xfrm>
          <a:prstGeom prst="rect">
            <a:avLst/>
          </a:prstGeom>
          <a:ln cap="flat" cmpd="sng" w="9525">
            <a:solidFill>
              <a:srgbClr val="000000"/>
            </a:solidFill>
            <a:prstDash val="dot"/>
            <a:round/>
            <a:headEnd len="med" w="med" type="none"/>
            <a:tailEnd len="med" w="med" type="none"/>
          </a:ln>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 appcode can be considered as an intelligent development environment   and this is because it saves you from a lot of work</a:t>
            </a:r>
          </a:p>
          <a:p>
            <a:pPr indent="-228600" lvl="0" marL="457200" rtl="0">
              <a:spcBef>
                <a:spcPts val="0"/>
              </a:spcBef>
              <a:buClr>
                <a:srgbClr val="FFFFFF"/>
              </a:buClr>
            </a:pPr>
            <a:r>
              <a:rPr lang="en">
                <a:solidFill>
                  <a:srgbClr val="FFFFFF"/>
                </a:solidFill>
              </a:rPr>
              <a:t>modifies and improve your code any time. it leads to a more accurate and reliable code</a:t>
            </a:r>
          </a:p>
          <a:p>
            <a:pPr indent="-228600" lvl="0" marL="457200" rtl="0">
              <a:spcBef>
                <a:spcPts val="0"/>
              </a:spcBef>
              <a:buClr>
                <a:srgbClr val="FFFFFF"/>
              </a:buClr>
            </a:pPr>
            <a:r>
              <a:rPr lang="en">
                <a:solidFill>
                  <a:srgbClr val="FFFFFF"/>
                </a:solidFill>
              </a:rPr>
              <a:t>smart completion</a:t>
            </a:r>
          </a:p>
        </p:txBody>
      </p:sp>
      <p:pic>
        <p:nvPicPr>
          <p:cNvPr id="257" name="Shape 257"/>
          <p:cNvPicPr preferRelativeResize="0"/>
          <p:nvPr/>
        </p:nvPicPr>
        <p:blipFill>
          <a:blip r:embed="rId3">
            <a:alphaModFix/>
          </a:blip>
          <a:stretch>
            <a:fillRect/>
          </a:stretch>
        </p:blipFill>
        <p:spPr>
          <a:xfrm>
            <a:off x="387900" y="146612"/>
            <a:ext cx="1059875" cy="1059875"/>
          </a:xfrm>
          <a:prstGeom prst="rect">
            <a:avLst/>
          </a:prstGeom>
          <a:noFill/>
          <a:ln>
            <a:noFill/>
          </a:ln>
        </p:spPr>
      </p:pic>
      <p:pic>
        <p:nvPicPr>
          <p:cNvPr id="258" name="Shape 258"/>
          <p:cNvPicPr preferRelativeResize="0"/>
          <p:nvPr/>
        </p:nvPicPr>
        <p:blipFill>
          <a:blip r:embed="rId4">
            <a:alphaModFix/>
          </a:blip>
          <a:stretch>
            <a:fillRect/>
          </a:stretch>
        </p:blipFill>
        <p:spPr>
          <a:xfrm>
            <a:off x="7595225" y="146625"/>
            <a:ext cx="1160875" cy="1160875"/>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264" name="Shape 264"/>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265" name="Shape 265"/>
          <p:cNvPicPr preferRelativeResize="0"/>
          <p:nvPr/>
        </p:nvPicPr>
        <p:blipFill>
          <a:blip r:embed="rId3">
            <a:alphaModFix/>
          </a:blip>
          <a:stretch>
            <a:fillRect/>
          </a:stretch>
        </p:blipFill>
        <p:spPr>
          <a:xfrm>
            <a:off x="290025" y="121574"/>
            <a:ext cx="8563949" cy="459955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387900" y="491800"/>
            <a:ext cx="8368200" cy="686100"/>
          </a:xfrm>
          <a:prstGeom prst="rect">
            <a:avLst/>
          </a:prstGeom>
        </p:spPr>
        <p:txBody>
          <a:bodyPr anchorCtr="0" anchor="b" bIns="91425" lIns="91425" rIns="91425" tIns="91425">
            <a:noAutofit/>
          </a:bodyPr>
          <a:lstStyle/>
          <a:p>
            <a:pPr lvl="0" algn="ctr">
              <a:spcBef>
                <a:spcPts val="0"/>
              </a:spcBef>
              <a:buNone/>
            </a:pPr>
            <a:r>
              <a:rPr lang="en"/>
              <a:t>Windows “Support” of Swift</a:t>
            </a:r>
          </a:p>
        </p:txBody>
      </p:sp>
      <p:sp>
        <p:nvSpPr>
          <p:cNvPr id="271" name="Shape 27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
              <a:t>Cocoa API</a:t>
            </a:r>
          </a:p>
          <a:p>
            <a:pPr indent="-228600" lvl="0" marL="457200" rtl="0">
              <a:spcBef>
                <a:spcPts val="0"/>
              </a:spcBef>
              <a:spcAft>
                <a:spcPts val="0"/>
              </a:spcAft>
            </a:pPr>
            <a:r>
              <a:rPr lang="en"/>
              <a:t>Swift 2 Open source</a:t>
            </a:r>
          </a:p>
          <a:p>
            <a:pPr indent="-228600" lvl="0" marL="457200" rtl="0">
              <a:spcBef>
                <a:spcPts val="0"/>
              </a:spcBef>
              <a:spcAft>
                <a:spcPts val="0"/>
              </a:spcAft>
            </a:pPr>
            <a:r>
              <a:rPr lang="en"/>
              <a:t>Online Code Compilers (code bins)</a:t>
            </a:r>
          </a:p>
          <a:p>
            <a:pPr indent="-228600" lvl="0" marL="457200" rtl="0">
              <a:spcBef>
                <a:spcPts val="0"/>
              </a:spcBef>
              <a:spcAft>
                <a:spcPts val="0"/>
              </a:spcAft>
            </a:pPr>
            <a:r>
              <a:rPr lang="en"/>
              <a:t>Virtual Machine/Hackintosh</a:t>
            </a:r>
          </a:p>
          <a:p>
            <a:pPr indent="-228600" lvl="0" marL="457200" rtl="0">
              <a:spcBef>
                <a:spcPts val="0"/>
              </a:spcBef>
              <a:spcAft>
                <a:spcPts val="0"/>
              </a:spcAft>
            </a:pPr>
            <a:r>
              <a:rPr lang="en"/>
              <a:t>My Opinion? </a:t>
            </a:r>
          </a:p>
          <a:p>
            <a:pPr lvl="0">
              <a:spcBef>
                <a:spcPts val="0"/>
              </a:spcBef>
              <a:spcAft>
                <a:spcPts val="0"/>
              </a:spcAft>
              <a:buNone/>
            </a:pPr>
            <a:r>
              <a:t/>
            </a:r>
            <a:endParaRPr/>
          </a:p>
        </p:txBody>
      </p:sp>
      <p:pic>
        <p:nvPicPr>
          <p:cNvPr id="272" name="Shape 272"/>
          <p:cNvPicPr preferRelativeResize="0"/>
          <p:nvPr/>
        </p:nvPicPr>
        <p:blipFill rotWithShape="1">
          <a:blip r:embed="rId3">
            <a:alphaModFix/>
          </a:blip>
          <a:srcRect b="0" l="12378" r="10496" t="0"/>
          <a:stretch/>
        </p:blipFill>
        <p:spPr>
          <a:xfrm>
            <a:off x="4695150" y="1489825"/>
            <a:ext cx="4060949" cy="3330634"/>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None/>
            </a:pPr>
            <a:r>
              <a:rPr lang="en"/>
              <a:t>Objective-C vs Swift</a:t>
            </a:r>
          </a:p>
        </p:txBody>
      </p:sp>
      <p:sp>
        <p:nvSpPr>
          <p:cNvPr id="278" name="Shape 27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
              <a:t>What Is Objective-C?</a:t>
            </a:r>
          </a:p>
          <a:p>
            <a:pPr indent="-228600" lvl="0" marL="457200" rtl="0">
              <a:spcBef>
                <a:spcPts val="0"/>
              </a:spcBef>
              <a:spcAft>
                <a:spcPts val="0"/>
              </a:spcAft>
            </a:pPr>
            <a:r>
              <a:rPr lang="en"/>
              <a:t>Will it still be used now that Swift is here?</a:t>
            </a:r>
          </a:p>
          <a:p>
            <a:pPr lvl="0" rtl="0" algn="ctr">
              <a:spcBef>
                <a:spcPts val="0"/>
              </a:spcBef>
              <a:spcAft>
                <a:spcPts val="0"/>
              </a:spcAft>
              <a:buNone/>
            </a:pPr>
            <a:r>
              <a:rPr lang="en"/>
              <a:t>Obj-C 								Swift</a:t>
            </a:r>
          </a:p>
          <a:p>
            <a:pPr lvl="0" rtl="0" algn="l">
              <a:spcBef>
                <a:spcPts val="0"/>
              </a:spcBef>
              <a:spcAft>
                <a:spcPts val="0"/>
              </a:spcAft>
              <a:buNone/>
            </a:pPr>
            <a:r>
              <a:t/>
            </a:r>
            <a:endParaRPr/>
          </a:p>
          <a:p>
            <a:pPr lvl="0" algn="ctr">
              <a:spcBef>
                <a:spcPts val="0"/>
              </a:spcBef>
              <a:spcAft>
                <a:spcPts val="0"/>
              </a:spcAft>
              <a:buNone/>
            </a:pPr>
            <a:r>
              <a:t/>
            </a:r>
            <a:endParaRPr/>
          </a:p>
        </p:txBody>
      </p:sp>
      <p:sp>
        <p:nvSpPr>
          <p:cNvPr id="279" name="Shape 279"/>
          <p:cNvSpPr txBox="1"/>
          <p:nvPr/>
        </p:nvSpPr>
        <p:spPr>
          <a:xfrm>
            <a:off x="619025" y="2566125"/>
            <a:ext cx="3995400" cy="2160900"/>
          </a:xfrm>
          <a:prstGeom prst="rect">
            <a:avLst/>
          </a:prstGeom>
          <a:noFill/>
          <a:ln>
            <a:noFill/>
          </a:ln>
        </p:spPr>
        <p:txBody>
          <a:bodyPr anchorCtr="0" anchor="t" bIns="91425" lIns="91425" rIns="91425" tIns="91425">
            <a:noAutofit/>
          </a:bodyPr>
          <a:lstStyle/>
          <a:p>
            <a:pPr indent="-342900" lvl="0" marL="457200" rtl="0">
              <a:spcBef>
                <a:spcPts val="0"/>
              </a:spcBef>
              <a:buClr>
                <a:srgbClr val="FFFFFF"/>
              </a:buClr>
              <a:buSzPct val="100000"/>
              <a:buFont typeface="Roboto"/>
              <a:buChar char="●"/>
            </a:pPr>
            <a:r>
              <a:rPr lang="en" sz="1800">
                <a:solidFill>
                  <a:srgbClr val="FFFFFF"/>
                </a:solidFill>
                <a:latin typeface="Roboto"/>
                <a:ea typeface="Roboto"/>
                <a:cs typeface="Roboto"/>
                <a:sym typeface="Roboto"/>
              </a:rPr>
              <a:t>More Documentation/support</a:t>
            </a:r>
          </a:p>
          <a:p>
            <a:pPr indent="-342900" lvl="0" marL="457200" rtl="0">
              <a:spcBef>
                <a:spcPts val="0"/>
              </a:spcBef>
              <a:buClr>
                <a:srgbClr val="FFFFFF"/>
              </a:buClr>
              <a:buSzPct val="100000"/>
              <a:buFont typeface="Roboto"/>
              <a:buChar char="●"/>
            </a:pPr>
            <a:r>
              <a:rPr lang="en" sz="1800">
                <a:solidFill>
                  <a:srgbClr val="FFFFFF"/>
                </a:solidFill>
                <a:latin typeface="Roboto"/>
                <a:ea typeface="Roboto"/>
                <a:cs typeface="Roboto"/>
                <a:sym typeface="Roboto"/>
              </a:rPr>
              <a:t>Easy transition from C</a:t>
            </a:r>
          </a:p>
          <a:p>
            <a:pPr indent="-342900" lvl="0" marL="457200">
              <a:spcBef>
                <a:spcPts val="0"/>
              </a:spcBef>
              <a:buClr>
                <a:srgbClr val="FFFFFF"/>
              </a:buClr>
              <a:buSzPct val="100000"/>
              <a:buFont typeface="Roboto"/>
              <a:buChar char="●"/>
            </a:pPr>
            <a:r>
              <a:rPr lang="en" sz="1800">
                <a:solidFill>
                  <a:srgbClr val="FFFFFF"/>
                </a:solidFill>
                <a:latin typeface="Roboto"/>
                <a:ea typeface="Roboto"/>
                <a:cs typeface="Roboto"/>
                <a:sym typeface="Roboto"/>
              </a:rPr>
              <a:t>Generally higher learning curve due to syntax</a:t>
            </a:r>
          </a:p>
        </p:txBody>
      </p:sp>
      <p:sp>
        <p:nvSpPr>
          <p:cNvPr id="280" name="Shape 280"/>
          <p:cNvSpPr txBox="1"/>
          <p:nvPr/>
        </p:nvSpPr>
        <p:spPr>
          <a:xfrm>
            <a:off x="4598350" y="2566125"/>
            <a:ext cx="3995400" cy="2160900"/>
          </a:xfrm>
          <a:prstGeom prst="rect">
            <a:avLst/>
          </a:prstGeom>
          <a:noFill/>
          <a:ln>
            <a:noFill/>
          </a:ln>
        </p:spPr>
        <p:txBody>
          <a:bodyPr anchorCtr="0" anchor="t" bIns="91425" lIns="91425" rIns="91425" tIns="91425">
            <a:noAutofit/>
          </a:bodyPr>
          <a:lstStyle/>
          <a:p>
            <a:pPr indent="-342900" lvl="0" marL="457200" rtl="0">
              <a:spcBef>
                <a:spcPts val="0"/>
              </a:spcBef>
              <a:buClr>
                <a:srgbClr val="FFFFFF"/>
              </a:buClr>
              <a:buSzPct val="100000"/>
              <a:buFont typeface="Roboto"/>
              <a:buChar char="●"/>
            </a:pPr>
            <a:r>
              <a:rPr lang="en" sz="1800">
                <a:solidFill>
                  <a:srgbClr val="FFFFFF"/>
                </a:solidFill>
                <a:latin typeface="Roboto"/>
                <a:ea typeface="Roboto"/>
                <a:cs typeface="Roboto"/>
                <a:sym typeface="Roboto"/>
              </a:rPr>
              <a:t>Faster (next slide)</a:t>
            </a:r>
          </a:p>
          <a:p>
            <a:pPr indent="-342900" lvl="0" marL="457200" rtl="0">
              <a:spcBef>
                <a:spcPts val="0"/>
              </a:spcBef>
              <a:buClr>
                <a:srgbClr val="FFFFFF"/>
              </a:buClr>
              <a:buSzPct val="100000"/>
              <a:buFont typeface="Roboto"/>
              <a:buChar char="●"/>
            </a:pPr>
            <a:r>
              <a:rPr lang="en" sz="1800">
                <a:solidFill>
                  <a:srgbClr val="FFFFFF"/>
                </a:solidFill>
                <a:latin typeface="Roboto"/>
                <a:ea typeface="Roboto"/>
                <a:cs typeface="Roboto"/>
                <a:sym typeface="Roboto"/>
              </a:rPr>
              <a:t>Very new language so limited documentation and pool of developers</a:t>
            </a:r>
          </a:p>
          <a:p>
            <a:pPr indent="-342900" lvl="0" marL="457200" rtl="0">
              <a:spcBef>
                <a:spcPts val="0"/>
              </a:spcBef>
              <a:buClr>
                <a:srgbClr val="FFFFFF"/>
              </a:buClr>
              <a:buSzPct val="100000"/>
              <a:buFont typeface="Roboto"/>
              <a:buChar char="●"/>
            </a:pPr>
            <a:r>
              <a:rPr lang="en" sz="1800">
                <a:solidFill>
                  <a:srgbClr val="FFFFFF"/>
                </a:solidFill>
                <a:latin typeface="Roboto"/>
                <a:ea typeface="Roboto"/>
                <a:cs typeface="Roboto"/>
                <a:sym typeface="Roboto"/>
              </a:rPr>
              <a:t>Less coding needed/easier to understand</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pic>
        <p:nvPicPr>
          <p:cNvPr id="285" name="Shape 285"/>
          <p:cNvPicPr preferRelativeResize="0"/>
          <p:nvPr/>
        </p:nvPicPr>
        <p:blipFill>
          <a:blip r:embed="rId3">
            <a:alphaModFix/>
          </a:blip>
          <a:stretch>
            <a:fillRect/>
          </a:stretch>
        </p:blipFill>
        <p:spPr>
          <a:xfrm>
            <a:off x="718212" y="156850"/>
            <a:ext cx="7707574" cy="4387399"/>
          </a:xfrm>
          <a:prstGeom prst="rect">
            <a:avLst/>
          </a:prstGeom>
          <a:noFill/>
          <a:ln>
            <a:noFill/>
          </a:ln>
        </p:spPr>
      </p:pic>
      <p:sp>
        <p:nvSpPr>
          <p:cNvPr id="286" name="Shape 286"/>
          <p:cNvSpPr txBox="1"/>
          <p:nvPr/>
        </p:nvSpPr>
        <p:spPr>
          <a:xfrm>
            <a:off x="123800" y="4479600"/>
            <a:ext cx="5503500" cy="663900"/>
          </a:xfrm>
          <a:prstGeom prst="rect">
            <a:avLst/>
          </a:prstGeom>
          <a:noFill/>
          <a:ln>
            <a:noFill/>
          </a:ln>
        </p:spPr>
        <p:txBody>
          <a:bodyPr anchorCtr="0" anchor="ctr" bIns="91425" lIns="91425" rIns="91425" tIns="91425">
            <a:noAutofit/>
          </a:bodyPr>
          <a:lstStyle/>
          <a:p>
            <a:pPr lvl="0" rtl="0">
              <a:spcBef>
                <a:spcPts val="0"/>
              </a:spcBef>
              <a:buNone/>
            </a:pPr>
            <a:r>
              <a:rPr lang="en">
                <a:solidFill>
                  <a:srgbClr val="FFFFFF"/>
                </a:solidFill>
              </a:rPr>
              <a:t>http://blog.novatec-gmbh.de/swift-2-introduction-comparison/</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pic>
        <p:nvPicPr>
          <p:cNvPr id="291" name="Shape 291"/>
          <p:cNvPicPr preferRelativeResize="0"/>
          <p:nvPr/>
        </p:nvPicPr>
        <p:blipFill>
          <a:blip r:embed="rId3">
            <a:alphaModFix/>
          </a:blip>
          <a:stretch>
            <a:fillRect/>
          </a:stretch>
        </p:blipFill>
        <p:spPr>
          <a:xfrm>
            <a:off x="205882" y="2728807"/>
            <a:ext cx="8732250" cy="1874449"/>
          </a:xfrm>
          <a:prstGeom prst="rect">
            <a:avLst/>
          </a:prstGeom>
          <a:noFill/>
          <a:ln>
            <a:noFill/>
          </a:ln>
        </p:spPr>
      </p:pic>
      <p:sp>
        <p:nvSpPr>
          <p:cNvPr id="292" name="Shape 292"/>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None/>
            </a:pPr>
            <a:r>
              <a:rPr lang="en"/>
              <a:t>Objective-C vs Swift Comparison</a:t>
            </a:r>
          </a:p>
        </p:txBody>
      </p:sp>
      <p:sp>
        <p:nvSpPr>
          <p:cNvPr id="293" name="Shape 293"/>
          <p:cNvSpPr txBox="1"/>
          <p:nvPr/>
        </p:nvSpPr>
        <p:spPr>
          <a:xfrm>
            <a:off x="528975" y="1373100"/>
            <a:ext cx="8368200" cy="1154100"/>
          </a:xfrm>
          <a:prstGeom prst="rect">
            <a:avLst/>
          </a:prstGeom>
          <a:noFill/>
          <a:ln>
            <a:noFill/>
          </a:ln>
        </p:spPr>
        <p:txBody>
          <a:bodyPr anchorCtr="0" anchor="t" bIns="91425" lIns="91425" rIns="91425" tIns="91425">
            <a:noAutofit/>
          </a:bodyPr>
          <a:lstStyle/>
          <a:p>
            <a:pPr indent="-342900" lvl="0" marL="457200" rtl="0">
              <a:spcBef>
                <a:spcPts val="0"/>
              </a:spcBef>
              <a:buClr>
                <a:srgbClr val="FFFFFF"/>
              </a:buClr>
              <a:buSzPct val="100000"/>
              <a:buFont typeface="Roboto"/>
              <a:buChar char="●"/>
            </a:pPr>
            <a:r>
              <a:rPr lang="en" sz="1800">
                <a:solidFill>
                  <a:srgbClr val="FFFFFF"/>
                </a:solidFill>
                <a:latin typeface="Roboto"/>
                <a:ea typeface="Roboto"/>
                <a:cs typeface="Roboto"/>
                <a:sym typeface="Roboto"/>
              </a:rPr>
              <a:t>Here we have a swift program that assigns strings to output how many dogs and cats there are</a:t>
            </a:r>
          </a:p>
          <a:p>
            <a:pPr indent="-342900" lvl="0" marL="457200">
              <a:spcBef>
                <a:spcPts val="0"/>
              </a:spcBef>
              <a:buClr>
                <a:srgbClr val="FFFFFF"/>
              </a:buClr>
              <a:buSzPct val="100000"/>
              <a:buFont typeface="Roboto"/>
              <a:buChar char="●"/>
            </a:pPr>
            <a:r>
              <a:rPr lang="en" sz="1800">
                <a:solidFill>
                  <a:srgbClr val="FFFFFF"/>
                </a:solidFill>
                <a:latin typeface="Roboto"/>
                <a:ea typeface="Roboto"/>
                <a:cs typeface="Roboto"/>
                <a:sym typeface="Roboto"/>
              </a:rPr>
              <a:t>This slide is in Swift, the next slide is in Objective-C</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299" name="Shape 29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300" name="Shape 300"/>
          <p:cNvPicPr preferRelativeResize="0"/>
          <p:nvPr/>
        </p:nvPicPr>
        <p:blipFill>
          <a:blip r:embed="rId3">
            <a:alphaModFix/>
          </a:blip>
          <a:stretch>
            <a:fillRect/>
          </a:stretch>
        </p:blipFill>
        <p:spPr>
          <a:xfrm>
            <a:off x="276867" y="229554"/>
            <a:ext cx="8590275" cy="4684399"/>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None/>
            </a:pPr>
            <a:r>
              <a:rPr lang="en"/>
              <a:t>Swift &amp; Linux</a:t>
            </a:r>
          </a:p>
        </p:txBody>
      </p:sp>
      <p:sp>
        <p:nvSpPr>
          <p:cNvPr id="306" name="Shape 306"/>
          <p:cNvSpPr txBox="1"/>
          <p:nvPr>
            <p:ph idx="1" type="body"/>
          </p:nvPr>
        </p:nvSpPr>
        <p:spPr>
          <a:xfrm>
            <a:off x="387900" y="1478574"/>
            <a:ext cx="8368200" cy="3078900"/>
          </a:xfrm>
          <a:prstGeom prst="rect">
            <a:avLst/>
          </a:prstGeom>
        </p:spPr>
        <p:txBody>
          <a:bodyPr anchorCtr="0" anchor="t" bIns="91425" lIns="91425" rIns="91425" tIns="91425">
            <a:noAutofit/>
          </a:bodyPr>
          <a:lstStyle/>
          <a:p>
            <a:pPr indent="-228600" lvl="0" marL="457200" rtl="0">
              <a:spcBef>
                <a:spcPts val="0"/>
              </a:spcBef>
              <a:spcAft>
                <a:spcPts val="0"/>
              </a:spcAft>
            </a:pPr>
            <a:r>
              <a:rPr lang="en"/>
              <a:t>Official Port from Apple Blog Update (Dec 2015)</a:t>
            </a:r>
          </a:p>
          <a:p>
            <a:pPr indent="-228600" lvl="0" marL="457200" rtl="0">
              <a:spcBef>
                <a:spcPts val="0"/>
              </a:spcBef>
              <a:spcAft>
                <a:spcPts val="0"/>
              </a:spcAft>
            </a:pPr>
            <a:r>
              <a:rPr lang="en"/>
              <a:t>Swift without Objective-C runtime</a:t>
            </a:r>
          </a:p>
          <a:p>
            <a:pPr indent="-228600" lvl="0" marL="457200" rtl="0">
              <a:spcBef>
                <a:spcPts val="0"/>
              </a:spcBef>
              <a:spcAft>
                <a:spcPts val="0"/>
              </a:spcAft>
            </a:pPr>
            <a:r>
              <a:rPr lang="en"/>
              <a:t>Remember Swift is only 21 months old (June 2014)</a:t>
            </a:r>
          </a:p>
          <a:p>
            <a:pPr indent="-228600" lvl="0" marL="457200" rtl="0">
              <a:spcBef>
                <a:spcPts val="0"/>
              </a:spcBef>
              <a:spcAft>
                <a:spcPts val="0"/>
              </a:spcAft>
            </a:pPr>
            <a:r>
              <a:rPr lang="en"/>
              <a:t>Made open source only 9 months ago (June 2015)</a:t>
            </a:r>
          </a:p>
        </p:txBody>
      </p:sp>
      <p:pic>
        <p:nvPicPr>
          <p:cNvPr id="307" name="Shape 307"/>
          <p:cNvPicPr preferRelativeResize="0"/>
          <p:nvPr/>
        </p:nvPicPr>
        <p:blipFill rotWithShape="1">
          <a:blip r:embed="rId3">
            <a:alphaModFix/>
          </a:blip>
          <a:srcRect b="0" l="21882" r="25830" t="0"/>
          <a:stretch/>
        </p:blipFill>
        <p:spPr>
          <a:xfrm>
            <a:off x="6763975" y="1698812"/>
            <a:ext cx="1992125" cy="2638425"/>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DEMO</a:t>
            </a:r>
          </a:p>
        </p:txBody>
      </p:sp>
      <p:sp>
        <p:nvSpPr>
          <p:cNvPr id="313" name="Shape 313"/>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spcAft>
                <a:spcPts val="0"/>
              </a:spcAft>
              <a:buNone/>
            </a:pPr>
            <a:r>
              <a:t/>
            </a:r>
            <a:endParaRPr sz="1400"/>
          </a:p>
          <a:p>
            <a:pPr lvl="0" rtl="0">
              <a:spcBef>
                <a:spcPts val="0"/>
              </a:spcBef>
              <a:buNone/>
            </a:pPr>
            <a:r>
              <a:t/>
            </a:r>
            <a:endParaRPr/>
          </a:p>
          <a:p>
            <a:pPr lvl="0" rtl="0">
              <a:spcBef>
                <a:spcPts val="0"/>
              </a:spcBef>
              <a:spcAft>
                <a:spcPts val="0"/>
              </a:spcAft>
              <a:buNone/>
            </a:pPr>
            <a:r>
              <a:t/>
            </a:r>
            <a:endParaRPr sz="1100">
              <a:solidFill>
                <a:srgbClr val="F3F3F3"/>
              </a:solidFill>
              <a:latin typeface="Calibri"/>
              <a:ea typeface="Calibri"/>
              <a:cs typeface="Calibri"/>
              <a:sym typeface="Calibri"/>
            </a:endParaRPr>
          </a:p>
          <a:p>
            <a:pPr lvl="0">
              <a:spcBef>
                <a:spcPts val="0"/>
              </a:spcBef>
              <a:buNone/>
            </a:pPr>
            <a:r>
              <a:t/>
            </a:r>
            <a:endParaRPr/>
          </a:p>
        </p:txBody>
      </p:sp>
      <p:sp>
        <p:nvSpPr>
          <p:cNvPr id="314" name="Shape 314">
            <a:hlinkClick r:id="rId3"/>
          </p:cNvPr>
          <p:cNvSpPr/>
          <p:nvPr/>
        </p:nvSpPr>
        <p:spPr>
          <a:xfrm>
            <a:off x="1836975" y="458025"/>
            <a:ext cx="6874324" cy="4408700"/>
          </a:xfrm>
          <a:prstGeom prst="rect">
            <a:avLst/>
          </a:prstGeom>
          <a:blipFill>
            <a:blip r:embed="rId4">
              <a:alphaModFix/>
            </a:blip>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INHERITANCE Cont.</a:t>
            </a:r>
          </a:p>
        </p:txBody>
      </p:sp>
      <p:sp>
        <p:nvSpPr>
          <p:cNvPr id="84" name="Shape 8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The protocol’s name after the type’s name, separated by a colon. Multiple inherited protocols, separated by commas.</a:t>
            </a:r>
          </a:p>
          <a:p>
            <a:pPr lvl="0" rtl="0">
              <a:spcBef>
                <a:spcPts val="0"/>
              </a:spcBef>
              <a:buNone/>
            </a:pPr>
            <a:r>
              <a:t/>
            </a:r>
            <a:endParaRPr/>
          </a:p>
          <a:p>
            <a:pPr lvl="0">
              <a:spcBef>
                <a:spcPts val="0"/>
              </a:spcBef>
              <a:buNone/>
            </a:pPr>
            <a:r>
              <a:t/>
            </a:r>
            <a:endParaRPr/>
          </a:p>
        </p:txBody>
      </p:sp>
      <p:pic>
        <p:nvPicPr>
          <p:cNvPr id="85" name="Shape 85"/>
          <p:cNvPicPr preferRelativeResize="0"/>
          <p:nvPr/>
        </p:nvPicPr>
        <p:blipFill rotWithShape="1">
          <a:blip r:embed="rId3">
            <a:alphaModFix/>
          </a:blip>
          <a:srcRect b="0" l="0" r="12960" t="0"/>
          <a:stretch/>
        </p:blipFill>
        <p:spPr>
          <a:xfrm>
            <a:off x="387900" y="2624124"/>
            <a:ext cx="8368199" cy="1414451"/>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Code</a:t>
            </a:r>
          </a:p>
        </p:txBody>
      </p:sp>
      <p:pic>
        <p:nvPicPr>
          <p:cNvPr id="320" name="Shape 320"/>
          <p:cNvPicPr preferRelativeResize="0"/>
          <p:nvPr/>
        </p:nvPicPr>
        <p:blipFill>
          <a:blip r:embed="rId3">
            <a:alphaModFix/>
          </a:blip>
          <a:stretch>
            <a:fillRect/>
          </a:stretch>
        </p:blipFill>
        <p:spPr>
          <a:xfrm>
            <a:off x="1989300" y="571912"/>
            <a:ext cx="6799475" cy="3999675"/>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Code</a:t>
            </a:r>
          </a:p>
        </p:txBody>
      </p:sp>
      <p:pic>
        <p:nvPicPr>
          <p:cNvPr id="326" name="Shape 326"/>
          <p:cNvPicPr preferRelativeResize="0"/>
          <p:nvPr/>
        </p:nvPicPr>
        <p:blipFill>
          <a:blip r:embed="rId3">
            <a:alphaModFix/>
          </a:blip>
          <a:stretch>
            <a:fillRect/>
          </a:stretch>
        </p:blipFill>
        <p:spPr>
          <a:xfrm>
            <a:off x="1730824" y="866524"/>
            <a:ext cx="7025274" cy="3826775"/>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Code</a:t>
            </a:r>
          </a:p>
        </p:txBody>
      </p:sp>
      <p:pic>
        <p:nvPicPr>
          <p:cNvPr id="332" name="Shape 332"/>
          <p:cNvPicPr preferRelativeResize="0"/>
          <p:nvPr/>
        </p:nvPicPr>
        <p:blipFill>
          <a:blip r:embed="rId3">
            <a:alphaModFix/>
          </a:blip>
          <a:stretch>
            <a:fillRect/>
          </a:stretch>
        </p:blipFill>
        <p:spPr>
          <a:xfrm>
            <a:off x="387900" y="1387450"/>
            <a:ext cx="8368199" cy="3333193"/>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Code</a:t>
            </a:r>
          </a:p>
        </p:txBody>
      </p:sp>
      <p:pic>
        <p:nvPicPr>
          <p:cNvPr id="338" name="Shape 338"/>
          <p:cNvPicPr preferRelativeResize="0"/>
          <p:nvPr/>
        </p:nvPicPr>
        <p:blipFill>
          <a:blip r:embed="rId3">
            <a:alphaModFix/>
          </a:blip>
          <a:stretch>
            <a:fillRect/>
          </a:stretch>
        </p:blipFill>
        <p:spPr>
          <a:xfrm>
            <a:off x="1553574" y="460062"/>
            <a:ext cx="7202524" cy="4223375"/>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My Thoughts on Using Xcode</a:t>
            </a:r>
          </a:p>
        </p:txBody>
      </p:sp>
      <p:sp>
        <p:nvSpPr>
          <p:cNvPr id="344" name="Shape 34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Mobile/App Development</a:t>
            </a:r>
            <a:br>
              <a:rPr lang="en"/>
            </a:br>
          </a:p>
          <a:p>
            <a:pPr indent="-228600" lvl="0" marL="457200" rtl="0">
              <a:spcBef>
                <a:spcPts val="0"/>
              </a:spcBef>
            </a:pPr>
            <a:r>
              <a:rPr lang="en"/>
              <a:t>Coding Assistance</a:t>
            </a:r>
            <a:br>
              <a:rPr lang="en"/>
            </a:br>
          </a:p>
          <a:p>
            <a:pPr indent="-228600" lvl="0" marL="457200" rtl="0">
              <a:spcBef>
                <a:spcPts val="0"/>
              </a:spcBef>
            </a:pPr>
            <a:r>
              <a:rPr lang="en"/>
              <a:t>Database Assistance ? </a:t>
            </a:r>
            <a:br>
              <a:rPr lang="en"/>
            </a:br>
          </a:p>
          <a:p>
            <a:pPr indent="-228600" lvl="0" marL="457200">
              <a:spcBef>
                <a:spcPts val="0"/>
              </a:spcBef>
            </a:pPr>
            <a:r>
              <a:rPr lang="en"/>
              <a:t>Usability</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387900" y="0"/>
            <a:ext cx="8368200" cy="686100"/>
          </a:xfrm>
          <a:prstGeom prst="rect">
            <a:avLst/>
          </a:prstGeom>
        </p:spPr>
        <p:txBody>
          <a:bodyPr anchorCtr="0" anchor="b" bIns="91425" lIns="91425" rIns="91425" tIns="91425">
            <a:noAutofit/>
          </a:bodyPr>
          <a:lstStyle/>
          <a:p>
            <a:pPr lvl="0">
              <a:spcBef>
                <a:spcPts val="0"/>
              </a:spcBef>
              <a:buNone/>
            </a:pPr>
            <a:r>
              <a:rPr lang="en"/>
              <a:t>BIBLIOGRAPHY</a:t>
            </a:r>
          </a:p>
        </p:txBody>
      </p:sp>
      <p:sp>
        <p:nvSpPr>
          <p:cNvPr id="350" name="Shape 350"/>
          <p:cNvSpPr txBox="1"/>
          <p:nvPr>
            <p:ph idx="1" type="body"/>
          </p:nvPr>
        </p:nvSpPr>
        <p:spPr>
          <a:xfrm>
            <a:off x="387900" y="609899"/>
            <a:ext cx="8368200" cy="4094700"/>
          </a:xfrm>
          <a:prstGeom prst="rect">
            <a:avLst/>
          </a:prstGeom>
          <a:noFill/>
          <a:ln cap="flat" cmpd="sng" w="9525">
            <a:solidFill>
              <a:srgbClr val="222222"/>
            </a:solidFill>
            <a:prstDash val="solid"/>
            <a:round/>
            <a:headEnd len="med" w="med" type="none"/>
            <a:tailEnd len="med" w="med" type="none"/>
          </a:ln>
        </p:spPr>
        <p:txBody>
          <a:bodyPr anchorCtr="0" anchor="t" bIns="91425" lIns="91425" rIns="91425" tIns="91425">
            <a:noAutofit/>
          </a:bodyPr>
          <a:lstStyle/>
          <a:p>
            <a:pPr indent="-298450" lvl="0" marL="457200" rtl="0">
              <a:lnSpc>
                <a:spcPct val="200000"/>
              </a:lnSpc>
              <a:spcBef>
                <a:spcPts val="0"/>
              </a:spcBef>
              <a:buSzPct val="100000"/>
              <a:buAutoNum type="arabicPeriod"/>
            </a:pPr>
            <a:r>
              <a:rPr lang="en" sz="1100" u="sng">
                <a:hlinkClick r:id="rId3"/>
              </a:rPr>
              <a:t>https://developer.apple.com/swift</a:t>
            </a:r>
            <a:r>
              <a:rPr lang="en" sz="1100"/>
              <a:t>/ </a:t>
            </a:r>
          </a:p>
          <a:p>
            <a:pPr indent="-298450" lvl="0" marL="457200" rtl="0">
              <a:lnSpc>
                <a:spcPct val="200000"/>
              </a:lnSpc>
              <a:spcBef>
                <a:spcPts val="0"/>
              </a:spcBef>
              <a:buSzPct val="100000"/>
              <a:buAutoNum type="arabicPeriod"/>
            </a:pPr>
            <a:r>
              <a:rPr lang="en" sz="1100" u="sng">
                <a:hlinkClick r:id="rId4"/>
              </a:rPr>
              <a:t>https://swift.org/</a:t>
            </a:r>
            <a:r>
              <a:rPr lang="en" sz="1100"/>
              <a:t> </a:t>
            </a:r>
          </a:p>
          <a:p>
            <a:pPr indent="-298450" lvl="0" marL="457200" rtl="0">
              <a:lnSpc>
                <a:spcPct val="200000"/>
              </a:lnSpc>
              <a:spcBef>
                <a:spcPts val="0"/>
              </a:spcBef>
              <a:buSzPct val="100000"/>
              <a:buAutoNum type="arabicPeriod"/>
            </a:pPr>
            <a:r>
              <a:rPr lang="en" sz="1100" u="sng">
                <a:hlinkClick r:id="rId5"/>
              </a:rPr>
              <a:t>http://tnw.to/d4l1C</a:t>
            </a:r>
          </a:p>
          <a:p>
            <a:pPr indent="-298450" lvl="0" marL="457200" rtl="0">
              <a:lnSpc>
                <a:spcPct val="200000"/>
              </a:lnSpc>
              <a:spcBef>
                <a:spcPts val="0"/>
              </a:spcBef>
              <a:buSzPct val="100000"/>
              <a:buAutoNum type="arabicPeriod"/>
            </a:pPr>
            <a:r>
              <a:rPr lang="en" sz="1100" u="sng">
                <a:hlinkClick r:id="rId6"/>
              </a:rPr>
              <a:t>https://en.wikipedia.org/wiki/Swift_(programming_language)</a:t>
            </a:r>
            <a:r>
              <a:rPr lang="en" sz="1100"/>
              <a:t> </a:t>
            </a:r>
          </a:p>
          <a:p>
            <a:pPr indent="-298450" lvl="0" marL="457200" rtl="0">
              <a:lnSpc>
                <a:spcPct val="200000"/>
              </a:lnSpc>
              <a:spcBef>
                <a:spcPts val="0"/>
              </a:spcBef>
              <a:buClr>
                <a:srgbClr val="FFFFFF"/>
              </a:buClr>
              <a:buSzPct val="100000"/>
              <a:buAutoNum type="arabicPeriod"/>
            </a:pPr>
            <a:r>
              <a:rPr lang="en" sz="1100" u="sng">
                <a:solidFill>
                  <a:srgbClr val="FFFFFF"/>
                </a:solidFill>
                <a:hlinkClick r:id="rId7"/>
              </a:rPr>
              <a:t>http://code.tutsplus.com/tutorials/protocol-oriented-programming-in-swift-2--cms-24979</a:t>
            </a:r>
          </a:p>
          <a:p>
            <a:pPr indent="-298450" lvl="0" marL="457200" rtl="0">
              <a:lnSpc>
                <a:spcPct val="200000"/>
              </a:lnSpc>
              <a:spcBef>
                <a:spcPts val="0"/>
              </a:spcBef>
              <a:buClr>
                <a:srgbClr val="FFFFFF"/>
              </a:buClr>
              <a:buSzPct val="100000"/>
              <a:buAutoNum type="arabicPeriod"/>
            </a:pPr>
            <a:r>
              <a:rPr lang="en" sz="1100" u="sng">
                <a:solidFill>
                  <a:srgbClr val="FFFFFF"/>
                </a:solidFill>
                <a:hlinkClick r:id="rId8"/>
              </a:rPr>
              <a:t>https://www.weheartswift.com/object-oriented-programming-sw</a:t>
            </a:r>
          </a:p>
          <a:p>
            <a:pPr indent="-298450" lvl="0" marL="457200" rtl="0">
              <a:lnSpc>
                <a:spcPct val="200000"/>
              </a:lnSpc>
              <a:spcBef>
                <a:spcPts val="0"/>
              </a:spcBef>
              <a:buClr>
                <a:srgbClr val="FFFFFF"/>
              </a:buClr>
              <a:buSzPct val="100000"/>
              <a:buAutoNum type="arabicPeriod"/>
            </a:pPr>
            <a:r>
              <a:rPr lang="en" sz="1100" u="sng">
                <a:solidFill>
                  <a:srgbClr val="FFFFFF"/>
                </a:solidFill>
                <a:hlinkClick r:id="rId9"/>
              </a:rPr>
              <a:t>https://cocoapods.org/pods/SwiftMongoDB</a:t>
            </a:r>
          </a:p>
          <a:p>
            <a:pPr indent="-298450" lvl="0" marL="457200" rtl="0">
              <a:lnSpc>
                <a:spcPct val="200000"/>
              </a:lnSpc>
              <a:spcBef>
                <a:spcPts val="0"/>
              </a:spcBef>
              <a:buClr>
                <a:srgbClr val="FFFFFF"/>
              </a:buClr>
              <a:buSzPct val="100000"/>
              <a:buAutoNum type="arabicPeriod"/>
            </a:pPr>
            <a:r>
              <a:rPr lang="en" sz="1100" u="sng">
                <a:solidFill>
                  <a:srgbClr val="FFFFFF"/>
                </a:solidFill>
                <a:hlinkClick r:id="rId10"/>
              </a:rPr>
              <a:t>http://www.theappguruz.com/blog/use-sqlite-database-swift</a:t>
            </a:r>
          </a:p>
          <a:p>
            <a:pPr indent="-298450" lvl="0" marL="457200" rtl="0">
              <a:lnSpc>
                <a:spcPct val="150000"/>
              </a:lnSpc>
              <a:spcBef>
                <a:spcPts val="0"/>
              </a:spcBef>
              <a:spcAft>
                <a:spcPts val="0"/>
              </a:spcAft>
              <a:buSzPct val="100000"/>
              <a:buAutoNum type="arabicPeriod"/>
            </a:pPr>
            <a:r>
              <a:rPr lang="en" sz="1100" u="sng">
                <a:hlinkClick r:id="rId11"/>
              </a:rPr>
              <a:t>https://developer.apple.com/library/ios/documentation/Swift/Conceptual/Swift_Programming_Language/TheBasics.html#</a:t>
            </a:r>
          </a:p>
          <a:p>
            <a:pPr indent="-298450" lvl="0" marL="457200" rtl="0">
              <a:lnSpc>
                <a:spcPct val="150000"/>
              </a:lnSpc>
              <a:spcBef>
                <a:spcPts val="0"/>
              </a:spcBef>
              <a:spcAft>
                <a:spcPts val="0"/>
              </a:spcAft>
              <a:buSzPct val="100000"/>
              <a:buAutoNum type="arabicPeriod"/>
            </a:pPr>
            <a:r>
              <a:rPr lang="en" sz="1100" u="sng">
                <a:hlinkClick r:id="rId12"/>
              </a:rPr>
              <a:t>http://codewithchris.com/iphone-app-connect-to-mysql-database/#connectiphonetomysql</a:t>
            </a:r>
          </a:p>
          <a:p>
            <a:pPr indent="-298450" lvl="0" marL="457200" rtl="0">
              <a:lnSpc>
                <a:spcPct val="150000"/>
              </a:lnSpc>
              <a:spcBef>
                <a:spcPts val="0"/>
              </a:spcBef>
              <a:spcAft>
                <a:spcPts val="0"/>
              </a:spcAft>
              <a:buSzPct val="100000"/>
              <a:buAutoNum type="arabicPeriod"/>
            </a:pPr>
            <a:r>
              <a:rPr lang="en" sz="1100" u="sng">
                <a:hlinkClick r:id="rId13"/>
              </a:rPr>
              <a:t>https://www.perfect.org/about.html</a:t>
            </a:r>
          </a:p>
          <a:p>
            <a:pPr indent="-298450" lvl="0" marL="457200" rtl="0">
              <a:lnSpc>
                <a:spcPct val="150000"/>
              </a:lnSpc>
              <a:spcBef>
                <a:spcPts val="0"/>
              </a:spcBef>
              <a:spcAft>
                <a:spcPts val="0"/>
              </a:spcAft>
              <a:buSzPct val="100000"/>
              <a:buAutoNum type="arabicPeriod"/>
            </a:pPr>
            <a:r>
              <a:rPr lang="en" sz="1100" u="sng">
                <a:hlinkClick r:id="rId14"/>
              </a:rPr>
              <a:t>https://developer.apple.com/library/mac/documentation/Foundation/Reference/NSURLSession_class/index.html#//apple_ref/occ/cl/NSURLSession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INHERITANCE Cont.</a:t>
            </a:r>
          </a:p>
        </p:txBody>
      </p:sp>
      <p:sp>
        <p:nvSpPr>
          <p:cNvPr id="91" name="Shape 9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If a class has a superclass, list the superclass name before any protocols it adopts, followed by a comma:</a:t>
            </a:r>
          </a:p>
          <a:p>
            <a:pPr indent="-228600" lvl="0" marL="457200">
              <a:spcBef>
                <a:spcPts val="0"/>
              </a:spcBef>
              <a:buChar char="●"/>
            </a:pPr>
            <a:r>
              <a:t/>
            </a:r>
            <a:endParaRPr/>
          </a:p>
        </p:txBody>
      </p:sp>
      <p:pic>
        <p:nvPicPr>
          <p:cNvPr id="92" name="Shape 92"/>
          <p:cNvPicPr preferRelativeResize="0"/>
          <p:nvPr/>
        </p:nvPicPr>
        <p:blipFill>
          <a:blip r:embed="rId3">
            <a:alphaModFix/>
          </a:blip>
          <a:stretch>
            <a:fillRect/>
          </a:stretch>
        </p:blipFill>
        <p:spPr>
          <a:xfrm>
            <a:off x="409575" y="2226125"/>
            <a:ext cx="8324850" cy="25527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CLASS OR COMPONENT REUSE</a:t>
            </a:r>
          </a:p>
        </p:txBody>
      </p:sp>
      <p:sp>
        <p:nvSpPr>
          <p:cNvPr id="98" name="Shape 9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Swift supports class inheritance enables a high degree of code reuse.</a:t>
            </a:r>
          </a:p>
          <a:p>
            <a:pPr indent="-228600" lvl="0" marL="457200" rtl="0">
              <a:spcBef>
                <a:spcPts val="0"/>
              </a:spcBef>
              <a:buChar char="●"/>
            </a:pPr>
            <a:r>
              <a:rPr lang="en"/>
              <a:t>When one class inherits from another, the inheriting class is know as a subclass, and the class it inherits from is known as its superclass.</a:t>
            </a:r>
          </a:p>
          <a:p>
            <a:pPr indent="-228600" lvl="0" marL="457200" rtl="0">
              <a:spcBef>
                <a:spcPts val="0"/>
              </a:spcBef>
              <a:buChar char="●"/>
            </a:pPr>
            <a:r>
              <a:rPr lang="en"/>
              <a:t>Inheritance is a fundamental behavior that differentiates classes from other types in Swift.</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1176449" y="167112"/>
            <a:ext cx="6791099" cy="48092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INFORMATION HIDING</a:t>
            </a:r>
          </a:p>
        </p:txBody>
      </p:sp>
      <p:sp>
        <p:nvSpPr>
          <p:cNvPr id="109" name="Shape 10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Swift supports information hiding if objects of different classes can be used interchangeably and if they have a common superclass.</a:t>
            </a:r>
          </a:p>
          <a:p>
            <a:pPr indent="-228600" lvl="0" marL="457200">
              <a:spcBef>
                <a:spcPts val="0"/>
              </a:spcBef>
              <a:buChar char="●"/>
            </a:pPr>
            <a:r>
              <a:rPr lang="en"/>
              <a:t>A simple example in which multiple instances can be used as a Graphicobject.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1454727" y="0"/>
            <a:ext cx="6234545" cy="51435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