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90" r:id="rId5"/>
    <p:sldId id="261" r:id="rId6"/>
    <p:sldId id="262" r:id="rId7"/>
    <p:sldId id="263" r:id="rId8"/>
    <p:sldId id="264" r:id="rId9"/>
    <p:sldId id="277"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6" r:id="rId25"/>
    <p:sldId id="282" r:id="rId26"/>
    <p:sldId id="283" r:id="rId27"/>
    <p:sldId id="284" r:id="rId28"/>
    <p:sldId id="287" r:id="rId29"/>
    <p:sldId id="285" r:id="rId30"/>
    <p:sldId id="28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94"/>
  </p:normalViewPr>
  <p:slideViewPr>
    <p:cSldViewPr snapToGrid="0">
      <p:cViewPr varScale="1">
        <p:scale>
          <a:sx n="107" d="100"/>
          <a:sy n="107" d="100"/>
        </p:scale>
        <p:origin x="1320"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AF81D7-FE98-4E0C-A7BE-131CB6C5F56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ABA563-86E3-4BA9-958E-20EFB0D8B437}">
      <dgm:prSet/>
      <dgm:spPr/>
      <dgm:t>
        <a:bodyPr/>
        <a:lstStyle/>
        <a:p>
          <a:pPr>
            <a:lnSpc>
              <a:spcPct val="100000"/>
            </a:lnSpc>
          </a:pPr>
          <a:r>
            <a:rPr lang="en-US"/>
            <a:t>Based on the regression results:</a:t>
          </a:r>
        </a:p>
      </dgm:t>
    </dgm:pt>
    <dgm:pt modelId="{3B185A96-8FDE-4567-AA89-FEDF0BE4C854}" type="parTrans" cxnId="{2EE9FC6A-9818-4BCD-9ABC-474213F536F9}">
      <dgm:prSet/>
      <dgm:spPr/>
      <dgm:t>
        <a:bodyPr/>
        <a:lstStyle/>
        <a:p>
          <a:endParaRPr lang="en-US"/>
        </a:p>
      </dgm:t>
    </dgm:pt>
    <dgm:pt modelId="{FF117748-7F6A-4311-B464-B797BA130A6F}" type="sibTrans" cxnId="{2EE9FC6A-9818-4BCD-9ABC-474213F536F9}">
      <dgm:prSet/>
      <dgm:spPr/>
      <dgm:t>
        <a:bodyPr/>
        <a:lstStyle/>
        <a:p>
          <a:endParaRPr lang="en-US"/>
        </a:p>
      </dgm:t>
    </dgm:pt>
    <dgm:pt modelId="{B18B5EDE-AE73-42D9-B3B6-A6BB3F2550B9}">
      <dgm:prSet/>
      <dgm:spPr/>
      <dgm:t>
        <a:bodyPr/>
        <a:lstStyle/>
        <a:p>
          <a:pPr>
            <a:lnSpc>
              <a:spcPct val="100000"/>
            </a:lnSpc>
          </a:pPr>
          <a:r>
            <a:rPr lang="en-US"/>
            <a:t>Camera and Gaming Accessories exhibit interaction effects between their key performance indicators (KPIs)</a:t>
          </a:r>
        </a:p>
      </dgm:t>
    </dgm:pt>
    <dgm:pt modelId="{676E8A6D-3351-4D80-8031-60C9F8DA8ECC}" type="parTrans" cxnId="{0D344A33-1982-4158-943D-4E534F034285}">
      <dgm:prSet/>
      <dgm:spPr/>
      <dgm:t>
        <a:bodyPr/>
        <a:lstStyle/>
        <a:p>
          <a:endParaRPr lang="en-US"/>
        </a:p>
      </dgm:t>
    </dgm:pt>
    <dgm:pt modelId="{A50713CF-2B18-4500-9DEC-F785CEB0B284}" type="sibTrans" cxnId="{0D344A33-1982-4158-943D-4E534F034285}">
      <dgm:prSet/>
      <dgm:spPr/>
      <dgm:t>
        <a:bodyPr/>
        <a:lstStyle/>
        <a:p>
          <a:endParaRPr lang="en-US"/>
        </a:p>
      </dgm:t>
    </dgm:pt>
    <dgm:pt modelId="{1A022328-5319-454B-AB69-9544757B4BBC}">
      <dgm:prSet/>
      <dgm:spPr/>
      <dgm:t>
        <a:bodyPr/>
        <a:lstStyle/>
        <a:p>
          <a:pPr>
            <a:lnSpc>
              <a:spcPct val="100000"/>
            </a:lnSpc>
          </a:pPr>
          <a:r>
            <a:rPr lang="en-US"/>
            <a:t>For Home Audio, the KPIs contribute additively to the Gross Merchandise Value (GMV)</a:t>
          </a:r>
        </a:p>
      </dgm:t>
    </dgm:pt>
    <dgm:pt modelId="{0CF2D6C9-C1C0-421C-AC23-6DD0A634FAAD}" type="parTrans" cxnId="{DFC2246C-840D-4C6D-BF60-72F294231124}">
      <dgm:prSet/>
      <dgm:spPr/>
      <dgm:t>
        <a:bodyPr/>
        <a:lstStyle/>
        <a:p>
          <a:endParaRPr lang="en-US"/>
        </a:p>
      </dgm:t>
    </dgm:pt>
    <dgm:pt modelId="{9DDD6C88-5C01-47E4-BF81-F85CE8367E37}" type="sibTrans" cxnId="{DFC2246C-840D-4C6D-BF60-72F294231124}">
      <dgm:prSet/>
      <dgm:spPr/>
      <dgm:t>
        <a:bodyPr/>
        <a:lstStyle/>
        <a:p>
          <a:endParaRPr lang="en-US"/>
        </a:p>
      </dgm:t>
    </dgm:pt>
    <dgm:pt modelId="{119356E7-5D4A-4B08-9879-C0365B76F029}">
      <dgm:prSet/>
      <dgm:spPr/>
      <dgm:t>
        <a:bodyPr/>
        <a:lstStyle/>
        <a:p>
          <a:pPr>
            <a:lnSpc>
              <a:spcPct val="100000"/>
            </a:lnSpc>
          </a:pPr>
          <a:r>
            <a:rPr lang="en-US"/>
            <a:t>The multiplicative models highlight the compounded impact of KPI changes on revenue growth.</a:t>
          </a:r>
        </a:p>
      </dgm:t>
    </dgm:pt>
    <dgm:pt modelId="{7A93D413-09B2-464F-A4BF-B461858A5DF7}" type="parTrans" cxnId="{2DFCAA0F-94AF-40EE-82A6-DD83BB2476C0}">
      <dgm:prSet/>
      <dgm:spPr/>
      <dgm:t>
        <a:bodyPr/>
        <a:lstStyle/>
        <a:p>
          <a:endParaRPr lang="en-US"/>
        </a:p>
      </dgm:t>
    </dgm:pt>
    <dgm:pt modelId="{8A9B6044-374C-4854-B687-7ACE032D3185}" type="sibTrans" cxnId="{2DFCAA0F-94AF-40EE-82A6-DD83BB2476C0}">
      <dgm:prSet/>
      <dgm:spPr/>
      <dgm:t>
        <a:bodyPr/>
        <a:lstStyle/>
        <a:p>
          <a:endParaRPr lang="en-US"/>
        </a:p>
      </dgm:t>
    </dgm:pt>
    <dgm:pt modelId="{0CB0BF73-FE40-4B1D-98A2-8E30E2D105E9}" type="pres">
      <dgm:prSet presAssocID="{62AF81D7-FE98-4E0C-A7BE-131CB6C5F566}" presName="root" presStyleCnt="0">
        <dgm:presLayoutVars>
          <dgm:dir/>
          <dgm:resizeHandles val="exact"/>
        </dgm:presLayoutVars>
      </dgm:prSet>
      <dgm:spPr/>
    </dgm:pt>
    <dgm:pt modelId="{FD799611-A3D7-47DE-9843-EA58F508D545}" type="pres">
      <dgm:prSet presAssocID="{F2ABA563-86E3-4BA9-958E-20EFB0D8B437}" presName="compNode" presStyleCnt="0"/>
      <dgm:spPr/>
    </dgm:pt>
    <dgm:pt modelId="{D7131BCA-8FCC-4622-A3DD-7E2DD689BF80}" type="pres">
      <dgm:prSet presAssocID="{F2ABA563-86E3-4BA9-958E-20EFB0D8B437}" presName="bgRect" presStyleLbl="bgShp" presStyleIdx="0" presStyleCnt="4"/>
      <dgm:spPr/>
    </dgm:pt>
    <dgm:pt modelId="{F699B33C-8CFA-4C16-99B7-BF3F885B758E}" type="pres">
      <dgm:prSet presAssocID="{F2ABA563-86E3-4BA9-958E-20EFB0D8B43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B569682E-42CC-4DBF-ABC8-F19925D750DE}" type="pres">
      <dgm:prSet presAssocID="{F2ABA563-86E3-4BA9-958E-20EFB0D8B437}" presName="spaceRect" presStyleCnt="0"/>
      <dgm:spPr/>
    </dgm:pt>
    <dgm:pt modelId="{FC712792-6EB2-496B-AF3C-147917E7A621}" type="pres">
      <dgm:prSet presAssocID="{F2ABA563-86E3-4BA9-958E-20EFB0D8B437}" presName="parTx" presStyleLbl="revTx" presStyleIdx="0" presStyleCnt="4">
        <dgm:presLayoutVars>
          <dgm:chMax val="0"/>
          <dgm:chPref val="0"/>
        </dgm:presLayoutVars>
      </dgm:prSet>
      <dgm:spPr/>
    </dgm:pt>
    <dgm:pt modelId="{BC6F124C-B9D6-4F01-A4B5-0FB8C4CA9EFB}" type="pres">
      <dgm:prSet presAssocID="{FF117748-7F6A-4311-B464-B797BA130A6F}" presName="sibTrans" presStyleCnt="0"/>
      <dgm:spPr/>
    </dgm:pt>
    <dgm:pt modelId="{B50182C2-8FEF-4CBE-B6E4-372D294C11B0}" type="pres">
      <dgm:prSet presAssocID="{B18B5EDE-AE73-42D9-B3B6-A6BB3F2550B9}" presName="compNode" presStyleCnt="0"/>
      <dgm:spPr/>
    </dgm:pt>
    <dgm:pt modelId="{5D580AED-24E7-49BE-A38B-8DBF557E3C9F}" type="pres">
      <dgm:prSet presAssocID="{B18B5EDE-AE73-42D9-B3B6-A6BB3F2550B9}" presName="bgRect" presStyleLbl="bgShp" presStyleIdx="1" presStyleCnt="4"/>
      <dgm:spPr/>
    </dgm:pt>
    <dgm:pt modelId="{5EFE9A6A-D686-4C38-9802-E606F2F35A98}" type="pres">
      <dgm:prSet presAssocID="{B18B5EDE-AE73-42D9-B3B6-A6BB3F2550B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me controller"/>
        </a:ext>
      </dgm:extLst>
    </dgm:pt>
    <dgm:pt modelId="{067A4223-2BB6-4B93-85A4-ED2D6745C551}" type="pres">
      <dgm:prSet presAssocID="{B18B5EDE-AE73-42D9-B3B6-A6BB3F2550B9}" presName="spaceRect" presStyleCnt="0"/>
      <dgm:spPr/>
    </dgm:pt>
    <dgm:pt modelId="{4052E04B-C4AE-4EC7-9DFC-14C6FAB977BC}" type="pres">
      <dgm:prSet presAssocID="{B18B5EDE-AE73-42D9-B3B6-A6BB3F2550B9}" presName="parTx" presStyleLbl="revTx" presStyleIdx="1" presStyleCnt="4">
        <dgm:presLayoutVars>
          <dgm:chMax val="0"/>
          <dgm:chPref val="0"/>
        </dgm:presLayoutVars>
      </dgm:prSet>
      <dgm:spPr/>
    </dgm:pt>
    <dgm:pt modelId="{A0FB7713-766C-4A3A-86DC-CE049FF5C309}" type="pres">
      <dgm:prSet presAssocID="{A50713CF-2B18-4500-9DEC-F785CEB0B284}" presName="sibTrans" presStyleCnt="0"/>
      <dgm:spPr/>
    </dgm:pt>
    <dgm:pt modelId="{94327C70-1E6B-447E-8281-84C4C002A89A}" type="pres">
      <dgm:prSet presAssocID="{1A022328-5319-454B-AB69-9544757B4BBC}" presName="compNode" presStyleCnt="0"/>
      <dgm:spPr/>
    </dgm:pt>
    <dgm:pt modelId="{3A6D46DC-B491-4EAC-A7AB-474176DDA1B6}" type="pres">
      <dgm:prSet presAssocID="{1A022328-5319-454B-AB69-9544757B4BBC}" presName="bgRect" presStyleLbl="bgShp" presStyleIdx="2" presStyleCnt="4"/>
      <dgm:spPr/>
    </dgm:pt>
    <dgm:pt modelId="{B6B46B37-4D49-4030-B46F-0BAFCFAF7FB4}" type="pres">
      <dgm:prSet presAssocID="{1A022328-5319-454B-AB69-9544757B4BB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adio"/>
        </a:ext>
      </dgm:extLst>
    </dgm:pt>
    <dgm:pt modelId="{74247198-5BFD-4A50-A0A7-50892F75297C}" type="pres">
      <dgm:prSet presAssocID="{1A022328-5319-454B-AB69-9544757B4BBC}" presName="spaceRect" presStyleCnt="0"/>
      <dgm:spPr/>
    </dgm:pt>
    <dgm:pt modelId="{D0270AD3-FCA6-4059-9B71-257749D77C42}" type="pres">
      <dgm:prSet presAssocID="{1A022328-5319-454B-AB69-9544757B4BBC}" presName="parTx" presStyleLbl="revTx" presStyleIdx="2" presStyleCnt="4">
        <dgm:presLayoutVars>
          <dgm:chMax val="0"/>
          <dgm:chPref val="0"/>
        </dgm:presLayoutVars>
      </dgm:prSet>
      <dgm:spPr/>
    </dgm:pt>
    <dgm:pt modelId="{7022FA07-EB88-4893-90F7-E38A7C66DF22}" type="pres">
      <dgm:prSet presAssocID="{9DDD6C88-5C01-47E4-BF81-F85CE8367E37}" presName="sibTrans" presStyleCnt="0"/>
      <dgm:spPr/>
    </dgm:pt>
    <dgm:pt modelId="{1F90F196-2CFE-4244-8117-9AC4A19DD0AC}" type="pres">
      <dgm:prSet presAssocID="{119356E7-5D4A-4B08-9879-C0365B76F029}" presName="compNode" presStyleCnt="0"/>
      <dgm:spPr/>
    </dgm:pt>
    <dgm:pt modelId="{87ECD2A8-16D2-42B9-8062-84776465C68B}" type="pres">
      <dgm:prSet presAssocID="{119356E7-5D4A-4B08-9879-C0365B76F029}" presName="bgRect" presStyleLbl="bgShp" presStyleIdx="3" presStyleCnt="4"/>
      <dgm:spPr/>
    </dgm:pt>
    <dgm:pt modelId="{264BF332-C333-4854-9C09-A89EE840C439}" type="pres">
      <dgm:prSet presAssocID="{119356E7-5D4A-4B08-9879-C0365B76F02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Graph with Upward Trend"/>
        </a:ext>
      </dgm:extLst>
    </dgm:pt>
    <dgm:pt modelId="{9A159CD0-5667-4F9C-B4F4-73693136C1FF}" type="pres">
      <dgm:prSet presAssocID="{119356E7-5D4A-4B08-9879-C0365B76F029}" presName="spaceRect" presStyleCnt="0"/>
      <dgm:spPr/>
    </dgm:pt>
    <dgm:pt modelId="{21824B2E-596E-4AF7-8E88-3123B6290B2F}" type="pres">
      <dgm:prSet presAssocID="{119356E7-5D4A-4B08-9879-C0365B76F029}" presName="parTx" presStyleLbl="revTx" presStyleIdx="3" presStyleCnt="4">
        <dgm:presLayoutVars>
          <dgm:chMax val="0"/>
          <dgm:chPref val="0"/>
        </dgm:presLayoutVars>
      </dgm:prSet>
      <dgm:spPr/>
    </dgm:pt>
  </dgm:ptLst>
  <dgm:cxnLst>
    <dgm:cxn modelId="{2DFCAA0F-94AF-40EE-82A6-DD83BB2476C0}" srcId="{62AF81D7-FE98-4E0C-A7BE-131CB6C5F566}" destId="{119356E7-5D4A-4B08-9879-C0365B76F029}" srcOrd="3" destOrd="0" parTransId="{7A93D413-09B2-464F-A4BF-B461858A5DF7}" sibTransId="{8A9B6044-374C-4854-B687-7ACE032D3185}"/>
    <dgm:cxn modelId="{249A282C-7159-4837-B808-4D4CEF3E3E1F}" type="presOf" srcId="{119356E7-5D4A-4B08-9879-C0365B76F029}" destId="{21824B2E-596E-4AF7-8E88-3123B6290B2F}" srcOrd="0" destOrd="0" presId="urn:microsoft.com/office/officeart/2018/2/layout/IconVerticalSolidList"/>
    <dgm:cxn modelId="{0D344A33-1982-4158-943D-4E534F034285}" srcId="{62AF81D7-FE98-4E0C-A7BE-131CB6C5F566}" destId="{B18B5EDE-AE73-42D9-B3B6-A6BB3F2550B9}" srcOrd="1" destOrd="0" parTransId="{676E8A6D-3351-4D80-8031-60C9F8DA8ECC}" sibTransId="{A50713CF-2B18-4500-9DEC-F785CEB0B284}"/>
    <dgm:cxn modelId="{1C22BF47-3282-48D7-88E1-885C71011A36}" type="presOf" srcId="{B18B5EDE-AE73-42D9-B3B6-A6BB3F2550B9}" destId="{4052E04B-C4AE-4EC7-9DFC-14C6FAB977BC}" srcOrd="0" destOrd="0" presId="urn:microsoft.com/office/officeart/2018/2/layout/IconVerticalSolidList"/>
    <dgm:cxn modelId="{5226184E-42A2-4DF2-A49A-9A8D048BEA37}" type="presOf" srcId="{F2ABA563-86E3-4BA9-958E-20EFB0D8B437}" destId="{FC712792-6EB2-496B-AF3C-147917E7A621}" srcOrd="0" destOrd="0" presId="urn:microsoft.com/office/officeart/2018/2/layout/IconVerticalSolidList"/>
    <dgm:cxn modelId="{2EE9FC6A-9818-4BCD-9ABC-474213F536F9}" srcId="{62AF81D7-FE98-4E0C-A7BE-131CB6C5F566}" destId="{F2ABA563-86E3-4BA9-958E-20EFB0D8B437}" srcOrd="0" destOrd="0" parTransId="{3B185A96-8FDE-4567-AA89-FEDF0BE4C854}" sibTransId="{FF117748-7F6A-4311-B464-B797BA130A6F}"/>
    <dgm:cxn modelId="{DFC2246C-840D-4C6D-BF60-72F294231124}" srcId="{62AF81D7-FE98-4E0C-A7BE-131CB6C5F566}" destId="{1A022328-5319-454B-AB69-9544757B4BBC}" srcOrd="2" destOrd="0" parTransId="{0CF2D6C9-C1C0-421C-AC23-6DD0A634FAAD}" sibTransId="{9DDD6C88-5C01-47E4-BF81-F85CE8367E37}"/>
    <dgm:cxn modelId="{D5EDCDCF-6A54-4E42-8B1B-94E5952F25B0}" type="presOf" srcId="{1A022328-5319-454B-AB69-9544757B4BBC}" destId="{D0270AD3-FCA6-4059-9B71-257749D77C42}" srcOrd="0" destOrd="0" presId="urn:microsoft.com/office/officeart/2018/2/layout/IconVerticalSolidList"/>
    <dgm:cxn modelId="{BACC02DB-B97D-4B7E-92FC-8571A4B653E3}" type="presOf" srcId="{62AF81D7-FE98-4E0C-A7BE-131CB6C5F566}" destId="{0CB0BF73-FE40-4B1D-98A2-8E30E2D105E9}" srcOrd="0" destOrd="0" presId="urn:microsoft.com/office/officeart/2018/2/layout/IconVerticalSolidList"/>
    <dgm:cxn modelId="{DD9D8036-B92B-4D01-ACD9-4A91EFC9A2A4}" type="presParOf" srcId="{0CB0BF73-FE40-4B1D-98A2-8E30E2D105E9}" destId="{FD799611-A3D7-47DE-9843-EA58F508D545}" srcOrd="0" destOrd="0" presId="urn:microsoft.com/office/officeart/2018/2/layout/IconVerticalSolidList"/>
    <dgm:cxn modelId="{A36C5F7D-5348-4768-8E4C-5AEB8AD7B7C3}" type="presParOf" srcId="{FD799611-A3D7-47DE-9843-EA58F508D545}" destId="{D7131BCA-8FCC-4622-A3DD-7E2DD689BF80}" srcOrd="0" destOrd="0" presId="urn:microsoft.com/office/officeart/2018/2/layout/IconVerticalSolidList"/>
    <dgm:cxn modelId="{B88706B3-6D0A-41E6-9376-B429E029C079}" type="presParOf" srcId="{FD799611-A3D7-47DE-9843-EA58F508D545}" destId="{F699B33C-8CFA-4C16-99B7-BF3F885B758E}" srcOrd="1" destOrd="0" presId="urn:microsoft.com/office/officeart/2018/2/layout/IconVerticalSolidList"/>
    <dgm:cxn modelId="{6CCF8E74-50F2-497B-AC46-2331461CD814}" type="presParOf" srcId="{FD799611-A3D7-47DE-9843-EA58F508D545}" destId="{B569682E-42CC-4DBF-ABC8-F19925D750DE}" srcOrd="2" destOrd="0" presId="urn:microsoft.com/office/officeart/2018/2/layout/IconVerticalSolidList"/>
    <dgm:cxn modelId="{FC7ECE6E-8B6E-4F90-92AC-01907798834F}" type="presParOf" srcId="{FD799611-A3D7-47DE-9843-EA58F508D545}" destId="{FC712792-6EB2-496B-AF3C-147917E7A621}" srcOrd="3" destOrd="0" presId="urn:microsoft.com/office/officeart/2018/2/layout/IconVerticalSolidList"/>
    <dgm:cxn modelId="{0223A819-70C8-4C89-A2C2-6E2E96D504D3}" type="presParOf" srcId="{0CB0BF73-FE40-4B1D-98A2-8E30E2D105E9}" destId="{BC6F124C-B9D6-4F01-A4B5-0FB8C4CA9EFB}" srcOrd="1" destOrd="0" presId="urn:microsoft.com/office/officeart/2018/2/layout/IconVerticalSolidList"/>
    <dgm:cxn modelId="{199EA9A7-6FFE-4A44-B38C-0D78FF7C2DC8}" type="presParOf" srcId="{0CB0BF73-FE40-4B1D-98A2-8E30E2D105E9}" destId="{B50182C2-8FEF-4CBE-B6E4-372D294C11B0}" srcOrd="2" destOrd="0" presId="urn:microsoft.com/office/officeart/2018/2/layout/IconVerticalSolidList"/>
    <dgm:cxn modelId="{BF209234-6BD6-425C-B3BE-5A850AF87131}" type="presParOf" srcId="{B50182C2-8FEF-4CBE-B6E4-372D294C11B0}" destId="{5D580AED-24E7-49BE-A38B-8DBF557E3C9F}" srcOrd="0" destOrd="0" presId="urn:microsoft.com/office/officeart/2018/2/layout/IconVerticalSolidList"/>
    <dgm:cxn modelId="{8953FB18-D1D5-4FBC-93F8-4CD888674EEC}" type="presParOf" srcId="{B50182C2-8FEF-4CBE-B6E4-372D294C11B0}" destId="{5EFE9A6A-D686-4C38-9802-E606F2F35A98}" srcOrd="1" destOrd="0" presId="urn:microsoft.com/office/officeart/2018/2/layout/IconVerticalSolidList"/>
    <dgm:cxn modelId="{C1869A60-8ADF-40FD-86AB-E54F0C7FAC25}" type="presParOf" srcId="{B50182C2-8FEF-4CBE-B6E4-372D294C11B0}" destId="{067A4223-2BB6-4B93-85A4-ED2D6745C551}" srcOrd="2" destOrd="0" presId="urn:microsoft.com/office/officeart/2018/2/layout/IconVerticalSolidList"/>
    <dgm:cxn modelId="{29EF43C4-9A0D-4441-8511-CC4944C3B96D}" type="presParOf" srcId="{B50182C2-8FEF-4CBE-B6E4-372D294C11B0}" destId="{4052E04B-C4AE-4EC7-9DFC-14C6FAB977BC}" srcOrd="3" destOrd="0" presId="urn:microsoft.com/office/officeart/2018/2/layout/IconVerticalSolidList"/>
    <dgm:cxn modelId="{B63281C8-1E11-4955-A101-995E7CE85B6D}" type="presParOf" srcId="{0CB0BF73-FE40-4B1D-98A2-8E30E2D105E9}" destId="{A0FB7713-766C-4A3A-86DC-CE049FF5C309}" srcOrd="3" destOrd="0" presId="urn:microsoft.com/office/officeart/2018/2/layout/IconVerticalSolidList"/>
    <dgm:cxn modelId="{6BC2D303-4527-4950-8864-BD6CABF79E55}" type="presParOf" srcId="{0CB0BF73-FE40-4B1D-98A2-8E30E2D105E9}" destId="{94327C70-1E6B-447E-8281-84C4C002A89A}" srcOrd="4" destOrd="0" presId="urn:microsoft.com/office/officeart/2018/2/layout/IconVerticalSolidList"/>
    <dgm:cxn modelId="{F382A129-0BA8-4780-B4CE-662854E93545}" type="presParOf" srcId="{94327C70-1E6B-447E-8281-84C4C002A89A}" destId="{3A6D46DC-B491-4EAC-A7AB-474176DDA1B6}" srcOrd="0" destOrd="0" presId="urn:microsoft.com/office/officeart/2018/2/layout/IconVerticalSolidList"/>
    <dgm:cxn modelId="{A1338D08-6F16-4B33-8822-2C1632F2D4F0}" type="presParOf" srcId="{94327C70-1E6B-447E-8281-84C4C002A89A}" destId="{B6B46B37-4D49-4030-B46F-0BAFCFAF7FB4}" srcOrd="1" destOrd="0" presId="urn:microsoft.com/office/officeart/2018/2/layout/IconVerticalSolidList"/>
    <dgm:cxn modelId="{62E93EF8-8356-414A-9417-2E27BD83CEE7}" type="presParOf" srcId="{94327C70-1E6B-447E-8281-84C4C002A89A}" destId="{74247198-5BFD-4A50-A0A7-50892F75297C}" srcOrd="2" destOrd="0" presId="urn:microsoft.com/office/officeart/2018/2/layout/IconVerticalSolidList"/>
    <dgm:cxn modelId="{C6355253-A4E8-44B6-A42B-7597EA9897CF}" type="presParOf" srcId="{94327C70-1E6B-447E-8281-84C4C002A89A}" destId="{D0270AD3-FCA6-4059-9B71-257749D77C42}" srcOrd="3" destOrd="0" presId="urn:microsoft.com/office/officeart/2018/2/layout/IconVerticalSolidList"/>
    <dgm:cxn modelId="{3FF0662A-F6F8-4435-BB46-F4556EFC4503}" type="presParOf" srcId="{0CB0BF73-FE40-4B1D-98A2-8E30E2D105E9}" destId="{7022FA07-EB88-4893-90F7-E38A7C66DF22}" srcOrd="5" destOrd="0" presId="urn:microsoft.com/office/officeart/2018/2/layout/IconVerticalSolidList"/>
    <dgm:cxn modelId="{8756B921-5BA2-4816-A3F0-9A81276A14A4}" type="presParOf" srcId="{0CB0BF73-FE40-4B1D-98A2-8E30E2D105E9}" destId="{1F90F196-2CFE-4244-8117-9AC4A19DD0AC}" srcOrd="6" destOrd="0" presId="urn:microsoft.com/office/officeart/2018/2/layout/IconVerticalSolidList"/>
    <dgm:cxn modelId="{82AE0970-FBC2-4892-8421-42560C5B2B76}" type="presParOf" srcId="{1F90F196-2CFE-4244-8117-9AC4A19DD0AC}" destId="{87ECD2A8-16D2-42B9-8062-84776465C68B}" srcOrd="0" destOrd="0" presId="urn:microsoft.com/office/officeart/2018/2/layout/IconVerticalSolidList"/>
    <dgm:cxn modelId="{8008A071-3C02-4066-8445-2368FFB11795}" type="presParOf" srcId="{1F90F196-2CFE-4244-8117-9AC4A19DD0AC}" destId="{264BF332-C333-4854-9C09-A89EE840C439}" srcOrd="1" destOrd="0" presId="urn:microsoft.com/office/officeart/2018/2/layout/IconVerticalSolidList"/>
    <dgm:cxn modelId="{F66C4F51-DE1C-410B-B309-0E8CB6DE55C0}" type="presParOf" srcId="{1F90F196-2CFE-4244-8117-9AC4A19DD0AC}" destId="{9A159CD0-5667-4F9C-B4F4-73693136C1FF}" srcOrd="2" destOrd="0" presId="urn:microsoft.com/office/officeart/2018/2/layout/IconVerticalSolidList"/>
    <dgm:cxn modelId="{238B29D2-0A97-4817-9C26-1D5CB8278EB6}" type="presParOf" srcId="{1F90F196-2CFE-4244-8117-9AC4A19DD0AC}" destId="{21824B2E-596E-4AF7-8E88-3123B6290B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31BCA-8FCC-4622-A3DD-7E2DD689BF80}">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99B33C-8CFA-4C16-99B7-BF3F885B758E}">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712792-6EB2-496B-AF3C-147917E7A621}">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Based on the regression results:</a:t>
          </a:r>
        </a:p>
      </dsp:txBody>
      <dsp:txXfrm>
        <a:off x="1057183" y="1805"/>
        <a:ext cx="9458416" cy="915310"/>
      </dsp:txXfrm>
    </dsp:sp>
    <dsp:sp modelId="{5D580AED-24E7-49BE-A38B-8DBF557E3C9F}">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FE9A6A-D686-4C38-9802-E606F2F35A98}">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52E04B-C4AE-4EC7-9DFC-14C6FAB977BC}">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Camera and Gaming Accessories exhibit interaction effects between their key performance indicators (KPIs)</a:t>
          </a:r>
        </a:p>
      </dsp:txBody>
      <dsp:txXfrm>
        <a:off x="1057183" y="1145944"/>
        <a:ext cx="9458416" cy="915310"/>
      </dsp:txXfrm>
    </dsp:sp>
    <dsp:sp modelId="{3A6D46DC-B491-4EAC-A7AB-474176DDA1B6}">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B46B37-4D49-4030-B46F-0BAFCFAF7FB4}">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270AD3-FCA6-4059-9B71-257749D77C42}">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For Home Audio, the KPIs contribute additively to the Gross Merchandise Value (GMV)</a:t>
          </a:r>
        </a:p>
      </dsp:txBody>
      <dsp:txXfrm>
        <a:off x="1057183" y="2290082"/>
        <a:ext cx="9458416" cy="915310"/>
      </dsp:txXfrm>
    </dsp:sp>
    <dsp:sp modelId="{87ECD2A8-16D2-42B9-8062-84776465C68B}">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4BF332-C333-4854-9C09-A89EE840C439}">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824B2E-596E-4AF7-8E88-3123B6290B2F}">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The multiplicative models highlight the compounded impact of KPI changes on revenue growth.</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E7A6-86B7-3FFD-C42E-D367BA884E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BB382F-EAEC-A4AA-7C39-A28EA3280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2DB665-555D-AA3F-1018-6A2672CAF03D}"/>
              </a:ext>
            </a:extLst>
          </p:cNvPr>
          <p:cNvSpPr>
            <a:spLocks noGrp="1"/>
          </p:cNvSpPr>
          <p:nvPr>
            <p:ph type="dt" sz="half" idx="10"/>
          </p:nvPr>
        </p:nvSpPr>
        <p:spPr/>
        <p:txBody>
          <a:bodyPr/>
          <a:lstStyle/>
          <a:p>
            <a:fld id="{79570AB9-1BE4-4459-B003-73F9B1EC9CE1}" type="datetimeFigureOut">
              <a:rPr lang="en-IN" smtClean="0"/>
              <a:t>18/09/25</a:t>
            </a:fld>
            <a:endParaRPr lang="en-IN"/>
          </a:p>
        </p:txBody>
      </p:sp>
      <p:sp>
        <p:nvSpPr>
          <p:cNvPr id="5" name="Footer Placeholder 4">
            <a:extLst>
              <a:ext uri="{FF2B5EF4-FFF2-40B4-BE49-F238E27FC236}">
                <a16:creationId xmlns:a16="http://schemas.microsoft.com/office/drawing/2014/main" id="{B19EE695-397D-37E4-C8BC-38DC21D5FC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C1C77D-210B-92A6-2BF2-478DEB106C42}"/>
              </a:ext>
            </a:extLst>
          </p:cNvPr>
          <p:cNvSpPr>
            <a:spLocks noGrp="1"/>
          </p:cNvSpPr>
          <p:nvPr>
            <p:ph type="sldNum" sz="quarter" idx="12"/>
          </p:nvPr>
        </p:nvSpPr>
        <p:spPr/>
        <p:txBody>
          <a:bodyPr/>
          <a:lstStyle/>
          <a:p>
            <a:fld id="{55BC3121-19E1-44A7-B148-660365834ADA}" type="slidenum">
              <a:rPr lang="en-IN" smtClean="0"/>
              <a:t>‹#›</a:t>
            </a:fld>
            <a:endParaRPr lang="en-IN"/>
          </a:p>
        </p:txBody>
      </p:sp>
    </p:spTree>
    <p:extLst>
      <p:ext uri="{BB962C8B-B14F-4D97-AF65-F5344CB8AC3E}">
        <p14:creationId xmlns:p14="http://schemas.microsoft.com/office/powerpoint/2010/main" val="393932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BF64-DD3B-74AD-A734-E4BC96A06C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098F73-E9A6-4C6F-EFD8-C441DD8CB5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9D5941-2184-A0FD-EEE9-030F0ED6C894}"/>
              </a:ext>
            </a:extLst>
          </p:cNvPr>
          <p:cNvSpPr>
            <a:spLocks noGrp="1"/>
          </p:cNvSpPr>
          <p:nvPr>
            <p:ph type="dt" sz="half" idx="10"/>
          </p:nvPr>
        </p:nvSpPr>
        <p:spPr/>
        <p:txBody>
          <a:bodyPr/>
          <a:lstStyle/>
          <a:p>
            <a:fld id="{79570AB9-1BE4-4459-B003-73F9B1EC9CE1}" type="datetimeFigureOut">
              <a:rPr lang="en-IN" smtClean="0"/>
              <a:t>18/09/25</a:t>
            </a:fld>
            <a:endParaRPr lang="en-IN"/>
          </a:p>
        </p:txBody>
      </p:sp>
      <p:sp>
        <p:nvSpPr>
          <p:cNvPr id="5" name="Footer Placeholder 4">
            <a:extLst>
              <a:ext uri="{FF2B5EF4-FFF2-40B4-BE49-F238E27FC236}">
                <a16:creationId xmlns:a16="http://schemas.microsoft.com/office/drawing/2014/main" id="{03F3D92D-2312-B2DE-1676-35C61ABF17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E49A9B-E05D-02B6-4C62-FC060F5111ED}"/>
              </a:ext>
            </a:extLst>
          </p:cNvPr>
          <p:cNvSpPr>
            <a:spLocks noGrp="1"/>
          </p:cNvSpPr>
          <p:nvPr>
            <p:ph type="sldNum" sz="quarter" idx="12"/>
          </p:nvPr>
        </p:nvSpPr>
        <p:spPr/>
        <p:txBody>
          <a:bodyPr/>
          <a:lstStyle/>
          <a:p>
            <a:fld id="{55BC3121-19E1-44A7-B148-660365834ADA}" type="slidenum">
              <a:rPr lang="en-IN" smtClean="0"/>
              <a:t>‹#›</a:t>
            </a:fld>
            <a:endParaRPr lang="en-IN"/>
          </a:p>
        </p:txBody>
      </p:sp>
    </p:spTree>
    <p:extLst>
      <p:ext uri="{BB962C8B-B14F-4D97-AF65-F5344CB8AC3E}">
        <p14:creationId xmlns:p14="http://schemas.microsoft.com/office/powerpoint/2010/main" val="2032699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B6CCD7-00D7-2098-A361-AAA4750D8F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693ED6-F9AA-C298-D771-20E0F31DE2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859B25-C8F3-7F42-85FA-C3FD895B6171}"/>
              </a:ext>
            </a:extLst>
          </p:cNvPr>
          <p:cNvSpPr>
            <a:spLocks noGrp="1"/>
          </p:cNvSpPr>
          <p:nvPr>
            <p:ph type="dt" sz="half" idx="10"/>
          </p:nvPr>
        </p:nvSpPr>
        <p:spPr/>
        <p:txBody>
          <a:bodyPr/>
          <a:lstStyle/>
          <a:p>
            <a:fld id="{79570AB9-1BE4-4459-B003-73F9B1EC9CE1}" type="datetimeFigureOut">
              <a:rPr lang="en-IN" smtClean="0"/>
              <a:t>18/09/25</a:t>
            </a:fld>
            <a:endParaRPr lang="en-IN"/>
          </a:p>
        </p:txBody>
      </p:sp>
      <p:sp>
        <p:nvSpPr>
          <p:cNvPr id="5" name="Footer Placeholder 4">
            <a:extLst>
              <a:ext uri="{FF2B5EF4-FFF2-40B4-BE49-F238E27FC236}">
                <a16:creationId xmlns:a16="http://schemas.microsoft.com/office/drawing/2014/main" id="{E73DBF79-59A0-057B-A62B-94408504A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116F0E-98FB-2A16-7619-9A599A1E0DDA}"/>
              </a:ext>
            </a:extLst>
          </p:cNvPr>
          <p:cNvSpPr>
            <a:spLocks noGrp="1"/>
          </p:cNvSpPr>
          <p:nvPr>
            <p:ph type="sldNum" sz="quarter" idx="12"/>
          </p:nvPr>
        </p:nvSpPr>
        <p:spPr/>
        <p:txBody>
          <a:bodyPr/>
          <a:lstStyle/>
          <a:p>
            <a:fld id="{55BC3121-19E1-44A7-B148-660365834ADA}" type="slidenum">
              <a:rPr lang="en-IN" smtClean="0"/>
              <a:t>‹#›</a:t>
            </a:fld>
            <a:endParaRPr lang="en-IN"/>
          </a:p>
        </p:txBody>
      </p:sp>
    </p:spTree>
    <p:extLst>
      <p:ext uri="{BB962C8B-B14F-4D97-AF65-F5344CB8AC3E}">
        <p14:creationId xmlns:p14="http://schemas.microsoft.com/office/powerpoint/2010/main" val="202099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7DCA-7FAD-E546-99E1-4467D9C7A1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FA61FB-B6DF-874A-B486-67D830A4A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5CBFCC-9FE8-32B8-1492-DBCCFACAF47E}"/>
              </a:ext>
            </a:extLst>
          </p:cNvPr>
          <p:cNvSpPr>
            <a:spLocks noGrp="1"/>
          </p:cNvSpPr>
          <p:nvPr>
            <p:ph type="dt" sz="half" idx="10"/>
          </p:nvPr>
        </p:nvSpPr>
        <p:spPr/>
        <p:txBody>
          <a:bodyPr/>
          <a:lstStyle/>
          <a:p>
            <a:fld id="{79570AB9-1BE4-4459-B003-73F9B1EC9CE1}" type="datetimeFigureOut">
              <a:rPr lang="en-IN" smtClean="0"/>
              <a:t>18/09/25</a:t>
            </a:fld>
            <a:endParaRPr lang="en-IN"/>
          </a:p>
        </p:txBody>
      </p:sp>
      <p:sp>
        <p:nvSpPr>
          <p:cNvPr id="5" name="Footer Placeholder 4">
            <a:extLst>
              <a:ext uri="{FF2B5EF4-FFF2-40B4-BE49-F238E27FC236}">
                <a16:creationId xmlns:a16="http://schemas.microsoft.com/office/drawing/2014/main" id="{3ADB4352-3832-34A2-1FEA-041A0F2CFC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B26E19-77F0-FAF3-7861-B0B653F0433B}"/>
              </a:ext>
            </a:extLst>
          </p:cNvPr>
          <p:cNvSpPr>
            <a:spLocks noGrp="1"/>
          </p:cNvSpPr>
          <p:nvPr>
            <p:ph type="sldNum" sz="quarter" idx="12"/>
          </p:nvPr>
        </p:nvSpPr>
        <p:spPr/>
        <p:txBody>
          <a:bodyPr/>
          <a:lstStyle/>
          <a:p>
            <a:fld id="{55BC3121-19E1-44A7-B148-660365834ADA}" type="slidenum">
              <a:rPr lang="en-IN" smtClean="0"/>
              <a:t>‹#›</a:t>
            </a:fld>
            <a:endParaRPr lang="en-IN"/>
          </a:p>
        </p:txBody>
      </p:sp>
    </p:spTree>
    <p:extLst>
      <p:ext uri="{BB962C8B-B14F-4D97-AF65-F5344CB8AC3E}">
        <p14:creationId xmlns:p14="http://schemas.microsoft.com/office/powerpoint/2010/main" val="836470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66A2-605D-734E-8172-317AADFEFC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F70ABD-0952-450D-2BF1-3FE218EF65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71616B-3C1E-780A-F8B6-20B26A99B249}"/>
              </a:ext>
            </a:extLst>
          </p:cNvPr>
          <p:cNvSpPr>
            <a:spLocks noGrp="1"/>
          </p:cNvSpPr>
          <p:nvPr>
            <p:ph type="dt" sz="half" idx="10"/>
          </p:nvPr>
        </p:nvSpPr>
        <p:spPr/>
        <p:txBody>
          <a:bodyPr/>
          <a:lstStyle/>
          <a:p>
            <a:fld id="{79570AB9-1BE4-4459-B003-73F9B1EC9CE1}" type="datetimeFigureOut">
              <a:rPr lang="en-IN" smtClean="0"/>
              <a:t>18/09/25</a:t>
            </a:fld>
            <a:endParaRPr lang="en-IN"/>
          </a:p>
        </p:txBody>
      </p:sp>
      <p:sp>
        <p:nvSpPr>
          <p:cNvPr id="5" name="Footer Placeholder 4">
            <a:extLst>
              <a:ext uri="{FF2B5EF4-FFF2-40B4-BE49-F238E27FC236}">
                <a16:creationId xmlns:a16="http://schemas.microsoft.com/office/drawing/2014/main" id="{0550CE73-59F9-F504-F1D7-E07EB65D18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AECFE8-BC97-16C8-EE76-499172EFBB71}"/>
              </a:ext>
            </a:extLst>
          </p:cNvPr>
          <p:cNvSpPr>
            <a:spLocks noGrp="1"/>
          </p:cNvSpPr>
          <p:nvPr>
            <p:ph type="sldNum" sz="quarter" idx="12"/>
          </p:nvPr>
        </p:nvSpPr>
        <p:spPr/>
        <p:txBody>
          <a:bodyPr/>
          <a:lstStyle/>
          <a:p>
            <a:fld id="{55BC3121-19E1-44A7-B148-660365834ADA}" type="slidenum">
              <a:rPr lang="en-IN" smtClean="0"/>
              <a:t>‹#›</a:t>
            </a:fld>
            <a:endParaRPr lang="en-IN"/>
          </a:p>
        </p:txBody>
      </p:sp>
    </p:spTree>
    <p:extLst>
      <p:ext uri="{BB962C8B-B14F-4D97-AF65-F5344CB8AC3E}">
        <p14:creationId xmlns:p14="http://schemas.microsoft.com/office/powerpoint/2010/main" val="429484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9AC1-13B2-C028-4210-CD678B2C02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9E7F6E-7138-D599-5FA8-C233CCF399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BF8DD2-72D8-EC14-4DA4-713F6EC04D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5A398E-2329-8CFC-7C8D-703794E045AA}"/>
              </a:ext>
            </a:extLst>
          </p:cNvPr>
          <p:cNvSpPr>
            <a:spLocks noGrp="1"/>
          </p:cNvSpPr>
          <p:nvPr>
            <p:ph type="dt" sz="half" idx="10"/>
          </p:nvPr>
        </p:nvSpPr>
        <p:spPr/>
        <p:txBody>
          <a:bodyPr/>
          <a:lstStyle/>
          <a:p>
            <a:fld id="{79570AB9-1BE4-4459-B003-73F9B1EC9CE1}" type="datetimeFigureOut">
              <a:rPr lang="en-IN" smtClean="0"/>
              <a:t>18/09/25</a:t>
            </a:fld>
            <a:endParaRPr lang="en-IN"/>
          </a:p>
        </p:txBody>
      </p:sp>
      <p:sp>
        <p:nvSpPr>
          <p:cNvPr id="6" name="Footer Placeholder 5">
            <a:extLst>
              <a:ext uri="{FF2B5EF4-FFF2-40B4-BE49-F238E27FC236}">
                <a16:creationId xmlns:a16="http://schemas.microsoft.com/office/drawing/2014/main" id="{EDD37025-575D-29B8-DF1C-4C63911E3E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70E4DB-00BE-79B8-9A1F-CAA28FAC5A63}"/>
              </a:ext>
            </a:extLst>
          </p:cNvPr>
          <p:cNvSpPr>
            <a:spLocks noGrp="1"/>
          </p:cNvSpPr>
          <p:nvPr>
            <p:ph type="sldNum" sz="quarter" idx="12"/>
          </p:nvPr>
        </p:nvSpPr>
        <p:spPr/>
        <p:txBody>
          <a:bodyPr/>
          <a:lstStyle/>
          <a:p>
            <a:fld id="{55BC3121-19E1-44A7-B148-660365834ADA}" type="slidenum">
              <a:rPr lang="en-IN" smtClean="0"/>
              <a:t>‹#›</a:t>
            </a:fld>
            <a:endParaRPr lang="en-IN"/>
          </a:p>
        </p:txBody>
      </p:sp>
    </p:spTree>
    <p:extLst>
      <p:ext uri="{BB962C8B-B14F-4D97-AF65-F5344CB8AC3E}">
        <p14:creationId xmlns:p14="http://schemas.microsoft.com/office/powerpoint/2010/main" val="45667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4E898-3BD3-92F2-FEC7-FC420CCEA8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E5955E-F4ED-3015-0225-4ACD3CC8C2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297626-930C-994B-902C-D51CB84470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E3837A7-530E-FB00-A4FC-693D646606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6300CF-FEBA-C01B-9636-E1B95F1290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76E1FF-E4A7-5A4D-3D44-D05FEC5832DA}"/>
              </a:ext>
            </a:extLst>
          </p:cNvPr>
          <p:cNvSpPr>
            <a:spLocks noGrp="1"/>
          </p:cNvSpPr>
          <p:nvPr>
            <p:ph type="dt" sz="half" idx="10"/>
          </p:nvPr>
        </p:nvSpPr>
        <p:spPr/>
        <p:txBody>
          <a:bodyPr/>
          <a:lstStyle/>
          <a:p>
            <a:fld id="{79570AB9-1BE4-4459-B003-73F9B1EC9CE1}" type="datetimeFigureOut">
              <a:rPr lang="en-IN" smtClean="0"/>
              <a:t>18/09/25</a:t>
            </a:fld>
            <a:endParaRPr lang="en-IN"/>
          </a:p>
        </p:txBody>
      </p:sp>
      <p:sp>
        <p:nvSpPr>
          <p:cNvPr id="8" name="Footer Placeholder 7">
            <a:extLst>
              <a:ext uri="{FF2B5EF4-FFF2-40B4-BE49-F238E27FC236}">
                <a16:creationId xmlns:a16="http://schemas.microsoft.com/office/drawing/2014/main" id="{0916A29F-4B99-7F75-9CD8-3D8A8E09FE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759092-96C6-458D-79ED-3F471B34D64A}"/>
              </a:ext>
            </a:extLst>
          </p:cNvPr>
          <p:cNvSpPr>
            <a:spLocks noGrp="1"/>
          </p:cNvSpPr>
          <p:nvPr>
            <p:ph type="sldNum" sz="quarter" idx="12"/>
          </p:nvPr>
        </p:nvSpPr>
        <p:spPr/>
        <p:txBody>
          <a:bodyPr/>
          <a:lstStyle/>
          <a:p>
            <a:fld id="{55BC3121-19E1-44A7-B148-660365834ADA}" type="slidenum">
              <a:rPr lang="en-IN" smtClean="0"/>
              <a:t>‹#›</a:t>
            </a:fld>
            <a:endParaRPr lang="en-IN"/>
          </a:p>
        </p:txBody>
      </p:sp>
    </p:spTree>
    <p:extLst>
      <p:ext uri="{BB962C8B-B14F-4D97-AF65-F5344CB8AC3E}">
        <p14:creationId xmlns:p14="http://schemas.microsoft.com/office/powerpoint/2010/main" val="2742164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E14B-5E27-FBD3-AEB6-53A4CAFE44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7E9B19-B3A1-F1DE-84DF-24A2F2865687}"/>
              </a:ext>
            </a:extLst>
          </p:cNvPr>
          <p:cNvSpPr>
            <a:spLocks noGrp="1"/>
          </p:cNvSpPr>
          <p:nvPr>
            <p:ph type="dt" sz="half" idx="10"/>
          </p:nvPr>
        </p:nvSpPr>
        <p:spPr/>
        <p:txBody>
          <a:bodyPr/>
          <a:lstStyle/>
          <a:p>
            <a:fld id="{79570AB9-1BE4-4459-B003-73F9B1EC9CE1}" type="datetimeFigureOut">
              <a:rPr lang="en-IN" smtClean="0"/>
              <a:t>18/09/25</a:t>
            </a:fld>
            <a:endParaRPr lang="en-IN"/>
          </a:p>
        </p:txBody>
      </p:sp>
      <p:sp>
        <p:nvSpPr>
          <p:cNvPr id="4" name="Footer Placeholder 3">
            <a:extLst>
              <a:ext uri="{FF2B5EF4-FFF2-40B4-BE49-F238E27FC236}">
                <a16:creationId xmlns:a16="http://schemas.microsoft.com/office/drawing/2014/main" id="{38B4698B-B9CD-DD26-9803-68C9C085C7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D24EE0-D6F7-F32E-82B8-497A2F5E28AE}"/>
              </a:ext>
            </a:extLst>
          </p:cNvPr>
          <p:cNvSpPr>
            <a:spLocks noGrp="1"/>
          </p:cNvSpPr>
          <p:nvPr>
            <p:ph type="sldNum" sz="quarter" idx="12"/>
          </p:nvPr>
        </p:nvSpPr>
        <p:spPr/>
        <p:txBody>
          <a:bodyPr/>
          <a:lstStyle/>
          <a:p>
            <a:fld id="{55BC3121-19E1-44A7-B148-660365834ADA}" type="slidenum">
              <a:rPr lang="en-IN" smtClean="0"/>
              <a:t>‹#›</a:t>
            </a:fld>
            <a:endParaRPr lang="en-IN"/>
          </a:p>
        </p:txBody>
      </p:sp>
    </p:spTree>
    <p:extLst>
      <p:ext uri="{BB962C8B-B14F-4D97-AF65-F5344CB8AC3E}">
        <p14:creationId xmlns:p14="http://schemas.microsoft.com/office/powerpoint/2010/main" val="2290840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3BA7B9-CF64-3838-141A-61220798FBDF}"/>
              </a:ext>
            </a:extLst>
          </p:cNvPr>
          <p:cNvSpPr>
            <a:spLocks noGrp="1"/>
          </p:cNvSpPr>
          <p:nvPr>
            <p:ph type="dt" sz="half" idx="10"/>
          </p:nvPr>
        </p:nvSpPr>
        <p:spPr/>
        <p:txBody>
          <a:bodyPr/>
          <a:lstStyle/>
          <a:p>
            <a:fld id="{79570AB9-1BE4-4459-B003-73F9B1EC9CE1}" type="datetimeFigureOut">
              <a:rPr lang="en-IN" smtClean="0"/>
              <a:t>18/09/25</a:t>
            </a:fld>
            <a:endParaRPr lang="en-IN"/>
          </a:p>
        </p:txBody>
      </p:sp>
      <p:sp>
        <p:nvSpPr>
          <p:cNvPr id="3" name="Footer Placeholder 2">
            <a:extLst>
              <a:ext uri="{FF2B5EF4-FFF2-40B4-BE49-F238E27FC236}">
                <a16:creationId xmlns:a16="http://schemas.microsoft.com/office/drawing/2014/main" id="{6EBFF982-F3BC-B852-F128-387917FDB0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58BB89-80B9-219C-ADCE-DE6860FCEF99}"/>
              </a:ext>
            </a:extLst>
          </p:cNvPr>
          <p:cNvSpPr>
            <a:spLocks noGrp="1"/>
          </p:cNvSpPr>
          <p:nvPr>
            <p:ph type="sldNum" sz="quarter" idx="12"/>
          </p:nvPr>
        </p:nvSpPr>
        <p:spPr/>
        <p:txBody>
          <a:bodyPr/>
          <a:lstStyle/>
          <a:p>
            <a:fld id="{55BC3121-19E1-44A7-B148-660365834ADA}" type="slidenum">
              <a:rPr lang="en-IN" smtClean="0"/>
              <a:t>‹#›</a:t>
            </a:fld>
            <a:endParaRPr lang="en-IN"/>
          </a:p>
        </p:txBody>
      </p:sp>
    </p:spTree>
    <p:extLst>
      <p:ext uri="{BB962C8B-B14F-4D97-AF65-F5344CB8AC3E}">
        <p14:creationId xmlns:p14="http://schemas.microsoft.com/office/powerpoint/2010/main" val="75992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1F92-8066-C35E-834B-EB9B89089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61A26F-4D16-6EDB-A218-7737E12728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3D6853-0D0D-8F04-40BA-A024FF321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AD15A9-43CE-C00D-DF50-7309C1178DE9}"/>
              </a:ext>
            </a:extLst>
          </p:cNvPr>
          <p:cNvSpPr>
            <a:spLocks noGrp="1"/>
          </p:cNvSpPr>
          <p:nvPr>
            <p:ph type="dt" sz="half" idx="10"/>
          </p:nvPr>
        </p:nvSpPr>
        <p:spPr/>
        <p:txBody>
          <a:bodyPr/>
          <a:lstStyle/>
          <a:p>
            <a:fld id="{79570AB9-1BE4-4459-B003-73F9B1EC9CE1}" type="datetimeFigureOut">
              <a:rPr lang="en-IN" smtClean="0"/>
              <a:t>18/09/25</a:t>
            </a:fld>
            <a:endParaRPr lang="en-IN"/>
          </a:p>
        </p:txBody>
      </p:sp>
      <p:sp>
        <p:nvSpPr>
          <p:cNvPr id="6" name="Footer Placeholder 5">
            <a:extLst>
              <a:ext uri="{FF2B5EF4-FFF2-40B4-BE49-F238E27FC236}">
                <a16:creationId xmlns:a16="http://schemas.microsoft.com/office/drawing/2014/main" id="{823C5EC3-D9F8-A113-3C4D-2819DBD3A0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D4E493-3194-465C-5417-841588151D05}"/>
              </a:ext>
            </a:extLst>
          </p:cNvPr>
          <p:cNvSpPr>
            <a:spLocks noGrp="1"/>
          </p:cNvSpPr>
          <p:nvPr>
            <p:ph type="sldNum" sz="quarter" idx="12"/>
          </p:nvPr>
        </p:nvSpPr>
        <p:spPr/>
        <p:txBody>
          <a:bodyPr/>
          <a:lstStyle/>
          <a:p>
            <a:fld id="{55BC3121-19E1-44A7-B148-660365834ADA}" type="slidenum">
              <a:rPr lang="en-IN" smtClean="0"/>
              <a:t>‹#›</a:t>
            </a:fld>
            <a:endParaRPr lang="en-IN"/>
          </a:p>
        </p:txBody>
      </p:sp>
    </p:spTree>
    <p:extLst>
      <p:ext uri="{BB962C8B-B14F-4D97-AF65-F5344CB8AC3E}">
        <p14:creationId xmlns:p14="http://schemas.microsoft.com/office/powerpoint/2010/main" val="150425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A962-1BC7-395B-E687-A0B130105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6C68E7-9596-818B-E271-14D1CE9CCD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5D9980-9873-1BA7-FB50-0AC1AC86B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BE9DB-43DB-F73A-BB81-35E8AAE1709C}"/>
              </a:ext>
            </a:extLst>
          </p:cNvPr>
          <p:cNvSpPr>
            <a:spLocks noGrp="1"/>
          </p:cNvSpPr>
          <p:nvPr>
            <p:ph type="dt" sz="half" idx="10"/>
          </p:nvPr>
        </p:nvSpPr>
        <p:spPr/>
        <p:txBody>
          <a:bodyPr/>
          <a:lstStyle/>
          <a:p>
            <a:fld id="{79570AB9-1BE4-4459-B003-73F9B1EC9CE1}" type="datetimeFigureOut">
              <a:rPr lang="en-IN" smtClean="0"/>
              <a:t>18/09/25</a:t>
            </a:fld>
            <a:endParaRPr lang="en-IN"/>
          </a:p>
        </p:txBody>
      </p:sp>
      <p:sp>
        <p:nvSpPr>
          <p:cNvPr id="6" name="Footer Placeholder 5">
            <a:extLst>
              <a:ext uri="{FF2B5EF4-FFF2-40B4-BE49-F238E27FC236}">
                <a16:creationId xmlns:a16="http://schemas.microsoft.com/office/drawing/2014/main" id="{8845AC9C-4174-921E-104F-DD050F8582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C400BE-2122-D8E8-257E-D58B726CE873}"/>
              </a:ext>
            </a:extLst>
          </p:cNvPr>
          <p:cNvSpPr>
            <a:spLocks noGrp="1"/>
          </p:cNvSpPr>
          <p:nvPr>
            <p:ph type="sldNum" sz="quarter" idx="12"/>
          </p:nvPr>
        </p:nvSpPr>
        <p:spPr/>
        <p:txBody>
          <a:bodyPr/>
          <a:lstStyle/>
          <a:p>
            <a:fld id="{55BC3121-19E1-44A7-B148-660365834ADA}" type="slidenum">
              <a:rPr lang="en-IN" smtClean="0"/>
              <a:t>‹#›</a:t>
            </a:fld>
            <a:endParaRPr lang="en-IN"/>
          </a:p>
        </p:txBody>
      </p:sp>
    </p:spTree>
    <p:extLst>
      <p:ext uri="{BB962C8B-B14F-4D97-AF65-F5344CB8AC3E}">
        <p14:creationId xmlns:p14="http://schemas.microsoft.com/office/powerpoint/2010/main" val="292339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DAD0DF-0D3E-317E-AF1A-3C8A58A1FE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9C6379-C337-4B94-B841-4868C7FA0D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BA9B90-BE0A-CC28-86B1-7574203D37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570AB9-1BE4-4459-B003-73F9B1EC9CE1}" type="datetimeFigureOut">
              <a:rPr lang="en-IN" smtClean="0"/>
              <a:t>18/09/25</a:t>
            </a:fld>
            <a:endParaRPr lang="en-IN"/>
          </a:p>
        </p:txBody>
      </p:sp>
      <p:sp>
        <p:nvSpPr>
          <p:cNvPr id="5" name="Footer Placeholder 4">
            <a:extLst>
              <a:ext uri="{FF2B5EF4-FFF2-40B4-BE49-F238E27FC236}">
                <a16:creationId xmlns:a16="http://schemas.microsoft.com/office/drawing/2014/main" id="{8E1F3838-6BEC-7971-0EBC-DBB84AB1BB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4869F37-8DC8-A41B-977F-5CF16319C0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BC3121-19E1-44A7-B148-660365834ADA}" type="slidenum">
              <a:rPr lang="en-IN" smtClean="0"/>
              <a:t>‹#›</a:t>
            </a:fld>
            <a:endParaRPr lang="en-IN"/>
          </a:p>
        </p:txBody>
      </p:sp>
    </p:spTree>
    <p:extLst>
      <p:ext uri="{BB962C8B-B14F-4D97-AF65-F5344CB8AC3E}">
        <p14:creationId xmlns:p14="http://schemas.microsoft.com/office/powerpoint/2010/main" val="3585230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92C21B-432F-340C-F51F-143628F7B709}"/>
              </a:ext>
            </a:extLst>
          </p:cNvPr>
          <p:cNvSpPr>
            <a:spLocks noGrp="1"/>
          </p:cNvSpPr>
          <p:nvPr>
            <p:ph type="ctrTitle"/>
          </p:nvPr>
        </p:nvSpPr>
        <p:spPr>
          <a:xfrm>
            <a:off x="265233" y="594975"/>
            <a:ext cx="5861503" cy="2635993"/>
          </a:xfrm>
        </p:spPr>
        <p:txBody>
          <a:bodyPr anchor="b">
            <a:normAutofit/>
          </a:bodyPr>
          <a:lstStyle/>
          <a:p>
            <a:pPr algn="l"/>
            <a:r>
              <a:rPr lang="en-IN" b="1" dirty="0"/>
              <a:t>Capstone Project on E-Commerce</a:t>
            </a:r>
          </a:p>
        </p:txBody>
      </p:sp>
      <p:sp>
        <p:nvSpPr>
          <p:cNvPr id="89" name="Rectangle 88">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724051D6-CF33-2D5B-17F7-A0D1B33E7C2D}"/>
              </a:ext>
            </a:extLst>
          </p:cNvPr>
          <p:cNvSpPr>
            <a:spLocks noGrp="1"/>
          </p:cNvSpPr>
          <p:nvPr>
            <p:ph type="subTitle" idx="1"/>
          </p:nvPr>
        </p:nvSpPr>
        <p:spPr>
          <a:xfrm>
            <a:off x="399888" y="4308485"/>
            <a:ext cx="5696111" cy="1954540"/>
          </a:xfrm>
        </p:spPr>
        <p:txBody>
          <a:bodyPr anchor="t">
            <a:normAutofit fontScale="92500"/>
          </a:bodyPr>
          <a:lstStyle/>
          <a:p>
            <a:pPr algn="l"/>
            <a:r>
              <a:rPr lang="en-IN" sz="2600" b="1" dirty="0" err="1">
                <a:solidFill>
                  <a:srgbClr val="FFFFFF"/>
                </a:solidFill>
              </a:rPr>
              <a:t>ElecKart</a:t>
            </a:r>
            <a:r>
              <a:rPr lang="en-IN" sz="2600" b="1" dirty="0">
                <a:solidFill>
                  <a:srgbClr val="FFFFFF"/>
                </a:solidFill>
              </a:rPr>
              <a:t> Analysis &amp; Market Mix Model</a:t>
            </a:r>
          </a:p>
          <a:p>
            <a:pPr algn="l"/>
            <a:endParaRPr lang="en-IN" sz="2600" b="1" dirty="0">
              <a:solidFill>
                <a:srgbClr val="FFFFFF"/>
              </a:solidFill>
            </a:endParaRPr>
          </a:p>
          <a:p>
            <a:pPr algn="l"/>
            <a:r>
              <a:rPr lang="en-IN" sz="2600" b="1" dirty="0">
                <a:solidFill>
                  <a:srgbClr val="FFFFFF"/>
                </a:solidFill>
              </a:rPr>
              <a:t>Presented by :</a:t>
            </a:r>
          </a:p>
          <a:p>
            <a:pPr algn="l"/>
            <a:r>
              <a:rPr lang="en-IN" sz="2600" b="1" dirty="0">
                <a:solidFill>
                  <a:srgbClr val="FFFFFF"/>
                </a:solidFill>
              </a:rPr>
              <a:t>Dhruval Patel | Jatin Sethi | Shreya Singh</a:t>
            </a:r>
          </a:p>
          <a:p>
            <a:pPr algn="l"/>
            <a:endParaRPr lang="en-IN" sz="1500" dirty="0">
              <a:solidFill>
                <a:srgbClr val="FFFFFF"/>
              </a:solidFill>
            </a:endParaRPr>
          </a:p>
        </p:txBody>
      </p:sp>
      <p:pic>
        <p:nvPicPr>
          <p:cNvPr id="59" name="Picture 58" descr="3D abstract blue and gold cube illustration">
            <a:extLst>
              <a:ext uri="{FF2B5EF4-FFF2-40B4-BE49-F238E27FC236}">
                <a16:creationId xmlns:a16="http://schemas.microsoft.com/office/drawing/2014/main" id="{981DD365-7D06-5BBF-B160-48CA5E0CE848}"/>
              </a:ext>
            </a:extLst>
          </p:cNvPr>
          <p:cNvPicPr>
            <a:picLocks noChangeAspect="1"/>
          </p:cNvPicPr>
          <p:nvPr/>
        </p:nvPicPr>
        <p:blipFill>
          <a:blip r:embed="rId2"/>
          <a:srcRect l="15481" r="32351"/>
          <a:stretch>
            <a:fillRect/>
          </a:stretch>
        </p:blipFill>
        <p:spPr>
          <a:xfrm>
            <a:off x="6741261" y="463404"/>
            <a:ext cx="4828314" cy="5553193"/>
          </a:xfrm>
          <a:prstGeom prst="rect">
            <a:avLst/>
          </a:prstGeom>
        </p:spPr>
      </p:pic>
      <p:sp>
        <p:nvSpPr>
          <p:cNvPr id="95" name="Rectangle 94">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519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32BC26-6274-CAA1-7318-5BA3E68ECD5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6F31675-E040-42D7-1CA9-2777F22CC6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377619-E065-A123-DDC0-AD8008A19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2C3E72B-C7CA-E8EB-FDAB-9ED973231D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399A42D-9B0E-8834-63CF-4BCE6CCA3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27CC5B6-01C4-9DD0-13D8-FB88A026A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BC1FC-C6D7-5931-5A3E-B3F3DCABF98E}"/>
              </a:ext>
            </a:extLst>
          </p:cNvPr>
          <p:cNvSpPr>
            <a:spLocks noGrp="1"/>
          </p:cNvSpPr>
          <p:nvPr>
            <p:ph type="title"/>
          </p:nvPr>
        </p:nvSpPr>
        <p:spPr>
          <a:xfrm>
            <a:off x="1371599" y="294538"/>
            <a:ext cx="9895951" cy="1033669"/>
          </a:xfrm>
        </p:spPr>
        <p:txBody>
          <a:bodyPr>
            <a:normAutofit/>
          </a:bodyPr>
          <a:lstStyle/>
          <a:p>
            <a:r>
              <a:rPr lang="en-US" sz="4000" b="1" dirty="0">
                <a:solidFill>
                  <a:schemeClr val="bg1"/>
                </a:solidFill>
              </a:rPr>
              <a:t>DATA UNDERSTANDING -I</a:t>
            </a:r>
            <a:br>
              <a:rPr lang="en-US" sz="4000" b="1" dirty="0">
                <a:solidFill>
                  <a:schemeClr val="bg1"/>
                </a:solidFill>
              </a:rPr>
            </a:br>
            <a:r>
              <a:rPr lang="en-US" sz="2000" b="1" dirty="0">
                <a:solidFill>
                  <a:schemeClr val="bg1"/>
                </a:solidFill>
              </a:rPr>
              <a:t>July 2015 to June 2016</a:t>
            </a:r>
            <a:endParaRPr lang="en-IN" sz="2000" b="1" dirty="0">
              <a:solidFill>
                <a:schemeClr val="bg1"/>
              </a:solidFill>
            </a:endParaRPr>
          </a:p>
        </p:txBody>
      </p:sp>
      <p:pic>
        <p:nvPicPr>
          <p:cNvPr id="5" name="Content Placeholder 4">
            <a:extLst>
              <a:ext uri="{FF2B5EF4-FFF2-40B4-BE49-F238E27FC236}">
                <a16:creationId xmlns:a16="http://schemas.microsoft.com/office/drawing/2014/main" id="{0D460AAC-CBFA-1735-AAEA-8B4E20562B90}"/>
              </a:ext>
            </a:extLst>
          </p:cNvPr>
          <p:cNvPicPr>
            <a:picLocks noGrp="1" noChangeAspect="1"/>
          </p:cNvPicPr>
          <p:nvPr>
            <p:ph idx="1"/>
          </p:nvPr>
        </p:nvPicPr>
        <p:blipFill>
          <a:blip r:embed="rId2"/>
          <a:stretch>
            <a:fillRect/>
          </a:stretch>
        </p:blipFill>
        <p:spPr>
          <a:xfrm>
            <a:off x="1157592" y="1642106"/>
            <a:ext cx="6699190" cy="3794821"/>
          </a:xfrm>
          <a:prstGeom prst="rect">
            <a:avLst/>
          </a:prstGeom>
        </p:spPr>
      </p:pic>
      <p:pic>
        <p:nvPicPr>
          <p:cNvPr id="7" name="Picture 6">
            <a:extLst>
              <a:ext uri="{FF2B5EF4-FFF2-40B4-BE49-F238E27FC236}">
                <a16:creationId xmlns:a16="http://schemas.microsoft.com/office/drawing/2014/main" id="{0766639C-0FE7-C07A-2C3A-012AF718F94E}"/>
              </a:ext>
            </a:extLst>
          </p:cNvPr>
          <p:cNvPicPr>
            <a:picLocks noChangeAspect="1"/>
          </p:cNvPicPr>
          <p:nvPr/>
        </p:nvPicPr>
        <p:blipFill>
          <a:blip r:embed="rId3"/>
          <a:stretch>
            <a:fillRect/>
          </a:stretch>
        </p:blipFill>
        <p:spPr>
          <a:xfrm>
            <a:off x="1157592" y="5481602"/>
            <a:ext cx="5069394" cy="1287049"/>
          </a:xfrm>
          <a:prstGeom prst="rect">
            <a:avLst/>
          </a:prstGeom>
        </p:spPr>
      </p:pic>
    </p:spTree>
    <p:extLst>
      <p:ext uri="{BB962C8B-B14F-4D97-AF65-F5344CB8AC3E}">
        <p14:creationId xmlns:p14="http://schemas.microsoft.com/office/powerpoint/2010/main" val="1532245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DABE52-05AA-D099-CEBE-DF4E41EA0AD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E07D3FB-C119-D87B-00BB-29A2864FE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9052C96-4EFE-3606-2616-0EC7A4FB0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670E48-7F00-5A24-C623-A715E8C2F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73A4D2-DB90-8B5D-BF32-8B3E2F4180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D4856C-CAD1-169E-E1DD-43C8FD092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C3AD13-E848-828A-7F82-0011349722FA}"/>
              </a:ext>
            </a:extLst>
          </p:cNvPr>
          <p:cNvSpPr>
            <a:spLocks noGrp="1"/>
          </p:cNvSpPr>
          <p:nvPr>
            <p:ph type="title"/>
          </p:nvPr>
        </p:nvSpPr>
        <p:spPr>
          <a:xfrm>
            <a:off x="1371599" y="294538"/>
            <a:ext cx="9895951" cy="1033669"/>
          </a:xfrm>
        </p:spPr>
        <p:txBody>
          <a:bodyPr>
            <a:normAutofit/>
          </a:bodyPr>
          <a:lstStyle/>
          <a:p>
            <a:r>
              <a:rPr lang="en-IN" sz="4000" b="1" dirty="0">
                <a:solidFill>
                  <a:schemeClr val="bg1"/>
                </a:solidFill>
              </a:rPr>
              <a:t>EXPLORATORY DATA ANALYSIS </a:t>
            </a:r>
          </a:p>
        </p:txBody>
      </p:sp>
      <p:pic>
        <p:nvPicPr>
          <p:cNvPr id="4" name="Content Placeholder 3">
            <a:extLst>
              <a:ext uri="{FF2B5EF4-FFF2-40B4-BE49-F238E27FC236}">
                <a16:creationId xmlns:a16="http://schemas.microsoft.com/office/drawing/2014/main" id="{55DB5B64-C623-5AA2-2126-B264A8D2AE66}"/>
              </a:ext>
            </a:extLst>
          </p:cNvPr>
          <p:cNvPicPr>
            <a:picLocks noGrp="1" noChangeAspect="1"/>
          </p:cNvPicPr>
          <p:nvPr>
            <p:ph idx="1"/>
          </p:nvPr>
        </p:nvPicPr>
        <p:blipFill>
          <a:blip r:embed="rId2"/>
          <a:stretch>
            <a:fillRect/>
          </a:stretch>
        </p:blipFill>
        <p:spPr>
          <a:xfrm>
            <a:off x="1147965" y="1885279"/>
            <a:ext cx="8385682" cy="3307500"/>
          </a:xfrm>
          <a:prstGeom prst="rect">
            <a:avLst/>
          </a:prstGeom>
        </p:spPr>
      </p:pic>
      <p:sp>
        <p:nvSpPr>
          <p:cNvPr id="5" name="TextBox 4">
            <a:extLst>
              <a:ext uri="{FF2B5EF4-FFF2-40B4-BE49-F238E27FC236}">
                <a16:creationId xmlns:a16="http://schemas.microsoft.com/office/drawing/2014/main" id="{1929F096-8B12-F134-8404-4F411352D64E}"/>
              </a:ext>
            </a:extLst>
          </p:cNvPr>
          <p:cNvSpPr txBox="1"/>
          <p:nvPr/>
        </p:nvSpPr>
        <p:spPr>
          <a:xfrm>
            <a:off x="554224" y="6011694"/>
            <a:ext cx="9874819" cy="707886"/>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sales price and GMV distribution appears to be peaking between 0 and 5000, </a:t>
            </a:r>
          </a:p>
          <a:p>
            <a:r>
              <a:rPr lang="en-US" sz="2000" dirty="0">
                <a:latin typeface="Arial" panose="020B0604020202020204" pitchFamily="34" charset="0"/>
                <a:cs typeface="Arial" panose="020B0604020202020204" pitchFamily="34" charset="0"/>
              </a:rPr>
              <a:t>      with a right-skewed distribution</a:t>
            </a:r>
          </a:p>
        </p:txBody>
      </p:sp>
    </p:spTree>
    <p:extLst>
      <p:ext uri="{BB962C8B-B14F-4D97-AF65-F5344CB8AC3E}">
        <p14:creationId xmlns:p14="http://schemas.microsoft.com/office/powerpoint/2010/main" val="3787851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22A4F8-B459-8AE8-2426-BC15BA90D4AD}"/>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0A0B4FD-A3DF-74A0-E218-D5A8205BF27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100" b="1" kern="1200">
                <a:solidFill>
                  <a:srgbClr val="FFFFFF"/>
                </a:solidFill>
                <a:latin typeface="+mj-lt"/>
                <a:ea typeface="+mj-ea"/>
                <a:cs typeface="+mj-cs"/>
              </a:rPr>
              <a:t>EXPLORATORY DATA ANALYSIS </a:t>
            </a:r>
          </a:p>
        </p:txBody>
      </p:sp>
      <p:pic>
        <p:nvPicPr>
          <p:cNvPr id="4" name="Content Placeholder 3">
            <a:extLst>
              <a:ext uri="{FF2B5EF4-FFF2-40B4-BE49-F238E27FC236}">
                <a16:creationId xmlns:a16="http://schemas.microsoft.com/office/drawing/2014/main" id="{961206E4-168B-6A73-8CD7-ED90FAA89B4F}"/>
              </a:ext>
            </a:extLst>
          </p:cNvPr>
          <p:cNvPicPr>
            <a:picLocks noGrp="1" noChangeAspect="1"/>
          </p:cNvPicPr>
          <p:nvPr>
            <p:ph idx="1"/>
          </p:nvPr>
        </p:nvPicPr>
        <p:blipFill>
          <a:blip r:embed="rId2"/>
          <a:stretch>
            <a:fillRect/>
          </a:stretch>
        </p:blipFill>
        <p:spPr>
          <a:xfrm>
            <a:off x="4974086" y="286338"/>
            <a:ext cx="4851978" cy="4670029"/>
          </a:xfrm>
          <a:prstGeom prst="rect">
            <a:avLst/>
          </a:prstGeom>
        </p:spPr>
      </p:pic>
      <p:sp>
        <p:nvSpPr>
          <p:cNvPr id="6" name="TextBox 5">
            <a:extLst>
              <a:ext uri="{FF2B5EF4-FFF2-40B4-BE49-F238E27FC236}">
                <a16:creationId xmlns:a16="http://schemas.microsoft.com/office/drawing/2014/main" id="{EFB1A649-C9F2-DCF1-DDBD-A9468F54039E}"/>
              </a:ext>
            </a:extLst>
          </p:cNvPr>
          <p:cNvSpPr txBox="1"/>
          <p:nvPr/>
        </p:nvSpPr>
        <p:spPr>
          <a:xfrm>
            <a:off x="4364635" y="5248223"/>
            <a:ext cx="7167324"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dominator is </a:t>
            </a:r>
            <a:r>
              <a:rPr lang="en-US" sz="2000" dirty="0" err="1">
                <a:latin typeface="Arial" panose="020B0604020202020204" pitchFamily="34" charset="0"/>
                <a:cs typeface="Arial" panose="020B0604020202020204" pitchFamily="34" charset="0"/>
              </a:rPr>
              <a:t>CameraAccessory</a:t>
            </a:r>
            <a:r>
              <a:rPr lang="en-US" sz="2000" dirty="0">
                <a:latin typeface="Arial" panose="020B0604020202020204" pitchFamily="34" charset="0"/>
                <a:cs typeface="Arial" panose="020B0604020202020204" pitchFamily="34" charset="0"/>
              </a:rPr>
              <a:t> at 42%,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followed by </a:t>
            </a:r>
            <a:r>
              <a:rPr lang="en-US" sz="2000" dirty="0" err="1">
                <a:latin typeface="Arial" panose="020B0604020202020204" pitchFamily="34" charset="0"/>
                <a:cs typeface="Arial" panose="020B0604020202020204" pitchFamily="34" charset="0"/>
              </a:rPr>
              <a:t>GamingAccessory</a:t>
            </a:r>
            <a:r>
              <a:rPr lang="en-US" sz="2000" dirty="0">
                <a:latin typeface="Arial" panose="020B0604020202020204" pitchFamily="34" charset="0"/>
                <a:cs typeface="Arial" panose="020B0604020202020204" pitchFamily="34" charset="0"/>
              </a:rPr>
              <a:t> at 36%,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and </a:t>
            </a:r>
            <a:r>
              <a:rPr lang="en-US" sz="2000" dirty="0" err="1">
                <a:latin typeface="Arial" panose="020B0604020202020204" pitchFamily="34" charset="0"/>
                <a:cs typeface="Arial" panose="020B0604020202020204" pitchFamily="34" charset="0"/>
              </a:rPr>
              <a:t>HomeAudio</a:t>
            </a:r>
            <a:r>
              <a:rPr lang="en-US" sz="2000" dirty="0">
                <a:latin typeface="Arial" panose="020B0604020202020204" pitchFamily="34" charset="0"/>
                <a:cs typeface="Arial" panose="020B0604020202020204" pitchFamily="34" charset="0"/>
              </a:rPr>
              <a:t> comes last at 21%</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0444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567034-F526-E100-B426-54CB9A8FBAE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422F0B-6BDC-ACEA-B549-2F3E57EFC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E273EAE-EE4E-29D4-F47A-3E359EB81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F61EB4-9EFE-160E-D16E-2592418B5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3C445C7-1BDB-08F8-E493-D6F266A03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A73752-1EFC-6B17-6039-506F1B48C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DC6016-544D-598F-7073-4FC7249B6432}"/>
              </a:ext>
            </a:extLst>
          </p:cNvPr>
          <p:cNvSpPr>
            <a:spLocks noGrp="1"/>
          </p:cNvSpPr>
          <p:nvPr>
            <p:ph type="title"/>
          </p:nvPr>
        </p:nvSpPr>
        <p:spPr>
          <a:xfrm>
            <a:off x="1371599" y="294538"/>
            <a:ext cx="9895951" cy="1033669"/>
          </a:xfrm>
        </p:spPr>
        <p:txBody>
          <a:bodyPr>
            <a:normAutofit/>
          </a:bodyPr>
          <a:lstStyle/>
          <a:p>
            <a:r>
              <a:rPr lang="en-IN" sz="4000" b="1" dirty="0">
                <a:solidFill>
                  <a:schemeClr val="bg1"/>
                </a:solidFill>
              </a:rPr>
              <a:t>EXPLORATORY DATA ANALYSIS </a:t>
            </a:r>
          </a:p>
        </p:txBody>
      </p:sp>
      <p:pic>
        <p:nvPicPr>
          <p:cNvPr id="2050" name="Picture 2">
            <a:extLst>
              <a:ext uri="{FF2B5EF4-FFF2-40B4-BE49-F238E27FC236}">
                <a16:creationId xmlns:a16="http://schemas.microsoft.com/office/drawing/2014/main" id="{16B2DF41-4E40-E7A4-27A9-5FC1B54B34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952" y="1793431"/>
            <a:ext cx="10542746" cy="30347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3190A0-A9FF-13DC-8068-EFEB6988D8A6}"/>
              </a:ext>
            </a:extLst>
          </p:cNvPr>
          <p:cNvSpPr txBox="1"/>
          <p:nvPr/>
        </p:nvSpPr>
        <p:spPr>
          <a:xfrm>
            <a:off x="147952" y="5240023"/>
            <a:ext cx="11979818" cy="1323439"/>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highest GMV is seen in October and December, which makes sense as they are holiday months </a:t>
            </a:r>
          </a:p>
          <a:p>
            <a:r>
              <a:rPr lang="en-US" sz="2000" dirty="0">
                <a:latin typeface="Arial" panose="020B0604020202020204" pitchFamily="34" charset="0"/>
                <a:cs typeface="Arial" panose="020B0604020202020204" pitchFamily="34" charset="0"/>
              </a:rPr>
              <a:t>      (Thanksgiving in Oct and Christmas in Dec).</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lowest GMV is seen in August</a:t>
            </a:r>
          </a:p>
        </p:txBody>
      </p:sp>
    </p:spTree>
    <p:extLst>
      <p:ext uri="{BB962C8B-B14F-4D97-AF65-F5344CB8AC3E}">
        <p14:creationId xmlns:p14="http://schemas.microsoft.com/office/powerpoint/2010/main" val="126815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289E08-DA1D-AD33-5A92-AB9A2816D08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280E7-CB54-26B9-E5F8-98A6242F7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CA2E812-4523-B85A-EED3-EA5F4BE03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D45104-DB1C-67F4-A7D9-C2C588679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42B53DF-4A12-456F-D29E-F8B18EA795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5E8B031-A858-182A-D008-1071FAA9A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EE0EBB-3B18-C7F5-475D-431A5ECE3BED}"/>
              </a:ext>
            </a:extLst>
          </p:cNvPr>
          <p:cNvSpPr>
            <a:spLocks noGrp="1"/>
          </p:cNvSpPr>
          <p:nvPr>
            <p:ph type="title"/>
          </p:nvPr>
        </p:nvSpPr>
        <p:spPr>
          <a:xfrm>
            <a:off x="1371599" y="294538"/>
            <a:ext cx="9895951" cy="1033669"/>
          </a:xfrm>
        </p:spPr>
        <p:txBody>
          <a:bodyPr>
            <a:normAutofit/>
          </a:bodyPr>
          <a:lstStyle/>
          <a:p>
            <a:r>
              <a:rPr lang="en-IN" sz="4000" b="1" dirty="0">
                <a:solidFill>
                  <a:schemeClr val="bg1"/>
                </a:solidFill>
              </a:rPr>
              <a:t>EXPLORATORY DATA ANALYSIS </a:t>
            </a:r>
          </a:p>
        </p:txBody>
      </p:sp>
      <p:pic>
        <p:nvPicPr>
          <p:cNvPr id="4" name="Content Placeholder 3">
            <a:extLst>
              <a:ext uri="{FF2B5EF4-FFF2-40B4-BE49-F238E27FC236}">
                <a16:creationId xmlns:a16="http://schemas.microsoft.com/office/drawing/2014/main" id="{16F6B5E7-A2C2-DBC8-AF3A-D8EBFF83A9A9}"/>
              </a:ext>
            </a:extLst>
          </p:cNvPr>
          <p:cNvPicPr>
            <a:picLocks noGrp="1" noChangeAspect="1"/>
          </p:cNvPicPr>
          <p:nvPr>
            <p:ph idx="1"/>
          </p:nvPr>
        </p:nvPicPr>
        <p:blipFill>
          <a:blip r:embed="rId2"/>
          <a:stretch>
            <a:fillRect/>
          </a:stretch>
        </p:blipFill>
        <p:spPr>
          <a:xfrm>
            <a:off x="194453" y="1664471"/>
            <a:ext cx="10409237" cy="3549864"/>
          </a:xfrm>
          <a:prstGeom prst="rect">
            <a:avLst/>
          </a:prstGeom>
        </p:spPr>
      </p:pic>
      <p:sp>
        <p:nvSpPr>
          <p:cNvPr id="5" name="TextBox 4">
            <a:extLst>
              <a:ext uri="{FF2B5EF4-FFF2-40B4-BE49-F238E27FC236}">
                <a16:creationId xmlns:a16="http://schemas.microsoft.com/office/drawing/2014/main" id="{93636B02-877F-F7EE-0834-2E822EF5B8A1}"/>
              </a:ext>
            </a:extLst>
          </p:cNvPr>
          <p:cNvSpPr txBox="1"/>
          <p:nvPr/>
        </p:nvSpPr>
        <p:spPr>
          <a:xfrm>
            <a:off x="194453" y="5432255"/>
            <a:ext cx="10309682" cy="1323439"/>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Sales peaked in October, February, and May due to special sales during those months</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August recorded the lowest sales overall</a:t>
            </a:r>
          </a:p>
          <a:p>
            <a:pPr marL="342900"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3884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F49417-38AA-47BD-BF50-18DAC2BA0FB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7F8BC0F-F492-AED8-4910-3A559C7C54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CF8E666-1E94-FF93-5418-6A4623F06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8E11CB-D32E-4503-C025-CA8451462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BE55D3D-AAF6-0751-9C56-4F970FD26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0A29AC-4AC6-DD66-DB10-2F4C8B3D1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6834C7-41DA-C632-1E98-4B368C4A4086}"/>
              </a:ext>
            </a:extLst>
          </p:cNvPr>
          <p:cNvSpPr>
            <a:spLocks noGrp="1"/>
          </p:cNvSpPr>
          <p:nvPr>
            <p:ph type="title"/>
          </p:nvPr>
        </p:nvSpPr>
        <p:spPr>
          <a:xfrm>
            <a:off x="1371599" y="294538"/>
            <a:ext cx="9895951" cy="1033669"/>
          </a:xfrm>
        </p:spPr>
        <p:txBody>
          <a:bodyPr>
            <a:normAutofit/>
          </a:bodyPr>
          <a:lstStyle/>
          <a:p>
            <a:r>
              <a:rPr lang="en-IN" sz="4000" b="1" dirty="0">
                <a:solidFill>
                  <a:schemeClr val="bg1"/>
                </a:solidFill>
              </a:rPr>
              <a:t>EXPLORATORY DATA ANALYSIS </a:t>
            </a:r>
          </a:p>
        </p:txBody>
      </p:sp>
      <p:pic>
        <p:nvPicPr>
          <p:cNvPr id="4" name="Content Placeholder 3">
            <a:extLst>
              <a:ext uri="{FF2B5EF4-FFF2-40B4-BE49-F238E27FC236}">
                <a16:creationId xmlns:a16="http://schemas.microsoft.com/office/drawing/2014/main" id="{F15D2868-0097-4B19-76AB-47A220201A5C}"/>
              </a:ext>
            </a:extLst>
          </p:cNvPr>
          <p:cNvPicPr>
            <a:picLocks noGrp="1" noChangeAspect="1"/>
          </p:cNvPicPr>
          <p:nvPr>
            <p:ph idx="1"/>
          </p:nvPr>
        </p:nvPicPr>
        <p:blipFill>
          <a:blip r:embed="rId2"/>
          <a:stretch>
            <a:fillRect/>
          </a:stretch>
        </p:blipFill>
        <p:spPr>
          <a:xfrm>
            <a:off x="87449" y="1749398"/>
            <a:ext cx="10409237" cy="3660391"/>
          </a:xfrm>
          <a:prstGeom prst="rect">
            <a:avLst/>
          </a:prstGeom>
        </p:spPr>
      </p:pic>
      <p:sp>
        <p:nvSpPr>
          <p:cNvPr id="5" name="TextBox 4">
            <a:extLst>
              <a:ext uri="{FF2B5EF4-FFF2-40B4-BE49-F238E27FC236}">
                <a16:creationId xmlns:a16="http://schemas.microsoft.com/office/drawing/2014/main" id="{9FCE1FA5-A6E4-D880-0D06-1851A41EED11}"/>
              </a:ext>
            </a:extLst>
          </p:cNvPr>
          <p:cNvSpPr txBox="1"/>
          <p:nvPr/>
        </p:nvSpPr>
        <p:spPr>
          <a:xfrm>
            <a:off x="202276" y="5807715"/>
            <a:ext cx="10179582"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April, May, and June saw the highest discounts. Products have a discount of 40-60%</a:t>
            </a:r>
          </a:p>
        </p:txBody>
      </p:sp>
    </p:spTree>
    <p:extLst>
      <p:ext uri="{BB962C8B-B14F-4D97-AF65-F5344CB8AC3E}">
        <p14:creationId xmlns:p14="http://schemas.microsoft.com/office/powerpoint/2010/main" val="2654160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0A80F5-C77E-7C35-6276-2D0AA54973E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249152-C67D-F527-466F-888B3B467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BC9971B-45ED-D25F-2263-D0F0BDF0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ABED22-9237-C770-96F0-A37C7C90A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7F3CE9B-A2D7-0735-7E32-846FE3F2E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914E060-C5F4-CE31-7FEC-FE67F627A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079C64-1F92-62AE-C107-549092630EA0}"/>
              </a:ext>
            </a:extLst>
          </p:cNvPr>
          <p:cNvSpPr>
            <a:spLocks noGrp="1"/>
          </p:cNvSpPr>
          <p:nvPr>
            <p:ph type="title"/>
          </p:nvPr>
        </p:nvSpPr>
        <p:spPr>
          <a:xfrm>
            <a:off x="1371599" y="294538"/>
            <a:ext cx="9895951" cy="1033669"/>
          </a:xfrm>
        </p:spPr>
        <p:txBody>
          <a:bodyPr>
            <a:normAutofit/>
          </a:bodyPr>
          <a:lstStyle/>
          <a:p>
            <a:r>
              <a:rPr lang="en-IN" sz="4000" b="1" dirty="0">
                <a:solidFill>
                  <a:schemeClr val="bg1"/>
                </a:solidFill>
              </a:rPr>
              <a:t>EXPLORATORY DATA ANALYSIS </a:t>
            </a:r>
          </a:p>
        </p:txBody>
      </p:sp>
      <p:pic>
        <p:nvPicPr>
          <p:cNvPr id="4" name="Content Placeholder 3">
            <a:extLst>
              <a:ext uri="{FF2B5EF4-FFF2-40B4-BE49-F238E27FC236}">
                <a16:creationId xmlns:a16="http://schemas.microsoft.com/office/drawing/2014/main" id="{880901A5-B51F-6B40-FA11-50332BD8F838}"/>
              </a:ext>
            </a:extLst>
          </p:cNvPr>
          <p:cNvPicPr>
            <a:picLocks noGrp="1" noChangeAspect="1"/>
          </p:cNvPicPr>
          <p:nvPr>
            <p:ph idx="1"/>
          </p:nvPr>
        </p:nvPicPr>
        <p:blipFill>
          <a:blip r:embed="rId2"/>
          <a:stretch>
            <a:fillRect/>
          </a:stretch>
        </p:blipFill>
        <p:spPr>
          <a:xfrm>
            <a:off x="112759" y="2554051"/>
            <a:ext cx="6094056" cy="3128473"/>
          </a:xfrm>
          <a:prstGeom prst="rect">
            <a:avLst/>
          </a:prstGeom>
        </p:spPr>
      </p:pic>
      <p:sp>
        <p:nvSpPr>
          <p:cNvPr id="5" name="TextBox 4">
            <a:extLst>
              <a:ext uri="{FF2B5EF4-FFF2-40B4-BE49-F238E27FC236}">
                <a16:creationId xmlns:a16="http://schemas.microsoft.com/office/drawing/2014/main" id="{B633479C-A280-BCEA-44B1-2AD037B80F2F}"/>
              </a:ext>
            </a:extLst>
          </p:cNvPr>
          <p:cNvSpPr txBox="1"/>
          <p:nvPr/>
        </p:nvSpPr>
        <p:spPr>
          <a:xfrm>
            <a:off x="6319574" y="3019054"/>
            <a:ext cx="5759667" cy="221599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GMV is highest when discounts range between 0% and 60%, but starts to decline beyond 60%</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Discounted product </a:t>
            </a:r>
            <a:r>
              <a:rPr lang="en-US" sz="2000" dirty="0" err="1">
                <a:latin typeface="Arial" panose="020B0604020202020204" pitchFamily="34" charset="0"/>
                <a:cs typeface="Arial" panose="020B0604020202020204" pitchFamily="34" charset="0"/>
              </a:rPr>
              <a:t>g,v</a:t>
            </a:r>
            <a:r>
              <a:rPr lang="en-US" sz="2000" dirty="0">
                <a:latin typeface="Arial" panose="020B0604020202020204" pitchFamily="34" charset="0"/>
                <a:cs typeface="Arial" panose="020B0604020202020204" pitchFamily="34" charset="0"/>
              </a:rPr>
              <a:t> falls within 0 to CAD 15,000</a:t>
            </a:r>
          </a:p>
          <a:p>
            <a:endParaRPr lang="en-IN" dirty="0"/>
          </a:p>
        </p:txBody>
      </p:sp>
    </p:spTree>
    <p:extLst>
      <p:ext uri="{BB962C8B-B14F-4D97-AF65-F5344CB8AC3E}">
        <p14:creationId xmlns:p14="http://schemas.microsoft.com/office/powerpoint/2010/main" val="1449941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825FB7-5503-27E1-CAD7-C1141AC7EFA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108D27A-6133-79DC-E4CB-54A639370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C763FED-50CA-5D58-BD2C-A5A0AD619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CB5563C-02EC-C496-DDA2-4AB0A77F6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729603F-2F1B-1209-9D68-1EDCA1908D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C3F6FB2-C9F0-18A0-C731-B51ADCB92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B05CF1-BA64-61EC-A30C-33036043473A}"/>
              </a:ext>
            </a:extLst>
          </p:cNvPr>
          <p:cNvSpPr>
            <a:spLocks noGrp="1"/>
          </p:cNvSpPr>
          <p:nvPr>
            <p:ph type="title"/>
          </p:nvPr>
        </p:nvSpPr>
        <p:spPr>
          <a:xfrm>
            <a:off x="1371599" y="294538"/>
            <a:ext cx="9895951" cy="1033669"/>
          </a:xfrm>
        </p:spPr>
        <p:txBody>
          <a:bodyPr>
            <a:normAutofit/>
          </a:bodyPr>
          <a:lstStyle/>
          <a:p>
            <a:r>
              <a:rPr lang="en-IN" sz="4000" b="1" dirty="0">
                <a:solidFill>
                  <a:schemeClr val="bg1"/>
                </a:solidFill>
              </a:rPr>
              <a:t>EXPLORATORY DATA ANALYSIS </a:t>
            </a:r>
          </a:p>
        </p:txBody>
      </p:sp>
      <p:pic>
        <p:nvPicPr>
          <p:cNvPr id="4" name="Content Placeholder 3">
            <a:extLst>
              <a:ext uri="{FF2B5EF4-FFF2-40B4-BE49-F238E27FC236}">
                <a16:creationId xmlns:a16="http://schemas.microsoft.com/office/drawing/2014/main" id="{81F07593-F872-9881-CCC5-FE5F8BE55E47}"/>
              </a:ext>
            </a:extLst>
          </p:cNvPr>
          <p:cNvPicPr>
            <a:picLocks noGrp="1" noChangeAspect="1"/>
          </p:cNvPicPr>
          <p:nvPr>
            <p:ph idx="1"/>
          </p:nvPr>
        </p:nvPicPr>
        <p:blipFill>
          <a:blip r:embed="rId2"/>
          <a:stretch>
            <a:fillRect/>
          </a:stretch>
        </p:blipFill>
        <p:spPr>
          <a:xfrm>
            <a:off x="372222" y="1706827"/>
            <a:ext cx="5366424" cy="4385874"/>
          </a:xfrm>
          <a:prstGeom prst="rect">
            <a:avLst/>
          </a:prstGeom>
        </p:spPr>
      </p:pic>
      <p:sp>
        <p:nvSpPr>
          <p:cNvPr id="5" name="TextBox 4">
            <a:extLst>
              <a:ext uri="{FF2B5EF4-FFF2-40B4-BE49-F238E27FC236}">
                <a16:creationId xmlns:a16="http://schemas.microsoft.com/office/drawing/2014/main" id="{528BC5D8-BA0F-151F-93C8-1169F8DC17AF}"/>
              </a:ext>
            </a:extLst>
          </p:cNvPr>
          <p:cNvSpPr txBox="1"/>
          <p:nvPr/>
        </p:nvSpPr>
        <p:spPr>
          <a:xfrm>
            <a:off x="6319575" y="2459504"/>
            <a:ext cx="5710130"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Mass-market items generally receive higher discounts compared to luxury goods</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Most mass products are discounted up to 50%, while luxury items typically see discounts up to 40%</a:t>
            </a:r>
          </a:p>
        </p:txBody>
      </p:sp>
    </p:spTree>
    <p:extLst>
      <p:ext uri="{BB962C8B-B14F-4D97-AF65-F5344CB8AC3E}">
        <p14:creationId xmlns:p14="http://schemas.microsoft.com/office/powerpoint/2010/main" val="2209136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069790-E59D-1648-B6C0-B1325C9F194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4C32C6-8F0A-0126-F9DF-FC1BB7554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942832D-C75C-8884-41D7-E5A1AD24C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E25DFF8-15C2-AE11-564C-365D7505B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AC2C615-6545-A58D-523A-15A9A6AE2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6771FF1-C500-95FB-2729-2B61159A0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0027A8-9329-7EE3-A65B-ECE924347B12}"/>
              </a:ext>
            </a:extLst>
          </p:cNvPr>
          <p:cNvSpPr>
            <a:spLocks noGrp="1"/>
          </p:cNvSpPr>
          <p:nvPr>
            <p:ph type="title"/>
          </p:nvPr>
        </p:nvSpPr>
        <p:spPr>
          <a:xfrm>
            <a:off x="1371599" y="294538"/>
            <a:ext cx="9895951" cy="1033669"/>
          </a:xfrm>
        </p:spPr>
        <p:txBody>
          <a:bodyPr>
            <a:normAutofit/>
          </a:bodyPr>
          <a:lstStyle/>
          <a:p>
            <a:r>
              <a:rPr lang="en-IN" sz="4000" b="1" dirty="0">
                <a:solidFill>
                  <a:schemeClr val="bg1"/>
                </a:solidFill>
              </a:rPr>
              <a:t>EXPLORATORY DATA ANALYSIS </a:t>
            </a:r>
          </a:p>
        </p:txBody>
      </p:sp>
      <p:pic>
        <p:nvPicPr>
          <p:cNvPr id="4" name="Content Placeholder 3">
            <a:extLst>
              <a:ext uri="{FF2B5EF4-FFF2-40B4-BE49-F238E27FC236}">
                <a16:creationId xmlns:a16="http://schemas.microsoft.com/office/drawing/2014/main" id="{03B0125D-72C6-896B-B31E-D5B599814652}"/>
              </a:ext>
            </a:extLst>
          </p:cNvPr>
          <p:cNvPicPr>
            <a:picLocks noGrp="1" noChangeAspect="1"/>
          </p:cNvPicPr>
          <p:nvPr>
            <p:ph idx="1"/>
          </p:nvPr>
        </p:nvPicPr>
        <p:blipFill>
          <a:blip r:embed="rId2"/>
          <a:stretch>
            <a:fillRect/>
          </a:stretch>
        </p:blipFill>
        <p:spPr>
          <a:xfrm>
            <a:off x="328557" y="1759379"/>
            <a:ext cx="5845224" cy="4615492"/>
          </a:xfrm>
          <a:prstGeom prst="rect">
            <a:avLst/>
          </a:prstGeom>
        </p:spPr>
      </p:pic>
      <p:sp>
        <p:nvSpPr>
          <p:cNvPr id="5" name="TextBox 4">
            <a:extLst>
              <a:ext uri="{FF2B5EF4-FFF2-40B4-BE49-F238E27FC236}">
                <a16:creationId xmlns:a16="http://schemas.microsoft.com/office/drawing/2014/main" id="{29E496C0-C722-6494-5794-CB81F35A0E5B}"/>
              </a:ext>
            </a:extLst>
          </p:cNvPr>
          <p:cNvSpPr txBox="1"/>
          <p:nvPr/>
        </p:nvSpPr>
        <p:spPr>
          <a:xfrm>
            <a:off x="6319574" y="2797424"/>
            <a:ext cx="559780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Mass products receive significantly more orders compared to luxury products</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Within mass products, camera accessories lead, while home audio dominates in luxury</a:t>
            </a:r>
          </a:p>
        </p:txBody>
      </p:sp>
    </p:spTree>
    <p:extLst>
      <p:ext uri="{BB962C8B-B14F-4D97-AF65-F5344CB8AC3E}">
        <p14:creationId xmlns:p14="http://schemas.microsoft.com/office/powerpoint/2010/main" val="1976151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03FD7F-F1BD-3C4A-E224-3F09C07801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5DBBA2-55B2-9F62-5928-831C5EF7B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F683CF2-E19C-79F0-8228-CD4F97DB5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5B5D395-3EBE-3242-9705-02518E5C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6B61C8-BB36-DE38-2401-2D063FC6B2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9045E8B-CAFE-BD60-D374-86F3A335E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6A0D6-6932-3DC0-D3B3-C0C7A16FFF99}"/>
              </a:ext>
            </a:extLst>
          </p:cNvPr>
          <p:cNvSpPr>
            <a:spLocks noGrp="1"/>
          </p:cNvSpPr>
          <p:nvPr>
            <p:ph type="title"/>
          </p:nvPr>
        </p:nvSpPr>
        <p:spPr>
          <a:xfrm>
            <a:off x="1371599" y="294538"/>
            <a:ext cx="9895951" cy="1033669"/>
          </a:xfrm>
        </p:spPr>
        <p:txBody>
          <a:bodyPr>
            <a:normAutofit/>
          </a:bodyPr>
          <a:lstStyle/>
          <a:p>
            <a:r>
              <a:rPr lang="en-IN" sz="4000" b="1" dirty="0">
                <a:solidFill>
                  <a:schemeClr val="bg1"/>
                </a:solidFill>
              </a:rPr>
              <a:t>EXPLORATORY DATA ANALYSIS </a:t>
            </a:r>
          </a:p>
        </p:txBody>
      </p:sp>
      <p:pic>
        <p:nvPicPr>
          <p:cNvPr id="6" name="Content Placeholder 5">
            <a:extLst>
              <a:ext uri="{FF2B5EF4-FFF2-40B4-BE49-F238E27FC236}">
                <a16:creationId xmlns:a16="http://schemas.microsoft.com/office/drawing/2014/main" id="{7F40503F-C625-A4ED-A56B-2A27B7BEE8F9}"/>
              </a:ext>
            </a:extLst>
          </p:cNvPr>
          <p:cNvPicPr>
            <a:picLocks noGrp="1" noChangeAspect="1"/>
          </p:cNvPicPr>
          <p:nvPr>
            <p:ph idx="1"/>
          </p:nvPr>
        </p:nvPicPr>
        <p:blipFill>
          <a:blip r:embed="rId2"/>
          <a:stretch>
            <a:fillRect/>
          </a:stretch>
        </p:blipFill>
        <p:spPr>
          <a:xfrm>
            <a:off x="175328" y="1885279"/>
            <a:ext cx="5663006" cy="4628264"/>
          </a:xfrm>
          <a:prstGeom prst="rect">
            <a:avLst/>
          </a:prstGeom>
        </p:spPr>
      </p:pic>
      <p:sp>
        <p:nvSpPr>
          <p:cNvPr id="7" name="TextBox 6">
            <a:extLst>
              <a:ext uri="{FF2B5EF4-FFF2-40B4-BE49-F238E27FC236}">
                <a16:creationId xmlns:a16="http://schemas.microsoft.com/office/drawing/2014/main" id="{C68B9286-745A-098C-F3A9-E8C87C7BADC6}"/>
              </a:ext>
            </a:extLst>
          </p:cNvPr>
          <p:cNvSpPr txBox="1"/>
          <p:nvPr/>
        </p:nvSpPr>
        <p:spPr>
          <a:xfrm>
            <a:off x="6013662" y="2921168"/>
            <a:ext cx="5663005"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Home Audio products contribute significantly more revenue compared to Camera and Gaming accessories</a:t>
            </a:r>
          </a:p>
        </p:txBody>
      </p:sp>
    </p:spTree>
    <p:extLst>
      <p:ext uri="{BB962C8B-B14F-4D97-AF65-F5344CB8AC3E}">
        <p14:creationId xmlns:p14="http://schemas.microsoft.com/office/powerpoint/2010/main" val="459377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19B865-B28E-575D-0E39-E6AABE4622BE}"/>
              </a:ext>
            </a:extLst>
          </p:cNvPr>
          <p:cNvSpPr>
            <a:spLocks noGrp="1"/>
          </p:cNvSpPr>
          <p:nvPr>
            <p:ph type="title"/>
          </p:nvPr>
        </p:nvSpPr>
        <p:spPr>
          <a:xfrm>
            <a:off x="826396" y="586855"/>
            <a:ext cx="4230100" cy="3387497"/>
          </a:xfrm>
        </p:spPr>
        <p:txBody>
          <a:bodyPr anchor="b">
            <a:normAutofit/>
          </a:bodyPr>
          <a:lstStyle/>
          <a:p>
            <a:pPr algn="r">
              <a:spcAft>
                <a:spcPts val="600"/>
              </a:spcAft>
            </a:pPr>
            <a:r>
              <a:rPr lang="en-US" sz="4000" b="1" dirty="0">
                <a:solidFill>
                  <a:srgbClr val="FFFFFF"/>
                </a:solidFill>
              </a:rPr>
              <a:t>Problem Statement</a:t>
            </a:r>
          </a:p>
        </p:txBody>
      </p:sp>
      <p:sp>
        <p:nvSpPr>
          <p:cNvPr id="3" name="Content Placeholder 2">
            <a:extLst>
              <a:ext uri="{FF2B5EF4-FFF2-40B4-BE49-F238E27FC236}">
                <a16:creationId xmlns:a16="http://schemas.microsoft.com/office/drawing/2014/main" id="{9253F469-B24F-0974-5AC5-219A45F93CE9}"/>
              </a:ext>
            </a:extLst>
          </p:cNvPr>
          <p:cNvSpPr>
            <a:spLocks noGrp="1"/>
          </p:cNvSpPr>
          <p:nvPr>
            <p:ph idx="1"/>
          </p:nvPr>
        </p:nvSpPr>
        <p:spPr>
          <a:xfrm>
            <a:off x="5926619" y="649480"/>
            <a:ext cx="6086705" cy="5546047"/>
          </a:xfrm>
        </p:spPr>
        <p:txBody>
          <a:bodyPr anchor="ctr">
            <a:normAutofit/>
          </a:bodyPr>
          <a:lstStyle/>
          <a:p>
            <a:pPr marL="0" indent="0">
              <a:buNone/>
            </a:pPr>
            <a:r>
              <a:rPr lang="en-US" sz="2000" dirty="0">
                <a:latin typeface="Arial" panose="020B0604020202020204" pitchFamily="34" charset="0"/>
                <a:cs typeface="Arial" panose="020B0604020202020204" pitchFamily="34" charset="0"/>
              </a:rPr>
              <a:t>As a Data Scientist or an Analyst, working </a:t>
            </a:r>
            <a:r>
              <a:rPr lang="en-US" sz="2000">
                <a:latin typeface="Arial" panose="020B0604020202020204" pitchFamily="34" charset="0"/>
                <a:cs typeface="Arial" panose="020B0604020202020204" pitchFamily="34" charset="0"/>
              </a:rPr>
              <a:t>for ElecKart, </a:t>
            </a:r>
            <a:r>
              <a:rPr lang="en-US" sz="2000" dirty="0">
                <a:latin typeface="Arial" panose="020B0604020202020204" pitchFamily="34" charset="0"/>
                <a:cs typeface="Arial" panose="020B0604020202020204" pitchFamily="34" charset="0"/>
              </a:rPr>
              <a:t>we need to develop a market mix model based on the given information and we need to observe the actual impact of different marketing variables over the last year and recommend the optimal budget allocation for different marketing levers for the next year.</a:t>
            </a:r>
          </a:p>
          <a:p>
            <a:pPr marL="0" indent="0">
              <a:buNone/>
            </a:pPr>
            <a:endParaRPr lang="en-IN" sz="2000" dirty="0"/>
          </a:p>
        </p:txBody>
      </p:sp>
    </p:spTree>
    <p:extLst>
      <p:ext uri="{BB962C8B-B14F-4D97-AF65-F5344CB8AC3E}">
        <p14:creationId xmlns:p14="http://schemas.microsoft.com/office/powerpoint/2010/main" val="2659801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8F070A-14AF-247A-09B9-A5A2D692DF3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85F3665-61F3-4382-4781-D61E4DEA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3D8BF53-1B25-CD0F-622A-ECE6C9FC01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7261C5F-8A53-85B0-B5FC-D9424221E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2C1B587-056E-C681-8D8D-DD11AB54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93E283E-2A88-5B41-79F2-0197AC212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074E72-A688-EFCD-96D5-1FCD075B21B7}"/>
              </a:ext>
            </a:extLst>
          </p:cNvPr>
          <p:cNvSpPr>
            <a:spLocks noGrp="1"/>
          </p:cNvSpPr>
          <p:nvPr>
            <p:ph type="title"/>
          </p:nvPr>
        </p:nvSpPr>
        <p:spPr>
          <a:xfrm>
            <a:off x="1371599" y="294538"/>
            <a:ext cx="9895951" cy="1033669"/>
          </a:xfrm>
        </p:spPr>
        <p:txBody>
          <a:bodyPr>
            <a:normAutofit/>
          </a:bodyPr>
          <a:lstStyle/>
          <a:p>
            <a:r>
              <a:rPr lang="en-IN" sz="4000" b="1" dirty="0">
                <a:solidFill>
                  <a:schemeClr val="bg1"/>
                </a:solidFill>
              </a:rPr>
              <a:t>EXPLORATORY DATA ANALYSIS </a:t>
            </a:r>
          </a:p>
        </p:txBody>
      </p:sp>
      <p:pic>
        <p:nvPicPr>
          <p:cNvPr id="4" name="Content Placeholder 3">
            <a:extLst>
              <a:ext uri="{FF2B5EF4-FFF2-40B4-BE49-F238E27FC236}">
                <a16:creationId xmlns:a16="http://schemas.microsoft.com/office/drawing/2014/main" id="{A609510A-8AC3-EADE-5E04-444B8D6E3F2B}"/>
              </a:ext>
            </a:extLst>
          </p:cNvPr>
          <p:cNvPicPr>
            <a:picLocks noGrp="1" noChangeAspect="1"/>
          </p:cNvPicPr>
          <p:nvPr>
            <p:ph idx="1"/>
          </p:nvPr>
        </p:nvPicPr>
        <p:blipFill>
          <a:blip r:embed="rId2"/>
          <a:stretch>
            <a:fillRect/>
          </a:stretch>
        </p:blipFill>
        <p:spPr>
          <a:xfrm>
            <a:off x="108925" y="1667351"/>
            <a:ext cx="10044723" cy="3559433"/>
          </a:xfrm>
          <a:prstGeom prst="rect">
            <a:avLst/>
          </a:prstGeom>
        </p:spPr>
      </p:pic>
      <p:sp>
        <p:nvSpPr>
          <p:cNvPr id="5" name="TextBox 4">
            <a:extLst>
              <a:ext uri="{FF2B5EF4-FFF2-40B4-BE49-F238E27FC236}">
                <a16:creationId xmlns:a16="http://schemas.microsoft.com/office/drawing/2014/main" id="{3E03C510-8E82-FDC0-F58A-5B262D8E4E2E}"/>
              </a:ext>
            </a:extLst>
          </p:cNvPr>
          <p:cNvSpPr txBox="1"/>
          <p:nvPr/>
        </p:nvSpPr>
        <p:spPr>
          <a:xfrm>
            <a:off x="425971" y="5149085"/>
            <a:ext cx="11657104"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Throughout most months, Camera and Gaming accessories are seen to receive more orders than Home Audio</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Gaming products peak in December, surpassing the other categories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Home Audio sees notably low order volumes during April, May, and June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Orders for Camera accessories are at their highest in May and October</a:t>
            </a:r>
          </a:p>
        </p:txBody>
      </p:sp>
    </p:spTree>
    <p:extLst>
      <p:ext uri="{BB962C8B-B14F-4D97-AF65-F5344CB8AC3E}">
        <p14:creationId xmlns:p14="http://schemas.microsoft.com/office/powerpoint/2010/main" val="3170446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B7B925-319A-3B4A-59C6-A72A8F9E594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A15E82-CAA5-EE17-19D0-0803D11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1D16C0-E565-F0E6-46B9-B1AFD0C6CF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EAE306-E34E-37E1-F7D3-48AA8F40B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449790-F3EC-07C6-2F06-81AE07766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EE229FF-4F00-D507-541F-53A777626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4522B-9109-03D8-2307-092B7B7A697F}"/>
              </a:ext>
            </a:extLst>
          </p:cNvPr>
          <p:cNvSpPr>
            <a:spLocks noGrp="1"/>
          </p:cNvSpPr>
          <p:nvPr>
            <p:ph type="title"/>
          </p:nvPr>
        </p:nvSpPr>
        <p:spPr>
          <a:xfrm>
            <a:off x="1371599" y="294538"/>
            <a:ext cx="9895951" cy="1033669"/>
          </a:xfrm>
        </p:spPr>
        <p:txBody>
          <a:bodyPr>
            <a:normAutofit/>
          </a:bodyPr>
          <a:lstStyle/>
          <a:p>
            <a:r>
              <a:rPr lang="en-IN" sz="4000" b="1" dirty="0">
                <a:solidFill>
                  <a:schemeClr val="bg1"/>
                </a:solidFill>
              </a:rPr>
              <a:t>EXPLORATORY DATA ANALYSIS </a:t>
            </a:r>
          </a:p>
        </p:txBody>
      </p:sp>
      <p:pic>
        <p:nvPicPr>
          <p:cNvPr id="4" name="Content Placeholder 3">
            <a:extLst>
              <a:ext uri="{FF2B5EF4-FFF2-40B4-BE49-F238E27FC236}">
                <a16:creationId xmlns:a16="http://schemas.microsoft.com/office/drawing/2014/main" id="{1FEAFEF0-B67C-F28D-A6E6-307054416F34}"/>
              </a:ext>
            </a:extLst>
          </p:cNvPr>
          <p:cNvPicPr>
            <a:picLocks noGrp="1" noChangeAspect="1"/>
          </p:cNvPicPr>
          <p:nvPr>
            <p:ph idx="1"/>
          </p:nvPr>
        </p:nvPicPr>
        <p:blipFill>
          <a:blip r:embed="rId2"/>
          <a:stretch>
            <a:fillRect/>
          </a:stretch>
        </p:blipFill>
        <p:spPr>
          <a:xfrm>
            <a:off x="389005" y="1885279"/>
            <a:ext cx="10409237" cy="2951415"/>
          </a:xfrm>
          <a:prstGeom prst="rect">
            <a:avLst/>
          </a:prstGeom>
        </p:spPr>
      </p:pic>
      <p:sp>
        <p:nvSpPr>
          <p:cNvPr id="5" name="TextBox 4">
            <a:extLst>
              <a:ext uri="{FF2B5EF4-FFF2-40B4-BE49-F238E27FC236}">
                <a16:creationId xmlns:a16="http://schemas.microsoft.com/office/drawing/2014/main" id="{D0F61A29-8DB6-A887-600E-BD0082A45F61}"/>
              </a:ext>
            </a:extLst>
          </p:cNvPr>
          <p:cNvSpPr txBox="1"/>
          <p:nvPr/>
        </p:nvSpPr>
        <p:spPr>
          <a:xfrm>
            <a:off x="459350" y="4970184"/>
            <a:ext cx="11732650" cy="1754326"/>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Camera and gaming accessories see higher sales volume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Home Audio generates the most revenue, likely due to luxury product focus and preference for </a:t>
            </a:r>
          </a:p>
          <a:p>
            <a:r>
              <a:rPr lang="en-US" dirty="0">
                <a:latin typeface="Arial" panose="020B0604020202020204" pitchFamily="34" charset="0"/>
                <a:cs typeface="Arial" panose="020B0604020202020204" pitchFamily="34" charset="0"/>
              </a:rPr>
              <a:t>     cash on delivery</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Prepaid orders bring in more revenue in Camera and Gaming</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Overall, COD orders outnumber prepaid across all three categories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Prepaid orders tend to be priced higher than COD ones in every subcategory</a:t>
            </a:r>
          </a:p>
        </p:txBody>
      </p:sp>
    </p:spTree>
    <p:extLst>
      <p:ext uri="{BB962C8B-B14F-4D97-AF65-F5344CB8AC3E}">
        <p14:creationId xmlns:p14="http://schemas.microsoft.com/office/powerpoint/2010/main" val="3191207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DB6299-0D4B-EE50-EB24-73FC27805EE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9A2563-E358-4527-9D57-0113A5FAA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32A0A7D-5CD3-F76F-304E-BA4132A79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78F88F-650F-43CD-6E4A-BEC0FDC893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70E3C81-6DB4-45F9-9271-B0F3F55F5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FE25F27-357E-4BF9-6130-109CF2925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C2539-671C-BE42-6351-570E5EA5F6BB}"/>
              </a:ext>
            </a:extLst>
          </p:cNvPr>
          <p:cNvSpPr>
            <a:spLocks noGrp="1"/>
          </p:cNvSpPr>
          <p:nvPr>
            <p:ph type="title"/>
          </p:nvPr>
        </p:nvSpPr>
        <p:spPr>
          <a:xfrm>
            <a:off x="1371599" y="294538"/>
            <a:ext cx="9895951" cy="1033669"/>
          </a:xfrm>
        </p:spPr>
        <p:txBody>
          <a:bodyPr>
            <a:normAutofit/>
          </a:bodyPr>
          <a:lstStyle/>
          <a:p>
            <a:r>
              <a:rPr lang="en-IN" sz="4000" b="1" dirty="0">
                <a:solidFill>
                  <a:schemeClr val="bg1"/>
                </a:solidFill>
              </a:rPr>
              <a:t>MARKET MIX MODELS</a:t>
            </a:r>
          </a:p>
        </p:txBody>
      </p:sp>
      <p:sp>
        <p:nvSpPr>
          <p:cNvPr id="13" name="Content Placeholder 12">
            <a:extLst>
              <a:ext uri="{FF2B5EF4-FFF2-40B4-BE49-F238E27FC236}">
                <a16:creationId xmlns:a16="http://schemas.microsoft.com/office/drawing/2014/main" id="{B97474D4-2FED-FC27-2725-EC3A527767C6}"/>
              </a:ext>
            </a:extLst>
          </p:cNvPr>
          <p:cNvSpPr>
            <a:spLocks noGrp="1"/>
          </p:cNvSpPr>
          <p:nvPr>
            <p:ph idx="1"/>
          </p:nvPr>
        </p:nvSpPr>
        <p:spPr>
          <a:xfrm>
            <a:off x="838198" y="2637929"/>
            <a:ext cx="10515600" cy="4351338"/>
          </a:xfrm>
        </p:spPr>
        <p:txBody>
          <a:bodyPr>
            <a:normAutofit/>
          </a:bodyPr>
          <a:lstStyle/>
          <a:p>
            <a:r>
              <a:rPr lang="en-US" sz="2000" dirty="0">
                <a:latin typeface="Arial" panose="020B0604020202020204" pitchFamily="34" charset="0"/>
                <a:cs typeface="Arial" panose="020B0604020202020204" pitchFamily="34" charset="0"/>
              </a:rPr>
              <a:t>We will implement and assess the following models:</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1. Additive approach</a:t>
            </a:r>
          </a:p>
          <a:p>
            <a:pPr marL="0" indent="0">
              <a:buNone/>
            </a:pPr>
            <a:r>
              <a:rPr lang="en-US" sz="2000" dirty="0">
                <a:latin typeface="Arial" panose="020B0604020202020204" pitchFamily="34" charset="0"/>
                <a:cs typeface="Arial" panose="020B0604020202020204" pitchFamily="34" charset="0"/>
              </a:rPr>
              <a:t>2. Multiplicative approach</a:t>
            </a:r>
          </a:p>
          <a:p>
            <a:pPr marL="0" indent="0">
              <a:buNone/>
            </a:pPr>
            <a:r>
              <a:rPr lang="en-US" sz="2000" dirty="0">
                <a:latin typeface="Arial" panose="020B0604020202020204" pitchFamily="34" charset="0"/>
                <a:cs typeface="Arial" panose="020B0604020202020204" pitchFamily="34" charset="0"/>
              </a:rPr>
              <a:t>3. </a:t>
            </a:r>
            <a:r>
              <a:rPr lang="en-US" sz="2000" dirty="0" err="1">
                <a:latin typeface="Arial" panose="020B0604020202020204" pitchFamily="34" charset="0"/>
                <a:cs typeface="Arial" panose="020B0604020202020204" pitchFamily="34" charset="0"/>
              </a:rPr>
              <a:t>Koyck</a:t>
            </a:r>
            <a:r>
              <a:rPr lang="en-US" sz="2000" dirty="0">
                <a:latin typeface="Arial" panose="020B0604020202020204" pitchFamily="34" charset="0"/>
                <a:cs typeface="Arial" panose="020B0604020202020204" pitchFamily="34" charset="0"/>
              </a:rPr>
              <a:t> transformation model</a:t>
            </a:r>
          </a:p>
          <a:p>
            <a:pPr marL="0" indent="0">
              <a:buNone/>
            </a:pPr>
            <a:r>
              <a:rPr lang="en-US" sz="2000" dirty="0">
                <a:latin typeface="Arial" panose="020B0604020202020204" pitchFamily="34" charset="0"/>
                <a:cs typeface="Arial" panose="020B0604020202020204" pitchFamily="34" charset="0"/>
              </a:rPr>
              <a:t>4. Additive Distributed Lag model</a:t>
            </a:r>
          </a:p>
          <a:p>
            <a:pPr marL="0" indent="0">
              <a:buNone/>
            </a:pPr>
            <a:r>
              <a:rPr lang="en-US" sz="2000" dirty="0">
                <a:latin typeface="Arial" panose="020B0604020202020204" pitchFamily="34" charset="0"/>
                <a:cs typeface="Arial" panose="020B0604020202020204" pitchFamily="34" charset="0"/>
              </a:rPr>
              <a:t>5. Multiplicative Distributed Lag model</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4693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597CB4-DA74-55BC-AA2C-D6E523FEF1A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FA7EBD-640C-CF4E-1CBE-B25AEC444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079BC5A-1F82-A572-20BA-D19F87D29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DF937B8-51A9-DA36-3726-9C65F3038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D086BB0-7CBD-E9BC-0DA0-4ED2BF94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0F36165-4100-F312-6841-1281CB7AC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A5655-A0B1-5CFB-FC82-FE71C539AB95}"/>
              </a:ext>
            </a:extLst>
          </p:cNvPr>
          <p:cNvSpPr>
            <a:spLocks noGrp="1"/>
          </p:cNvSpPr>
          <p:nvPr>
            <p:ph type="title"/>
          </p:nvPr>
        </p:nvSpPr>
        <p:spPr>
          <a:xfrm>
            <a:off x="1371599" y="294538"/>
            <a:ext cx="9895951" cy="1033669"/>
          </a:xfrm>
        </p:spPr>
        <p:txBody>
          <a:bodyPr>
            <a:normAutofit/>
          </a:bodyPr>
          <a:lstStyle/>
          <a:p>
            <a:r>
              <a:rPr lang="en-IN" sz="4000" b="1" dirty="0">
                <a:solidFill>
                  <a:schemeClr val="bg1"/>
                </a:solidFill>
              </a:rPr>
              <a:t>MARKET MIX MODELS</a:t>
            </a:r>
            <a:br>
              <a:rPr lang="en-IN" sz="4000" b="1" dirty="0">
                <a:solidFill>
                  <a:schemeClr val="bg1"/>
                </a:solidFill>
              </a:rPr>
            </a:br>
            <a:r>
              <a:rPr lang="it-IT" sz="2200" b="1" dirty="0">
                <a:solidFill>
                  <a:schemeClr val="bg1"/>
                </a:solidFill>
              </a:rPr>
              <a:t>Camera Accessories: Linear Regression Model Performance</a:t>
            </a:r>
            <a:endParaRPr lang="en-IN" sz="2200" b="1" dirty="0">
              <a:solidFill>
                <a:schemeClr val="bg1"/>
              </a:solidFill>
            </a:endParaRPr>
          </a:p>
        </p:txBody>
      </p:sp>
      <p:pic>
        <p:nvPicPr>
          <p:cNvPr id="4" name="Content Placeholder 3">
            <a:extLst>
              <a:ext uri="{FF2B5EF4-FFF2-40B4-BE49-F238E27FC236}">
                <a16:creationId xmlns:a16="http://schemas.microsoft.com/office/drawing/2014/main" id="{8D023C13-961B-86CB-0C08-A93618CA6E1B}"/>
              </a:ext>
            </a:extLst>
          </p:cNvPr>
          <p:cNvPicPr>
            <a:picLocks noGrp="1" noChangeAspect="1"/>
          </p:cNvPicPr>
          <p:nvPr>
            <p:ph idx="1"/>
          </p:nvPr>
        </p:nvPicPr>
        <p:blipFill>
          <a:blip r:embed="rId2"/>
          <a:stretch>
            <a:fillRect/>
          </a:stretch>
        </p:blipFill>
        <p:spPr>
          <a:xfrm>
            <a:off x="668674" y="2024553"/>
            <a:ext cx="7839075" cy="2552700"/>
          </a:xfrm>
          <a:prstGeom prst="rect">
            <a:avLst/>
          </a:prstGeom>
        </p:spPr>
      </p:pic>
      <p:sp>
        <p:nvSpPr>
          <p:cNvPr id="7" name="TextBox 6">
            <a:extLst>
              <a:ext uri="{FF2B5EF4-FFF2-40B4-BE49-F238E27FC236}">
                <a16:creationId xmlns:a16="http://schemas.microsoft.com/office/drawing/2014/main" id="{F102140F-394A-54F6-43AC-037AE01CE97A}"/>
              </a:ext>
            </a:extLst>
          </p:cNvPr>
          <p:cNvSpPr txBox="1"/>
          <p:nvPr/>
        </p:nvSpPr>
        <p:spPr>
          <a:xfrm>
            <a:off x="459350" y="5255961"/>
            <a:ext cx="11367664" cy="1600438"/>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For the Camera Accessories category, the Multiplicative Model with cross-validation delivers the</a:t>
            </a:r>
          </a:p>
          <a:p>
            <a:r>
              <a:rPr lang="en-US" sz="2000" dirty="0">
                <a:latin typeface="Arial" panose="020B0604020202020204" pitchFamily="34" charset="0"/>
                <a:cs typeface="Arial" panose="020B0604020202020204" pitchFamily="34" charset="0"/>
              </a:rPr>
              <a:t>     most accurate predictions among all tested models</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Below are the key performance metrics that support this selection</a:t>
            </a:r>
          </a:p>
          <a:p>
            <a:endParaRPr lang="en-IN" dirty="0"/>
          </a:p>
        </p:txBody>
      </p:sp>
    </p:spTree>
    <p:extLst>
      <p:ext uri="{BB962C8B-B14F-4D97-AF65-F5344CB8AC3E}">
        <p14:creationId xmlns:p14="http://schemas.microsoft.com/office/powerpoint/2010/main" val="2365814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E2DC30-D52D-86D4-4A2A-7F6DF24CD8E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C1632F-3C1A-8BDC-66C7-13BEB8FD5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D39AF21-1E55-44A7-1080-9A6B9D78D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1FAABEB-50F3-503F-4C55-AA199C43A2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8677C9D-E292-68F0-A182-457818255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2C4CAA0-35CB-2FE3-B70B-30D96C3F1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773B8F-0118-DD42-B71D-ABE284C3E890}"/>
              </a:ext>
            </a:extLst>
          </p:cNvPr>
          <p:cNvSpPr>
            <a:spLocks noGrp="1"/>
          </p:cNvSpPr>
          <p:nvPr>
            <p:ph type="title"/>
          </p:nvPr>
        </p:nvSpPr>
        <p:spPr>
          <a:xfrm>
            <a:off x="1371599" y="294538"/>
            <a:ext cx="9895951" cy="1033669"/>
          </a:xfrm>
        </p:spPr>
        <p:txBody>
          <a:bodyPr>
            <a:normAutofit/>
          </a:bodyPr>
          <a:lstStyle/>
          <a:p>
            <a:r>
              <a:rPr lang="en-IN" sz="4000" b="1" dirty="0">
                <a:solidFill>
                  <a:schemeClr val="bg1"/>
                </a:solidFill>
              </a:rPr>
              <a:t>MARKET MIX MODELS</a:t>
            </a:r>
            <a:br>
              <a:rPr lang="en-IN" sz="4000" b="1" dirty="0">
                <a:solidFill>
                  <a:schemeClr val="bg1"/>
                </a:solidFill>
              </a:rPr>
            </a:br>
            <a:r>
              <a:rPr lang="it-IT" sz="2200" b="1" dirty="0">
                <a:solidFill>
                  <a:schemeClr val="bg1"/>
                </a:solidFill>
              </a:rPr>
              <a:t>Camera Accessories: Linear Regression Model Performance</a:t>
            </a:r>
            <a:endParaRPr lang="en-IN" sz="2200" b="1" dirty="0">
              <a:solidFill>
                <a:schemeClr val="bg1"/>
              </a:solidFill>
            </a:endParaRPr>
          </a:p>
        </p:txBody>
      </p:sp>
      <p:pic>
        <p:nvPicPr>
          <p:cNvPr id="1026" name="Picture 2">
            <a:extLst>
              <a:ext uri="{FF2B5EF4-FFF2-40B4-BE49-F238E27FC236}">
                <a16:creationId xmlns:a16="http://schemas.microsoft.com/office/drawing/2014/main" id="{CAD82ABF-F05D-DB41-5F2C-B68431068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683" y="1885278"/>
            <a:ext cx="10567191" cy="4678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753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81A464-A660-BF0D-5690-93C64C46F75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4581098-460D-3F05-D2A7-382E83DD5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87C716-3D78-4ACF-67BE-13E1E085A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9264213-02A9-C066-7FBA-1BCD5312D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9A19B9-A974-3EF5-2D3E-30F2790F1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A51ABEE-90F0-F606-2703-C4D12ABB1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6F66FB-5252-5676-C5D8-F8842D81ABD7}"/>
              </a:ext>
            </a:extLst>
          </p:cNvPr>
          <p:cNvSpPr>
            <a:spLocks noGrp="1"/>
          </p:cNvSpPr>
          <p:nvPr>
            <p:ph type="title"/>
          </p:nvPr>
        </p:nvSpPr>
        <p:spPr>
          <a:xfrm>
            <a:off x="1371599" y="294538"/>
            <a:ext cx="9895951" cy="1033669"/>
          </a:xfrm>
        </p:spPr>
        <p:txBody>
          <a:bodyPr>
            <a:normAutofit fontScale="90000"/>
          </a:bodyPr>
          <a:lstStyle/>
          <a:p>
            <a:r>
              <a:rPr lang="en-IN" sz="4000" b="1" dirty="0">
                <a:solidFill>
                  <a:schemeClr val="bg1"/>
                </a:solidFill>
              </a:rPr>
              <a:t>MARKET MIX MODELS</a:t>
            </a:r>
            <a:br>
              <a:rPr lang="en-IN" sz="4000" b="1" dirty="0">
                <a:solidFill>
                  <a:schemeClr val="bg1"/>
                </a:solidFill>
              </a:rPr>
            </a:br>
            <a:r>
              <a:rPr lang="en-IN" sz="4000" b="1" dirty="0">
                <a:solidFill>
                  <a:schemeClr val="bg1"/>
                </a:solidFill>
              </a:rPr>
              <a:t>Gaming Accessories: Linear Regression Model Performance</a:t>
            </a:r>
          </a:p>
        </p:txBody>
      </p:sp>
      <p:pic>
        <p:nvPicPr>
          <p:cNvPr id="4" name="Content Placeholder 3">
            <a:extLst>
              <a:ext uri="{FF2B5EF4-FFF2-40B4-BE49-F238E27FC236}">
                <a16:creationId xmlns:a16="http://schemas.microsoft.com/office/drawing/2014/main" id="{9C3D57DD-511E-9780-0333-94987299DDF4}"/>
              </a:ext>
            </a:extLst>
          </p:cNvPr>
          <p:cNvPicPr>
            <a:picLocks noGrp="1" noChangeAspect="1"/>
          </p:cNvPicPr>
          <p:nvPr>
            <p:ph idx="1"/>
          </p:nvPr>
        </p:nvPicPr>
        <p:blipFill>
          <a:blip r:embed="rId2"/>
          <a:stretch>
            <a:fillRect/>
          </a:stretch>
        </p:blipFill>
        <p:spPr>
          <a:xfrm>
            <a:off x="1296415" y="1987973"/>
            <a:ext cx="7867650" cy="2314575"/>
          </a:xfrm>
          <a:prstGeom prst="rect">
            <a:avLst/>
          </a:prstGeom>
        </p:spPr>
      </p:pic>
      <p:sp>
        <p:nvSpPr>
          <p:cNvPr id="5" name="TextBox 4">
            <a:extLst>
              <a:ext uri="{FF2B5EF4-FFF2-40B4-BE49-F238E27FC236}">
                <a16:creationId xmlns:a16="http://schemas.microsoft.com/office/drawing/2014/main" id="{28199389-DED4-F1FB-59FD-E49E852FA876}"/>
              </a:ext>
            </a:extLst>
          </p:cNvPr>
          <p:cNvSpPr txBox="1"/>
          <p:nvPr/>
        </p:nvSpPr>
        <p:spPr>
          <a:xfrm>
            <a:off x="241515" y="5180164"/>
            <a:ext cx="11436592" cy="1015663"/>
          </a:xfrm>
          <a:prstGeom prst="rect">
            <a:avLst/>
          </a:prstGeom>
          <a:noFill/>
        </p:spPr>
        <p:txBody>
          <a:bodyPr wrap="non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For Gaming Accessory category, Multiplicative Model stands out with highest prediction accuracy.</a:t>
            </a:r>
          </a:p>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Let's check key performance metrics.</a:t>
            </a:r>
          </a:p>
        </p:txBody>
      </p:sp>
    </p:spTree>
    <p:extLst>
      <p:ext uri="{BB962C8B-B14F-4D97-AF65-F5344CB8AC3E}">
        <p14:creationId xmlns:p14="http://schemas.microsoft.com/office/powerpoint/2010/main" val="2740392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597336-BCE0-88B2-6E89-C8A02B2B1F5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B1A982-6121-1C20-4A0C-E0915F4F8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B5FADC6-0A9C-4B48-DBEC-CAF44187C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BF9D61-2D24-95DB-09BA-8C4E44B2D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BB9562-D28E-49F3-44B9-13E2D4240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8E08057-FDBD-D22B-00AF-952C30909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4B502-A247-8BB9-0527-D25CD97F6C8F}"/>
              </a:ext>
            </a:extLst>
          </p:cNvPr>
          <p:cNvSpPr>
            <a:spLocks noGrp="1"/>
          </p:cNvSpPr>
          <p:nvPr>
            <p:ph type="title"/>
          </p:nvPr>
        </p:nvSpPr>
        <p:spPr>
          <a:xfrm>
            <a:off x="1371599" y="294538"/>
            <a:ext cx="9895951" cy="1033669"/>
          </a:xfrm>
        </p:spPr>
        <p:txBody>
          <a:bodyPr>
            <a:normAutofit fontScale="90000"/>
          </a:bodyPr>
          <a:lstStyle/>
          <a:p>
            <a:r>
              <a:rPr lang="en-IN" sz="4000" b="1" dirty="0">
                <a:solidFill>
                  <a:schemeClr val="bg1"/>
                </a:solidFill>
              </a:rPr>
              <a:t>MARKET MIX MODELS</a:t>
            </a:r>
            <a:br>
              <a:rPr lang="en-IN" sz="4000" b="1" dirty="0">
                <a:solidFill>
                  <a:schemeClr val="bg1"/>
                </a:solidFill>
              </a:rPr>
            </a:br>
            <a:r>
              <a:rPr lang="en-IN" sz="4000" b="1" dirty="0">
                <a:solidFill>
                  <a:schemeClr val="bg1"/>
                </a:solidFill>
              </a:rPr>
              <a:t>Gaming Accessories: Linear Regression Model Performance</a:t>
            </a:r>
          </a:p>
        </p:txBody>
      </p:sp>
      <p:pic>
        <p:nvPicPr>
          <p:cNvPr id="2050" name="Picture 2">
            <a:extLst>
              <a:ext uri="{FF2B5EF4-FFF2-40B4-BE49-F238E27FC236}">
                <a16:creationId xmlns:a16="http://schemas.microsoft.com/office/drawing/2014/main" id="{0384AEDB-6FC4-23A6-5278-3595AFB476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5104" y="2000723"/>
            <a:ext cx="963937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328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E3BF3C-D9B7-424B-14E2-7576399DB0B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1C07C3-0085-1CB5-E632-9D860A3061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A104ABD-34C9-080C-83A0-4086A14E4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8438723-DEFE-09AC-5335-194A5524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D46C66-BEFC-9DBD-6F5C-9F6AA141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4185617-29A2-7319-F06E-7566E47C7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691163-B3CF-7E3C-EBFE-367A7FD9625D}"/>
              </a:ext>
            </a:extLst>
          </p:cNvPr>
          <p:cNvSpPr>
            <a:spLocks noGrp="1"/>
          </p:cNvSpPr>
          <p:nvPr>
            <p:ph type="title"/>
          </p:nvPr>
        </p:nvSpPr>
        <p:spPr>
          <a:xfrm>
            <a:off x="1371599" y="294538"/>
            <a:ext cx="9895951" cy="1033669"/>
          </a:xfrm>
        </p:spPr>
        <p:txBody>
          <a:bodyPr>
            <a:normAutofit fontScale="90000"/>
          </a:bodyPr>
          <a:lstStyle/>
          <a:p>
            <a:r>
              <a:rPr lang="en-IN" sz="4000" b="1" dirty="0">
                <a:solidFill>
                  <a:schemeClr val="bg1"/>
                </a:solidFill>
              </a:rPr>
              <a:t>MARKET MIX MODELS</a:t>
            </a:r>
            <a:br>
              <a:rPr lang="en-IN" sz="4000" b="1" dirty="0">
                <a:solidFill>
                  <a:schemeClr val="bg1"/>
                </a:solidFill>
              </a:rPr>
            </a:br>
            <a:r>
              <a:rPr lang="en-IN" sz="4000" b="1" dirty="0">
                <a:solidFill>
                  <a:schemeClr val="bg1"/>
                </a:solidFill>
              </a:rPr>
              <a:t>Home Audio: Linear Regression Model Performance</a:t>
            </a:r>
          </a:p>
        </p:txBody>
      </p:sp>
      <p:pic>
        <p:nvPicPr>
          <p:cNvPr id="4" name="Content Placeholder 3">
            <a:extLst>
              <a:ext uri="{FF2B5EF4-FFF2-40B4-BE49-F238E27FC236}">
                <a16:creationId xmlns:a16="http://schemas.microsoft.com/office/drawing/2014/main" id="{CCC9E7B8-F13F-201A-868F-99C017FB2F6F}"/>
              </a:ext>
            </a:extLst>
          </p:cNvPr>
          <p:cNvPicPr>
            <a:picLocks noGrp="1" noChangeAspect="1"/>
          </p:cNvPicPr>
          <p:nvPr>
            <p:ph idx="1"/>
          </p:nvPr>
        </p:nvPicPr>
        <p:blipFill>
          <a:blip r:embed="rId2"/>
          <a:stretch>
            <a:fillRect/>
          </a:stretch>
        </p:blipFill>
        <p:spPr>
          <a:xfrm>
            <a:off x="1371599" y="2147887"/>
            <a:ext cx="7896225" cy="2562225"/>
          </a:xfrm>
          <a:prstGeom prst="rect">
            <a:avLst/>
          </a:prstGeom>
        </p:spPr>
      </p:pic>
      <p:sp>
        <p:nvSpPr>
          <p:cNvPr id="5" name="TextBox 4">
            <a:extLst>
              <a:ext uri="{FF2B5EF4-FFF2-40B4-BE49-F238E27FC236}">
                <a16:creationId xmlns:a16="http://schemas.microsoft.com/office/drawing/2014/main" id="{D25BDC50-E3AC-9214-3DE8-76361E837429}"/>
              </a:ext>
            </a:extLst>
          </p:cNvPr>
          <p:cNvSpPr txBox="1"/>
          <p:nvPr/>
        </p:nvSpPr>
        <p:spPr>
          <a:xfrm>
            <a:off x="663442" y="5538712"/>
            <a:ext cx="11312264" cy="923330"/>
          </a:xfrm>
          <a:prstGeom prst="rect">
            <a:avLst/>
          </a:prstGeom>
          <a:noFill/>
        </p:spPr>
        <p:txBody>
          <a:bodyPr wrap="none" rtlCol="0">
            <a:spAutoFit/>
          </a:bodyPr>
          <a:lstStyle/>
          <a:p>
            <a:pPr marL="285750" indent="-285750">
              <a:buFont typeface="Arial" panose="020B0604020202020204" pitchFamily="34" charset="0"/>
              <a:buChar char="•"/>
            </a:pPr>
            <a:r>
              <a:rPr lang="en-US" dirty="0"/>
              <a:t>For home audio, we can go ahead with the Additive Model due to its relatively stronger prediction performance</a:t>
            </a:r>
          </a:p>
          <a:p>
            <a:endParaRPr lang="en-US" dirty="0"/>
          </a:p>
          <a:p>
            <a:pPr marL="285750" indent="-285750">
              <a:buFont typeface="Arial" panose="020B0604020202020204" pitchFamily="34" charset="0"/>
              <a:buChar char="•"/>
            </a:pPr>
            <a:r>
              <a:rPr lang="en-US" dirty="0"/>
              <a:t>Below are the main evaluation metrics for this model</a:t>
            </a:r>
            <a:endParaRPr lang="en-IN" dirty="0"/>
          </a:p>
        </p:txBody>
      </p:sp>
    </p:spTree>
    <p:extLst>
      <p:ext uri="{BB962C8B-B14F-4D97-AF65-F5344CB8AC3E}">
        <p14:creationId xmlns:p14="http://schemas.microsoft.com/office/powerpoint/2010/main" val="3656419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85A326-DEED-1C82-F8C7-7BF9E7F7857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0516B7-6FA3-F838-2374-D5F860721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BDBB2B-A371-0F72-3BFF-0EB40D27EA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AA2C216-A53D-0458-4494-B21AB7B90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ACA88B-54E1-9C34-4CB9-CC987426E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F464E18-9181-88B4-E42E-F303CA9FF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AACE09-3974-EFBD-1D42-E371B56D2591}"/>
              </a:ext>
            </a:extLst>
          </p:cNvPr>
          <p:cNvSpPr>
            <a:spLocks noGrp="1"/>
          </p:cNvSpPr>
          <p:nvPr>
            <p:ph type="title"/>
          </p:nvPr>
        </p:nvSpPr>
        <p:spPr>
          <a:xfrm>
            <a:off x="1371599" y="294538"/>
            <a:ext cx="9895951" cy="1033669"/>
          </a:xfrm>
        </p:spPr>
        <p:txBody>
          <a:bodyPr>
            <a:normAutofit fontScale="90000"/>
          </a:bodyPr>
          <a:lstStyle/>
          <a:p>
            <a:r>
              <a:rPr lang="en-IN" sz="4000" b="1" dirty="0">
                <a:solidFill>
                  <a:schemeClr val="bg1"/>
                </a:solidFill>
              </a:rPr>
              <a:t>MARKET MIX MODELS</a:t>
            </a:r>
            <a:br>
              <a:rPr lang="en-IN" sz="4000" b="1" dirty="0">
                <a:solidFill>
                  <a:schemeClr val="bg1"/>
                </a:solidFill>
              </a:rPr>
            </a:br>
            <a:r>
              <a:rPr lang="en-IN" sz="4000" b="1" dirty="0">
                <a:solidFill>
                  <a:schemeClr val="bg1"/>
                </a:solidFill>
              </a:rPr>
              <a:t>Home Audio: Linear Regression Model Performance</a:t>
            </a:r>
          </a:p>
        </p:txBody>
      </p:sp>
      <p:pic>
        <p:nvPicPr>
          <p:cNvPr id="3074" name="Picture 2">
            <a:extLst>
              <a:ext uri="{FF2B5EF4-FFF2-40B4-BE49-F238E27FC236}">
                <a16:creationId xmlns:a16="http://schemas.microsoft.com/office/drawing/2014/main" id="{5D59253A-C62B-6D01-3A99-571D79D487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74" y="1865344"/>
            <a:ext cx="10577039" cy="4590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879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F2B01A-D2BB-FAB6-9D43-2BF8F68F2EB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778B3E3-CCFB-F869-FDB3-B70A7E736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E97557-1130-E01B-8A18-B58B1EF86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2BFB46-41B8-3123-786D-B08492CB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59C4827-D875-C3EE-2BDF-C2E43EA79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7110045-A4C8-AB45-AC44-969273279C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6C83D-EBBF-3078-9170-05DBE3B4D051}"/>
              </a:ext>
            </a:extLst>
          </p:cNvPr>
          <p:cNvSpPr>
            <a:spLocks noGrp="1"/>
          </p:cNvSpPr>
          <p:nvPr>
            <p:ph type="title"/>
          </p:nvPr>
        </p:nvSpPr>
        <p:spPr>
          <a:xfrm>
            <a:off x="1371599" y="294538"/>
            <a:ext cx="9895951" cy="1033669"/>
          </a:xfrm>
        </p:spPr>
        <p:txBody>
          <a:bodyPr>
            <a:normAutofit/>
          </a:bodyPr>
          <a:lstStyle/>
          <a:p>
            <a:r>
              <a:rPr lang="en-IN" sz="4000" b="1">
                <a:solidFill>
                  <a:schemeClr val="bg1"/>
                </a:solidFill>
              </a:rPr>
              <a:t>MARKET MIX MODELS</a:t>
            </a:r>
            <a:endParaRPr lang="en-IN" sz="4000" b="1" dirty="0">
              <a:solidFill>
                <a:schemeClr val="bg1"/>
              </a:solidFill>
            </a:endParaRPr>
          </a:p>
        </p:txBody>
      </p:sp>
      <p:graphicFrame>
        <p:nvGraphicFramePr>
          <p:cNvPr id="18" name="Content Placeholder 5">
            <a:extLst>
              <a:ext uri="{FF2B5EF4-FFF2-40B4-BE49-F238E27FC236}">
                <a16:creationId xmlns:a16="http://schemas.microsoft.com/office/drawing/2014/main" id="{1215732D-0D73-54B8-8365-834EDD6760A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3297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EC651-B486-C0F6-36EA-24BC394EE463}"/>
              </a:ext>
            </a:extLst>
          </p:cNvPr>
          <p:cNvSpPr>
            <a:spLocks noGrp="1"/>
          </p:cNvSpPr>
          <p:nvPr>
            <p:ph type="title"/>
          </p:nvPr>
        </p:nvSpPr>
        <p:spPr>
          <a:xfrm>
            <a:off x="1371599" y="294538"/>
            <a:ext cx="9895951" cy="1033669"/>
          </a:xfrm>
        </p:spPr>
        <p:txBody>
          <a:bodyPr>
            <a:normAutofit/>
          </a:bodyPr>
          <a:lstStyle/>
          <a:p>
            <a:r>
              <a:rPr lang="en-US" sz="4000" b="1">
                <a:solidFill>
                  <a:schemeClr val="bg1"/>
                </a:solidFill>
                <a:cs typeface="Arial" panose="020B0604020202020204" pitchFamily="34" charset="0"/>
              </a:rPr>
              <a:t>Summary of Business Understanding</a:t>
            </a:r>
            <a:endParaRPr lang="en-IN" sz="4000" dirty="0">
              <a:solidFill>
                <a:schemeClr val="bg1"/>
              </a:solidFill>
            </a:endParaRPr>
          </a:p>
        </p:txBody>
      </p:sp>
      <p:sp>
        <p:nvSpPr>
          <p:cNvPr id="3" name="Content Placeholder 2">
            <a:extLst>
              <a:ext uri="{FF2B5EF4-FFF2-40B4-BE49-F238E27FC236}">
                <a16:creationId xmlns:a16="http://schemas.microsoft.com/office/drawing/2014/main" id="{3B47E3F2-0DCA-39B1-6718-E91EF1525245}"/>
              </a:ext>
            </a:extLst>
          </p:cNvPr>
          <p:cNvSpPr>
            <a:spLocks noGrp="1"/>
          </p:cNvSpPr>
          <p:nvPr>
            <p:ph idx="1"/>
          </p:nvPr>
        </p:nvSpPr>
        <p:spPr>
          <a:xfrm>
            <a:off x="690664" y="2003898"/>
            <a:ext cx="10408595" cy="4163438"/>
          </a:xfrm>
        </p:spPr>
        <p:txBody>
          <a:bodyPr anchor="ctr">
            <a:noAutofit/>
          </a:bodyPr>
          <a:lstStyle/>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We have consumer data that includes details of each purchase, user zip code, and order ID.</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Media investment data provides information on spending across various channels such as TV and radio.</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Climate data for the Ontario region is available for the years 2015 and 2016.</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NPS score data offers insights into customer satisfaction, which can impact stock market prices.</a:t>
            </a:r>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 list of local holidays is provided, with the first and fifteenth of each month designated as pay dates.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4783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2879A7-D17C-0992-DEEB-1766E2F404E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FFB14C8-D0C5-9417-B94C-C7AF7A680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39AA512-3F43-BD01-D3E8-89B862EB7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29E4F3-E25E-1302-869A-BBE56C21E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629D79-8491-A0D6-B3B9-9E8D33BB07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E73D1C3-6C46-B6B8-0C6C-7B8C90FFB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5D37BD-BE07-F274-6880-9A8ADF541017}"/>
              </a:ext>
            </a:extLst>
          </p:cNvPr>
          <p:cNvSpPr>
            <a:spLocks noGrp="1"/>
          </p:cNvSpPr>
          <p:nvPr>
            <p:ph type="title"/>
          </p:nvPr>
        </p:nvSpPr>
        <p:spPr>
          <a:xfrm>
            <a:off x="1371599" y="294538"/>
            <a:ext cx="9895951" cy="1033669"/>
          </a:xfrm>
        </p:spPr>
        <p:txBody>
          <a:bodyPr>
            <a:normAutofit/>
          </a:bodyPr>
          <a:lstStyle/>
          <a:p>
            <a:r>
              <a:rPr lang="en-IN" sz="4000" b="1">
                <a:solidFill>
                  <a:schemeClr val="bg1"/>
                </a:solidFill>
              </a:rPr>
              <a:t>CONCLUSION</a:t>
            </a:r>
            <a:endParaRPr lang="en-IN" sz="4000" b="1" dirty="0">
              <a:solidFill>
                <a:schemeClr val="bg1"/>
              </a:solidFill>
            </a:endParaRPr>
          </a:p>
        </p:txBody>
      </p:sp>
      <p:sp>
        <p:nvSpPr>
          <p:cNvPr id="6" name="Content Placeholder 5">
            <a:extLst>
              <a:ext uri="{FF2B5EF4-FFF2-40B4-BE49-F238E27FC236}">
                <a16:creationId xmlns:a16="http://schemas.microsoft.com/office/drawing/2014/main" id="{CDDAE2D7-7AC1-B7E7-D706-31DFA33AE047}"/>
              </a:ext>
            </a:extLst>
          </p:cNvPr>
          <p:cNvSpPr>
            <a:spLocks noGrp="1"/>
          </p:cNvSpPr>
          <p:nvPr>
            <p:ph idx="1"/>
          </p:nvPr>
        </p:nvSpPr>
        <p:spPr/>
        <p:txBody>
          <a:bodyPr>
            <a:noAutofit/>
          </a:bodyPr>
          <a:lstStyle/>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Camera Accessories</a:t>
            </a:r>
          </a:p>
          <a:p>
            <a:r>
              <a:rPr lang="en-US" sz="1600" dirty="0">
                <a:latin typeface="Arial" panose="020B0604020202020204" pitchFamily="34" charset="0"/>
                <a:cs typeface="Arial" panose="020B0604020202020204" pitchFamily="34" charset="0"/>
              </a:rPr>
              <a:t>Focus on premium SKUs (&gt;2,000 CAD) with consistent stock &amp; targeted promos.</a:t>
            </a:r>
          </a:p>
          <a:p>
            <a:r>
              <a:rPr lang="en-US" sz="1600" dirty="0">
                <a:latin typeface="Arial" panose="020B0604020202020204" pitchFamily="34" charset="0"/>
                <a:cs typeface="Arial" panose="020B0604020202020204" pitchFamily="34" charset="0"/>
              </a:rPr>
              <a:t>Optimize regional inventory to cut delivery delays.</a:t>
            </a:r>
          </a:p>
          <a:p>
            <a:r>
              <a:rPr lang="en-US" sz="1600" dirty="0">
                <a:latin typeface="Arial" panose="020B0604020202020204" pitchFamily="34" charset="0"/>
                <a:cs typeface="Arial" panose="020B0604020202020204" pitchFamily="34" charset="0"/>
              </a:rPr>
              <a:t>Use weather-based discounts during low-demand rainy periods.</a:t>
            </a:r>
          </a:p>
          <a:p>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Gaming Accessories</a:t>
            </a:r>
          </a:p>
          <a:p>
            <a:r>
              <a:rPr lang="en-US" sz="1600" dirty="0">
                <a:latin typeface="Arial" panose="020B0604020202020204" pitchFamily="34" charset="0"/>
                <a:cs typeface="Arial" panose="020B0604020202020204" pitchFamily="34" charset="0"/>
              </a:rPr>
              <a:t> Prioritize top SKUs (gamepads, headsets, adapters, high-end gear).</a:t>
            </a:r>
          </a:p>
          <a:p>
            <a:r>
              <a:rPr lang="en-US" sz="1600" dirty="0">
                <a:latin typeface="Arial" panose="020B0604020202020204" pitchFamily="34" charset="0"/>
                <a:cs typeface="Arial" panose="020B0604020202020204" pitchFamily="34" charset="0"/>
              </a:rPr>
              <a:t> Leverage colder months with premium pricing &amp; bundles.</a:t>
            </a:r>
          </a:p>
          <a:p>
            <a:r>
              <a:rPr lang="en-US" sz="1600" dirty="0">
                <a:latin typeface="Arial" panose="020B0604020202020204" pitchFamily="34" charset="0"/>
                <a:cs typeface="Arial" panose="020B0604020202020204" pitchFamily="34" charset="0"/>
              </a:rPr>
              <a:t>Shift spend from low-ROI TV/content ads to performance-driven digital.</a:t>
            </a:r>
          </a:p>
          <a:p>
            <a:endParaRPr lang="en-US" sz="1600" dirty="0">
              <a:latin typeface="Arial" panose="020B0604020202020204" pitchFamily="34" charset="0"/>
              <a:cs typeface="Arial" panose="020B0604020202020204" pitchFamily="34" charset="0"/>
            </a:endParaRPr>
          </a:p>
          <a:p>
            <a:pPr>
              <a:buFont typeface="Wingdings" panose="05000000000000000000" pitchFamily="2" charset="2"/>
              <a:buChar char="q"/>
            </a:pPr>
            <a:r>
              <a:rPr lang="en-US" sz="1600" dirty="0">
                <a:latin typeface="Arial" panose="020B0604020202020204" pitchFamily="34" charset="0"/>
                <a:cs typeface="Arial" panose="020B0604020202020204" pitchFamily="34" charset="0"/>
              </a:rPr>
              <a:t>Home Audio</a:t>
            </a:r>
          </a:p>
          <a:p>
            <a:r>
              <a:rPr lang="en-US" sz="1600" dirty="0">
                <a:latin typeface="Arial" panose="020B0604020202020204" pitchFamily="34" charset="0"/>
                <a:cs typeface="Arial" panose="020B0604020202020204" pitchFamily="34" charset="0"/>
              </a:rPr>
              <a:t>Strengthen COD logistics to boost conversions.</a:t>
            </a:r>
          </a:p>
          <a:p>
            <a:r>
              <a:rPr lang="en-US" sz="1600" dirty="0">
                <a:latin typeface="Arial" panose="020B0604020202020204" pitchFamily="34" charset="0"/>
                <a:cs typeface="Arial" panose="020B0604020202020204" pitchFamily="34" charset="0"/>
              </a:rPr>
              <a:t>Invest in high performers (speakers, FM radios); scale back low performers (voice recorders).</a:t>
            </a:r>
          </a:p>
          <a:p>
            <a:r>
              <a:rPr lang="en-US" sz="1600" dirty="0">
                <a:latin typeface="Arial" panose="020B0604020202020204" pitchFamily="34" charset="0"/>
                <a:cs typeface="Arial" panose="020B0604020202020204" pitchFamily="34" charset="0"/>
              </a:rPr>
              <a:t>Reevaluate underperforming affiliates &amp; sponsorships.</a:t>
            </a: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398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F85BA86-E874-A1B6-5831-4D4C05C30ABD}"/>
              </a:ext>
            </a:extLst>
          </p:cNvPr>
          <p:cNvSpPr>
            <a:spLocks noGrp="1"/>
          </p:cNvSpPr>
          <p:nvPr>
            <p:ph type="title"/>
          </p:nvPr>
        </p:nvSpPr>
        <p:spPr>
          <a:xfrm>
            <a:off x="12628" y="2377962"/>
            <a:ext cx="12201605" cy="1386516"/>
          </a:xfrm>
        </p:spPr>
        <p:txBody>
          <a:bodyPr vert="horz" lIns="91440" tIns="45720" rIns="91440" bIns="45720" rtlCol="0" anchor="b">
            <a:normAutofit/>
          </a:bodyPr>
          <a:lstStyle/>
          <a:p>
            <a:pPr algn="ctr"/>
            <a:r>
              <a:rPr lang="en-US" sz="6000" b="1" kern="1200" dirty="0">
                <a:solidFill>
                  <a:srgbClr val="FFFFFF"/>
                </a:solidFill>
                <a:latin typeface="+mj-lt"/>
                <a:ea typeface="+mj-ea"/>
                <a:cs typeface="+mj-cs"/>
              </a:rPr>
              <a:t>THANKYOU</a:t>
            </a:r>
          </a:p>
        </p:txBody>
      </p:sp>
      <p:sp>
        <p:nvSpPr>
          <p:cNvPr id="35" name="Rectangle 34">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786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7E5A29-58DE-9752-8227-9995EDEF062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1FF7A02-8970-7457-E336-E66A2C29E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EF64E55-EB95-14F0-277D-AA5D28D38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FD826CD-FEF2-E9E3-22D9-872E75BCC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BEB5C51-E19D-377E-47A1-2DC665325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8FEAAE-720F-2D08-9123-C8849E22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0E48BA-097C-2A28-0FF6-81AE3AB848DC}"/>
              </a:ext>
            </a:extLst>
          </p:cNvPr>
          <p:cNvSpPr>
            <a:spLocks noGrp="1"/>
          </p:cNvSpPr>
          <p:nvPr>
            <p:ph type="title"/>
          </p:nvPr>
        </p:nvSpPr>
        <p:spPr>
          <a:xfrm>
            <a:off x="1371599" y="294538"/>
            <a:ext cx="9895951" cy="1033669"/>
          </a:xfrm>
        </p:spPr>
        <p:txBody>
          <a:bodyPr>
            <a:normAutofit/>
          </a:bodyPr>
          <a:lstStyle/>
          <a:p>
            <a:r>
              <a:rPr lang="en-US" sz="4000" b="1" dirty="0">
                <a:solidFill>
                  <a:schemeClr val="bg1"/>
                </a:solidFill>
              </a:rPr>
              <a:t>Data Cleaning Steps</a:t>
            </a:r>
            <a:endParaRPr lang="en-IN" sz="4000" b="1" dirty="0">
              <a:solidFill>
                <a:schemeClr val="bg1"/>
              </a:solidFill>
            </a:endParaRPr>
          </a:p>
        </p:txBody>
      </p:sp>
      <p:sp>
        <p:nvSpPr>
          <p:cNvPr id="3" name="Content Placeholder 2">
            <a:extLst>
              <a:ext uri="{FF2B5EF4-FFF2-40B4-BE49-F238E27FC236}">
                <a16:creationId xmlns:a16="http://schemas.microsoft.com/office/drawing/2014/main" id="{73967F1D-B512-6E10-9528-55DCB5AA1E07}"/>
              </a:ext>
            </a:extLst>
          </p:cNvPr>
          <p:cNvSpPr>
            <a:spLocks noGrp="1"/>
          </p:cNvSpPr>
          <p:nvPr>
            <p:ph idx="1"/>
          </p:nvPr>
        </p:nvSpPr>
        <p:spPr>
          <a:xfrm>
            <a:off x="690664" y="2003898"/>
            <a:ext cx="10408595" cy="4163438"/>
          </a:xfrm>
        </p:spPr>
        <p:txBody>
          <a:bodyPr anchor="ctr">
            <a:noAutofit/>
          </a:bodyPr>
          <a:lstStyle/>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sole purpose of data understanding and data cleaning is to deal with inconsistencies in the dataset such as missing values, exponential values present in certain fields etc. We also convert the various datatypes to a common datatype which will help us in analysis.</a:t>
            </a:r>
          </a:p>
          <a:p>
            <a:r>
              <a:rPr lang="en-US" sz="2000" dirty="0">
                <a:latin typeface="Arial" panose="020B0604020202020204" pitchFamily="34" charset="0"/>
                <a:cs typeface="Arial" panose="020B0604020202020204" pitchFamily="34" charset="0"/>
              </a:rPr>
              <a:t>Converted relevant fields to datetime datatype.</a:t>
            </a:r>
          </a:p>
          <a:p>
            <a:r>
              <a:rPr lang="en-US" sz="2000" dirty="0" err="1">
                <a:latin typeface="Arial" panose="020B0604020202020204" pitchFamily="34" charset="0"/>
                <a:cs typeface="Arial" panose="020B0604020202020204" pitchFamily="34" charset="0"/>
              </a:rPr>
              <a:t>Dataframes</a:t>
            </a:r>
            <a:r>
              <a:rPr lang="en-US" sz="2000" dirty="0">
                <a:latin typeface="Arial" panose="020B0604020202020204" pitchFamily="34" charset="0"/>
                <a:cs typeface="Arial" panose="020B0604020202020204" pitchFamily="34" charset="0"/>
              </a:rPr>
              <a:t> with negative values for columns like </a:t>
            </a:r>
            <a:r>
              <a:rPr lang="en-US" sz="2000" dirty="0" err="1">
                <a:latin typeface="Arial" panose="020B0604020202020204" pitchFamily="34" charset="0"/>
                <a:cs typeface="Arial" panose="020B0604020202020204" pitchFamily="34" charset="0"/>
              </a:rPr>
              <a:t>deliverybdays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deliverycdays</a:t>
            </a:r>
            <a:r>
              <a:rPr lang="en-US" sz="2000" dirty="0">
                <a:latin typeface="Arial" panose="020B0604020202020204" pitchFamily="34" charset="0"/>
                <a:cs typeface="Arial" panose="020B0604020202020204" pitchFamily="34" charset="0"/>
              </a:rPr>
              <a:t> and product procurement </a:t>
            </a:r>
            <a:r>
              <a:rPr lang="en-US" sz="2000" dirty="0" err="1">
                <a:latin typeface="Arial" panose="020B0604020202020204" pitchFamily="34" charset="0"/>
                <a:cs typeface="Arial" panose="020B0604020202020204" pitchFamily="34" charset="0"/>
              </a:rPr>
              <a:t>sla</a:t>
            </a:r>
            <a:r>
              <a:rPr lang="en-US" sz="2000" dirty="0">
                <a:latin typeface="Arial" panose="020B0604020202020204" pitchFamily="34" charset="0"/>
                <a:cs typeface="Arial" panose="020B0604020202020204" pitchFamily="34" charset="0"/>
              </a:rPr>
              <a:t> are removed/dropped.</a:t>
            </a:r>
          </a:p>
          <a:p>
            <a:r>
              <a:rPr lang="en-US" sz="2000" dirty="0">
                <a:latin typeface="Arial" panose="020B0604020202020204" pitchFamily="34" charset="0"/>
                <a:cs typeface="Arial" panose="020B0604020202020204" pitchFamily="34" charset="0"/>
              </a:rPr>
              <a:t>Treated GMV values w.r.t MRP units.</a:t>
            </a:r>
          </a:p>
          <a:p>
            <a:r>
              <a:rPr lang="en-US" sz="2000" dirty="0">
                <a:latin typeface="Arial" panose="020B0604020202020204" pitchFamily="34" charset="0"/>
                <a:cs typeface="Arial" panose="020B0604020202020204" pitchFamily="34" charset="0"/>
              </a:rPr>
              <a:t>Eliminating duplicate </a:t>
            </a:r>
            <a:r>
              <a:rPr lang="en-US" sz="2000" dirty="0" err="1">
                <a:latin typeface="Arial" panose="020B0604020202020204" pitchFamily="34" charset="0"/>
                <a:cs typeface="Arial" panose="020B0604020202020204" pitchFamily="34" charset="0"/>
              </a:rPr>
              <a:t>dataframes</a:t>
            </a:r>
            <a:r>
              <a:rPr lang="en-US" sz="2000" dirty="0">
                <a:latin typeface="Arial" panose="020B0604020202020204" pitchFamily="34" charset="0"/>
                <a:cs typeface="Arial" panose="020B0604020202020204" pitchFamily="34" charset="0"/>
              </a:rPr>
              <a:t> and columns</a:t>
            </a:r>
          </a:p>
          <a:p>
            <a:r>
              <a:rPr lang="en-US" sz="2000" dirty="0">
                <a:latin typeface="Arial" panose="020B0604020202020204" pitchFamily="34" charset="0"/>
                <a:cs typeface="Arial" panose="020B0604020202020204" pitchFamily="34" charset="0"/>
              </a:rPr>
              <a:t>Filtered the data with 3 categories: Gaming Accessories, Camera Accessories, Home Audio Accessories</a:t>
            </a:r>
          </a:p>
          <a:p>
            <a:r>
              <a:rPr lang="en-US" sz="2000" dirty="0">
                <a:latin typeface="Arial" panose="020B0604020202020204" pitchFamily="34" charset="0"/>
                <a:cs typeface="Arial" panose="020B0604020202020204" pitchFamily="34" charset="0"/>
              </a:rPr>
              <a:t>Removed few columns which does not add any value to the analysis</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7975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C803F0-B955-9145-A361-EE67663BDBA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79207B-C00A-698C-8F3C-2C3B1A391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F9DC636-8084-ADB6-7891-B22CF8D5F9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823AEF3-89D4-72E1-FBBA-F956E4137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52A76F-93B9-A3CC-023D-39CD9E464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AA9046-74CC-A84C-936A-AA90E5AEF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07C38-3AC7-28CA-655E-A9B0F8CFB576}"/>
              </a:ext>
            </a:extLst>
          </p:cNvPr>
          <p:cNvSpPr>
            <a:spLocks noGrp="1"/>
          </p:cNvSpPr>
          <p:nvPr>
            <p:ph type="title"/>
          </p:nvPr>
        </p:nvSpPr>
        <p:spPr>
          <a:xfrm>
            <a:off x="1371599" y="294538"/>
            <a:ext cx="9895951" cy="1033669"/>
          </a:xfrm>
        </p:spPr>
        <p:txBody>
          <a:bodyPr>
            <a:normAutofit/>
          </a:bodyPr>
          <a:lstStyle/>
          <a:p>
            <a:r>
              <a:rPr lang="en-IN" sz="4000" b="1">
                <a:solidFill>
                  <a:schemeClr val="bg1"/>
                </a:solidFill>
              </a:rPr>
              <a:t>KPIs AND EXPECTED RESULTS </a:t>
            </a:r>
            <a:endParaRPr lang="en-IN" sz="4000" b="1" dirty="0">
              <a:solidFill>
                <a:schemeClr val="bg1"/>
              </a:solidFill>
            </a:endParaRPr>
          </a:p>
        </p:txBody>
      </p:sp>
      <p:sp>
        <p:nvSpPr>
          <p:cNvPr id="3" name="Content Placeholder 2">
            <a:extLst>
              <a:ext uri="{FF2B5EF4-FFF2-40B4-BE49-F238E27FC236}">
                <a16:creationId xmlns:a16="http://schemas.microsoft.com/office/drawing/2014/main" id="{E85B3DE9-6047-DD7F-B0A6-34F21B10AAB8}"/>
              </a:ext>
            </a:extLst>
          </p:cNvPr>
          <p:cNvSpPr>
            <a:spLocks noGrp="1"/>
          </p:cNvSpPr>
          <p:nvPr>
            <p:ph idx="1"/>
          </p:nvPr>
        </p:nvSpPr>
        <p:spPr>
          <a:xfrm>
            <a:off x="690664" y="2003898"/>
            <a:ext cx="10408595" cy="4163438"/>
          </a:xfrm>
        </p:spPr>
        <p:txBody>
          <a:bodyPr anchor="ctr">
            <a:noAutofit/>
          </a:bodyPr>
          <a:lstStyle/>
          <a:p>
            <a:r>
              <a:rPr lang="en-US" sz="2000" dirty="0"/>
              <a:t>Gross Merchandise Value (GMV), also referred to as revenue, is the </a:t>
            </a:r>
            <a:r>
              <a:rPr lang="en-US" sz="2000" b="1" dirty="0"/>
              <a:t>target variable</a:t>
            </a:r>
            <a:r>
              <a:rPr lang="en-US" sz="2000" dirty="0"/>
              <a:t> we aim to maximize. To achieve this, we must identify the factors that contribute to revenue growth.</a:t>
            </a:r>
          </a:p>
          <a:p>
            <a:r>
              <a:rPr lang="en-US" sz="2000" dirty="0"/>
              <a:t>The </a:t>
            </a:r>
            <a:r>
              <a:rPr lang="en-US" sz="2000" b="1" dirty="0"/>
              <a:t>independent variables</a:t>
            </a:r>
            <a:r>
              <a:rPr lang="en-US" sz="2000" dirty="0"/>
              <a:t> influencing GMV include elements such as the absolute and percentage discounts on products, Net Promoter Score (NPS), and other demand drivers.</a:t>
            </a:r>
          </a:p>
          <a:p>
            <a:r>
              <a:rPr lang="en-US" sz="2000" dirty="0"/>
              <a:t>Our analysis shows that </a:t>
            </a:r>
            <a:r>
              <a:rPr lang="en-US" sz="2000" b="1" dirty="0"/>
              <a:t>NPS, holidays, and </a:t>
            </a:r>
            <a:r>
              <a:rPr lang="en-US" sz="2000" b="1" dirty="0" err="1"/>
              <a:t>paydates</a:t>
            </a:r>
            <a:r>
              <a:rPr lang="en-US" sz="2000" b="1" dirty="0"/>
              <a:t> (1st and 15th of each month)</a:t>
            </a:r>
            <a:r>
              <a:rPr lang="en-US" sz="2000" dirty="0"/>
              <a:t> have a positive impact on sales.</a:t>
            </a:r>
          </a:p>
          <a:p>
            <a:r>
              <a:rPr lang="en-US" sz="2000" dirty="0"/>
              <a:t>The next step is to determine which of the three subcategories—</a:t>
            </a:r>
            <a:r>
              <a:rPr lang="en-US" sz="2000" b="1" dirty="0"/>
              <a:t>Gaming Accessories, Home Audio, or Camera Accessories</a:t>
            </a:r>
            <a:r>
              <a:rPr lang="en-US" sz="2000" dirty="0"/>
              <a:t>—should be prioritized for investment in the upcoming financial year to maximize revenue growth</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66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70A727F-623B-9F70-2E8D-81E8B5446A0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919CA4-5892-6F5E-9DB7-E00D7A24B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D8F8F6-05F0-AFDE-58CA-9606B2CC6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F74B59-2D6E-0945-04D8-E6ACA43E1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065ACEA-DC2A-C335-E895-EC5A7596E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C840ECC-32E4-D41F-7C18-023377BD6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53A86-7841-062A-2949-7F97C35F45D7}"/>
              </a:ext>
            </a:extLst>
          </p:cNvPr>
          <p:cNvSpPr>
            <a:spLocks noGrp="1"/>
          </p:cNvSpPr>
          <p:nvPr>
            <p:ph type="title"/>
          </p:nvPr>
        </p:nvSpPr>
        <p:spPr>
          <a:xfrm>
            <a:off x="1371599" y="294538"/>
            <a:ext cx="9895951" cy="1033669"/>
          </a:xfrm>
        </p:spPr>
        <p:txBody>
          <a:bodyPr>
            <a:normAutofit/>
          </a:bodyPr>
          <a:lstStyle/>
          <a:p>
            <a:r>
              <a:rPr lang="en-IN" sz="4000" b="1" dirty="0">
                <a:solidFill>
                  <a:schemeClr val="bg1"/>
                </a:solidFill>
              </a:rPr>
              <a:t>FEATURE ENGINEERING</a:t>
            </a:r>
          </a:p>
        </p:txBody>
      </p:sp>
      <p:sp>
        <p:nvSpPr>
          <p:cNvPr id="3" name="Content Placeholder 2">
            <a:extLst>
              <a:ext uri="{FF2B5EF4-FFF2-40B4-BE49-F238E27FC236}">
                <a16:creationId xmlns:a16="http://schemas.microsoft.com/office/drawing/2014/main" id="{EBA5E9C2-3B7E-2606-E0EC-AEC0D6168C3F}"/>
              </a:ext>
            </a:extLst>
          </p:cNvPr>
          <p:cNvSpPr>
            <a:spLocks noGrp="1"/>
          </p:cNvSpPr>
          <p:nvPr>
            <p:ph idx="1"/>
          </p:nvPr>
        </p:nvSpPr>
        <p:spPr>
          <a:xfrm>
            <a:off x="690664" y="2003898"/>
            <a:ext cx="10408595" cy="4163438"/>
          </a:xfrm>
        </p:spPr>
        <p:txBody>
          <a:bodyPr anchor="ctr">
            <a:noAutofit/>
          </a:bodyPr>
          <a:lstStyle/>
          <a:p>
            <a:pPr marL="0" indent="0">
              <a:buNone/>
            </a:pPr>
            <a:endParaRPr lang="en-IN"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Feature engineering involves creating new features from existing data to improve relevance and enhance the quality of analysis. In this study, the following feature engineering tasks were performed:</a:t>
            </a:r>
          </a:p>
          <a:p>
            <a:pPr lvl="0"/>
            <a:r>
              <a:rPr lang="en-IN" sz="2000" b="1" dirty="0">
                <a:latin typeface="Arial" panose="020B0604020202020204" pitchFamily="34" charset="0"/>
                <a:cs typeface="Arial" panose="020B0604020202020204" pitchFamily="34" charset="0"/>
              </a:rPr>
              <a:t>Time-Based Features</a:t>
            </a:r>
            <a:endParaRPr lang="en-IN" sz="2000" dirty="0">
              <a:latin typeface="Arial" panose="020B0604020202020204" pitchFamily="34" charset="0"/>
              <a:cs typeface="Arial" panose="020B0604020202020204" pitchFamily="34" charset="0"/>
            </a:endParaRPr>
          </a:p>
          <a:p>
            <a:pPr lvl="1"/>
            <a:r>
              <a:rPr lang="en-IN" sz="2000" dirty="0">
                <a:latin typeface="Arial" panose="020B0604020202020204" pitchFamily="34" charset="0"/>
                <a:cs typeface="Arial" panose="020B0604020202020204" pitchFamily="34" charset="0"/>
              </a:rPr>
              <a:t>Created a </a:t>
            </a:r>
            <a:r>
              <a:rPr lang="en-IN" sz="2000" b="1" dirty="0">
                <a:latin typeface="Arial" panose="020B0604020202020204" pitchFamily="34" charset="0"/>
                <a:cs typeface="Arial" panose="020B0604020202020204" pitchFamily="34" charset="0"/>
              </a:rPr>
              <a:t>Week column</a:t>
            </a:r>
            <a:r>
              <a:rPr lang="en-IN" sz="2000" dirty="0">
                <a:latin typeface="Arial" panose="020B0604020202020204" pitchFamily="34" charset="0"/>
                <a:cs typeface="Arial" panose="020B0604020202020204" pitchFamily="34" charset="0"/>
              </a:rPr>
              <a:t>.</a:t>
            </a:r>
          </a:p>
          <a:p>
            <a:pPr lvl="1"/>
            <a:r>
              <a:rPr lang="en-IN" sz="2000" dirty="0">
                <a:latin typeface="Arial" panose="020B0604020202020204" pitchFamily="34" charset="0"/>
                <a:cs typeface="Arial" panose="020B0604020202020204" pitchFamily="34" charset="0"/>
              </a:rPr>
              <a:t>Updated the year for </a:t>
            </a:r>
            <a:r>
              <a:rPr lang="en-IN" sz="2000" b="1" dirty="0">
                <a:latin typeface="Arial" panose="020B0604020202020204" pitchFamily="34" charset="0"/>
                <a:cs typeface="Arial" panose="020B0604020202020204" pitchFamily="34" charset="0"/>
              </a:rPr>
              <a:t>Week 53</a:t>
            </a:r>
            <a:r>
              <a:rPr lang="en-IN" sz="2000" dirty="0">
                <a:latin typeface="Arial" panose="020B0604020202020204" pitchFamily="34" charset="0"/>
                <a:cs typeface="Arial" panose="020B0604020202020204" pitchFamily="34" charset="0"/>
              </a:rPr>
              <a:t>, aligning it to 2015 instead of 2016 (to match the other datasets).</a:t>
            </a:r>
          </a:p>
          <a:p>
            <a:pPr lvl="1"/>
            <a:r>
              <a:rPr lang="en-IN" sz="2000" dirty="0">
                <a:latin typeface="Arial" panose="020B0604020202020204" pitchFamily="34" charset="0"/>
                <a:cs typeface="Arial" panose="020B0604020202020204" pitchFamily="34" charset="0"/>
              </a:rPr>
              <a:t>Filtered data to the period </a:t>
            </a:r>
            <a:r>
              <a:rPr lang="en-IN" sz="2000" b="1" dirty="0">
                <a:latin typeface="Arial" panose="020B0604020202020204" pitchFamily="34" charset="0"/>
                <a:cs typeface="Arial" panose="020B0604020202020204" pitchFamily="34" charset="0"/>
              </a:rPr>
              <a:t>July 2015 – June 2016</a:t>
            </a:r>
            <a:r>
              <a:rPr lang="en-IN" sz="2000" dirty="0">
                <a:latin typeface="Arial" panose="020B0604020202020204" pitchFamily="34" charset="0"/>
                <a:cs typeface="Arial" panose="020B0604020202020204" pitchFamily="34" charset="0"/>
              </a:rPr>
              <a:t>.</a:t>
            </a:r>
          </a:p>
          <a:p>
            <a:pPr lvl="1"/>
            <a:r>
              <a:rPr lang="en-IN" sz="2000" dirty="0">
                <a:latin typeface="Arial" panose="020B0604020202020204" pitchFamily="34" charset="0"/>
                <a:cs typeface="Arial" panose="020B0604020202020204" pitchFamily="34" charset="0"/>
              </a:rPr>
              <a:t>Mapped months to their respective number of weeks to ensure a total of </a:t>
            </a:r>
            <a:r>
              <a:rPr lang="en-IN" sz="2000" b="1" dirty="0">
                <a:latin typeface="Arial" panose="020B0604020202020204" pitchFamily="34" charset="0"/>
                <a:cs typeface="Arial" panose="020B0604020202020204" pitchFamily="34" charset="0"/>
              </a:rPr>
              <a:t>52 weeks</a:t>
            </a:r>
            <a:r>
              <a:rPr lang="en-IN" sz="2000" dirty="0">
                <a:latin typeface="Arial" panose="020B0604020202020204" pitchFamily="34" charset="0"/>
                <a:cs typeface="Arial" panose="020B0604020202020204" pitchFamily="34" charset="0"/>
              </a:rPr>
              <a:t>.</a:t>
            </a:r>
          </a:p>
          <a:p>
            <a:pPr lvl="0"/>
            <a:r>
              <a:rPr lang="en-IN" sz="2000" b="1" dirty="0">
                <a:latin typeface="Arial" panose="020B0604020202020204" pitchFamily="34" charset="0"/>
                <a:cs typeface="Arial" panose="020B0604020202020204" pitchFamily="34" charset="0"/>
              </a:rPr>
              <a:t>Data Cleaning &amp; Transformation</a:t>
            </a:r>
            <a:endParaRPr lang="en-IN" sz="2000" dirty="0">
              <a:latin typeface="Arial" panose="020B0604020202020204" pitchFamily="34" charset="0"/>
              <a:cs typeface="Arial" panose="020B0604020202020204" pitchFamily="34" charset="0"/>
            </a:endParaRPr>
          </a:p>
          <a:p>
            <a:pPr lvl="1"/>
            <a:r>
              <a:rPr lang="en-IN" sz="2000" dirty="0">
                <a:latin typeface="Arial" panose="020B0604020202020204" pitchFamily="34" charset="0"/>
                <a:cs typeface="Arial" panose="020B0604020202020204" pitchFamily="34" charset="0"/>
              </a:rPr>
              <a:t>Dropped columns containing either a </a:t>
            </a:r>
            <a:r>
              <a:rPr lang="en-IN" sz="2000" b="1" dirty="0">
                <a:latin typeface="Arial" panose="020B0604020202020204" pitchFamily="34" charset="0"/>
                <a:cs typeface="Arial" panose="020B0604020202020204" pitchFamily="34" charset="0"/>
              </a:rPr>
              <a:t>single constant value</a:t>
            </a:r>
            <a:r>
              <a:rPr lang="en-IN" sz="2000" dirty="0">
                <a:latin typeface="Arial" panose="020B0604020202020204" pitchFamily="34" charset="0"/>
                <a:cs typeface="Arial" panose="020B0604020202020204" pitchFamily="34" charset="0"/>
              </a:rPr>
              <a:t> or </a:t>
            </a:r>
            <a:r>
              <a:rPr lang="en-IN" sz="2000" b="1" dirty="0">
                <a:latin typeface="Arial" panose="020B0604020202020204" pitchFamily="34" charset="0"/>
                <a:cs typeface="Arial" panose="020B0604020202020204" pitchFamily="34" charset="0"/>
              </a:rPr>
              <a:t>all unique values</a:t>
            </a:r>
            <a:r>
              <a:rPr lang="en-IN" sz="2000" dirty="0">
                <a:latin typeface="Arial" panose="020B0604020202020204" pitchFamily="34" charset="0"/>
                <a:cs typeface="Arial" panose="020B0604020202020204" pitchFamily="34" charset="0"/>
              </a:rPr>
              <a:t>.</a:t>
            </a:r>
          </a:p>
          <a:p>
            <a:pPr lvl="1"/>
            <a:r>
              <a:rPr lang="en-IN" sz="2000" dirty="0">
                <a:latin typeface="Arial" panose="020B0604020202020204" pitchFamily="34" charset="0"/>
                <a:cs typeface="Arial" panose="020B0604020202020204" pitchFamily="34" charset="0"/>
              </a:rPr>
              <a:t>Created </a:t>
            </a:r>
            <a:r>
              <a:rPr lang="en-IN" sz="2000" b="1" dirty="0">
                <a:latin typeface="Arial" panose="020B0604020202020204" pitchFamily="34" charset="0"/>
                <a:cs typeface="Arial" panose="020B0604020202020204" pitchFamily="34" charset="0"/>
              </a:rPr>
              <a:t>dummy variables</a:t>
            </a:r>
            <a:r>
              <a:rPr lang="en-IN" sz="2000" dirty="0">
                <a:latin typeface="Arial" panose="020B0604020202020204" pitchFamily="34" charset="0"/>
                <a:cs typeface="Arial" panose="020B0604020202020204" pitchFamily="34" charset="0"/>
              </a:rPr>
              <a:t> for </a:t>
            </a:r>
            <a:r>
              <a:rPr lang="en-IN" sz="2000" dirty="0" err="1">
                <a:latin typeface="Arial" panose="020B0604020202020204" pitchFamily="34" charset="0"/>
                <a:cs typeface="Arial" panose="020B0604020202020204" pitchFamily="34" charset="0"/>
              </a:rPr>
              <a:t>order_payment_type</a:t>
            </a:r>
            <a:r>
              <a:rPr lang="en-IN" sz="2000" dirty="0">
                <a:latin typeface="Arial" panose="020B0604020202020204" pitchFamily="34" charset="0"/>
                <a:cs typeface="Arial" panose="020B0604020202020204" pitchFamily="34" charset="0"/>
              </a:rPr>
              <a:t>.</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573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AD0C0F-9E32-5216-8884-1E4F3F20134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AEFABC-A8E4-A786-497B-73635FAEF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75ACD9B-2E5C-E931-75C0-12547BF66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42CBCE-C18E-B8DE-49B8-B6350A5A5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D3C7F0-9D93-AED7-4864-7AFD6542C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F594A0-E569-57F9-4EEF-66F412033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4CA4AA-5626-3019-B4F8-2F6BD36A6919}"/>
              </a:ext>
            </a:extLst>
          </p:cNvPr>
          <p:cNvSpPr>
            <a:spLocks noGrp="1"/>
          </p:cNvSpPr>
          <p:nvPr>
            <p:ph type="title"/>
          </p:nvPr>
        </p:nvSpPr>
        <p:spPr>
          <a:xfrm>
            <a:off x="1371599" y="294538"/>
            <a:ext cx="9895951" cy="1033669"/>
          </a:xfrm>
        </p:spPr>
        <p:txBody>
          <a:bodyPr>
            <a:normAutofit/>
          </a:bodyPr>
          <a:lstStyle/>
          <a:p>
            <a:r>
              <a:rPr lang="en-IN" sz="4000" b="1" dirty="0">
                <a:solidFill>
                  <a:schemeClr val="bg1"/>
                </a:solidFill>
              </a:rPr>
              <a:t>FEATURE ENGINEERING</a:t>
            </a:r>
          </a:p>
        </p:txBody>
      </p:sp>
      <p:sp>
        <p:nvSpPr>
          <p:cNvPr id="3" name="Content Placeholder 2">
            <a:extLst>
              <a:ext uri="{FF2B5EF4-FFF2-40B4-BE49-F238E27FC236}">
                <a16:creationId xmlns:a16="http://schemas.microsoft.com/office/drawing/2014/main" id="{EF3BEF68-98A4-2D25-32F7-32C96A0A1EFB}"/>
              </a:ext>
            </a:extLst>
          </p:cNvPr>
          <p:cNvSpPr>
            <a:spLocks noGrp="1"/>
          </p:cNvSpPr>
          <p:nvPr>
            <p:ph idx="1"/>
          </p:nvPr>
        </p:nvSpPr>
        <p:spPr>
          <a:xfrm>
            <a:off x="690664" y="2003898"/>
            <a:ext cx="10408595" cy="4163438"/>
          </a:xfrm>
        </p:spPr>
        <p:txBody>
          <a:bodyPr anchor="ctr">
            <a:noAutofit/>
          </a:bodyPr>
          <a:lstStyle/>
          <a:p>
            <a:pPr lvl="0"/>
            <a:endParaRPr lang="en-IN" sz="2000" b="1" dirty="0">
              <a:latin typeface="Arial" panose="020B0604020202020204" pitchFamily="34" charset="0"/>
              <a:cs typeface="Arial" panose="020B0604020202020204" pitchFamily="34" charset="0"/>
            </a:endParaRPr>
          </a:p>
          <a:p>
            <a:pPr lvl="0"/>
            <a:endParaRPr lang="en-IN" sz="2000" b="1" dirty="0">
              <a:latin typeface="Arial" panose="020B0604020202020204" pitchFamily="34" charset="0"/>
              <a:cs typeface="Arial" panose="020B0604020202020204" pitchFamily="34" charset="0"/>
            </a:endParaRPr>
          </a:p>
          <a:p>
            <a:pPr lvl="0"/>
            <a:r>
              <a:rPr lang="en-IN" sz="2000" b="1" dirty="0">
                <a:latin typeface="Arial" panose="020B0604020202020204" pitchFamily="34" charset="0"/>
                <a:cs typeface="Arial" panose="020B0604020202020204" pitchFamily="34" charset="0"/>
              </a:rPr>
              <a:t>Derived Features</a:t>
            </a:r>
            <a:endParaRPr lang="en-IN" sz="2000" dirty="0">
              <a:latin typeface="Arial" panose="020B0604020202020204" pitchFamily="34" charset="0"/>
              <a:cs typeface="Arial" panose="020B0604020202020204" pitchFamily="34" charset="0"/>
            </a:endParaRPr>
          </a:p>
          <a:p>
            <a:pPr lvl="1"/>
            <a:r>
              <a:rPr lang="en-IN" sz="2000" dirty="0">
                <a:latin typeface="Arial" panose="020B0604020202020204" pitchFamily="34" charset="0"/>
                <a:cs typeface="Arial" panose="020B0604020202020204" pitchFamily="34" charset="0"/>
              </a:rPr>
              <a:t>Computed </a:t>
            </a:r>
            <a:r>
              <a:rPr lang="en-IN" sz="2000" b="1" dirty="0">
                <a:latin typeface="Arial" panose="020B0604020202020204" pitchFamily="34" charset="0"/>
                <a:cs typeface="Arial" panose="020B0604020202020204" pitchFamily="34" charset="0"/>
              </a:rPr>
              <a:t>List Price</a:t>
            </a:r>
            <a:r>
              <a:rPr lang="en-IN" sz="2000" dirty="0">
                <a:latin typeface="Arial" panose="020B0604020202020204" pitchFamily="34" charset="0"/>
                <a:cs typeface="Arial" panose="020B0604020202020204" pitchFamily="34" charset="0"/>
              </a:rPr>
              <a:t> as GMV ÷ Units.</a:t>
            </a:r>
          </a:p>
          <a:p>
            <a:pPr lvl="1"/>
            <a:r>
              <a:rPr lang="en-IN" sz="2000" dirty="0">
                <a:latin typeface="Arial" panose="020B0604020202020204" pitchFamily="34" charset="0"/>
                <a:cs typeface="Arial" panose="020B0604020202020204" pitchFamily="34" charset="0"/>
              </a:rPr>
              <a:t>Created a </a:t>
            </a:r>
            <a:r>
              <a:rPr lang="en-IN" sz="2000" b="1" dirty="0">
                <a:latin typeface="Arial" panose="020B0604020202020204" pitchFamily="34" charset="0"/>
                <a:cs typeface="Arial" panose="020B0604020202020204" pitchFamily="34" charset="0"/>
              </a:rPr>
              <a:t>Payday flag</a:t>
            </a:r>
            <a:r>
              <a:rPr lang="en-IN" sz="2000" dirty="0">
                <a:latin typeface="Arial" panose="020B0604020202020204" pitchFamily="34" charset="0"/>
                <a:cs typeface="Arial" panose="020B0604020202020204" pitchFamily="34" charset="0"/>
              </a:rPr>
              <a:t>: marked as 1 if the date was close to salary days (1st or 15th of the month), otherwise 0.</a:t>
            </a:r>
          </a:p>
          <a:p>
            <a:pPr lvl="1"/>
            <a:r>
              <a:rPr lang="en-IN" sz="2000" dirty="0">
                <a:latin typeface="Arial" panose="020B0604020202020204" pitchFamily="34" charset="0"/>
                <a:cs typeface="Arial" panose="020B0604020202020204" pitchFamily="34" charset="0"/>
              </a:rPr>
              <a:t>Created a </a:t>
            </a:r>
            <a:r>
              <a:rPr lang="en-IN" sz="2000" b="1" dirty="0">
                <a:latin typeface="Arial" panose="020B0604020202020204" pitchFamily="34" charset="0"/>
                <a:cs typeface="Arial" panose="020B0604020202020204" pitchFamily="34" charset="0"/>
              </a:rPr>
              <a:t>Holiday flag</a:t>
            </a:r>
            <a:r>
              <a:rPr lang="en-IN" sz="2000" dirty="0">
                <a:latin typeface="Arial" panose="020B0604020202020204" pitchFamily="34" charset="0"/>
                <a:cs typeface="Arial" panose="020B0604020202020204" pitchFamily="34" charset="0"/>
              </a:rPr>
              <a:t>: marked as 1 if a holiday/occasion occurred in Ontario, otherwise 0.</a:t>
            </a:r>
          </a:p>
          <a:p>
            <a:pPr lvl="1"/>
            <a:r>
              <a:rPr lang="en-IN" sz="2000" dirty="0">
                <a:latin typeface="Arial" panose="020B0604020202020204" pitchFamily="34" charset="0"/>
                <a:cs typeface="Arial" panose="020B0604020202020204" pitchFamily="34" charset="0"/>
              </a:rPr>
              <a:t>Defined a </a:t>
            </a:r>
            <a:r>
              <a:rPr lang="en-IN" sz="2000" b="1" dirty="0">
                <a:latin typeface="Arial" panose="020B0604020202020204" pitchFamily="34" charset="0"/>
                <a:cs typeface="Arial" panose="020B0604020202020204" pitchFamily="34" charset="0"/>
              </a:rPr>
              <a:t>Product Type</a:t>
            </a:r>
            <a:r>
              <a:rPr lang="en-IN" sz="2000" dirty="0">
                <a:latin typeface="Arial" panose="020B0604020202020204" pitchFamily="34" charset="0"/>
                <a:cs typeface="Arial" panose="020B0604020202020204" pitchFamily="34" charset="0"/>
              </a:rPr>
              <a:t> feature:</a:t>
            </a:r>
          </a:p>
          <a:p>
            <a:pPr lvl="2"/>
            <a:r>
              <a:rPr lang="en-IN" dirty="0">
                <a:latin typeface="Arial" panose="020B0604020202020204" pitchFamily="34" charset="0"/>
                <a:cs typeface="Arial" panose="020B0604020202020204" pitchFamily="34" charset="0"/>
              </a:rPr>
              <a:t>If GMV contribution &gt; 80% → Premium Product</a:t>
            </a:r>
          </a:p>
          <a:p>
            <a:pPr lvl="2"/>
            <a:r>
              <a:rPr lang="en-IN" dirty="0">
                <a:latin typeface="Arial" panose="020B0604020202020204" pitchFamily="34" charset="0"/>
                <a:cs typeface="Arial" panose="020B0604020202020204" pitchFamily="34" charset="0"/>
              </a:rPr>
              <a:t>Else → Mass Market.</a:t>
            </a:r>
          </a:p>
          <a:p>
            <a:pPr lvl="1"/>
            <a:r>
              <a:rPr lang="en-IN" sz="2000" dirty="0">
                <a:latin typeface="Arial" panose="020B0604020202020204" pitchFamily="34" charset="0"/>
                <a:cs typeface="Arial" panose="020B0604020202020204" pitchFamily="34" charset="0"/>
              </a:rPr>
              <a:t>Generated </a:t>
            </a:r>
            <a:r>
              <a:rPr lang="en-IN" sz="2000" b="1" dirty="0">
                <a:latin typeface="Arial" panose="020B0604020202020204" pitchFamily="34" charset="0"/>
                <a:cs typeface="Arial" panose="020B0604020202020204" pitchFamily="34" charset="0"/>
              </a:rPr>
              <a:t>Special Sales flag</a:t>
            </a:r>
            <a:r>
              <a:rPr lang="en-IN" sz="2000" dirty="0">
                <a:latin typeface="Arial" panose="020B0604020202020204" pitchFamily="34" charset="0"/>
                <a:cs typeface="Arial" panose="020B0604020202020204" pitchFamily="34" charset="0"/>
              </a:rPr>
              <a:t>: assigned 0 for nulls and 1 for event dates.</a:t>
            </a:r>
          </a:p>
          <a:p>
            <a:pPr lvl="0"/>
            <a:endParaRPr lang="en-IN" sz="2000" b="1" dirty="0">
              <a:latin typeface="Arial" panose="020B0604020202020204" pitchFamily="34" charset="0"/>
              <a:cs typeface="Arial" panose="020B0604020202020204" pitchFamily="34" charset="0"/>
            </a:endParaRPr>
          </a:p>
          <a:p>
            <a:pPr lvl="0"/>
            <a:endParaRPr lang="en-IN" sz="2000" b="1"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72180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7CEC15-AC26-6ADC-8792-16D2B508B73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95DCE02-55E7-F341-1ED0-E978DBCA9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3554B9-46CD-E2D7-A3A9-7CDBF514E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EAFD45-DADD-D1D0-30FE-4CBC2A20A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E69A81B-E274-C2D0-E1D2-E7DA19E2BA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FD7F9A-816E-6389-003A-13491DEDA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B1B441-9DFA-F060-73EA-9B7C9AEA38FC}"/>
              </a:ext>
            </a:extLst>
          </p:cNvPr>
          <p:cNvSpPr>
            <a:spLocks noGrp="1"/>
          </p:cNvSpPr>
          <p:nvPr>
            <p:ph type="title"/>
          </p:nvPr>
        </p:nvSpPr>
        <p:spPr>
          <a:xfrm>
            <a:off x="1371599" y="294538"/>
            <a:ext cx="9895951" cy="1033669"/>
          </a:xfrm>
        </p:spPr>
        <p:txBody>
          <a:bodyPr>
            <a:normAutofit/>
          </a:bodyPr>
          <a:lstStyle/>
          <a:p>
            <a:r>
              <a:rPr lang="en-IN" sz="4000" b="1" dirty="0">
                <a:solidFill>
                  <a:schemeClr val="bg1"/>
                </a:solidFill>
              </a:rPr>
              <a:t>FEATURE ENGINEERING</a:t>
            </a:r>
          </a:p>
        </p:txBody>
      </p:sp>
      <p:sp>
        <p:nvSpPr>
          <p:cNvPr id="3" name="Content Placeholder 2">
            <a:extLst>
              <a:ext uri="{FF2B5EF4-FFF2-40B4-BE49-F238E27FC236}">
                <a16:creationId xmlns:a16="http://schemas.microsoft.com/office/drawing/2014/main" id="{E8229050-F4B5-8DFB-6D4B-A7B68DBB720E}"/>
              </a:ext>
            </a:extLst>
          </p:cNvPr>
          <p:cNvSpPr>
            <a:spLocks noGrp="1"/>
          </p:cNvSpPr>
          <p:nvPr>
            <p:ph idx="1"/>
          </p:nvPr>
        </p:nvSpPr>
        <p:spPr>
          <a:xfrm>
            <a:off x="690664" y="2003898"/>
            <a:ext cx="10408595" cy="4163438"/>
          </a:xfrm>
        </p:spPr>
        <p:txBody>
          <a:bodyPr anchor="ctr">
            <a:noAutofit/>
          </a:bodyPr>
          <a:lstStyle/>
          <a:p>
            <a:pPr lvl="0"/>
            <a:r>
              <a:rPr lang="en-IN" sz="2000" b="1" dirty="0">
                <a:latin typeface="Arial" panose="020B0604020202020204" pitchFamily="34" charset="0"/>
                <a:cs typeface="Arial" panose="020B0604020202020204" pitchFamily="34" charset="0"/>
              </a:rPr>
              <a:t>Marketing &amp; External Factors</a:t>
            </a:r>
            <a:endParaRPr lang="en-IN" sz="2000" dirty="0">
              <a:latin typeface="Arial" panose="020B0604020202020204" pitchFamily="34" charset="0"/>
              <a:cs typeface="Arial" panose="020B0604020202020204" pitchFamily="34" charset="0"/>
            </a:endParaRPr>
          </a:p>
          <a:p>
            <a:pPr lvl="1"/>
            <a:r>
              <a:rPr lang="en-IN" sz="2000" dirty="0">
                <a:latin typeface="Arial" panose="020B0604020202020204" pitchFamily="34" charset="0"/>
                <a:cs typeface="Arial" panose="020B0604020202020204" pitchFamily="34" charset="0"/>
              </a:rPr>
              <a:t>Calculated </a:t>
            </a:r>
            <a:r>
              <a:rPr lang="en-IN" sz="2000" b="1" dirty="0">
                <a:latin typeface="Arial" panose="020B0604020202020204" pitchFamily="34" charset="0"/>
                <a:cs typeface="Arial" panose="020B0604020202020204" pitchFamily="34" charset="0"/>
              </a:rPr>
              <a:t>Marketing Spend %</a:t>
            </a:r>
            <a:r>
              <a:rPr lang="en-IN" sz="2000" dirty="0">
                <a:latin typeface="Arial" panose="020B0604020202020204" pitchFamily="34" charset="0"/>
                <a:cs typeface="Arial" panose="020B0604020202020204" pitchFamily="34" charset="0"/>
              </a:rPr>
              <a:t> relative to GMV.</a:t>
            </a:r>
          </a:p>
          <a:p>
            <a:pPr lvl="1"/>
            <a:r>
              <a:rPr lang="en-IN" sz="2000" dirty="0">
                <a:latin typeface="Arial" panose="020B0604020202020204" pitchFamily="34" charset="0"/>
                <a:cs typeface="Arial" panose="020B0604020202020204" pitchFamily="34" charset="0"/>
              </a:rPr>
              <a:t>Imported </a:t>
            </a:r>
            <a:r>
              <a:rPr lang="en-IN" sz="2000" b="1" dirty="0">
                <a:latin typeface="Arial" panose="020B0604020202020204" pitchFamily="34" charset="0"/>
                <a:cs typeface="Arial" panose="020B0604020202020204" pitchFamily="34" charset="0"/>
              </a:rPr>
              <a:t>product list</a:t>
            </a:r>
            <a:r>
              <a:rPr lang="en-IN" sz="2000" dirty="0">
                <a:latin typeface="Arial" panose="020B0604020202020204" pitchFamily="34" charset="0"/>
                <a:cs typeface="Arial" panose="020B0604020202020204" pitchFamily="34" charset="0"/>
              </a:rPr>
              <a:t> from the file </a:t>
            </a:r>
            <a:r>
              <a:rPr lang="en-IN" sz="2000" i="1" dirty="0">
                <a:latin typeface="Arial" panose="020B0604020202020204" pitchFamily="34" charset="0"/>
                <a:cs typeface="Arial" panose="020B0604020202020204" pitchFamily="34" charset="0"/>
              </a:rPr>
              <a:t>“Media Data and Other Information”</a:t>
            </a:r>
            <a:r>
              <a:rPr lang="en-IN" sz="2000" dirty="0">
                <a:latin typeface="Arial" panose="020B0604020202020204" pitchFamily="34" charset="0"/>
                <a:cs typeface="Arial" panose="020B0604020202020204" pitchFamily="34" charset="0"/>
              </a:rPr>
              <a:t>.</a:t>
            </a:r>
          </a:p>
          <a:p>
            <a:pPr lvl="1"/>
            <a:r>
              <a:rPr lang="en-IN" sz="2000" dirty="0">
                <a:latin typeface="Arial" panose="020B0604020202020204" pitchFamily="34" charset="0"/>
                <a:cs typeface="Arial" panose="020B0604020202020204" pitchFamily="34" charset="0"/>
              </a:rPr>
              <a:t>Calculated </a:t>
            </a:r>
            <a:r>
              <a:rPr lang="en-IN" sz="2000" b="1" dirty="0">
                <a:latin typeface="Arial" panose="020B0604020202020204" pitchFamily="34" charset="0"/>
                <a:cs typeface="Arial" panose="020B0604020202020204" pitchFamily="34" charset="0"/>
              </a:rPr>
              <a:t>8-week Exponential Moving Average (EMA)</a:t>
            </a:r>
            <a:r>
              <a:rPr lang="en-IN" sz="2000" dirty="0">
                <a:latin typeface="Arial" panose="020B0604020202020204" pitchFamily="34" charset="0"/>
                <a:cs typeface="Arial" panose="020B0604020202020204" pitchFamily="34" charset="0"/>
              </a:rPr>
              <a:t> for all advertising media channels.</a:t>
            </a:r>
          </a:p>
          <a:p>
            <a:pPr lvl="1"/>
            <a:r>
              <a:rPr lang="en-IN" sz="2000" dirty="0">
                <a:latin typeface="Arial" panose="020B0604020202020204" pitchFamily="34" charset="0"/>
                <a:cs typeface="Arial" panose="020B0604020202020204" pitchFamily="34" charset="0"/>
              </a:rPr>
              <a:t>Calculated </a:t>
            </a:r>
            <a:r>
              <a:rPr lang="en-IN" sz="2000" b="1" dirty="0">
                <a:latin typeface="Arial" panose="020B0604020202020204" pitchFamily="34" charset="0"/>
                <a:cs typeface="Arial" panose="020B0604020202020204" pitchFamily="34" charset="0"/>
              </a:rPr>
              <a:t>5-week and 3-week Simple Moving Averages (SMA)</a:t>
            </a:r>
            <a:r>
              <a:rPr lang="en-IN" sz="2000" dirty="0">
                <a:latin typeface="Arial" panose="020B0604020202020204" pitchFamily="34" charset="0"/>
                <a:cs typeface="Arial" panose="020B0604020202020204" pitchFamily="34" charset="0"/>
              </a:rPr>
              <a:t> for advertising media channels, NPS, and Stock Index.</a:t>
            </a:r>
          </a:p>
          <a:p>
            <a:pPr lvl="1"/>
            <a:r>
              <a:rPr lang="en-IN" sz="2000" dirty="0">
                <a:latin typeface="Arial" panose="020B0604020202020204" pitchFamily="34" charset="0"/>
                <a:cs typeface="Arial" panose="020B0604020202020204" pitchFamily="34" charset="0"/>
              </a:rPr>
              <a:t>Created new features for </a:t>
            </a:r>
            <a:r>
              <a:rPr lang="en-IN" sz="2000" b="1" dirty="0">
                <a:latin typeface="Arial" panose="020B0604020202020204" pitchFamily="34" charset="0"/>
                <a:cs typeface="Arial" panose="020B0604020202020204" pitchFamily="34" charset="0"/>
              </a:rPr>
              <a:t>Net Promoter Score (NPS)</a:t>
            </a:r>
            <a:r>
              <a:rPr lang="en-IN" sz="2000" dirty="0">
                <a:latin typeface="Arial" panose="020B0604020202020204" pitchFamily="34" charset="0"/>
                <a:cs typeface="Arial" panose="020B0604020202020204" pitchFamily="34" charset="0"/>
              </a:rPr>
              <a:t> (proxy for customer sentiment) and </a:t>
            </a:r>
            <a:r>
              <a:rPr lang="en-IN" sz="2000" b="1" dirty="0">
                <a:latin typeface="Arial" panose="020B0604020202020204" pitchFamily="34" charset="0"/>
                <a:cs typeface="Arial" panose="020B0604020202020204" pitchFamily="34" charset="0"/>
              </a:rPr>
              <a:t>Stock Index</a:t>
            </a:r>
            <a:r>
              <a:rPr lang="en-IN" sz="2000" dirty="0">
                <a:latin typeface="Arial" panose="020B0604020202020204" pitchFamily="34" charset="0"/>
                <a:cs typeface="Arial" panose="020B0604020202020204" pitchFamily="34" charset="0"/>
              </a:rPr>
              <a:t> (external market influence).</a:t>
            </a:r>
          </a:p>
        </p:txBody>
      </p:sp>
    </p:spTree>
    <p:extLst>
      <p:ext uri="{BB962C8B-B14F-4D97-AF65-F5344CB8AC3E}">
        <p14:creationId xmlns:p14="http://schemas.microsoft.com/office/powerpoint/2010/main" val="770198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C09272-4944-2624-47BF-CFE4C74D8E83}"/>
            </a:ext>
          </a:extLst>
        </p:cNvPr>
        <p:cNvGrpSpPr/>
        <p:nvPr/>
      </p:nvGrpSpPr>
      <p:grpSpPr>
        <a:xfrm>
          <a:off x="0" y="0"/>
          <a:ext cx="0" cy="0"/>
          <a:chOff x="0" y="0"/>
          <a:chExt cx="0" cy="0"/>
        </a:xfrm>
      </p:grpSpPr>
      <p:sp useBgFill="1">
        <p:nvSpPr>
          <p:cNvPr id="82" name="Rectangle 81">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1D97E3-9A3D-5250-7F37-AEDD78F13235}"/>
              </a:ext>
            </a:extLst>
          </p:cNvPr>
          <p:cNvSpPr>
            <a:spLocks noGrp="1"/>
          </p:cNvSpPr>
          <p:nvPr>
            <p:ph type="ctrTitle"/>
          </p:nvPr>
        </p:nvSpPr>
        <p:spPr>
          <a:xfrm>
            <a:off x="809784" y="2089678"/>
            <a:ext cx="4609648" cy="1924182"/>
          </a:xfrm>
        </p:spPr>
        <p:txBody>
          <a:bodyPr>
            <a:normAutofit/>
          </a:bodyPr>
          <a:lstStyle/>
          <a:p>
            <a:r>
              <a:rPr lang="en-IN" sz="5400" b="1" dirty="0"/>
              <a:t>Steps and Visualization</a:t>
            </a:r>
          </a:p>
        </p:txBody>
      </p:sp>
      <p:pic>
        <p:nvPicPr>
          <p:cNvPr id="59" name="Picture 58" descr="3D abstract blue and gold cube illustration">
            <a:extLst>
              <a:ext uri="{FF2B5EF4-FFF2-40B4-BE49-F238E27FC236}">
                <a16:creationId xmlns:a16="http://schemas.microsoft.com/office/drawing/2014/main" id="{59AA56FE-1BD4-2B29-070F-CC0AF6C80D94}"/>
              </a:ext>
            </a:extLst>
          </p:cNvPr>
          <p:cNvPicPr>
            <a:picLocks noChangeAspect="1"/>
          </p:cNvPicPr>
          <p:nvPr/>
        </p:nvPicPr>
        <p:blipFill>
          <a:blip r:embed="rId2"/>
          <a:srcRect l="15481" r="32351"/>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9182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265</TotalTime>
  <Words>1431</Words>
  <Application>Microsoft Macintosh PowerPoint</Application>
  <PresentationFormat>Widescreen</PresentationFormat>
  <Paragraphs>149</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Aptos</vt:lpstr>
      <vt:lpstr>Aptos Display</vt:lpstr>
      <vt:lpstr>Arial</vt:lpstr>
      <vt:lpstr>Wingdings</vt:lpstr>
      <vt:lpstr>Office Theme</vt:lpstr>
      <vt:lpstr>Capstone Project on E-Commerce</vt:lpstr>
      <vt:lpstr>Problem Statement</vt:lpstr>
      <vt:lpstr>Summary of Business Understanding</vt:lpstr>
      <vt:lpstr>Data Cleaning Steps</vt:lpstr>
      <vt:lpstr>KPIs AND EXPECTED RESULTS </vt:lpstr>
      <vt:lpstr>FEATURE ENGINEERING</vt:lpstr>
      <vt:lpstr>FEATURE ENGINEERING</vt:lpstr>
      <vt:lpstr>FEATURE ENGINEERING</vt:lpstr>
      <vt:lpstr>Steps and Visualization</vt:lpstr>
      <vt:lpstr>DATA UNDERSTANDING -I July 2015 to June 2016</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EXPLORATORY DATA ANALYSIS </vt:lpstr>
      <vt:lpstr>MARKET MIX MODELS</vt:lpstr>
      <vt:lpstr>MARKET MIX MODELS Camera Accessories: Linear Regression Model Performance</vt:lpstr>
      <vt:lpstr>MARKET MIX MODELS Camera Accessories: Linear Regression Model Performance</vt:lpstr>
      <vt:lpstr>MARKET MIX MODELS Gaming Accessories: Linear Regression Model Performance</vt:lpstr>
      <vt:lpstr>MARKET MIX MODELS Gaming Accessories: Linear Regression Model Performance</vt:lpstr>
      <vt:lpstr>MARKET MIX MODELS Home Audio: Linear Regression Model Performance</vt:lpstr>
      <vt:lpstr>MARKET MIX MODELS Home Audio: Linear Regression Model Performance</vt:lpstr>
      <vt:lpstr>MARKET MIX MODELS</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8715</dc:creator>
  <cp:lastModifiedBy>Swati Sethi</cp:lastModifiedBy>
  <cp:revision>51</cp:revision>
  <dcterms:created xsi:type="dcterms:W3CDTF">2025-09-18T13:21:41Z</dcterms:created>
  <dcterms:modified xsi:type="dcterms:W3CDTF">2025-09-18T22:16:47Z</dcterms:modified>
</cp:coreProperties>
</file>