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2"/>
  </p:notesMasterIdLst>
  <p:handoutMasterIdLst>
    <p:handoutMasterId r:id="rId13"/>
  </p:handoutMasterIdLst>
  <p:sldIdLst>
    <p:sldId id="277" r:id="rId4"/>
    <p:sldId id="399" r:id="rId5"/>
    <p:sldId id="400" r:id="rId6"/>
    <p:sldId id="401" r:id="rId7"/>
    <p:sldId id="402" r:id="rId8"/>
    <p:sldId id="403" r:id="rId9"/>
    <p:sldId id="404" r:id="rId10"/>
    <p:sldId id="40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D8137"/>
    <a:srgbClr val="BC8F00"/>
    <a:srgbClr val="860000"/>
    <a:srgbClr val="00B0F0"/>
    <a:srgbClr val="1B3F5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p:scale>
          <a:sx n="125" d="100"/>
          <a:sy n="125" d="100"/>
        </p:scale>
        <p:origin x="-228"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8/25/2023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xmlns=""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8/25/2023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xmlns=""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70909644"/>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227159557"/>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3804378142"/>
      </p:ext>
    </p:extLst>
  </p:cSld>
  <p:clrMapOvr>
    <a:masterClrMapping/>
  </p:clrMapOvr>
  <p:extLst>
    <p:ext uri="{DCECCB84-F9BA-43D5-87BE-67443E8EF086}">
      <p15:sldGuideLst xmlns:p15="http://schemas.microsoft.com/office/powerpoint/2012/main" xmlns="">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xmlns=""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xmlns=""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xmlns=""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xmlns=""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smtClean="0">
                <a:solidFill>
                  <a:srgbClr val="000000"/>
                </a:solidFill>
              </a:rPr>
              <a:t>Big Data Analytics</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smtClean="0"/>
              <a:t>GENDER GAP ANALYSIS</a:t>
            </a:r>
            <a:endParaRPr lang="en-US" sz="3600" b="1" dirty="0"/>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454498"/>
            <a:ext cx="4730717" cy="707886"/>
          </a:xfrm>
          <a:prstGeom prst="rect">
            <a:avLst/>
          </a:prstGeom>
          <a:noFill/>
        </p:spPr>
        <p:txBody>
          <a:bodyPr wrap="square" rtlCol="0">
            <a:spAutoFit/>
          </a:bodyPr>
          <a:lstStyle/>
          <a:p>
            <a:r>
              <a:rPr lang="en-US" sz="2000" b="1" dirty="0"/>
              <a:t>Submitted by: </a:t>
            </a:r>
          </a:p>
          <a:p>
            <a:r>
              <a:rPr lang="en-IN" sz="2000" dirty="0" err="1" smtClean="0"/>
              <a:t>Piyush</a:t>
            </a:r>
            <a:r>
              <a:rPr lang="en-IN" sz="2000" dirty="0" smtClean="0"/>
              <a:t> </a:t>
            </a:r>
            <a:r>
              <a:rPr lang="en-IN" sz="2000" dirty="0" err="1" smtClean="0"/>
              <a:t>Shukla</a:t>
            </a:r>
            <a:r>
              <a:rPr lang="en-IN" sz="2000" dirty="0" smtClean="0"/>
              <a:t> 20BCS3871</a:t>
            </a:r>
            <a:endParaRPr lang="en-US" sz="2000" dirty="0"/>
          </a:p>
        </p:txBody>
      </p:sp>
      <p:sp>
        <p:nvSpPr>
          <p:cNvPr id="6" name="TextBox 5"/>
          <p:cNvSpPr txBox="1"/>
          <p:nvPr/>
        </p:nvSpPr>
        <p:spPr>
          <a:xfrm>
            <a:off x="7681250" y="4507171"/>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smtClean="0"/>
              <a:t>Dr Monika Singh</a:t>
            </a:r>
            <a:endParaRPr lang="en-US" sz="2000" dirty="0"/>
          </a:p>
          <a:p>
            <a:endParaRPr lang="en-US" sz="2000" dirty="0"/>
          </a:p>
        </p:txBody>
      </p:sp>
    </p:spTree>
    <p:extLst>
      <p:ext uri="{BB962C8B-B14F-4D97-AF65-F5344CB8AC3E}">
        <p14:creationId xmlns:p14="http://schemas.microsoft.com/office/powerpoint/2010/main" xmlns="" val="45650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IN" dirty="0" smtClean="0">
                <a:latin typeface="Times New Roman"/>
                <a:cs typeface="Times New Roman"/>
              </a:rPr>
              <a:t>Introduction</a:t>
            </a:r>
            <a:endParaRPr lang="en-US" dirty="0" smtClean="0">
              <a:latin typeface="Times New Roman"/>
              <a:cs typeface="Times New Roman"/>
            </a:endParaRPr>
          </a:p>
          <a:p>
            <a:r>
              <a:rPr lang="en-US" dirty="0" smtClean="0">
                <a:latin typeface="Times New Roman"/>
                <a:cs typeface="Times New Roman"/>
              </a:rPr>
              <a:t>Scope of the Project</a:t>
            </a:r>
            <a:endParaRPr lang="en-US" dirty="0">
              <a:latin typeface="Times New Roman"/>
              <a:cs typeface="Times New Roman"/>
            </a:endParaRPr>
          </a:p>
          <a:p>
            <a:r>
              <a:rPr lang="en-US" dirty="0" smtClean="0">
                <a:latin typeface="Times New Roman"/>
                <a:cs typeface="Times New Roman"/>
              </a:rPr>
              <a:t>Planning to implement</a:t>
            </a:r>
            <a:endParaRPr lang="en-US" dirty="0">
              <a:latin typeface="Times New Roman"/>
              <a:cs typeface="Times New Roman"/>
            </a:endParaRPr>
          </a:p>
          <a:p>
            <a:pPr>
              <a:buNone/>
            </a:pPr>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xmlns=""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a:cs typeface="Times New Roman"/>
              </a:rPr>
              <a:t>Introduction</a:t>
            </a:r>
            <a:endParaRPr lang="en-US" b="1" dirty="0">
              <a:latin typeface="Times New Roman"/>
              <a:cs typeface="Times New Roman"/>
            </a:endParaRPr>
          </a:p>
        </p:txBody>
      </p:sp>
      <p:sp>
        <p:nvSpPr>
          <p:cNvPr id="3" name="Content Placeholder 2"/>
          <p:cNvSpPr>
            <a:spLocks noGrp="1"/>
          </p:cNvSpPr>
          <p:nvPr>
            <p:ph idx="1"/>
          </p:nvPr>
        </p:nvSpPr>
        <p:spPr/>
        <p:txBody>
          <a:bodyPr/>
          <a:lstStyle/>
          <a:p>
            <a:r>
              <a:rPr lang="en-US" dirty="0" smtClean="0"/>
              <a:t>In the rapidly evolving landscape of digital technologies, the digital gender gap remains a critical and complex challenge. While India has witnessed significant advancements in technology adoption, a pronounced disparity between men and women in terms of digital access, usage, and participation persists. This disparity, commonly referred to as the "digital gender gap," raises concerns about gender equality, economic empowerment, and social inclusion. The problem's complexity is further compounded by socio-cultural norms, economic disparities, and geographical factors that shape the digital experiences of women across diverse regions in India.</a:t>
            </a:r>
            <a:r>
              <a:rPr lang="en-IN" dirty="0" smtClean="0"/>
              <a:t> </a:t>
            </a:r>
            <a:endParaRPr lang="en-US" dirty="0" smtClean="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xmlns=""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a:cs typeface="Times New Roman"/>
              </a:rPr>
              <a:t>Scope of the </a:t>
            </a:r>
            <a:r>
              <a:rPr lang="en-US" b="1" dirty="0" smtClean="0">
                <a:latin typeface="Times New Roman"/>
                <a:cs typeface="Times New Roman"/>
              </a:rPr>
              <a:t>Project</a:t>
            </a:r>
            <a:br>
              <a:rPr lang="en-US" b="1" dirty="0" smtClean="0">
                <a:latin typeface="Times New Roman"/>
                <a:cs typeface="Times New Roman"/>
              </a:rPr>
            </a:br>
            <a:endParaRPr lang="en-US" b="1" dirty="0"/>
          </a:p>
        </p:txBody>
      </p:sp>
      <p:sp>
        <p:nvSpPr>
          <p:cNvPr id="3" name="Content Placeholder 2"/>
          <p:cNvSpPr>
            <a:spLocks noGrp="1"/>
          </p:cNvSpPr>
          <p:nvPr>
            <p:ph idx="1"/>
          </p:nvPr>
        </p:nvSpPr>
        <p:spPr>
          <a:xfrm>
            <a:off x="838200" y="1340103"/>
            <a:ext cx="10515600" cy="4351338"/>
          </a:xfrm>
        </p:spPr>
        <p:txBody>
          <a:bodyPr>
            <a:normAutofit/>
          </a:bodyPr>
          <a:lstStyle/>
          <a:p>
            <a:pPr marL="0" indent="0">
              <a:buNone/>
            </a:pPr>
            <a:r>
              <a:rPr lang="en-US" dirty="0" smtClean="0"/>
              <a:t>This research paper aims to comprehensively examine the disparities between men and women in terms of access to and usage of digital </a:t>
            </a:r>
            <a:r>
              <a:rPr lang="en-US" dirty="0" smtClean="0"/>
              <a:t>technologies</a:t>
            </a:r>
            <a:r>
              <a:rPr lang="en-IN" dirty="0" smtClean="0"/>
              <a:t>. </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pic>
        <p:nvPicPr>
          <p:cNvPr id="1027" name="Picture 3"/>
          <p:cNvPicPr>
            <a:picLocks noChangeAspect="1" noChangeArrowheads="1"/>
          </p:cNvPicPr>
          <p:nvPr/>
        </p:nvPicPr>
        <p:blipFill>
          <a:blip r:embed="rId2" cstate="print"/>
          <a:srcRect/>
          <a:stretch>
            <a:fillRect/>
          </a:stretch>
        </p:blipFill>
        <p:spPr bwMode="auto">
          <a:xfrm>
            <a:off x="3756660" y="2701698"/>
            <a:ext cx="3672840" cy="3608931"/>
          </a:xfrm>
          <a:prstGeom prst="rect">
            <a:avLst/>
          </a:prstGeom>
          <a:noFill/>
          <a:ln w="9525">
            <a:noFill/>
            <a:miter lim="800000"/>
            <a:headEnd/>
            <a:tailEnd/>
          </a:ln>
          <a:effectLst/>
        </p:spPr>
      </p:pic>
    </p:spTree>
    <p:extLst>
      <p:ext uri="{BB962C8B-B14F-4D97-AF65-F5344CB8AC3E}">
        <p14:creationId xmlns:p14="http://schemas.microsoft.com/office/powerpoint/2010/main" xmlns=""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a:cs typeface="Times New Roman"/>
              </a:rPr>
              <a:t>Scope of the Project</a:t>
            </a:r>
            <a:endParaRPr lang="en-US" b="1" dirty="0"/>
          </a:p>
        </p:txBody>
      </p:sp>
      <p:sp>
        <p:nvSpPr>
          <p:cNvPr id="3" name="Content Placeholder 2"/>
          <p:cNvSpPr>
            <a:spLocks noGrp="1"/>
          </p:cNvSpPr>
          <p:nvPr>
            <p:ph idx="1"/>
          </p:nvPr>
        </p:nvSpPr>
        <p:spPr/>
        <p:txBody>
          <a:bodyPr>
            <a:normAutofit fontScale="85000" lnSpcReduction="20000"/>
          </a:bodyPr>
          <a:lstStyle/>
          <a:p>
            <a:pPr>
              <a:buNone/>
            </a:pPr>
            <a:r>
              <a:rPr lang="en-IN" dirty="0" smtClean="0"/>
              <a:t>The primary </a:t>
            </a:r>
            <a:r>
              <a:rPr lang="en-IN" dirty="0" smtClean="0"/>
              <a:t>scope </a:t>
            </a:r>
            <a:r>
              <a:rPr lang="en-IN" dirty="0" smtClean="0"/>
              <a:t>of this </a:t>
            </a:r>
            <a:r>
              <a:rPr lang="en-IN" dirty="0" smtClean="0"/>
              <a:t>project </a:t>
            </a:r>
            <a:r>
              <a:rPr lang="en-IN" dirty="0" smtClean="0"/>
              <a:t>can be summarized as follows:</a:t>
            </a:r>
            <a:r>
              <a:rPr lang="en-US" dirty="0" smtClean="0"/>
              <a:t> </a:t>
            </a:r>
            <a:r>
              <a:rPr lang="en-IN" dirty="0" smtClean="0"/>
              <a:t> </a:t>
            </a:r>
            <a:endParaRPr lang="en-IN" b="1" dirty="0" smtClean="0"/>
          </a:p>
          <a:p>
            <a:r>
              <a:rPr lang="en-US" dirty="0" smtClean="0"/>
              <a:t>Internet access and usage disparities between genders across urban and rural areas. </a:t>
            </a:r>
          </a:p>
          <a:p>
            <a:r>
              <a:rPr lang="en-US" dirty="0" smtClean="0"/>
              <a:t> Levels of digital literacy and skills among women compared to men. </a:t>
            </a:r>
          </a:p>
          <a:p>
            <a:r>
              <a:rPr lang="en-US" dirty="0" smtClean="0"/>
              <a:t> Participation of women in the technology workforce, including employment and leadership roles. </a:t>
            </a:r>
          </a:p>
          <a:p>
            <a:r>
              <a:rPr lang="en-US" dirty="0" smtClean="0"/>
              <a:t> Differences in access to and use of online services, e-commerce, and digital platforms. </a:t>
            </a:r>
          </a:p>
          <a:p>
            <a:r>
              <a:rPr lang="en-US" dirty="0" smtClean="0"/>
              <a:t> Examination of socio-cultural norms, perceptions, and attitudes affecting women's engagement with digital technologies. </a:t>
            </a:r>
          </a:p>
          <a:p>
            <a:r>
              <a:rPr lang="en-US" dirty="0" smtClean="0"/>
              <a:t> Exploration of government policies and initiatives focused on gender-inclusive digital development. </a:t>
            </a:r>
          </a:p>
          <a:p>
            <a:r>
              <a:rPr lang="en-US" dirty="0" smtClean="0"/>
              <a:t> Impact of the urban-rural divide on women's digital inclusion. </a:t>
            </a:r>
            <a:endParaRPr lang="en-US" dirty="0" smtClean="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xmlns=""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a:cs typeface="Times New Roman"/>
              </a:rPr>
              <a:t>Planning to </a:t>
            </a:r>
            <a:r>
              <a:rPr lang="en-US" dirty="0" smtClean="0">
                <a:latin typeface="Times New Roman"/>
                <a:cs typeface="Times New Roman"/>
              </a:rPr>
              <a:t>implement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analysis of the digital gender gap involves a systematic approach utilizing Python programming and its associated libraries to process, analyze, and derive insights from the collected data. The following is an outline of the steps involved in this analytical process.</a:t>
            </a:r>
            <a:endParaRPr lang="en-IN" dirty="0" smtClean="0"/>
          </a:p>
          <a:p>
            <a:pPr>
              <a:buNone/>
            </a:pPr>
            <a:r>
              <a:rPr lang="en-IN" dirty="0" smtClean="0"/>
              <a:t>1. </a:t>
            </a:r>
            <a:r>
              <a:rPr lang="en-US" dirty="0" smtClean="0"/>
              <a:t>Data </a:t>
            </a:r>
            <a:r>
              <a:rPr lang="en-US" dirty="0" smtClean="0"/>
              <a:t>Preparation and Loading </a:t>
            </a:r>
            <a:r>
              <a:rPr lang="en-IN" dirty="0" smtClean="0"/>
              <a:t>.</a:t>
            </a:r>
            <a:endParaRPr lang="en-US" dirty="0" smtClean="0"/>
          </a:p>
          <a:p>
            <a:pPr>
              <a:buNone/>
            </a:pPr>
            <a:r>
              <a:rPr lang="en-IN" dirty="0" smtClean="0"/>
              <a:t>2. </a:t>
            </a:r>
            <a:r>
              <a:rPr lang="en-US" dirty="0" smtClean="0"/>
              <a:t>Descriptive Statistics and Comparative Analysis:</a:t>
            </a:r>
          </a:p>
          <a:p>
            <a:pPr>
              <a:buNone/>
            </a:pPr>
            <a:r>
              <a:rPr lang="en-IN" dirty="0" smtClean="0"/>
              <a:t>3. Data Visualization:</a:t>
            </a:r>
            <a:endParaRPr lang="en-US" dirty="0" smtClean="0"/>
          </a:p>
          <a:p>
            <a:pPr>
              <a:buNone/>
            </a:pPr>
            <a:r>
              <a:rPr lang="en-IN" dirty="0" smtClean="0"/>
              <a:t>4. </a:t>
            </a:r>
            <a:r>
              <a:rPr lang="en-US" dirty="0" smtClean="0"/>
              <a:t>Correlation Analysis and Qualitative Insights:</a:t>
            </a:r>
          </a:p>
          <a:p>
            <a:pPr>
              <a:buNone/>
            </a:pPr>
            <a:r>
              <a:rPr lang="en-IN" dirty="0" smtClean="0"/>
              <a:t>5. </a:t>
            </a:r>
            <a:r>
              <a:rPr lang="en-IN" dirty="0" smtClean="0"/>
              <a:t>Reporting and Collaboration</a:t>
            </a: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xmlns=""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3200400" y="808038"/>
            <a:ext cx="5065395" cy="5065395"/>
          </a:xfrm>
          <a:prstGeom prst="rect">
            <a:avLst/>
          </a:prstGeom>
          <a:noFill/>
          <a:ln w="9525">
            <a:noFill/>
            <a:miter lim="800000"/>
            <a:headEnd/>
            <a:tailEnd/>
          </a:ln>
          <a:effectLst/>
        </p:spPr>
      </p:pic>
      <p:sp>
        <p:nvSpPr>
          <p:cNvPr id="8" name="TextBox 7"/>
          <p:cNvSpPr txBox="1"/>
          <p:nvPr/>
        </p:nvSpPr>
        <p:spPr>
          <a:xfrm>
            <a:off x="3436620" y="5867400"/>
            <a:ext cx="4646978" cy="646331"/>
          </a:xfrm>
          <a:prstGeom prst="rect">
            <a:avLst/>
          </a:prstGeom>
          <a:noFill/>
        </p:spPr>
        <p:txBody>
          <a:bodyPr wrap="none" rtlCol="0">
            <a:spAutoFit/>
          </a:bodyPr>
          <a:lstStyle/>
          <a:p>
            <a:r>
              <a:rPr lang="en-US" dirty="0" smtClean="0"/>
              <a:t>Linking gender differences with gender equality</a:t>
            </a:r>
          </a:p>
          <a:p>
            <a:endParaRPr lang="en-US" dirty="0"/>
          </a:p>
        </p:txBody>
      </p:sp>
    </p:spTree>
    <p:extLst>
      <p:ext uri="{BB962C8B-B14F-4D97-AF65-F5344CB8AC3E}">
        <p14:creationId xmlns:p14="http://schemas.microsoft.com/office/powerpoint/2010/main" xmlns="" val="4003662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52998" y="2443795"/>
            <a:ext cx="5485412" cy="1569660"/>
          </a:xfrm>
          <a:prstGeom prst="rect">
            <a:avLst/>
          </a:prstGeom>
          <a:noFill/>
        </p:spPr>
        <p:txBody>
          <a:bodyPr wrap="none" rtlCol="0">
            <a:spAutoFit/>
          </a:bodyPr>
          <a:lstStyle/>
          <a:p>
            <a:r>
              <a:rPr lang="en-IN" sz="9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 you</a:t>
            </a:r>
            <a:endParaRPr lang="en-US" sz="9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6392</TotalTime>
  <Words>299</Words>
  <Application>Microsoft Office PowerPoint</Application>
  <PresentationFormat>Custom</PresentationFormat>
  <Paragraphs>44</Paragraphs>
  <Slides>8</Slides>
  <Notes>0</Notes>
  <HiddenSlides>0</HiddenSlides>
  <MMClips>0</MMClips>
  <ScaleCrop>false</ScaleCrop>
  <HeadingPairs>
    <vt:vector size="4" baseType="variant">
      <vt:variant>
        <vt:lpstr>Theme</vt:lpstr>
      </vt:variant>
      <vt:variant>
        <vt:i4>3</vt:i4>
      </vt:variant>
      <vt:variant>
        <vt:lpstr>Slide Titles</vt:lpstr>
      </vt:variant>
      <vt:variant>
        <vt:i4>8</vt:i4>
      </vt:variant>
    </vt:vector>
  </HeadingPairs>
  <TitlesOfParts>
    <vt:vector size="11" baseType="lpstr">
      <vt:lpstr>1_Office Theme</vt:lpstr>
      <vt:lpstr>2_Office Theme</vt:lpstr>
      <vt:lpstr>Contents Slide Master</vt:lpstr>
      <vt:lpstr>Slide 1</vt:lpstr>
      <vt:lpstr>Outline</vt:lpstr>
      <vt:lpstr>Introduction</vt:lpstr>
      <vt:lpstr>Scope of the Project </vt:lpstr>
      <vt:lpstr>Scope of the Project</vt:lpstr>
      <vt:lpstr>Planning to implement</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kunal_pistons@hotmail.com</cp:lastModifiedBy>
  <cp:revision>496</cp:revision>
  <dcterms:created xsi:type="dcterms:W3CDTF">2019-01-09T10:33:58Z</dcterms:created>
  <dcterms:modified xsi:type="dcterms:W3CDTF">2023-08-25T09:29:14Z</dcterms:modified>
</cp:coreProperties>
</file>