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6"/>
  </p:notesMasterIdLst>
  <p:handoutMasterIdLst>
    <p:handoutMasterId r:id="rId17"/>
  </p:handoutMasterIdLst>
  <p:sldIdLst>
    <p:sldId id="425" r:id="rId4"/>
    <p:sldId id="399" r:id="rId5"/>
    <p:sldId id="420" r:id="rId6"/>
    <p:sldId id="419" r:id="rId7"/>
    <p:sldId id="421" r:id="rId8"/>
    <p:sldId id="411" r:id="rId9"/>
    <p:sldId id="413" r:id="rId10"/>
    <p:sldId id="415" r:id="rId11"/>
    <p:sldId id="423" r:id="rId12"/>
    <p:sldId id="416" r:id="rId13"/>
    <p:sldId id="417" r:id="rId14"/>
    <p:sldId id="4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6761"/>
    <a:srgbClr val="DA9693"/>
    <a:srgbClr val="EFC5C3"/>
    <a:srgbClr val="E6E6E6"/>
    <a:srgbClr val="5B9BD5"/>
    <a:srgbClr val="C5241A"/>
    <a:srgbClr val="ED8137"/>
    <a:srgbClr val="BC8F00"/>
    <a:srgbClr val="86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59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Submitted in the partial fulfillment for the award of the degree of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BACHELOR OF ENGINEERING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Big Data Analytics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sper" panose="02000506000000020004" pitchFamily="2" charset="0"/>
              <a:ea typeface="+mn-ea"/>
              <a:cs typeface="+mn-cs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ctr" defTabSz="6223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Department of AIT-CSE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ng" pitchFamily="2" charset="0"/>
                <a:ea typeface="+mn-ea"/>
                <a:cs typeface="+mn-cs"/>
              </a:rPr>
              <a:t>Controlling laptop working with hand gestures(like a mouse)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ing" pitchFamily="2" charset="0"/>
              <a:ea typeface="+mn-ea"/>
              <a:cs typeface="+mn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6200" y="4454498"/>
            <a:ext cx="47307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Submitted by: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Kaustubh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Naithani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20BCS4000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Prashant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Kumar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20BCS4363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Dhruva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Malik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20BCS3976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Mohammed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Bilal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20BCS3994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1250" y="4507171"/>
            <a:ext cx="29713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 the Supervision of: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 Monika Singh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0B49157-910E-41C0-B188-5AD8B074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051" y="1805423"/>
            <a:ext cx="547708" cy="286889"/>
          </a:xfrm>
        </p:spPr>
        <p:txBody>
          <a:bodyPr>
            <a:normAutofit/>
          </a:bodyPr>
          <a:lstStyle/>
          <a:p>
            <a:r>
              <a:rPr lang="en-US" sz="800" b="1" dirty="0">
                <a:noFill/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014233-6FFC-4913-BB2E-3131C1DD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71" y="3884568"/>
            <a:ext cx="1826344" cy="958591"/>
          </a:xfrm>
        </p:spPr>
        <p:txBody>
          <a:bodyPr>
            <a:normAutofit/>
          </a:bodyPr>
          <a:lstStyle/>
          <a:p>
            <a:r>
              <a:rPr lang="en-US" sz="800" dirty="0">
                <a:noFill/>
                <a:latin typeface="Times New Roman"/>
                <a:cs typeface="Times New Roman"/>
              </a:rPr>
              <a:t>Introduction Problem Formulation</a:t>
            </a:r>
          </a:p>
          <a:p>
            <a:r>
              <a:rPr lang="en-US" sz="800" dirty="0">
                <a:noFill/>
                <a:latin typeface="Times New Roman"/>
                <a:cs typeface="Times New Roman"/>
              </a:rPr>
              <a:t>Preliminary design of the project</a:t>
            </a:r>
          </a:p>
          <a:p>
            <a:r>
              <a:rPr lang="en-US" sz="800" dirty="0">
                <a:noFill/>
                <a:latin typeface="Times New Roman"/>
                <a:cs typeface="Times New Roman"/>
              </a:rPr>
              <a:t>Methodology used in the project</a:t>
            </a:r>
          </a:p>
          <a:p>
            <a:r>
              <a:rPr lang="en-US" sz="800" spc="-10" dirty="0">
                <a:noFill/>
                <a:latin typeface="Times New Roman"/>
                <a:cs typeface="Times New Roman"/>
              </a:rPr>
              <a:t>Analysis of features</a:t>
            </a:r>
          </a:p>
          <a:p>
            <a:pPr marL="0" indent="0">
              <a:buNone/>
            </a:pPr>
            <a:endParaRPr lang="en-US" dirty="0">
              <a:noFill/>
            </a:endParaRPr>
          </a:p>
          <a:p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44825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EBB445-3FCF-4EC6-B5F2-A1524BB41848}"/>
              </a:ext>
            </a:extLst>
          </p:cNvPr>
          <p:cNvSpPr/>
          <p:nvPr/>
        </p:nvSpPr>
        <p:spPr>
          <a:xfrm>
            <a:off x="2344057" y="1400213"/>
            <a:ext cx="7503886" cy="3749884"/>
          </a:xfrm>
          <a:prstGeom prst="roundRect">
            <a:avLst>
              <a:gd name="adj" fmla="val 34497"/>
            </a:avLst>
          </a:prstGeom>
          <a:solidFill>
            <a:srgbClr val="EFC5C3"/>
          </a:solidFill>
          <a:ln>
            <a:solidFill>
              <a:srgbClr val="D66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30054E-D1F0-4572-8452-705E7F3E0AB9}"/>
              </a:ext>
            </a:extLst>
          </p:cNvPr>
          <p:cNvSpPr/>
          <p:nvPr/>
        </p:nvSpPr>
        <p:spPr>
          <a:xfrm>
            <a:off x="2764459" y="1659162"/>
            <a:ext cx="66630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br>
              <a:rPr lang="en-IN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br>
              <a:rPr lang="en-IN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C3828-F997-41FE-8033-5D3762AD5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944" b="93558"/>
          <a:stretch/>
        </p:blipFill>
        <p:spPr>
          <a:xfrm>
            <a:off x="115410" y="6029000"/>
            <a:ext cx="267210" cy="32735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1B31A0-C052-49CD-A2FC-68BF3DF8C527}"/>
              </a:ext>
            </a:extLst>
          </p:cNvPr>
          <p:cNvSpPr/>
          <p:nvPr/>
        </p:nvSpPr>
        <p:spPr>
          <a:xfrm>
            <a:off x="739346" y="4184135"/>
            <a:ext cx="2918254" cy="9659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B86B0-F9EE-486F-977C-AEF0EA96B3E8}"/>
              </a:ext>
            </a:extLst>
          </p:cNvPr>
          <p:cNvSpPr txBox="1"/>
          <p:nvPr/>
        </p:nvSpPr>
        <p:spPr>
          <a:xfrm flipH="1">
            <a:off x="829289" y="4515451"/>
            <a:ext cx="2850549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contains functionalities limited to controlling mouse and simple single clicks.</a:t>
            </a:r>
          </a:p>
          <a:p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So, some of the updates and functionalities that have been planning can be included are:-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Right click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Scrolling (horizontal)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Sliding (vertical)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Increasing and decreasing volume</a:t>
            </a:r>
          </a:p>
          <a:p>
            <a:endParaRPr lang="en-IN" sz="500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8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64A9DB-D439-4523-A755-A59AC9B61E38}"/>
              </a:ext>
            </a:extLst>
          </p:cNvPr>
          <p:cNvSpPr/>
          <p:nvPr/>
        </p:nvSpPr>
        <p:spPr>
          <a:xfrm>
            <a:off x="5385786" y="2709908"/>
            <a:ext cx="1420427" cy="1438183"/>
          </a:xfrm>
          <a:prstGeom prst="rect">
            <a:avLst/>
          </a:prstGeom>
          <a:blipFill dpi="0" rotWithShape="1">
            <a:blip r:embed="rId2">
              <a:alphaModFix amt="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8A37C0-86F9-40F6-AC73-D763F58985DA}"/>
              </a:ext>
            </a:extLst>
          </p:cNvPr>
          <p:cNvSpPr/>
          <p:nvPr/>
        </p:nvSpPr>
        <p:spPr>
          <a:xfrm>
            <a:off x="909301" y="114544"/>
            <a:ext cx="10444499" cy="1062682"/>
          </a:xfrm>
          <a:prstGeom prst="roundRect">
            <a:avLst>
              <a:gd name="adj" fmla="val 34497"/>
            </a:avLst>
          </a:prstGeom>
          <a:solidFill>
            <a:srgbClr val="D66761"/>
          </a:solidFill>
          <a:ln>
            <a:solidFill>
              <a:srgbClr val="D66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8BFE1-977E-42EA-B132-C46369C59503}"/>
              </a:ext>
            </a:extLst>
          </p:cNvPr>
          <p:cNvSpPr txBox="1"/>
          <p:nvPr/>
        </p:nvSpPr>
        <p:spPr>
          <a:xfrm>
            <a:off x="1057582" y="58935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I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2A0DA-87CC-4F4B-A23D-4F763FB0EB5E}"/>
              </a:ext>
            </a:extLst>
          </p:cNvPr>
          <p:cNvSpPr/>
          <p:nvPr/>
        </p:nvSpPr>
        <p:spPr>
          <a:xfrm>
            <a:off x="1757407" y="433516"/>
            <a:ext cx="51912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NALYSIS OF FEATURES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4AC76A-3946-4EDF-980F-75E0352566DA}"/>
              </a:ext>
            </a:extLst>
          </p:cNvPr>
          <p:cNvSpPr/>
          <p:nvPr/>
        </p:nvSpPr>
        <p:spPr>
          <a:xfrm>
            <a:off x="909301" y="1626716"/>
            <a:ext cx="10168274" cy="4412134"/>
          </a:xfrm>
          <a:prstGeom prst="roundRect">
            <a:avLst/>
          </a:prstGeom>
          <a:solidFill>
            <a:srgbClr val="DA96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252CD-C206-4A72-AF74-9750A2497555}"/>
              </a:ext>
            </a:extLst>
          </p:cNvPr>
          <p:cNvSpPr txBox="1"/>
          <p:nvPr/>
        </p:nvSpPr>
        <p:spPr>
          <a:xfrm flipH="1">
            <a:off x="999245" y="1958032"/>
            <a:ext cx="9932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contains functionalities limited to controlling mouse and simple single clicks.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some of the updates and functionalities that have been planning can be included are:-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click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Scrolling (horizontal)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Sliding (vertical)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and decreasing volume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90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022D4-7ED4-4090-B724-E2E9E5E1AE93}"/>
              </a:ext>
            </a:extLst>
          </p:cNvPr>
          <p:cNvSpPr/>
          <p:nvPr/>
        </p:nvSpPr>
        <p:spPr>
          <a:xfrm>
            <a:off x="2503503" y="541238"/>
            <a:ext cx="7199790" cy="58151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1B8735-7F86-4BAC-8B4E-59BF9216FA12}"/>
              </a:ext>
            </a:extLst>
          </p:cNvPr>
          <p:cNvSpPr/>
          <p:nvPr/>
        </p:nvSpPr>
        <p:spPr>
          <a:xfrm>
            <a:off x="739346" y="4184135"/>
            <a:ext cx="2918254" cy="9659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3E797-C6A2-424C-88FE-6A503D571C43}"/>
              </a:ext>
            </a:extLst>
          </p:cNvPr>
          <p:cNvSpPr txBox="1"/>
          <p:nvPr/>
        </p:nvSpPr>
        <p:spPr>
          <a:xfrm flipH="1">
            <a:off x="829289" y="4515451"/>
            <a:ext cx="2850549" cy="6309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contains functionalities limited to controlling mouse and simple single clicks.</a:t>
            </a:r>
          </a:p>
          <a:p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So, some of the updates and functionalities that have been planning can be included are:-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Right click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Scrolling (horizontal)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Sliding (vertical)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5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Increasing and decreasing volume</a:t>
            </a:r>
          </a:p>
          <a:p>
            <a:endParaRPr lang="en-IN" sz="500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C75C3A-2637-4FE6-8637-F9AD4141A2C0}"/>
              </a:ext>
            </a:extLst>
          </p:cNvPr>
          <p:cNvSpPr/>
          <p:nvPr/>
        </p:nvSpPr>
        <p:spPr>
          <a:xfrm>
            <a:off x="909301" y="114544"/>
            <a:ext cx="148281" cy="1062682"/>
          </a:xfrm>
          <a:prstGeom prst="roundRect">
            <a:avLst>
              <a:gd name="adj" fmla="val 344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649C7-1006-491D-B9D2-6897F3623CF1}"/>
              </a:ext>
            </a:extLst>
          </p:cNvPr>
          <p:cNvSpPr txBox="1"/>
          <p:nvPr/>
        </p:nvSpPr>
        <p:spPr>
          <a:xfrm>
            <a:off x="1057582" y="58935"/>
            <a:ext cx="9144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0" lang="en-IN" sz="3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D0AC6-89A7-47AA-B2C8-AF72BCDA064C}"/>
              </a:ext>
            </a:extLst>
          </p:cNvPr>
          <p:cNvSpPr/>
          <p:nvPr/>
        </p:nvSpPr>
        <p:spPr>
          <a:xfrm>
            <a:off x="1757407" y="433516"/>
            <a:ext cx="606256" cy="1384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NALYSIS OF FEATURES</a:t>
            </a:r>
            <a:endParaRPr kumimoji="0" lang="en-IN" sz="3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1"/>
            <a:ext cx="10515600" cy="21764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Preliminary design of the project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 in the project</a:t>
            </a:r>
          </a:p>
          <a:p>
            <a:r>
              <a:rPr lang="en-US" spc="-10" dirty="0">
                <a:latin typeface="Times New Roman"/>
                <a:cs typeface="Times New Roman"/>
              </a:rPr>
              <a:t>Analysis of features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8E5784-537D-4A21-B227-2716F5321DB0}"/>
              </a:ext>
            </a:extLst>
          </p:cNvPr>
          <p:cNvSpPr/>
          <p:nvPr/>
        </p:nvSpPr>
        <p:spPr>
          <a:xfrm>
            <a:off x="5359480" y="169202"/>
            <a:ext cx="926536" cy="168109"/>
          </a:xfrm>
          <a:prstGeom prst="roundRect">
            <a:avLst>
              <a:gd name="adj" fmla="val 344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551C-5B40-4772-B239-5AE2EA8CA558}"/>
              </a:ext>
            </a:extLst>
          </p:cNvPr>
          <p:cNvSpPr txBox="1"/>
          <p:nvPr/>
        </p:nvSpPr>
        <p:spPr>
          <a:xfrm>
            <a:off x="5001597" y="143914"/>
            <a:ext cx="926536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n-IN" sz="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CD410-66A3-474A-9D5E-FF9052D2EB3A}"/>
              </a:ext>
            </a:extLst>
          </p:cNvPr>
          <p:cNvSpPr/>
          <p:nvPr/>
        </p:nvSpPr>
        <p:spPr>
          <a:xfrm>
            <a:off x="5403184" y="142143"/>
            <a:ext cx="926536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NTRODUCTION</a:t>
            </a:r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8A37C0-86F9-40F6-AC73-D763F58985DA}"/>
              </a:ext>
            </a:extLst>
          </p:cNvPr>
          <p:cNvSpPr/>
          <p:nvPr/>
        </p:nvSpPr>
        <p:spPr>
          <a:xfrm>
            <a:off x="2331357" y="2897659"/>
            <a:ext cx="7503886" cy="1062682"/>
          </a:xfrm>
          <a:prstGeom prst="roundRect">
            <a:avLst>
              <a:gd name="adj" fmla="val 34497"/>
            </a:avLst>
          </a:prstGeom>
          <a:solidFill>
            <a:srgbClr val="EFC5C3"/>
          </a:solidFill>
          <a:ln>
            <a:solidFill>
              <a:srgbClr val="D66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8BFE1-977E-42EA-B132-C46369C59503}"/>
              </a:ext>
            </a:extLst>
          </p:cNvPr>
          <p:cNvSpPr txBox="1"/>
          <p:nvPr/>
        </p:nvSpPr>
        <p:spPr>
          <a:xfrm>
            <a:off x="2505527" y="2854116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n-I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6D44FB-F230-4A92-90D4-007EEAF1F570}"/>
              </a:ext>
            </a:extLst>
          </p:cNvPr>
          <p:cNvSpPr/>
          <p:nvPr/>
        </p:nvSpPr>
        <p:spPr>
          <a:xfrm>
            <a:off x="3096585" y="2852345"/>
            <a:ext cx="62953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NTRODUCTION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0CCF27-FE95-4E14-B283-E209D03E61A1}"/>
              </a:ext>
            </a:extLst>
          </p:cNvPr>
          <p:cNvSpPr/>
          <p:nvPr/>
        </p:nvSpPr>
        <p:spPr>
          <a:xfrm>
            <a:off x="0" y="4161914"/>
            <a:ext cx="6419850" cy="11079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3BD40-E5C8-420D-8BD1-1E3C1D23DB93}"/>
              </a:ext>
            </a:extLst>
          </p:cNvPr>
          <p:cNvSpPr txBox="1"/>
          <p:nvPr/>
        </p:nvSpPr>
        <p:spPr>
          <a:xfrm flipH="1">
            <a:off x="-87988" y="4160143"/>
            <a:ext cx="648434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Computers have seamlessly integrated into our daily routines, simplifying human-computer interaction (HCI). However, individuals with disabilities face distinct challenges in utilizing these devices effectively. This project introduces a gesture-based AI virtual mouse system, leveraging computer vision to execute mouse tasks using hand movements and fingertip detection. The system's core objective is to replace the conventional mouse with a web or built-in camera, enabling cursor control and scrolling through hand gestures.</a:t>
            </a:r>
            <a:r>
              <a:rPr lang="en-US" sz="11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100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6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8A37C0-86F9-40F6-AC73-D763F58985DA}"/>
              </a:ext>
            </a:extLst>
          </p:cNvPr>
          <p:cNvSpPr/>
          <p:nvPr/>
        </p:nvSpPr>
        <p:spPr>
          <a:xfrm>
            <a:off x="909301" y="114544"/>
            <a:ext cx="10444499" cy="1062682"/>
          </a:xfrm>
          <a:prstGeom prst="roundRect">
            <a:avLst>
              <a:gd name="adj" fmla="val 34497"/>
            </a:avLst>
          </a:prstGeom>
          <a:solidFill>
            <a:srgbClr val="D66761"/>
          </a:solidFill>
          <a:ln>
            <a:solidFill>
              <a:srgbClr val="D66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8BFE1-977E-42EA-B132-C46369C59503}"/>
              </a:ext>
            </a:extLst>
          </p:cNvPr>
          <p:cNvSpPr txBox="1"/>
          <p:nvPr/>
        </p:nvSpPr>
        <p:spPr>
          <a:xfrm>
            <a:off x="1057582" y="58935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2A0DA-87CC-4F4B-A23D-4F763FB0EB5E}"/>
              </a:ext>
            </a:extLst>
          </p:cNvPr>
          <p:cNvSpPr/>
          <p:nvPr/>
        </p:nvSpPr>
        <p:spPr>
          <a:xfrm>
            <a:off x="1641295" y="433516"/>
            <a:ext cx="35189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CDB544-D602-4499-B004-38B0E40FF0D1}"/>
              </a:ext>
            </a:extLst>
          </p:cNvPr>
          <p:cNvSpPr/>
          <p:nvPr/>
        </p:nvSpPr>
        <p:spPr>
          <a:xfrm>
            <a:off x="909301" y="1626716"/>
            <a:ext cx="10168274" cy="4412134"/>
          </a:xfrm>
          <a:prstGeom prst="roundRect">
            <a:avLst/>
          </a:prstGeom>
          <a:solidFill>
            <a:srgbClr val="DA96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63087-2FDF-45C5-8E94-B1CD66CC9579}"/>
              </a:ext>
            </a:extLst>
          </p:cNvPr>
          <p:cNvSpPr txBox="1"/>
          <p:nvPr/>
        </p:nvSpPr>
        <p:spPr>
          <a:xfrm flipH="1">
            <a:off x="1188718" y="1958032"/>
            <a:ext cx="94126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have seamlessly integrated into our daily routines, simplifying human-computer interaction (HCI). However, individuals with disabilities face distinct challenges in utilizing these devices effectively. This project introduces a gesture-based AI virtual mouse system, leveraging computer vision to execute mouse tasks using hand movements and fingertip detection. The system's core objective is to replace the conventional mouse with a web or built-in camera, enabling cursor control and scrolling through hand gestures.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8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8E9009-36ED-4101-85B8-4EF1D4AEC592}"/>
              </a:ext>
            </a:extLst>
          </p:cNvPr>
          <p:cNvSpPr/>
          <p:nvPr/>
        </p:nvSpPr>
        <p:spPr>
          <a:xfrm>
            <a:off x="2344057" y="1400213"/>
            <a:ext cx="7503886" cy="3749884"/>
          </a:xfrm>
          <a:prstGeom prst="roundRect">
            <a:avLst>
              <a:gd name="adj" fmla="val 34497"/>
            </a:avLst>
          </a:prstGeom>
          <a:solidFill>
            <a:srgbClr val="EFC5C3"/>
          </a:solidFill>
          <a:ln>
            <a:solidFill>
              <a:srgbClr val="D66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1EB532-AE65-4F64-A3C8-B5685237A1CF}"/>
              </a:ext>
            </a:extLst>
          </p:cNvPr>
          <p:cNvSpPr/>
          <p:nvPr/>
        </p:nvSpPr>
        <p:spPr>
          <a:xfrm>
            <a:off x="2681056" y="1641406"/>
            <a:ext cx="6389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PRELIMINARY </a:t>
            </a:r>
          </a:p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DESIGN OF </a:t>
            </a:r>
          </a:p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49E832-5B57-4F3F-8B9C-FD91FC29AF5E}"/>
              </a:ext>
            </a:extLst>
          </p:cNvPr>
          <p:cNvSpPr/>
          <p:nvPr/>
        </p:nvSpPr>
        <p:spPr>
          <a:xfrm>
            <a:off x="271849" y="4126863"/>
            <a:ext cx="3449337" cy="8887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AF539-E74E-4465-8BD1-FE4ECE00C658}"/>
              </a:ext>
            </a:extLst>
          </p:cNvPr>
          <p:cNvSpPr txBox="1"/>
          <p:nvPr/>
        </p:nvSpPr>
        <p:spPr>
          <a:xfrm flipH="1">
            <a:off x="311860" y="4099077"/>
            <a:ext cx="468850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The initial design of the project is to have the following components</a:t>
            </a:r>
          </a:p>
          <a:p>
            <a:pPr>
              <a:buAutoNum type="arabicParenR"/>
            </a:pPr>
            <a:r>
              <a:rPr lang="en-IN" sz="800" dirty="0" err="1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 :- To work with Hand Gestures</a:t>
            </a:r>
          </a:p>
          <a:p>
            <a:pPr>
              <a:buAutoNum type="arabicParenR"/>
            </a:pPr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OpenCV :- To work with camera and create frames</a:t>
            </a:r>
          </a:p>
          <a:p>
            <a:pPr>
              <a:buAutoNum type="arabicParenR"/>
            </a:pPr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An User Interface on which the person making hand gestures is visible while using hand gestures</a:t>
            </a:r>
          </a:p>
          <a:p>
            <a:pPr>
              <a:buAutoNum type="arabicParenR"/>
            </a:pPr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Making the hand landmarks visible as an overlay on the hand.</a:t>
            </a:r>
          </a:p>
          <a:p>
            <a:pPr>
              <a:buAutoNum type="arabicParenR"/>
            </a:pPr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Python to code all these functionalities </a:t>
            </a:r>
          </a:p>
          <a:p>
            <a:endParaRPr lang="en-IN" sz="900" dirty="0">
              <a:noFill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94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8A37C0-86F9-40F6-AC73-D763F58985DA}"/>
              </a:ext>
            </a:extLst>
          </p:cNvPr>
          <p:cNvSpPr/>
          <p:nvPr/>
        </p:nvSpPr>
        <p:spPr>
          <a:xfrm>
            <a:off x="909301" y="114544"/>
            <a:ext cx="10444499" cy="1062682"/>
          </a:xfrm>
          <a:prstGeom prst="roundRect">
            <a:avLst>
              <a:gd name="adj" fmla="val 34497"/>
            </a:avLst>
          </a:prstGeom>
          <a:solidFill>
            <a:srgbClr val="D66761"/>
          </a:solidFill>
          <a:ln>
            <a:solidFill>
              <a:srgbClr val="D66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8BFE1-977E-42EA-B132-C46369C59503}"/>
              </a:ext>
            </a:extLst>
          </p:cNvPr>
          <p:cNvSpPr txBox="1"/>
          <p:nvPr/>
        </p:nvSpPr>
        <p:spPr>
          <a:xfrm>
            <a:off x="1057582" y="58935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2A0DA-87CC-4F4B-A23D-4F763FB0EB5E}"/>
              </a:ext>
            </a:extLst>
          </p:cNvPr>
          <p:cNvSpPr/>
          <p:nvPr/>
        </p:nvSpPr>
        <p:spPr>
          <a:xfrm>
            <a:off x="1641295" y="433516"/>
            <a:ext cx="86232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RELIMINARY DESIGN OF THE PROJECT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2ABB7C-BB76-43CD-B727-94C7BDA1F32B}"/>
              </a:ext>
            </a:extLst>
          </p:cNvPr>
          <p:cNvSpPr/>
          <p:nvPr/>
        </p:nvSpPr>
        <p:spPr>
          <a:xfrm>
            <a:off x="909301" y="1626716"/>
            <a:ext cx="10168274" cy="4412134"/>
          </a:xfrm>
          <a:prstGeom prst="roundRect">
            <a:avLst/>
          </a:prstGeom>
          <a:solidFill>
            <a:srgbClr val="DA96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07011E-A63C-4814-BFD3-1CCCF2B54103}"/>
              </a:ext>
            </a:extLst>
          </p:cNvPr>
          <p:cNvSpPr txBox="1"/>
          <p:nvPr/>
        </p:nvSpPr>
        <p:spPr>
          <a:xfrm flipH="1">
            <a:off x="999245" y="1958032"/>
            <a:ext cx="99323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design of the project is to have the following components</a:t>
            </a:r>
          </a:p>
          <a:p>
            <a:pPr marL="514350" indent="-514350">
              <a:buAutoNum type="arabicParenR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To work with Hand Gestures</a:t>
            </a:r>
          </a:p>
          <a:p>
            <a:pPr marL="514350" indent="-514350">
              <a:buAutoNum type="arabicParenR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:- To work with camera and create frames</a:t>
            </a:r>
          </a:p>
          <a:p>
            <a:pPr marL="514350" indent="-514350">
              <a:buAutoNum type="arabicParenR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User Interface on which the person making hand gestures is visible while using hand gestures</a:t>
            </a:r>
          </a:p>
          <a:p>
            <a:pPr marL="514350" indent="-514350">
              <a:buAutoNum type="arabicParenR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hand landmarks visible as an overlay on the hand.</a:t>
            </a:r>
          </a:p>
          <a:p>
            <a:pPr marL="514350" indent="-514350">
              <a:buAutoNum type="arabicParenR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code all these functionalities 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85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1F82B0-3D2A-4776-94E5-308A9FA405E1}"/>
              </a:ext>
            </a:extLst>
          </p:cNvPr>
          <p:cNvSpPr/>
          <p:nvPr/>
        </p:nvSpPr>
        <p:spPr>
          <a:xfrm>
            <a:off x="2344057" y="1400213"/>
            <a:ext cx="7503886" cy="3749884"/>
          </a:xfrm>
          <a:prstGeom prst="roundRect">
            <a:avLst>
              <a:gd name="adj" fmla="val 34497"/>
            </a:avLst>
          </a:prstGeom>
          <a:solidFill>
            <a:srgbClr val="EFC5C3"/>
          </a:solidFill>
          <a:ln>
            <a:solidFill>
              <a:srgbClr val="D66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4D39E-CF63-4D77-A81C-9B69BB6A5E6B}"/>
              </a:ext>
            </a:extLst>
          </p:cNvPr>
          <p:cNvSpPr txBox="1"/>
          <p:nvPr/>
        </p:nvSpPr>
        <p:spPr>
          <a:xfrm>
            <a:off x="2764459" y="1659162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0" lang="en-I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29015-9845-43B6-8E8C-744F3FB4CCFA}"/>
              </a:ext>
            </a:extLst>
          </p:cNvPr>
          <p:cNvSpPr/>
          <p:nvPr/>
        </p:nvSpPr>
        <p:spPr>
          <a:xfrm>
            <a:off x="2764459" y="1659162"/>
            <a:ext cx="666308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ETHODOLOGY USED IN THE PROJECT</a:t>
            </a:r>
            <a:endParaRPr lang="en-IN" sz="6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77374A-6EC8-4C2A-8519-F8C651C31AFC}"/>
              </a:ext>
            </a:extLst>
          </p:cNvPr>
          <p:cNvSpPr/>
          <p:nvPr/>
        </p:nvSpPr>
        <p:spPr>
          <a:xfrm>
            <a:off x="881449" y="4168346"/>
            <a:ext cx="5214551" cy="737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60030-244D-43F6-91A7-305CF6185AE3}"/>
              </a:ext>
            </a:extLst>
          </p:cNvPr>
          <p:cNvSpPr txBox="1"/>
          <p:nvPr/>
        </p:nvSpPr>
        <p:spPr>
          <a:xfrm flipH="1">
            <a:off x="881449" y="4197557"/>
            <a:ext cx="529695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methodology is being used in the project</a:t>
            </a:r>
          </a:p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Step 1:- Selecting the library to work with human hand gestures and  working out how it would fit in the project.</a:t>
            </a:r>
          </a:p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Step 2:- Finding the best possible way to combine </a:t>
            </a:r>
            <a:r>
              <a:rPr lang="en-IN" sz="800" dirty="0" err="1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 with OpenCV to capture frames and recognise Hand Gestures.</a:t>
            </a:r>
          </a:p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Step 3:- Using the recognised hand gestures to perform various  computer mouse functionalities.</a:t>
            </a:r>
          </a:p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Step 4:- Debugging and making sure that everything works and exceptions are handled properly.</a:t>
            </a:r>
          </a:p>
        </p:txBody>
      </p:sp>
    </p:spTree>
    <p:extLst>
      <p:ext uri="{BB962C8B-B14F-4D97-AF65-F5344CB8AC3E}">
        <p14:creationId xmlns:p14="http://schemas.microsoft.com/office/powerpoint/2010/main" val="270973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F38AC8-6440-421D-BDB1-C8C91C23B3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944" b="93558"/>
          <a:stretch/>
        </p:blipFill>
        <p:spPr>
          <a:xfrm>
            <a:off x="115410" y="6029000"/>
            <a:ext cx="267210" cy="3273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8A37C0-86F9-40F6-AC73-D763F58985DA}"/>
              </a:ext>
            </a:extLst>
          </p:cNvPr>
          <p:cNvSpPr/>
          <p:nvPr/>
        </p:nvSpPr>
        <p:spPr>
          <a:xfrm>
            <a:off x="909301" y="114544"/>
            <a:ext cx="10444499" cy="1062682"/>
          </a:xfrm>
          <a:prstGeom prst="roundRect">
            <a:avLst>
              <a:gd name="adj" fmla="val 34497"/>
            </a:avLst>
          </a:prstGeom>
          <a:solidFill>
            <a:srgbClr val="D66761"/>
          </a:solidFill>
          <a:ln>
            <a:solidFill>
              <a:srgbClr val="D667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8BFE1-977E-42EA-B132-C46369C59503}"/>
              </a:ext>
            </a:extLst>
          </p:cNvPr>
          <p:cNvSpPr txBox="1"/>
          <p:nvPr/>
        </p:nvSpPr>
        <p:spPr>
          <a:xfrm>
            <a:off x="1057582" y="58935"/>
            <a:ext cx="91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0" lang="en-I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2A0DA-87CC-4F4B-A23D-4F763FB0EB5E}"/>
              </a:ext>
            </a:extLst>
          </p:cNvPr>
          <p:cNvSpPr/>
          <p:nvPr/>
        </p:nvSpPr>
        <p:spPr>
          <a:xfrm>
            <a:off x="1844491" y="433516"/>
            <a:ext cx="8340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ETHODOLOGY USED IN THE PROJECT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ACA59-A3F6-4A88-B904-0A0FC9EED8AD}"/>
              </a:ext>
            </a:extLst>
          </p:cNvPr>
          <p:cNvSpPr/>
          <p:nvPr/>
        </p:nvSpPr>
        <p:spPr>
          <a:xfrm>
            <a:off x="909301" y="1626716"/>
            <a:ext cx="10168274" cy="4412134"/>
          </a:xfrm>
          <a:prstGeom prst="roundRect">
            <a:avLst/>
          </a:prstGeom>
          <a:solidFill>
            <a:srgbClr val="DA969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EE6E7-5E87-47E3-BF5F-FF37AF0976A7}"/>
              </a:ext>
            </a:extLst>
          </p:cNvPr>
          <p:cNvSpPr txBox="1"/>
          <p:nvPr/>
        </p:nvSpPr>
        <p:spPr>
          <a:xfrm flipH="1">
            <a:off x="999245" y="1958032"/>
            <a:ext cx="9932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methodology is being used in the project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1:- Selecting the library to work with human hand gestures and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working out how it would fit in the project.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2:- Finding the best possible way to combine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OpenCV to capture frames and recognise Hand Gestures.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3:- Using the recognised hand gestures to perform various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computer mouse functionalities.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4:- Debugging and making sure that everything works and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exceptions are handled properly.</a:t>
            </a:r>
          </a:p>
        </p:txBody>
      </p:sp>
    </p:spTree>
    <p:extLst>
      <p:ext uri="{BB962C8B-B14F-4D97-AF65-F5344CB8AC3E}">
        <p14:creationId xmlns:p14="http://schemas.microsoft.com/office/powerpoint/2010/main" val="360698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C55CC-283F-403E-AEBE-5BAB6AC0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51" y="756681"/>
            <a:ext cx="4740218" cy="545918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C8CAE5-90F5-4F6E-B5DA-4093C35A2199}"/>
              </a:ext>
            </a:extLst>
          </p:cNvPr>
          <p:cNvSpPr/>
          <p:nvPr/>
        </p:nvSpPr>
        <p:spPr>
          <a:xfrm>
            <a:off x="881449" y="4168346"/>
            <a:ext cx="5214551" cy="7370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59F9A-D938-4F95-9C34-7ADD2748B91E}"/>
              </a:ext>
            </a:extLst>
          </p:cNvPr>
          <p:cNvSpPr txBox="1"/>
          <p:nvPr/>
        </p:nvSpPr>
        <p:spPr>
          <a:xfrm flipH="1">
            <a:off x="881449" y="4197557"/>
            <a:ext cx="529695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methodology is being used in the project</a:t>
            </a:r>
          </a:p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Step 1:- Selecting the library to work with human hand gestures and  working out how it would fit in the project.</a:t>
            </a:r>
          </a:p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Step 2:- Finding the best possible way to combine </a:t>
            </a:r>
            <a:r>
              <a:rPr lang="en-IN" sz="800" dirty="0" err="1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 with OpenCV to capture frames and recognise Hand Gestures.</a:t>
            </a:r>
          </a:p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Step 3:- Using the recognised hand gestures to perform various  computer mouse functionalities.</a:t>
            </a:r>
          </a:p>
          <a:p>
            <a:r>
              <a:rPr lang="en-IN" sz="8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Step 4:- Debugging and making sure that everything works and exceptions are handled properly.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C1234E-973F-47EF-91E2-99E552023244}"/>
              </a:ext>
            </a:extLst>
          </p:cNvPr>
          <p:cNvSpPr/>
          <p:nvPr/>
        </p:nvSpPr>
        <p:spPr>
          <a:xfrm>
            <a:off x="909302" y="114543"/>
            <a:ext cx="148280" cy="1055229"/>
          </a:xfrm>
          <a:prstGeom prst="roundRect">
            <a:avLst>
              <a:gd name="adj" fmla="val 344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70905-24DC-40C4-9D19-8C849DDDBD62}"/>
              </a:ext>
            </a:extLst>
          </p:cNvPr>
          <p:cNvSpPr txBox="1"/>
          <p:nvPr/>
        </p:nvSpPr>
        <p:spPr>
          <a:xfrm>
            <a:off x="1057582" y="58935"/>
            <a:ext cx="914400" cy="1384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0" lang="en-IN" sz="3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BCAC6-D71C-40F6-9B23-8DF5D8970196}"/>
              </a:ext>
            </a:extLst>
          </p:cNvPr>
          <p:cNvSpPr/>
          <p:nvPr/>
        </p:nvSpPr>
        <p:spPr>
          <a:xfrm>
            <a:off x="1038398" y="284584"/>
            <a:ext cx="1023772" cy="1384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sz="300" dirty="0">
                <a:noFill/>
                <a:latin typeface="Times New Roman" panose="02020603050405020304" pitchFamily="18" charset="0"/>
                <a:cs typeface="Times New Roman" panose="02020603050405020304" pitchFamily="18" charset="0"/>
              </a:rPr>
              <a:t>ETHODOLOGY USED IN THE PROJECT</a:t>
            </a:r>
            <a:endParaRPr kumimoji="0" lang="en-IN" sz="3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63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9767</TotalTime>
  <Words>832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Casper</vt:lpstr>
      <vt:lpstr>Karla</vt:lpstr>
      <vt:lpstr>King</vt:lpstr>
      <vt:lpstr>Times New Roman</vt:lpstr>
      <vt:lpstr>1_Office Theme</vt:lpstr>
      <vt:lpstr>2_Office Theme</vt:lpstr>
      <vt:lpstr>Contents Slide Master</vt:lpstr>
      <vt:lpstr>Outline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kunal_pistons@hotmail.com</cp:lastModifiedBy>
  <cp:revision>521</cp:revision>
  <dcterms:created xsi:type="dcterms:W3CDTF">2019-01-09T10:33:58Z</dcterms:created>
  <dcterms:modified xsi:type="dcterms:W3CDTF">2023-09-14T19:13:23Z</dcterms:modified>
</cp:coreProperties>
</file>