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60" r:id="rId5"/>
    <p:sldId id="259" r:id="rId6"/>
    <p:sldId id="262" r:id="rId7"/>
    <p:sldId id="269" r:id="rId8"/>
    <p:sldId id="270" r:id="rId9"/>
    <p:sldId id="268" r:id="rId10"/>
    <p:sldId id="263"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p:scale>
          <a:sx n="87" d="100"/>
          <a:sy n="87" d="100"/>
        </p:scale>
        <p:origin x="528" y="10"/>
      </p:cViewPr>
      <p:guideLst>
        <p:guide pos="3840"/>
        <p:guide orient="horz" pos="2160"/>
      </p:guideLst>
    </p:cSldViewPr>
  </p:slideViewPr>
  <p:notesTextViewPr>
    <p:cViewPr>
      <p:scale>
        <a:sx n="1" d="1"/>
        <a:sy n="1" d="1"/>
      </p:scale>
      <p:origin x="0" y="0"/>
    </p:cViewPr>
  </p:notesTextViewPr>
  <p:sorterViewPr>
    <p:cViewPr>
      <p:scale>
        <a:sx n="100" d="100"/>
        <a:sy n="100" d="100"/>
      </p:scale>
      <p:origin x="0" y="-346"/>
    </p:cViewPr>
  </p:sorter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1/19/2025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1/19/2025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1/19/2025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1/19/2025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1/19/2025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1/19/2025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1/19/2025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1/19/2025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1/19/2025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1/19/2025</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1636" y="2839661"/>
            <a:ext cx="4425043" cy="1178678"/>
          </a:xfrm>
        </p:spPr>
        <p:txBody>
          <a:bodyPr>
            <a:noAutofit/>
          </a:bodyPr>
          <a:lstStyle/>
          <a:p>
            <a:pPr algn="ctr">
              <a:lnSpc>
                <a:spcPct val="150000"/>
              </a:lnSpc>
            </a:pPr>
            <a:r>
              <a:rPr lang="en-IN" sz="3000" b="1" dirty="0">
                <a:effectLst/>
                <a:latin typeface="Franklin Gothic Medium (Body)"/>
                <a:ea typeface="Times New Roman" panose="02020603050405020304" pitchFamily="18" charset="0"/>
              </a:rPr>
              <a:t>Heart disease prediction system using ECG data</a:t>
            </a:r>
          </a:p>
        </p:txBody>
      </p:sp>
      <p:sp>
        <p:nvSpPr>
          <p:cNvPr id="3" name="Subtitle 2"/>
          <p:cNvSpPr>
            <a:spLocks noGrp="1"/>
          </p:cNvSpPr>
          <p:nvPr>
            <p:ph type="subTitle" idx="1"/>
          </p:nvPr>
        </p:nvSpPr>
        <p:spPr>
          <a:xfrm>
            <a:off x="351636" y="4987908"/>
            <a:ext cx="4425043" cy="1551450"/>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ea typeface="+mn-ea"/>
                <a:cs typeface="Times New Roman" panose="02020603050405020304" pitchFamily="18" charset="0"/>
              </a:rPr>
              <a:t>UNDER THE GUIDANCE OF</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N" sz="1600" b="0" i="0" u="none" strike="noStrike" kern="1200" cap="none" spc="0" normalizeH="0" baseline="0" noProof="0" dirty="0">
                <a:ln>
                  <a:noFill/>
                </a:ln>
                <a:solidFill>
                  <a:schemeClr val="tx1"/>
                </a:solidFill>
                <a:effectLst/>
                <a:uLnTx/>
                <a:uFillTx/>
                <a:ea typeface="+mn-ea"/>
                <a:cs typeface="+mn-cs"/>
              </a:rPr>
              <a:t>Mr. C. H. Ramesh</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ea typeface="+mn-ea"/>
                <a:cs typeface="Times New Roman" panose="02020603050405020304" pitchFamily="18" charset="0"/>
              </a:rPr>
              <a:t>DEPARTMENT OF COMPUTER APPLICATIONS</a:t>
            </a: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chemeClr val="tx1"/>
                </a:solidFill>
                <a:effectLst/>
                <a:uLnTx/>
                <a:uFillTx/>
                <a:ea typeface="+mn-ea"/>
                <a:cs typeface="Times New Roman" panose="02020603050405020304" pitchFamily="18" charset="0"/>
              </a:rPr>
              <a:t>Chadalawada</a:t>
            </a:r>
            <a:r>
              <a:rPr kumimoji="0" lang="en-US" sz="1600" b="0" i="0" u="none" strike="noStrike" kern="1200" cap="none" spc="0" normalizeH="0" baseline="0" noProof="0" dirty="0">
                <a:ln>
                  <a:noFill/>
                </a:ln>
                <a:solidFill>
                  <a:schemeClr val="tx1"/>
                </a:solidFill>
                <a:effectLst/>
                <a:uLnTx/>
                <a:uFillTx/>
                <a:ea typeface="+mn-ea"/>
                <a:cs typeface="Times New Roman" panose="02020603050405020304" pitchFamily="18" charset="0"/>
              </a:rPr>
              <a:t> </a:t>
            </a:r>
            <a:r>
              <a:rPr kumimoji="0" lang="en-US" sz="1600" b="0" i="0" u="none" strike="noStrike" kern="1200" cap="none" spc="0" normalizeH="0" baseline="0" noProof="0" dirty="0" err="1">
                <a:ln>
                  <a:noFill/>
                </a:ln>
                <a:solidFill>
                  <a:schemeClr val="tx1"/>
                </a:solidFill>
                <a:effectLst/>
                <a:uLnTx/>
                <a:uFillTx/>
                <a:ea typeface="+mn-ea"/>
                <a:cs typeface="Times New Roman" panose="02020603050405020304" pitchFamily="18" charset="0"/>
              </a:rPr>
              <a:t>Ramanamma</a:t>
            </a:r>
            <a:r>
              <a:rPr kumimoji="0" lang="en-US" sz="1600" b="0" i="0" u="none" strike="noStrike" kern="1200" cap="none" spc="0" normalizeH="0" baseline="0" noProof="0" dirty="0">
                <a:ln>
                  <a:noFill/>
                </a:ln>
                <a:solidFill>
                  <a:schemeClr val="tx1"/>
                </a:solidFill>
                <a:effectLst/>
                <a:uLnTx/>
                <a:uFillTx/>
                <a:ea typeface="+mn-ea"/>
                <a:cs typeface="Times New Roman" panose="02020603050405020304" pitchFamily="18" charset="0"/>
              </a:rPr>
              <a:t> Engineering College </a:t>
            </a:r>
            <a:r>
              <a:rPr kumimoji="0" lang="en-US" sz="1600" i="0" u="none" strike="noStrike" kern="1200" cap="none" spc="0" normalizeH="0" baseline="0" noProof="0" dirty="0">
                <a:ln>
                  <a:noFill/>
                </a:ln>
                <a:solidFill>
                  <a:schemeClr val="tx1"/>
                </a:solidFill>
                <a:effectLst/>
                <a:uLnTx/>
                <a:uFillTx/>
                <a:ea typeface="+mn-ea"/>
                <a:cs typeface="Times New Roman" panose="02020603050405020304" pitchFamily="18" charset="0"/>
              </a:rPr>
              <a:t>(Autonomous)</a:t>
            </a:r>
          </a:p>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91128E99-5A69-C3C2-0BF6-CF13C5021C05}"/>
              </a:ext>
            </a:extLst>
          </p:cNvPr>
          <p:cNvSpPr txBox="1"/>
          <p:nvPr/>
        </p:nvSpPr>
        <p:spPr>
          <a:xfrm>
            <a:off x="1487488" y="199940"/>
            <a:ext cx="8856984" cy="954107"/>
          </a:xfrm>
          <a:prstGeom prst="rect">
            <a:avLst/>
          </a:prstGeom>
          <a:noFill/>
        </p:spPr>
        <p:txBody>
          <a:bodyPr wrap="square" rtlCol="0">
            <a:spAutoFit/>
          </a:bodyPr>
          <a:lstStyle/>
          <a:p>
            <a:r>
              <a:rPr kumimoji="0" lang="en-US" sz="2800" b="0" i="0" u="none" strike="noStrike" kern="1200" cap="none" spc="0" normalizeH="0" baseline="0" noProof="0" dirty="0">
                <a:ln>
                  <a:noFill/>
                </a:ln>
                <a:solidFill>
                  <a:srgbClr val="B82D2F"/>
                </a:solidFill>
                <a:effectLst/>
                <a:uLnTx/>
                <a:uFillTx/>
                <a:latin typeface="Franklin Gothic Medium"/>
                <a:ea typeface="+mj-ea"/>
                <a:cs typeface="+mj-cs"/>
              </a:rPr>
              <a:t> CHADALAWADA RAMA </a:t>
            </a:r>
            <a:r>
              <a:rPr kumimoji="0" lang="en-US" sz="2800" b="0" i="0" u="none" strike="noStrike" kern="1200" cap="none" spc="0" normalizeH="0" baseline="0" noProof="0" dirty="0">
                <a:ln>
                  <a:noFill/>
                </a:ln>
                <a:solidFill>
                  <a:schemeClr val="bg1"/>
                </a:solidFill>
                <a:effectLst/>
                <a:uLnTx/>
                <a:uFillTx/>
                <a:latin typeface="Franklin Gothic Medium"/>
                <a:ea typeface="+mj-ea"/>
                <a:cs typeface="+mj-cs"/>
              </a:rPr>
              <a:t>NAMMA</a:t>
            </a:r>
            <a:r>
              <a:rPr kumimoji="0" lang="en-US" sz="2800" b="0" i="0" u="none" strike="noStrike" kern="1200" cap="none" spc="0" normalizeH="0" baseline="0" noProof="0" dirty="0">
                <a:ln>
                  <a:noFill/>
                </a:ln>
                <a:solidFill>
                  <a:srgbClr val="B82D2F"/>
                </a:solidFill>
                <a:effectLst/>
                <a:uLnTx/>
                <a:uFillTx/>
                <a:latin typeface="Franklin Gothic Medium"/>
                <a:ea typeface="+mj-ea"/>
                <a:cs typeface="+mj-cs"/>
              </a:rPr>
              <a:t> </a:t>
            </a:r>
            <a:r>
              <a:rPr kumimoji="0" lang="en-US" sz="2800" b="0" i="0" u="none" strike="noStrike" kern="1200" cap="none" spc="0" normalizeH="0" baseline="0" noProof="0" dirty="0">
                <a:ln>
                  <a:noFill/>
                </a:ln>
                <a:solidFill>
                  <a:schemeClr val="bg1"/>
                </a:solidFill>
                <a:effectLst/>
                <a:uLnTx/>
                <a:uFillTx/>
                <a:latin typeface="Franklin Gothic Medium"/>
                <a:ea typeface="+mj-ea"/>
                <a:cs typeface="+mj-cs"/>
              </a:rPr>
              <a:t>ENGINEERING COLLEGE</a:t>
            </a:r>
          </a:p>
          <a:p>
            <a:pPr algn="ctr"/>
            <a:r>
              <a:rPr kumimoji="0" lang="en-US" sz="2800" b="0" i="0" u="none" strike="noStrike" kern="1200" cap="none" spc="0" normalizeH="0" baseline="0" noProof="0" dirty="0">
                <a:ln>
                  <a:noFill/>
                </a:ln>
                <a:solidFill>
                  <a:srgbClr val="B82D2F"/>
                </a:solidFill>
                <a:effectLst/>
                <a:uLnTx/>
                <a:uFillTx/>
                <a:latin typeface="Franklin Gothic Medium"/>
                <a:ea typeface="+mj-ea"/>
                <a:cs typeface="+mj-cs"/>
              </a:rPr>
              <a:t>   (</a:t>
            </a:r>
            <a:r>
              <a:rPr kumimoji="0" lang="en-US" sz="2800" b="0" i="0" u="none" strike="noStrike" kern="1200" cap="none" spc="0" normalizeH="0" baseline="0" noProof="0" dirty="0">
                <a:ln>
                  <a:noFill/>
                </a:ln>
                <a:solidFill>
                  <a:srgbClr val="C00000"/>
                </a:solidFill>
                <a:effectLst/>
                <a:uLnTx/>
                <a:uFillTx/>
                <a:latin typeface="Franklin Gothic Medium"/>
                <a:ea typeface="+mj-ea"/>
                <a:cs typeface="+mj-cs"/>
              </a:rPr>
              <a:t>A </a:t>
            </a:r>
            <a:r>
              <a:rPr kumimoji="0" lang="en-US" sz="2800" b="0" i="0" u="none" strike="noStrike" kern="1200" cap="none" spc="0" normalizeH="0" baseline="0" noProof="0" dirty="0">
                <a:ln>
                  <a:noFill/>
                </a:ln>
                <a:solidFill>
                  <a:schemeClr val="bg1"/>
                </a:solidFill>
                <a:effectLst/>
                <a:uLnTx/>
                <a:uFillTx/>
                <a:latin typeface="Franklin Gothic Medium"/>
                <a:ea typeface="+mj-ea"/>
                <a:cs typeface="+mj-cs"/>
              </a:rPr>
              <a:t>UTONOMOUS)</a:t>
            </a:r>
            <a:endParaRPr lang="en-IN" sz="2800" dirty="0">
              <a:solidFill>
                <a:schemeClr val="bg1"/>
              </a:solidFill>
            </a:endParaRPr>
          </a:p>
        </p:txBody>
      </p:sp>
      <p:pic>
        <p:nvPicPr>
          <p:cNvPr id="6" name="Picture 5" descr="CREC LOGO.jpg">
            <a:extLst>
              <a:ext uri="{FF2B5EF4-FFF2-40B4-BE49-F238E27FC236}">
                <a16:creationId xmlns:a16="http://schemas.microsoft.com/office/drawing/2014/main" id="{1331F0EC-355B-358A-7B53-62527524590D}"/>
              </a:ext>
            </a:extLst>
          </p:cNvPr>
          <p:cNvPicPr>
            <a:picLocks noChangeAspect="1"/>
          </p:cNvPicPr>
          <p:nvPr/>
        </p:nvPicPr>
        <p:blipFill>
          <a:blip r:embed="rId2"/>
          <a:stretch>
            <a:fillRect/>
          </a:stretch>
        </p:blipFill>
        <p:spPr>
          <a:xfrm>
            <a:off x="230181" y="199940"/>
            <a:ext cx="1257307" cy="1257307"/>
          </a:xfrm>
          <a:prstGeom prst="rect">
            <a:avLst/>
          </a:prstGeom>
        </p:spPr>
      </p:pic>
      <p:sp>
        <p:nvSpPr>
          <p:cNvPr id="7" name="TextBox 6">
            <a:extLst>
              <a:ext uri="{FF2B5EF4-FFF2-40B4-BE49-F238E27FC236}">
                <a16:creationId xmlns:a16="http://schemas.microsoft.com/office/drawing/2014/main" id="{72E5E602-E7B0-7DC3-9A4F-0C8EAE26DDC6}"/>
              </a:ext>
            </a:extLst>
          </p:cNvPr>
          <p:cNvSpPr txBox="1"/>
          <p:nvPr/>
        </p:nvSpPr>
        <p:spPr>
          <a:xfrm>
            <a:off x="567659" y="1642911"/>
            <a:ext cx="3992995" cy="707886"/>
          </a:xfrm>
          <a:prstGeom prst="rect">
            <a:avLst/>
          </a:prstGeom>
          <a:noFill/>
        </p:spPr>
        <p:txBody>
          <a:bodyPr wrap="square" rtlCol="0">
            <a:spAutoFit/>
          </a:bodyPr>
          <a:lstStyle/>
          <a:p>
            <a:pPr algn="ctr"/>
            <a:r>
              <a:rPr lang="en-US" sz="2000" dirty="0">
                <a:latin typeface="Franklin Gothic Medium (Body)"/>
              </a:rPr>
              <a:t>AN ABSTRACT PRESENTATION </a:t>
            </a:r>
          </a:p>
          <a:p>
            <a:pPr algn="ctr"/>
            <a:r>
              <a:rPr lang="en-US" sz="2000" dirty="0">
                <a:latin typeface="Franklin Gothic Medium (Body)"/>
              </a:rPr>
              <a:t>ON</a:t>
            </a:r>
          </a:p>
        </p:txBody>
      </p:sp>
      <p:sp>
        <p:nvSpPr>
          <p:cNvPr id="8" name="TextBox 7">
            <a:extLst>
              <a:ext uri="{FF2B5EF4-FFF2-40B4-BE49-F238E27FC236}">
                <a16:creationId xmlns:a16="http://schemas.microsoft.com/office/drawing/2014/main" id="{28AA0142-358D-5D07-0E58-B3C91FC373E6}"/>
              </a:ext>
            </a:extLst>
          </p:cNvPr>
          <p:cNvSpPr txBox="1"/>
          <p:nvPr/>
        </p:nvSpPr>
        <p:spPr>
          <a:xfrm>
            <a:off x="7887797" y="5228619"/>
            <a:ext cx="4304203" cy="1477328"/>
          </a:xfrm>
          <a:prstGeom prst="rect">
            <a:avLst/>
          </a:prstGeom>
          <a:noFill/>
        </p:spPr>
        <p:txBody>
          <a:bodyPr wrap="square" rtlCol="0">
            <a:spAutoFit/>
          </a:bodyPr>
          <a:lstStyle/>
          <a:p>
            <a:r>
              <a:rPr lang="en-IN" dirty="0">
                <a:solidFill>
                  <a:schemeClr val="bg1"/>
                </a:solidFill>
              </a:rPr>
              <a:t>PRESENTED BY</a:t>
            </a:r>
          </a:p>
          <a:p>
            <a:r>
              <a:rPr lang="en-IN" dirty="0">
                <a:solidFill>
                  <a:schemeClr val="bg1"/>
                </a:solidFill>
              </a:rPr>
              <a:t>N. Ashok                               21P11A0561</a:t>
            </a:r>
          </a:p>
          <a:p>
            <a:r>
              <a:rPr lang="en-IN" dirty="0">
                <a:solidFill>
                  <a:schemeClr val="bg1"/>
                </a:solidFill>
              </a:rPr>
              <a:t>S. Dhruva Narayan               21P11A0581</a:t>
            </a:r>
          </a:p>
          <a:p>
            <a:r>
              <a:rPr lang="en-IN" dirty="0">
                <a:solidFill>
                  <a:schemeClr val="bg1"/>
                </a:solidFill>
              </a:rPr>
              <a:t>Y. </a:t>
            </a:r>
            <a:r>
              <a:rPr lang="en-IN" dirty="0" err="1">
                <a:solidFill>
                  <a:schemeClr val="bg1"/>
                </a:solidFill>
              </a:rPr>
              <a:t>Nivedhika</a:t>
            </a:r>
            <a:r>
              <a:rPr lang="en-IN" dirty="0">
                <a:solidFill>
                  <a:schemeClr val="bg1"/>
                </a:solidFill>
              </a:rPr>
              <a:t>                          21P11A0596</a:t>
            </a:r>
          </a:p>
          <a:p>
            <a:r>
              <a:rPr lang="en-IN" dirty="0">
                <a:solidFill>
                  <a:schemeClr val="bg1"/>
                </a:solidFill>
              </a:rPr>
              <a:t>A. Rupendra Kumar             20P11A0502</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REQUIREMENTS</a:t>
            </a:r>
          </a:p>
        </p:txBody>
      </p:sp>
      <p:sp>
        <p:nvSpPr>
          <p:cNvPr id="3" name="TextBox 2">
            <a:extLst>
              <a:ext uri="{FF2B5EF4-FFF2-40B4-BE49-F238E27FC236}">
                <a16:creationId xmlns:a16="http://schemas.microsoft.com/office/drawing/2014/main" id="{2F2DF51F-5035-0246-CFA5-6318E916B681}"/>
              </a:ext>
            </a:extLst>
          </p:cNvPr>
          <p:cNvSpPr txBox="1"/>
          <p:nvPr/>
        </p:nvSpPr>
        <p:spPr>
          <a:xfrm>
            <a:off x="1066800" y="1916832"/>
            <a:ext cx="8712968" cy="4369273"/>
          </a:xfrm>
          <a:prstGeom prst="rect">
            <a:avLst/>
          </a:prstGeom>
          <a:noFill/>
        </p:spPr>
        <p:txBody>
          <a:bodyPr wrap="square" rtlCol="0">
            <a:spAutoFit/>
          </a:bodyPr>
          <a:lstStyle/>
          <a:p>
            <a:pPr marL="342900" marR="0" lvl="0" indent="-342900" algn="just" defTabSz="914400" rtl="0" eaLnBrk="1" fontAlgn="auto" latinLnBrk="0" hangingPunct="1">
              <a:lnSpc>
                <a:spcPct val="150000"/>
              </a:lnSpc>
              <a:spcBef>
                <a:spcPts val="1000"/>
              </a:spcBef>
              <a:spcAft>
                <a:spcPts val="1000"/>
              </a:spcAft>
              <a:buClrTx/>
              <a:buSzTx/>
              <a:buFont typeface="Wingdings" panose="05000000000000000000" pitchFamily="2" charset="2"/>
              <a:buChar char=""/>
              <a:tabLst>
                <a:tab pos="457200" algn="l"/>
              </a:tabLst>
              <a:defRPr/>
            </a:pPr>
            <a:r>
              <a:rPr kumimoji="0" lang="en-US" sz="22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Operating system 	              :   </a:t>
            </a:r>
            <a:r>
              <a:rPr kumimoji="0" lang="en-US"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Windows 7 Ultimate.</a:t>
            </a:r>
            <a:endParaRPr kumimoji="0" lang="en-IN"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endParaRPr>
          </a:p>
          <a:p>
            <a:pPr marL="342900" marR="0" lvl="0" indent="-342900" algn="just" defTabSz="914400" rtl="0" eaLnBrk="1" fontAlgn="auto" latinLnBrk="0" hangingPunct="1">
              <a:lnSpc>
                <a:spcPct val="150000"/>
              </a:lnSpc>
              <a:spcBef>
                <a:spcPts val="1000"/>
              </a:spcBef>
              <a:spcAft>
                <a:spcPts val="1000"/>
              </a:spcAft>
              <a:buClrTx/>
              <a:buSzTx/>
              <a:buFont typeface="Wingdings" panose="05000000000000000000" pitchFamily="2" charset="2"/>
              <a:buChar char=""/>
              <a:tabLst>
                <a:tab pos="457200" algn="l"/>
              </a:tabLst>
              <a:defRPr/>
            </a:pPr>
            <a:r>
              <a:rPr kumimoji="0" lang="en-US" sz="22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Coding Language		:   </a:t>
            </a:r>
            <a:r>
              <a:rPr kumimoji="0" lang="en-US"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Python.</a:t>
            </a:r>
            <a:endParaRPr kumimoji="0" lang="en-IN"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endParaRPr>
          </a:p>
          <a:p>
            <a:pPr marL="342900" marR="0" lvl="0" indent="-342900" algn="just" defTabSz="914400" rtl="0" eaLnBrk="1" fontAlgn="auto" latinLnBrk="0" hangingPunct="1">
              <a:lnSpc>
                <a:spcPct val="150000"/>
              </a:lnSpc>
              <a:spcBef>
                <a:spcPts val="1000"/>
              </a:spcBef>
              <a:spcAft>
                <a:spcPts val="1000"/>
              </a:spcAft>
              <a:buClrTx/>
              <a:buSzTx/>
              <a:buFont typeface="Wingdings" panose="05000000000000000000" pitchFamily="2" charset="2"/>
              <a:buChar char=""/>
              <a:tabLst>
                <a:tab pos="457200" algn="l"/>
              </a:tabLst>
              <a:defRPr/>
            </a:pPr>
            <a:r>
              <a:rPr kumimoji="0" lang="en-US" sz="22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Front-End			:   </a:t>
            </a:r>
            <a:r>
              <a:rPr kumimoji="0" lang="en-US"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Python,  Html ,CSS, JavaScript</a:t>
            </a:r>
            <a:endParaRPr kumimoji="0" lang="en-IN"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endParaRPr>
          </a:p>
          <a:p>
            <a:pPr marL="342900" marR="0" lvl="0" indent="-342900" algn="just" defTabSz="914400" rtl="0" eaLnBrk="1" fontAlgn="auto" latinLnBrk="0" hangingPunct="1">
              <a:lnSpc>
                <a:spcPct val="150000"/>
              </a:lnSpc>
              <a:spcBef>
                <a:spcPts val="1000"/>
              </a:spcBef>
              <a:spcAft>
                <a:spcPts val="1000"/>
              </a:spcAft>
              <a:buClrTx/>
              <a:buSzTx/>
              <a:buFont typeface="Wingdings" panose="05000000000000000000" pitchFamily="2" charset="2"/>
              <a:buChar char=""/>
              <a:tabLst>
                <a:tab pos="457200" algn="l"/>
              </a:tabLst>
              <a:defRPr/>
            </a:pPr>
            <a:r>
              <a:rPr kumimoji="0" lang="en-US" sz="22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Back-End			:   </a:t>
            </a:r>
            <a:r>
              <a:rPr kumimoji="0" lang="en-US"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Django / flask</a:t>
            </a:r>
            <a:endParaRPr kumimoji="0" lang="en-IN"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endParaRPr>
          </a:p>
          <a:p>
            <a:pPr marL="342900" marR="0" lvl="0" indent="-342900" algn="just" defTabSz="914400" rtl="0" eaLnBrk="1" fontAlgn="auto" latinLnBrk="0" hangingPunct="1">
              <a:lnSpc>
                <a:spcPct val="150000"/>
              </a:lnSpc>
              <a:spcBef>
                <a:spcPts val="1000"/>
              </a:spcBef>
              <a:spcAft>
                <a:spcPts val="1000"/>
              </a:spcAft>
              <a:buClrTx/>
              <a:buSzTx/>
              <a:buFont typeface="Wingdings" panose="05000000000000000000" pitchFamily="2" charset="2"/>
              <a:buChar char=""/>
              <a:tabLst>
                <a:tab pos="457200" algn="l"/>
              </a:tabLst>
              <a:defRPr/>
            </a:pPr>
            <a:r>
              <a:rPr kumimoji="0" lang="en-US" sz="22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Designing			:</a:t>
            </a:r>
            <a:r>
              <a:rPr kumimoji="0" lang="en-US"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   Html, </a:t>
            </a:r>
            <a:r>
              <a:rPr kumimoji="0" lang="en-US" sz="2200" b="0" i="0" u="none" strike="noStrike" kern="1200" cap="none" spc="0" normalizeH="0" baseline="0" noProof="0" dirty="0" err="1">
                <a:ln>
                  <a:noFill/>
                </a:ln>
                <a:solidFill>
                  <a:prstClr val="black"/>
                </a:solidFill>
                <a:effectLst/>
                <a:uLnTx/>
                <a:uFillTx/>
                <a:latin typeface="Calibri (Body)"/>
                <a:ea typeface="Times New Roman" panose="02020603050405020304" pitchFamily="18" charset="0"/>
                <a:cs typeface="+mn-cs"/>
              </a:rPr>
              <a:t>css</a:t>
            </a:r>
            <a:r>
              <a:rPr kumimoji="0" lang="en-US"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 </a:t>
            </a:r>
            <a:r>
              <a:rPr kumimoji="0" lang="en-US" sz="2200" b="0" i="0" u="none" strike="noStrike" kern="1200" cap="none" spc="0" normalizeH="0" baseline="0" noProof="0" dirty="0" err="1">
                <a:ln>
                  <a:noFill/>
                </a:ln>
                <a:solidFill>
                  <a:prstClr val="black"/>
                </a:solidFill>
                <a:effectLst/>
                <a:uLnTx/>
                <a:uFillTx/>
                <a:latin typeface="Calibri (Body)"/>
                <a:ea typeface="Times New Roman" panose="02020603050405020304" pitchFamily="18" charset="0"/>
                <a:cs typeface="+mn-cs"/>
              </a:rPr>
              <a:t>javascript</a:t>
            </a:r>
            <a:r>
              <a:rPr kumimoji="0" lang="en-US"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a:t>
            </a:r>
            <a:endParaRPr kumimoji="0" lang="en-IN"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endParaRPr>
          </a:p>
          <a:p>
            <a:pPr marL="342900" marR="0" lvl="0" indent="-342900" algn="just" defTabSz="914400" rtl="0" eaLnBrk="1" fontAlgn="auto" latinLnBrk="0" hangingPunct="1">
              <a:lnSpc>
                <a:spcPct val="150000"/>
              </a:lnSpc>
              <a:spcBef>
                <a:spcPts val="1000"/>
              </a:spcBef>
              <a:spcAft>
                <a:spcPts val="1000"/>
              </a:spcAft>
              <a:buClrTx/>
              <a:buSzTx/>
              <a:buFont typeface="Wingdings" panose="05000000000000000000" pitchFamily="2" charset="2"/>
              <a:buChar char=""/>
              <a:tabLst>
                <a:tab pos="457200" algn="l"/>
              </a:tabLst>
              <a:defRPr/>
            </a:pPr>
            <a:r>
              <a:rPr kumimoji="0" lang="en-US" sz="22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Data Base			:   </a:t>
            </a:r>
            <a:r>
              <a:rPr kumimoji="0" lang="en-US"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MySQL (WAMP Server).</a:t>
            </a:r>
            <a:endParaRPr kumimoji="0" lang="en-IN" sz="2200" b="0"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endParaRP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5B24-4788-F06D-FB26-248EE076D2A3}"/>
              </a:ext>
            </a:extLst>
          </p:cNvPr>
          <p:cNvSpPr>
            <a:spLocks noGrp="1"/>
          </p:cNvSpPr>
          <p:nvPr>
            <p:ph type="title"/>
          </p:nvPr>
        </p:nvSpPr>
        <p:spPr/>
        <p:txBody>
          <a:bodyPr/>
          <a:lstStyle/>
          <a:p>
            <a:r>
              <a:rPr lang="en-IN" dirty="0"/>
              <a:t>HARDWARE REQUIREMENTS</a:t>
            </a:r>
          </a:p>
        </p:txBody>
      </p:sp>
      <p:sp>
        <p:nvSpPr>
          <p:cNvPr id="3" name="TextBox 2">
            <a:extLst>
              <a:ext uri="{FF2B5EF4-FFF2-40B4-BE49-F238E27FC236}">
                <a16:creationId xmlns:a16="http://schemas.microsoft.com/office/drawing/2014/main" id="{C4BB8545-998C-9354-A2AD-3B7D5611BAFF}"/>
              </a:ext>
            </a:extLst>
          </p:cNvPr>
          <p:cNvSpPr txBox="1"/>
          <p:nvPr/>
        </p:nvSpPr>
        <p:spPr>
          <a:xfrm>
            <a:off x="1343472" y="2596386"/>
            <a:ext cx="6696744" cy="3734356"/>
          </a:xfrm>
          <a:prstGeom prst="rect">
            <a:avLst/>
          </a:prstGeom>
          <a:noFill/>
        </p:spPr>
        <p:txBody>
          <a:bodyPr wrap="square" rtlCol="0">
            <a:spAutoFit/>
          </a:bodyPr>
          <a:lstStyle/>
          <a:p>
            <a:pPr marL="418465" indent="-342900">
              <a:lnSpc>
                <a:spcPct val="150000"/>
              </a:lnSpc>
              <a:buFont typeface="Wingdings" panose="05000000000000000000" pitchFamily="2" charset="2"/>
              <a:buChar char="v"/>
            </a:pPr>
            <a:r>
              <a:rPr lang="en-US" sz="2200" b="1" spc="5" dirty="0">
                <a:effectLst/>
                <a:latin typeface="Calibri (Body)"/>
                <a:ea typeface="Times New Roman" panose="02020603050405020304" pitchFamily="18" charset="0"/>
              </a:rPr>
              <a:t>P</a:t>
            </a:r>
            <a:r>
              <a:rPr lang="en-US" sz="2200" b="1" dirty="0">
                <a:effectLst/>
                <a:latin typeface="Calibri (Body)"/>
                <a:ea typeface="Times New Roman" panose="02020603050405020304" pitchFamily="18" charset="0"/>
              </a:rPr>
              <a:t>ro</a:t>
            </a:r>
            <a:r>
              <a:rPr lang="en-US" sz="2200" b="1" spc="-10" dirty="0">
                <a:effectLst/>
                <a:latin typeface="Calibri (Body)"/>
                <a:ea typeface="Times New Roman" panose="02020603050405020304" pitchFamily="18" charset="0"/>
              </a:rPr>
              <a:t>c</a:t>
            </a:r>
            <a:r>
              <a:rPr lang="en-US" sz="2200" b="1" spc="-5" dirty="0">
                <a:effectLst/>
                <a:latin typeface="Calibri (Body)"/>
                <a:ea typeface="Times New Roman" panose="02020603050405020304" pitchFamily="18" charset="0"/>
              </a:rPr>
              <a:t>e</a:t>
            </a:r>
            <a:r>
              <a:rPr lang="en-US" sz="2200" b="1" dirty="0">
                <a:effectLst/>
                <a:latin typeface="Calibri (Body)"/>
                <a:ea typeface="Times New Roman" panose="02020603050405020304" pitchFamily="18" charset="0"/>
              </a:rPr>
              <a:t>ssor                    </a:t>
            </a:r>
            <a:r>
              <a:rPr lang="en-US" sz="2200" dirty="0">
                <a:effectLst/>
                <a:latin typeface="Calibri (Body)"/>
                <a:ea typeface="Times New Roman" panose="02020603050405020304" pitchFamily="18" charset="0"/>
              </a:rPr>
              <a:t>-  </a:t>
            </a:r>
            <a:r>
              <a:rPr lang="en-US" sz="2200" spc="295" dirty="0">
                <a:effectLst/>
                <a:latin typeface="Calibri (Body)"/>
                <a:ea typeface="Times New Roman" panose="02020603050405020304" pitchFamily="18" charset="0"/>
              </a:rPr>
              <a:t> </a:t>
            </a:r>
            <a:r>
              <a:rPr lang="en-US" sz="2200" spc="5" dirty="0">
                <a:effectLst/>
                <a:latin typeface="Calibri (Body)"/>
                <a:ea typeface="Times New Roman" panose="02020603050405020304" pitchFamily="18" charset="0"/>
              </a:rPr>
              <a:t>P</a:t>
            </a:r>
            <a:r>
              <a:rPr lang="en-US" sz="2200" spc="-5" dirty="0">
                <a:effectLst/>
                <a:latin typeface="Calibri (Body)"/>
                <a:ea typeface="Times New Roman" panose="02020603050405020304" pitchFamily="18" charset="0"/>
              </a:rPr>
              <a:t>e</a:t>
            </a:r>
            <a:r>
              <a:rPr lang="en-US" sz="2200" dirty="0">
                <a:effectLst/>
                <a:latin typeface="Calibri (Body)"/>
                <a:ea typeface="Times New Roman" panose="02020603050405020304" pitchFamily="18" charset="0"/>
              </a:rPr>
              <a:t>nt</a:t>
            </a:r>
            <a:r>
              <a:rPr lang="en-US" sz="2200" spc="5" dirty="0">
                <a:effectLst/>
                <a:latin typeface="Calibri (Body)"/>
                <a:ea typeface="Times New Roman" panose="02020603050405020304" pitchFamily="18" charset="0"/>
              </a:rPr>
              <a:t>i</a:t>
            </a:r>
            <a:r>
              <a:rPr lang="en-US" sz="2200" dirty="0">
                <a:effectLst/>
                <a:latin typeface="Calibri (Body)"/>
                <a:ea typeface="Times New Roman" panose="02020603050405020304" pitchFamily="18" charset="0"/>
              </a:rPr>
              <a:t>um</a:t>
            </a:r>
            <a:r>
              <a:rPr lang="en-US" sz="2200" spc="5" dirty="0">
                <a:effectLst/>
                <a:latin typeface="Calibri (Body)"/>
                <a:ea typeface="Times New Roman" panose="02020603050405020304" pitchFamily="18" charset="0"/>
              </a:rPr>
              <a:t> </a:t>
            </a:r>
            <a:r>
              <a:rPr lang="en-US" sz="2200" spc="10" dirty="0">
                <a:effectLst/>
                <a:latin typeface="Calibri (Body)"/>
                <a:ea typeface="Times New Roman" panose="02020603050405020304" pitchFamily="18" charset="0"/>
              </a:rPr>
              <a:t>–</a:t>
            </a:r>
            <a:r>
              <a:rPr lang="en-US" sz="2200" spc="-30" dirty="0">
                <a:effectLst/>
                <a:latin typeface="Calibri (Body)"/>
                <a:ea typeface="Times New Roman" panose="02020603050405020304" pitchFamily="18" charset="0"/>
              </a:rPr>
              <a:t>IV</a:t>
            </a:r>
            <a:r>
              <a:rPr lang="en-US" sz="2200" dirty="0">
                <a:effectLst/>
                <a:latin typeface="Calibri (Body)"/>
                <a:ea typeface="Times New Roman" panose="02020603050405020304" pitchFamily="18" charset="0"/>
              </a:rPr>
              <a:t> </a:t>
            </a:r>
            <a:endParaRPr lang="en-IN" sz="2200" dirty="0">
              <a:effectLst/>
              <a:latin typeface="Calibri (Body)"/>
              <a:ea typeface="Times New Roman" panose="02020603050405020304" pitchFamily="18" charset="0"/>
            </a:endParaRPr>
          </a:p>
          <a:p>
            <a:pPr marL="360680" indent="-285750">
              <a:lnSpc>
                <a:spcPct val="150000"/>
              </a:lnSpc>
              <a:buFont typeface="Wingdings" panose="05000000000000000000" pitchFamily="2" charset="2"/>
              <a:buChar char="v"/>
            </a:pPr>
            <a:r>
              <a:rPr lang="en-US" sz="2200" b="1" dirty="0">
                <a:effectLst/>
                <a:latin typeface="Calibri (Body)"/>
                <a:ea typeface="Times New Roman" panose="02020603050405020304" pitchFamily="18" charset="0"/>
              </a:rPr>
              <a:t>RAM                             </a:t>
            </a:r>
            <a:r>
              <a:rPr lang="en-US" sz="2200" dirty="0">
                <a:effectLst/>
                <a:latin typeface="Calibri (Body)"/>
                <a:ea typeface="Times New Roman" panose="02020603050405020304" pitchFamily="18" charset="0"/>
              </a:rPr>
              <a:t>-   </a:t>
            </a:r>
            <a:r>
              <a:rPr lang="en-US" sz="2200" spc="295" dirty="0">
                <a:effectLst/>
                <a:latin typeface="Calibri (Body)"/>
                <a:ea typeface="Times New Roman" panose="02020603050405020304" pitchFamily="18" charset="0"/>
              </a:rPr>
              <a:t>4</a:t>
            </a:r>
            <a:r>
              <a:rPr lang="en-US" sz="2200" dirty="0">
                <a:effectLst/>
                <a:latin typeface="Calibri (Body)"/>
                <a:ea typeface="Times New Roman" panose="02020603050405020304" pitchFamily="18" charset="0"/>
              </a:rPr>
              <a:t> GB</a:t>
            </a:r>
            <a:r>
              <a:rPr lang="en-US" sz="2200" spc="-10" dirty="0">
                <a:effectLst/>
                <a:latin typeface="Calibri (Body)"/>
                <a:ea typeface="Times New Roman" panose="02020603050405020304" pitchFamily="18" charset="0"/>
              </a:rPr>
              <a:t> </a:t>
            </a:r>
            <a:r>
              <a:rPr lang="en-US" sz="2200" dirty="0">
                <a:effectLst/>
                <a:latin typeface="Calibri (Body)"/>
                <a:ea typeface="Times New Roman" panose="02020603050405020304" pitchFamily="18" charset="0"/>
              </a:rPr>
              <a:t>(min)</a:t>
            </a:r>
            <a:endParaRPr lang="en-IN" sz="2200" dirty="0">
              <a:effectLst/>
              <a:latin typeface="Calibri (Body)"/>
              <a:ea typeface="Times New Roman" panose="02020603050405020304" pitchFamily="18" charset="0"/>
            </a:endParaRPr>
          </a:p>
          <a:p>
            <a:pPr marL="360680" indent="-285750">
              <a:lnSpc>
                <a:spcPct val="150000"/>
              </a:lnSpc>
              <a:spcBef>
                <a:spcPts val="465"/>
              </a:spcBef>
              <a:spcAft>
                <a:spcPts val="0"/>
              </a:spcAft>
              <a:buFont typeface="Wingdings" panose="05000000000000000000" pitchFamily="2" charset="2"/>
              <a:buChar char="v"/>
            </a:pPr>
            <a:r>
              <a:rPr lang="en-US" sz="2200" b="1" dirty="0">
                <a:effectLst/>
                <a:latin typeface="Calibri (Body)"/>
                <a:ea typeface="Times New Roman" panose="02020603050405020304" pitchFamily="18" charset="0"/>
              </a:rPr>
              <a:t>H</a:t>
            </a:r>
            <a:r>
              <a:rPr lang="en-US" sz="2200" b="1" spc="-5" dirty="0">
                <a:effectLst/>
                <a:latin typeface="Calibri (Body)"/>
                <a:ea typeface="Times New Roman" panose="02020603050405020304" pitchFamily="18" charset="0"/>
              </a:rPr>
              <a:t>a</a:t>
            </a:r>
            <a:r>
              <a:rPr lang="en-US" sz="2200" b="1" dirty="0">
                <a:effectLst/>
                <a:latin typeface="Calibri (Body)"/>
                <a:ea typeface="Times New Roman" panose="02020603050405020304" pitchFamily="18" charset="0"/>
              </a:rPr>
              <a:t>rd </a:t>
            </a:r>
            <a:r>
              <a:rPr lang="en-US" sz="2200" b="1" spc="-5" dirty="0">
                <a:effectLst/>
                <a:latin typeface="Calibri (Body)"/>
                <a:ea typeface="Times New Roman" panose="02020603050405020304" pitchFamily="18" charset="0"/>
              </a:rPr>
              <a:t>D</a:t>
            </a:r>
            <a:r>
              <a:rPr lang="en-US" sz="2200" b="1" dirty="0">
                <a:effectLst/>
                <a:latin typeface="Calibri (Body)"/>
                <a:ea typeface="Times New Roman" panose="02020603050405020304" pitchFamily="18" charset="0"/>
              </a:rPr>
              <a:t>isk                     </a:t>
            </a:r>
            <a:r>
              <a:rPr lang="en-US" sz="2200" dirty="0">
                <a:effectLst/>
                <a:latin typeface="Calibri (Body)"/>
                <a:ea typeface="Times New Roman" panose="02020603050405020304" pitchFamily="18" charset="0"/>
              </a:rPr>
              <a:t>-  </a:t>
            </a:r>
            <a:r>
              <a:rPr lang="en-US" sz="2200" spc="10" dirty="0">
                <a:effectLst/>
                <a:latin typeface="Calibri (Body)"/>
                <a:ea typeface="Times New Roman" panose="02020603050405020304" pitchFamily="18" charset="0"/>
              </a:rPr>
              <a:t> </a:t>
            </a:r>
            <a:r>
              <a:rPr lang="en-US" sz="2200" dirty="0">
                <a:effectLst/>
                <a:latin typeface="Calibri (Body)"/>
                <a:ea typeface="Times New Roman" panose="02020603050405020304" pitchFamily="18" charset="0"/>
              </a:rPr>
              <a:t>20 GB</a:t>
            </a:r>
            <a:endParaRPr lang="en-IN" sz="2200" dirty="0">
              <a:effectLst/>
              <a:latin typeface="Calibri (Body)"/>
              <a:ea typeface="Times New Roman" panose="02020603050405020304" pitchFamily="18" charset="0"/>
            </a:endParaRPr>
          </a:p>
          <a:p>
            <a:pPr marL="361315" indent="-285750">
              <a:lnSpc>
                <a:spcPct val="150000"/>
              </a:lnSpc>
              <a:spcBef>
                <a:spcPts val="480"/>
              </a:spcBef>
              <a:spcAft>
                <a:spcPts val="0"/>
              </a:spcAft>
              <a:buFont typeface="Wingdings" panose="05000000000000000000" pitchFamily="2" charset="2"/>
              <a:buChar char="v"/>
            </a:pPr>
            <a:r>
              <a:rPr lang="en-US" sz="2200" b="1" dirty="0">
                <a:effectLst/>
                <a:latin typeface="Calibri (Body)"/>
                <a:ea typeface="Times New Roman" panose="02020603050405020304" pitchFamily="18" charset="0"/>
              </a:rPr>
              <a:t>Keyboard                    </a:t>
            </a:r>
            <a:r>
              <a:rPr lang="en-US" sz="2200" dirty="0">
                <a:effectLst/>
                <a:latin typeface="Calibri (Body)"/>
                <a:ea typeface="Times New Roman" panose="02020603050405020304" pitchFamily="18" charset="0"/>
              </a:rPr>
              <a:t>-   </a:t>
            </a:r>
            <a:r>
              <a:rPr lang="en-US" sz="2200" spc="10" dirty="0">
                <a:effectLst/>
                <a:latin typeface="Calibri (Body)"/>
                <a:ea typeface="Times New Roman" panose="02020603050405020304" pitchFamily="18" charset="0"/>
              </a:rPr>
              <a:t> </a:t>
            </a:r>
            <a:r>
              <a:rPr lang="en-US" sz="2200" spc="5" dirty="0">
                <a:effectLst/>
                <a:latin typeface="Calibri (Body)"/>
                <a:ea typeface="Times New Roman" panose="02020603050405020304" pitchFamily="18" charset="0"/>
              </a:rPr>
              <a:t>S</a:t>
            </a:r>
            <a:r>
              <a:rPr lang="en-US" sz="2200" dirty="0">
                <a:effectLst/>
                <a:latin typeface="Calibri (Body)"/>
                <a:ea typeface="Times New Roman" panose="02020603050405020304" pitchFamily="18" charset="0"/>
              </a:rPr>
              <a:t>tand</a:t>
            </a:r>
            <a:r>
              <a:rPr lang="en-US" sz="2200" spc="-5" dirty="0">
                <a:effectLst/>
                <a:latin typeface="Calibri (Body)"/>
                <a:ea typeface="Times New Roman" panose="02020603050405020304" pitchFamily="18" charset="0"/>
              </a:rPr>
              <a:t>a</a:t>
            </a:r>
            <a:r>
              <a:rPr lang="en-US" sz="2200" dirty="0">
                <a:effectLst/>
                <a:latin typeface="Calibri (Body)"/>
                <a:ea typeface="Times New Roman" panose="02020603050405020304" pitchFamily="18" charset="0"/>
              </a:rPr>
              <a:t>rd Windows K</a:t>
            </a:r>
            <a:r>
              <a:rPr lang="en-US" sz="2200" spc="-5" dirty="0">
                <a:effectLst/>
                <a:latin typeface="Calibri (Body)"/>
                <a:ea typeface="Times New Roman" panose="02020603050405020304" pitchFamily="18" charset="0"/>
              </a:rPr>
              <a:t>e</a:t>
            </a:r>
            <a:r>
              <a:rPr lang="en-US" sz="2200" spc="-25" dirty="0">
                <a:effectLst/>
                <a:latin typeface="Calibri (Body)"/>
                <a:ea typeface="Times New Roman" panose="02020603050405020304" pitchFamily="18" charset="0"/>
              </a:rPr>
              <a:t>y</a:t>
            </a:r>
            <a:r>
              <a:rPr lang="en-US" sz="2200" spc="10" dirty="0">
                <a:effectLst/>
                <a:latin typeface="Calibri (Body)"/>
                <a:ea typeface="Times New Roman" panose="02020603050405020304" pitchFamily="18" charset="0"/>
              </a:rPr>
              <a:t>b</a:t>
            </a:r>
            <a:r>
              <a:rPr lang="en-US" sz="2200" dirty="0">
                <a:effectLst/>
                <a:latin typeface="Calibri (Body)"/>
                <a:ea typeface="Times New Roman" panose="02020603050405020304" pitchFamily="18" charset="0"/>
              </a:rPr>
              <a:t>o</a:t>
            </a:r>
            <a:r>
              <a:rPr lang="en-US" sz="2200" spc="5" dirty="0">
                <a:effectLst/>
                <a:latin typeface="Calibri (Body)"/>
                <a:ea typeface="Times New Roman" panose="02020603050405020304" pitchFamily="18" charset="0"/>
              </a:rPr>
              <a:t>a</a:t>
            </a:r>
            <a:r>
              <a:rPr lang="en-US" sz="2200" dirty="0">
                <a:effectLst/>
                <a:latin typeface="Calibri (Body)"/>
                <a:ea typeface="Times New Roman" panose="02020603050405020304" pitchFamily="18" charset="0"/>
              </a:rPr>
              <a:t>rd</a:t>
            </a:r>
            <a:endParaRPr lang="en-IN" sz="2200" dirty="0">
              <a:effectLst/>
              <a:latin typeface="Calibri (Body)"/>
              <a:ea typeface="Times New Roman" panose="02020603050405020304" pitchFamily="18" charset="0"/>
            </a:endParaRPr>
          </a:p>
          <a:p>
            <a:pPr marL="361315" indent="-285750">
              <a:lnSpc>
                <a:spcPct val="150000"/>
              </a:lnSpc>
              <a:spcBef>
                <a:spcPts val="465"/>
              </a:spcBef>
              <a:spcAft>
                <a:spcPts val="0"/>
              </a:spcAft>
              <a:buFont typeface="Wingdings" panose="05000000000000000000" pitchFamily="2" charset="2"/>
              <a:buChar char="v"/>
            </a:pPr>
            <a:r>
              <a:rPr lang="en-US" sz="2200" b="1" dirty="0">
                <a:effectLst/>
                <a:latin typeface="Calibri (Body)"/>
                <a:ea typeface="Times New Roman" panose="02020603050405020304" pitchFamily="18" charset="0"/>
              </a:rPr>
              <a:t>Mouse                          </a:t>
            </a:r>
            <a:r>
              <a:rPr lang="en-US" sz="2200" dirty="0">
                <a:effectLst/>
                <a:latin typeface="Calibri (Body)"/>
                <a:ea typeface="Times New Roman" panose="02020603050405020304" pitchFamily="18" charset="0"/>
              </a:rPr>
              <a:t>-   </a:t>
            </a:r>
            <a:r>
              <a:rPr lang="en-US" sz="2200" spc="10" dirty="0">
                <a:effectLst/>
                <a:latin typeface="Calibri (Body)"/>
                <a:ea typeface="Times New Roman" panose="02020603050405020304" pitchFamily="18" charset="0"/>
              </a:rPr>
              <a:t> </a:t>
            </a:r>
            <a:r>
              <a:rPr lang="en-US" sz="2200" dirty="0">
                <a:effectLst/>
                <a:latin typeface="Calibri (Body)"/>
                <a:ea typeface="Times New Roman" panose="02020603050405020304" pitchFamily="18" charset="0"/>
              </a:rPr>
              <a:t>T</a:t>
            </a:r>
            <a:r>
              <a:rPr lang="en-US" sz="2200" spc="-5" dirty="0">
                <a:effectLst/>
                <a:latin typeface="Calibri (Body)"/>
                <a:ea typeface="Times New Roman" panose="02020603050405020304" pitchFamily="18" charset="0"/>
              </a:rPr>
              <a:t>w</a:t>
            </a:r>
            <a:r>
              <a:rPr lang="en-US" sz="2200" dirty="0">
                <a:effectLst/>
                <a:latin typeface="Calibri (Body)"/>
                <a:ea typeface="Times New Roman" panose="02020603050405020304" pitchFamily="18" charset="0"/>
              </a:rPr>
              <a:t>o or </a:t>
            </a:r>
            <a:r>
              <a:rPr lang="en-US" sz="2200" spc="-5" dirty="0">
                <a:effectLst/>
                <a:latin typeface="Calibri (Body)"/>
                <a:ea typeface="Times New Roman" panose="02020603050405020304" pitchFamily="18" charset="0"/>
              </a:rPr>
              <a:t>T</a:t>
            </a:r>
            <a:r>
              <a:rPr lang="en-US" sz="2200" dirty="0">
                <a:effectLst/>
                <a:latin typeface="Calibri (Body)"/>
                <a:ea typeface="Times New Roman" panose="02020603050405020304" pitchFamily="18" charset="0"/>
              </a:rPr>
              <a:t>hree</a:t>
            </a:r>
            <a:r>
              <a:rPr lang="en-US" sz="2200" spc="5" dirty="0">
                <a:effectLst/>
                <a:latin typeface="Calibri (Body)"/>
                <a:ea typeface="Times New Roman" panose="02020603050405020304" pitchFamily="18" charset="0"/>
              </a:rPr>
              <a:t> </a:t>
            </a:r>
            <a:r>
              <a:rPr lang="en-US" sz="2200" spc="-10" dirty="0">
                <a:effectLst/>
                <a:latin typeface="Calibri (Body)"/>
                <a:ea typeface="Times New Roman" panose="02020603050405020304" pitchFamily="18" charset="0"/>
              </a:rPr>
              <a:t>B</a:t>
            </a:r>
            <a:r>
              <a:rPr lang="en-US" sz="2200" dirty="0">
                <a:effectLst/>
                <a:latin typeface="Calibri (Body)"/>
                <a:ea typeface="Times New Roman" panose="02020603050405020304" pitchFamily="18" charset="0"/>
              </a:rPr>
              <a:t>ut</a:t>
            </a:r>
            <a:r>
              <a:rPr lang="en-US" sz="2200" spc="5" dirty="0">
                <a:effectLst/>
                <a:latin typeface="Calibri (Body)"/>
                <a:ea typeface="Times New Roman" panose="02020603050405020304" pitchFamily="18" charset="0"/>
              </a:rPr>
              <a:t>t</a:t>
            </a:r>
            <a:r>
              <a:rPr lang="en-US" sz="2200" dirty="0">
                <a:effectLst/>
                <a:latin typeface="Calibri (Body)"/>
                <a:ea typeface="Times New Roman" panose="02020603050405020304" pitchFamily="18" charset="0"/>
              </a:rPr>
              <a:t>on Mouse</a:t>
            </a:r>
            <a:endParaRPr lang="en-IN" sz="2200" dirty="0">
              <a:effectLst/>
              <a:latin typeface="Calibri (Body)"/>
              <a:ea typeface="Times New Roman" panose="02020603050405020304" pitchFamily="18" charset="0"/>
            </a:endParaRPr>
          </a:p>
          <a:p>
            <a:pPr marL="361950" indent="-285750">
              <a:lnSpc>
                <a:spcPct val="150000"/>
              </a:lnSpc>
              <a:spcBef>
                <a:spcPts val="480"/>
              </a:spcBef>
              <a:spcAft>
                <a:spcPts val="0"/>
              </a:spcAft>
              <a:buFont typeface="Wingdings" panose="05000000000000000000" pitchFamily="2" charset="2"/>
              <a:buChar char="v"/>
            </a:pPr>
            <a:r>
              <a:rPr lang="en-US" sz="2200" b="1" dirty="0">
                <a:effectLst/>
                <a:latin typeface="Calibri (Body)"/>
                <a:ea typeface="Times New Roman" panose="02020603050405020304" pitchFamily="18" charset="0"/>
              </a:rPr>
              <a:t>Monitor                       </a:t>
            </a:r>
            <a:r>
              <a:rPr lang="en-US" sz="2200" dirty="0">
                <a:effectLst/>
                <a:latin typeface="Calibri (Body)"/>
                <a:ea typeface="Times New Roman" panose="02020603050405020304" pitchFamily="18" charset="0"/>
              </a:rPr>
              <a:t>-  </a:t>
            </a:r>
            <a:r>
              <a:rPr lang="en-US" sz="2200" spc="295" dirty="0">
                <a:effectLst/>
                <a:latin typeface="Calibri (Body)"/>
                <a:ea typeface="Times New Roman" panose="02020603050405020304" pitchFamily="18" charset="0"/>
              </a:rPr>
              <a:t> </a:t>
            </a:r>
            <a:r>
              <a:rPr lang="en-US" sz="2200" spc="5" dirty="0">
                <a:effectLst/>
                <a:latin typeface="Calibri (Body)"/>
                <a:ea typeface="Times New Roman" panose="02020603050405020304" pitchFamily="18" charset="0"/>
              </a:rPr>
              <a:t>S</a:t>
            </a:r>
            <a:r>
              <a:rPr lang="en-US" sz="2200" dirty="0">
                <a:effectLst/>
                <a:latin typeface="Calibri (Body)"/>
                <a:ea typeface="Times New Roman" panose="02020603050405020304" pitchFamily="18" charset="0"/>
              </a:rPr>
              <a:t>V</a:t>
            </a:r>
            <a:r>
              <a:rPr lang="en-US" sz="2200" spc="-5" dirty="0">
                <a:effectLst/>
                <a:latin typeface="Calibri (Body)"/>
                <a:ea typeface="Times New Roman" panose="02020603050405020304" pitchFamily="18" charset="0"/>
              </a:rPr>
              <a:t>G</a:t>
            </a:r>
            <a:r>
              <a:rPr lang="en-US" sz="2200" dirty="0">
                <a:effectLst/>
                <a:latin typeface="Calibri (Body)"/>
                <a:ea typeface="Times New Roman" panose="02020603050405020304" pitchFamily="18" charset="0"/>
              </a:rPr>
              <a:t>A</a:t>
            </a:r>
            <a:endParaRPr lang="en-IN" sz="2200" dirty="0">
              <a:effectLst/>
              <a:latin typeface="Calibri (Body)"/>
              <a:ea typeface="Times New Roman" panose="02020603050405020304" pitchFamily="18" charset="0"/>
            </a:endParaRPr>
          </a:p>
          <a:p>
            <a:endParaRPr lang="en-IN" sz="2200" dirty="0"/>
          </a:p>
        </p:txBody>
      </p:sp>
      <p:sp>
        <p:nvSpPr>
          <p:cNvPr id="4" name="TextBox 3">
            <a:extLst>
              <a:ext uri="{FF2B5EF4-FFF2-40B4-BE49-F238E27FC236}">
                <a16:creationId xmlns:a16="http://schemas.microsoft.com/office/drawing/2014/main" id="{0256AB29-3EF4-DB42-7B82-EEF49B793C8C}"/>
              </a:ext>
            </a:extLst>
          </p:cNvPr>
          <p:cNvSpPr txBox="1"/>
          <p:nvPr/>
        </p:nvSpPr>
        <p:spPr>
          <a:xfrm>
            <a:off x="1066800" y="1988840"/>
            <a:ext cx="4536504" cy="589072"/>
          </a:xfrm>
          <a:prstGeom prst="rect">
            <a:avLst/>
          </a:prstGeom>
          <a:noFill/>
        </p:spPr>
        <p:txBody>
          <a:bodyPr wrap="square" rtlCol="0">
            <a:spAutoFit/>
          </a:bodyPr>
          <a:lstStyle/>
          <a:p>
            <a:pPr marL="76200" marR="0" lvl="0" indent="0" algn="l"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H</a:t>
            </a:r>
            <a:r>
              <a:rPr kumimoji="0" lang="en-US" sz="2400" b="1" i="0" u="none" strike="noStrike" kern="1200" cap="none" spc="5" normalizeH="0" baseline="0" noProof="0" dirty="0">
                <a:ln>
                  <a:noFill/>
                </a:ln>
                <a:solidFill>
                  <a:prstClr val="black"/>
                </a:solidFill>
                <a:effectLst/>
                <a:uLnTx/>
                <a:uFillTx/>
                <a:latin typeface="Calibri (Body)"/>
                <a:ea typeface="Times New Roman" panose="02020603050405020304" pitchFamily="18" charset="0"/>
                <a:cs typeface="+mn-cs"/>
              </a:rPr>
              <a:t>/</a:t>
            </a:r>
            <a:r>
              <a:rPr kumimoji="0" lang="en-US" sz="24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W </a:t>
            </a:r>
            <a:r>
              <a:rPr kumimoji="0" lang="en-US" sz="2400" b="1" i="0" u="none" strike="noStrike" kern="1200" cap="none" spc="5" normalizeH="0" baseline="0" noProof="0" dirty="0">
                <a:ln>
                  <a:noFill/>
                </a:ln>
                <a:solidFill>
                  <a:prstClr val="black"/>
                </a:solidFill>
                <a:effectLst/>
                <a:uLnTx/>
                <a:uFillTx/>
                <a:latin typeface="Calibri (Body)"/>
                <a:ea typeface="Times New Roman" panose="02020603050405020304" pitchFamily="18" charset="0"/>
                <a:cs typeface="+mn-cs"/>
              </a:rPr>
              <a:t>S</a:t>
            </a:r>
            <a:r>
              <a:rPr kumimoji="0" lang="en-US" sz="24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yst</a:t>
            </a:r>
            <a:r>
              <a:rPr kumimoji="0" lang="en-US" sz="2400" b="1" i="0" u="none" strike="noStrike" kern="1200" cap="none" spc="-5" normalizeH="0" baseline="0" noProof="0" dirty="0">
                <a:ln>
                  <a:noFill/>
                </a:ln>
                <a:solidFill>
                  <a:prstClr val="black"/>
                </a:solidFill>
                <a:effectLst/>
                <a:uLnTx/>
                <a:uFillTx/>
                <a:latin typeface="Calibri (Body)"/>
                <a:ea typeface="Times New Roman" panose="02020603050405020304" pitchFamily="18" charset="0"/>
                <a:cs typeface="+mn-cs"/>
              </a:rPr>
              <a:t>e</a:t>
            </a:r>
            <a:r>
              <a:rPr kumimoji="0" lang="en-US" sz="24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m</a:t>
            </a:r>
            <a:r>
              <a:rPr kumimoji="0" lang="en-US" sz="2400" b="1" i="0" u="none" strike="noStrike" kern="1200" cap="none" spc="-15" normalizeH="0" baseline="0" noProof="0" dirty="0">
                <a:ln>
                  <a:noFill/>
                </a:ln>
                <a:solidFill>
                  <a:prstClr val="black"/>
                </a:solidFill>
                <a:effectLst/>
                <a:uLnTx/>
                <a:uFillTx/>
                <a:latin typeface="Calibri (Body)"/>
                <a:ea typeface="Times New Roman" panose="02020603050405020304" pitchFamily="18" charset="0"/>
                <a:cs typeface="+mn-cs"/>
              </a:rPr>
              <a:t> </a:t>
            </a:r>
            <a:r>
              <a:rPr kumimoji="0" lang="en-US" sz="24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Con</a:t>
            </a:r>
            <a:r>
              <a:rPr kumimoji="0" lang="en-US" sz="2400" b="1" i="0" u="none" strike="noStrike" kern="1200" cap="none" spc="10" normalizeH="0" baseline="0" noProof="0" dirty="0">
                <a:ln>
                  <a:noFill/>
                </a:ln>
                <a:solidFill>
                  <a:prstClr val="black"/>
                </a:solidFill>
                <a:effectLst/>
                <a:uLnTx/>
                <a:uFillTx/>
                <a:latin typeface="Calibri (Body)"/>
                <a:ea typeface="Times New Roman" panose="02020603050405020304" pitchFamily="18" charset="0"/>
                <a:cs typeface="+mn-cs"/>
              </a:rPr>
              <a:t>f</a:t>
            </a:r>
            <a:r>
              <a:rPr kumimoji="0" lang="en-US" sz="24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ig</a:t>
            </a:r>
            <a:r>
              <a:rPr kumimoji="0" lang="en-US" sz="2400" b="1" i="0" u="none" strike="noStrike" kern="1200" cap="none" spc="5" normalizeH="0" baseline="0" noProof="0" dirty="0">
                <a:ln>
                  <a:noFill/>
                </a:ln>
                <a:solidFill>
                  <a:prstClr val="black"/>
                </a:solidFill>
                <a:effectLst/>
                <a:uLnTx/>
                <a:uFillTx/>
                <a:latin typeface="Calibri (Body)"/>
                <a:ea typeface="Times New Roman" panose="02020603050405020304" pitchFamily="18" charset="0"/>
                <a:cs typeface="+mn-cs"/>
              </a:rPr>
              <a:t>u</a:t>
            </a:r>
            <a:r>
              <a:rPr kumimoji="0" lang="en-US" sz="2400" b="1" i="0" u="none" strike="noStrike" kern="1200" cap="none" spc="-5" normalizeH="0" baseline="0" noProof="0" dirty="0">
                <a:ln>
                  <a:noFill/>
                </a:ln>
                <a:solidFill>
                  <a:prstClr val="black"/>
                </a:solidFill>
                <a:effectLst/>
                <a:uLnTx/>
                <a:uFillTx/>
                <a:latin typeface="Calibri (Body)"/>
                <a:ea typeface="Times New Roman" panose="02020603050405020304" pitchFamily="18" charset="0"/>
                <a:cs typeface="+mn-cs"/>
              </a:rPr>
              <a:t>r</a:t>
            </a:r>
            <a:r>
              <a:rPr kumimoji="0" lang="en-US" sz="2400" b="1" i="0" u="none" strike="noStrike" kern="1200" cap="none" spc="0" normalizeH="0" baseline="0" noProof="0" dirty="0">
                <a:ln>
                  <a:noFill/>
                </a:ln>
                <a:solidFill>
                  <a:prstClr val="black"/>
                </a:solidFill>
                <a:effectLst/>
                <a:uLnTx/>
                <a:uFillTx/>
                <a:latin typeface="Calibri (Body)"/>
                <a:ea typeface="Times New Roman" panose="02020603050405020304" pitchFamily="18" charset="0"/>
                <a:cs typeface="+mn-cs"/>
              </a:rPr>
              <a:t>ation:-</a:t>
            </a:r>
          </a:p>
        </p:txBody>
      </p:sp>
    </p:spTree>
    <p:extLst>
      <p:ext uri="{BB962C8B-B14F-4D97-AF65-F5344CB8AC3E}">
        <p14:creationId xmlns:p14="http://schemas.microsoft.com/office/powerpoint/2010/main" val="47630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4192" y="2948744"/>
            <a:ext cx="3528392" cy="960512"/>
          </a:xfrm>
        </p:spPr>
        <p:txBody>
          <a:bodyPr anchor="b">
            <a:normAutofit/>
          </a:bodyPr>
          <a:lstStyle/>
          <a:p>
            <a:r>
              <a:rPr lang="en-US" sz="6000" b="1" dirty="0"/>
              <a:t>Thank you</a:t>
            </a:r>
          </a:p>
        </p:txBody>
      </p:sp>
      <p:pic>
        <p:nvPicPr>
          <p:cNvPr id="8" name="Picture 7" descr="A robot and a hand touching a human heart&#10;&#10;Description automatically generated">
            <a:extLst>
              <a:ext uri="{FF2B5EF4-FFF2-40B4-BE49-F238E27FC236}">
                <a16:creationId xmlns:a16="http://schemas.microsoft.com/office/drawing/2014/main" id="{3BF71174-EC63-B451-3733-16D2DFA2B080}"/>
              </a:ext>
            </a:extLst>
          </p:cNvPr>
          <p:cNvPicPr>
            <a:picLocks noChangeAspect="1"/>
          </p:cNvPicPr>
          <p:nvPr/>
        </p:nvPicPr>
        <p:blipFill>
          <a:blip r:embed="rId2">
            <a:extLst>
              <a:ext uri="{28A0092B-C50C-407E-A947-70E740481C1C}">
                <a14:useLocalDpi xmlns:a14="http://schemas.microsoft.com/office/drawing/2010/main" val="0"/>
              </a:ext>
            </a:extLst>
          </a:blip>
          <a:srcRect l="14506" r="17275" b="-1"/>
          <a:stretch/>
        </p:blipFill>
        <p:spPr>
          <a:xfrm>
            <a:off x="1" y="10"/>
            <a:ext cx="7008810" cy="6857989"/>
          </a:xfrm>
          <a:prstGeom prst="rect">
            <a:avLst/>
          </a:prstGeom>
          <a:noFill/>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a:xfrm>
            <a:off x="1524000" y="1828799"/>
            <a:ext cx="2915816" cy="3256385"/>
          </a:xfrm>
        </p:spPr>
        <p:txBody>
          <a:bodyPr>
            <a:noAutofit/>
          </a:bodyPr>
          <a:lstStyle/>
          <a:p>
            <a:r>
              <a:rPr lang="en-US" sz="2200" dirty="0"/>
              <a:t>ABSTRACT</a:t>
            </a:r>
          </a:p>
          <a:p>
            <a:r>
              <a:rPr lang="en-US" sz="2200" dirty="0"/>
              <a:t>INTRODUCTION</a:t>
            </a:r>
          </a:p>
          <a:p>
            <a:r>
              <a:rPr lang="en-US" sz="2200" dirty="0"/>
              <a:t>PROBLEM DEFINITION</a:t>
            </a:r>
          </a:p>
          <a:p>
            <a:r>
              <a:rPr lang="en-US" sz="2200" dirty="0"/>
              <a:t>EXISTING SYSTEM</a:t>
            </a:r>
          </a:p>
          <a:p>
            <a:r>
              <a:rPr lang="en-US" sz="2200" dirty="0"/>
              <a:t>PROPOSED SYSTEM</a:t>
            </a:r>
          </a:p>
          <a:p>
            <a:r>
              <a:rPr lang="en-US" sz="2200" dirty="0"/>
              <a:t>SPECIFICATIONS</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4" name="Content Placeholder 3">
            <a:extLst>
              <a:ext uri="{FF2B5EF4-FFF2-40B4-BE49-F238E27FC236}">
                <a16:creationId xmlns:a16="http://schemas.microsoft.com/office/drawing/2014/main" id="{CA7F5D0E-6838-F16A-3331-70CCD068E9C3}"/>
              </a:ext>
            </a:extLst>
          </p:cNvPr>
          <p:cNvSpPr>
            <a:spLocks noGrp="1"/>
          </p:cNvSpPr>
          <p:nvPr>
            <p:ph idx="1"/>
          </p:nvPr>
        </p:nvSpPr>
        <p:spPr>
          <a:xfrm>
            <a:off x="479376" y="1828799"/>
            <a:ext cx="11161240" cy="4048473"/>
          </a:xfrm>
        </p:spPr>
        <p:txBody>
          <a:bodyPr>
            <a:noAutofit/>
          </a:bodyPr>
          <a:lstStyle/>
          <a:p>
            <a:pPr>
              <a:lnSpc>
                <a:spcPct val="100000"/>
              </a:lnSpc>
              <a:buFont typeface="Wingdings" panose="05000000000000000000" pitchFamily="2" charset="2"/>
              <a:buChar char="§"/>
            </a:pPr>
            <a:r>
              <a:rPr lang="en-US" sz="2200" dirty="0"/>
              <a:t>This paper presents a heart disease prediction system that utilizes electrocardiogram (ECG) data to predict heart disease by analyzing real-time ECG signals and extracting key features for further analysis..</a:t>
            </a:r>
          </a:p>
          <a:p>
            <a:pPr>
              <a:lnSpc>
                <a:spcPct val="100000"/>
              </a:lnSpc>
              <a:buFont typeface="Wingdings" panose="05000000000000000000" pitchFamily="2" charset="2"/>
              <a:buChar char="§"/>
            </a:pPr>
            <a:r>
              <a:rPr lang="en-US" sz="2200" dirty="0"/>
              <a:t>The system applies advanced machine learning algorithms, including support vector machines (SVM), random forest, and neural networks, to classify ECG data and accurately detect potential heart abnormalities, enabling early detection.</a:t>
            </a:r>
          </a:p>
          <a:p>
            <a:pPr>
              <a:lnSpc>
                <a:spcPct val="100000"/>
              </a:lnSpc>
              <a:buFont typeface="Wingdings" panose="05000000000000000000" pitchFamily="2" charset="2"/>
              <a:buChar char="§"/>
            </a:pPr>
            <a:r>
              <a:rPr lang="en-US" sz="2200" dirty="0"/>
              <a:t>Designed for integration into wearable devices or health monitoring systems, the solution offers a practical tool for medical professionals and individuals to monitor heart health, ensuring privacy, reliability, and real-time decision-making aligned with IEEE healthcare standards.</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99220"/>
            <a:ext cx="10501808" cy="1325563"/>
          </a:xfrm>
        </p:spPr>
        <p:txBody>
          <a:bodyPr/>
          <a:lstStyle/>
          <a:p>
            <a:r>
              <a:rPr lang="en-US" dirty="0"/>
              <a:t>INTRODUCTION</a:t>
            </a:r>
          </a:p>
        </p:txBody>
      </p:sp>
      <p:sp>
        <p:nvSpPr>
          <p:cNvPr id="3" name="Content Placeholder 2"/>
          <p:cNvSpPr>
            <a:spLocks noGrp="1"/>
          </p:cNvSpPr>
          <p:nvPr>
            <p:ph sz="half" idx="1"/>
          </p:nvPr>
        </p:nvSpPr>
        <p:spPr>
          <a:xfrm>
            <a:off x="263352" y="1700809"/>
            <a:ext cx="11665296" cy="4968551"/>
          </a:xfrm>
        </p:spPr>
        <p:txBody>
          <a:bodyPr>
            <a:noAutofit/>
          </a:bodyPr>
          <a:lstStyle/>
          <a:p>
            <a:pPr algn="just">
              <a:lnSpc>
                <a:spcPct val="100000"/>
              </a:lnSpc>
              <a:buFont typeface="Wingdings" panose="05000000000000000000" pitchFamily="2" charset="2"/>
              <a:buChar char="Ø"/>
            </a:pPr>
            <a:r>
              <a:rPr lang="en-US" sz="2000" dirty="0"/>
              <a:t>The project focuses on developing a system that uses Electrocardiogram (ECG) data to predict heart disease, enabling early detection of potential cardiac issues through advanced signal analysis.</a:t>
            </a:r>
          </a:p>
          <a:p>
            <a:pPr algn="just">
              <a:lnSpc>
                <a:spcPct val="100000"/>
              </a:lnSpc>
              <a:buFont typeface="Wingdings" panose="05000000000000000000" pitchFamily="2" charset="2"/>
              <a:buChar char="Ø"/>
            </a:pPr>
            <a:r>
              <a:rPr lang="en-US" sz="2000" dirty="0"/>
              <a:t>By incorporating machine learning techniques, including Support Vector Machines (SVM), Random Forest, and Neural Networks, the system accurately classifies ECG signals to identify abnormalities that could indicate heart disease.</a:t>
            </a:r>
          </a:p>
          <a:p>
            <a:pPr algn="just">
              <a:lnSpc>
                <a:spcPct val="100000"/>
              </a:lnSpc>
              <a:buFont typeface="Wingdings" panose="05000000000000000000" pitchFamily="2" charset="2"/>
              <a:buChar char="Ø"/>
            </a:pPr>
            <a:r>
              <a:rPr lang="en-US" sz="2000" dirty="0"/>
              <a:t>The system is designed to process ECG data in real time, ensuring that predictions and alerts are provided promptly, enhancing timely interventions for individuals at risk of heart disease.</a:t>
            </a:r>
          </a:p>
          <a:p>
            <a:pPr algn="just">
              <a:lnSpc>
                <a:spcPct val="100000"/>
              </a:lnSpc>
              <a:buFont typeface="Wingdings" panose="05000000000000000000" pitchFamily="2" charset="2"/>
              <a:buChar char="Ø"/>
            </a:pPr>
            <a:r>
              <a:rPr lang="en-US" sz="2000" dirty="0"/>
              <a:t>The Heart Disease Prediction System is adaptable for integration into wearable devices or health monitoring platforms, offering continuous heart health monitoring for users in various settings.</a:t>
            </a:r>
            <a:r>
              <a:rPr lang="en-US" sz="2000" b="0" i="0" dirty="0">
                <a:effectLst/>
                <a:highlight>
                  <a:srgbClr val="FFFFFF"/>
                </a:highlight>
                <a:latin typeface="Calibri (Body)"/>
                <a:cs typeface="Times New Roman" panose="02020603050405020304" pitchFamily="18" charset="0"/>
              </a:rPr>
              <a:t> </a:t>
            </a:r>
          </a:p>
          <a:p>
            <a:pPr algn="just">
              <a:lnSpc>
                <a:spcPct val="100000"/>
              </a:lnSpc>
              <a:buFont typeface="Wingdings" panose="05000000000000000000" pitchFamily="2" charset="2"/>
              <a:buChar char="Ø"/>
            </a:pPr>
            <a:r>
              <a:rPr lang="en-US" sz="2000" dirty="0"/>
              <a:t>This solution aims to improve healthcare outcomes by supporting clinical decision-making with reliable, real-time heart disease predictions, ensuring data privacy and aligning with industry standards for medical technologies.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99220"/>
            <a:ext cx="10285784" cy="1325563"/>
          </a:xfrm>
        </p:spPr>
        <p:txBody>
          <a:bodyPr/>
          <a:lstStyle/>
          <a:p>
            <a:r>
              <a:rPr lang="en-US" dirty="0"/>
              <a:t>PROBLEM STATEMENT</a:t>
            </a:r>
          </a:p>
        </p:txBody>
      </p:sp>
      <p:sp>
        <p:nvSpPr>
          <p:cNvPr id="3" name="Content Placeholder 2"/>
          <p:cNvSpPr>
            <a:spLocks noGrp="1"/>
          </p:cNvSpPr>
          <p:nvPr>
            <p:ph sz="half" idx="1"/>
          </p:nvPr>
        </p:nvSpPr>
        <p:spPr>
          <a:xfrm>
            <a:off x="551384" y="1825625"/>
            <a:ext cx="10945216" cy="3979639"/>
          </a:xfrm>
        </p:spPr>
        <p:txBody>
          <a:bodyPr>
            <a:noAutofit/>
          </a:bodyPr>
          <a:lstStyle/>
          <a:p>
            <a:pPr algn="just">
              <a:lnSpc>
                <a:spcPct val="100000"/>
              </a:lnSpc>
              <a:tabLst>
                <a:tab pos="457200" algn="l"/>
              </a:tabLst>
            </a:pPr>
            <a:r>
              <a:rPr lang="en-US" sz="2200" dirty="0"/>
              <a:t>Heart disease remains a leading cause of death worldwide, with many cases going undiagnosed until severe symptoms manifest. Traditional methods of diagnosing heart conditions, such as physical examinations and diagnostic tests, can be time-consuming and costly. Additionally, early detection of heart disease is crucial to prevent serious cardiovascular events. Existing systems for monitoring heart health lack real-time predictive capabilities and are often limited in their accessibility. Therefore, there is a need for an automated, cost-effective, and efficient system that can accurately predict heart disease based on Electrocardiogram (ECG) data. This project aims to develop a Heart Disease Prediction System using machine learning algorithms to analyze ECG signals, detect heart abnormalities, and provide early warnings, ultimately enabling timely intervention and better management of heart health.</a:t>
            </a:r>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7" name="TextBox 6">
            <a:extLst>
              <a:ext uri="{FF2B5EF4-FFF2-40B4-BE49-F238E27FC236}">
                <a16:creationId xmlns:a16="http://schemas.microsoft.com/office/drawing/2014/main" id="{6B258D12-CAB7-6354-C146-1436F52DC627}"/>
              </a:ext>
            </a:extLst>
          </p:cNvPr>
          <p:cNvSpPr txBox="1"/>
          <p:nvPr/>
        </p:nvSpPr>
        <p:spPr>
          <a:xfrm>
            <a:off x="191344" y="1844824"/>
            <a:ext cx="11593288" cy="4493538"/>
          </a:xfrm>
          <a:prstGeom prst="rect">
            <a:avLst/>
          </a:prstGeom>
          <a:noFill/>
        </p:spPr>
        <p:txBody>
          <a:bodyPr wrap="square" rtlCol="0">
            <a:spAutoFit/>
          </a:bodyPr>
          <a:lstStyle/>
          <a:p>
            <a:pPr marL="342900" indent="-342900" algn="just">
              <a:buFont typeface="Wingdings 2" panose="05020102010507070707" pitchFamily="18" charset="2"/>
              <a:buChar char=""/>
              <a:tabLst>
                <a:tab pos="457200" algn="l"/>
              </a:tabLst>
            </a:pPr>
            <a:r>
              <a:rPr lang="en-US" sz="2200" b="1" dirty="0">
                <a:latin typeface="Calibri (Body)"/>
                <a:cs typeface="Times New Roman" pitchFamily="18" charset="0"/>
              </a:rPr>
              <a:t> Existing systems for diagnosing heart disease primarily rely on manual interpretation of ECG signals by medical professionals, which is time-consuming, subjective, and prone to human error. These methods often require extensive clinical expertise and face challenges in real-time monitoring.</a:t>
            </a:r>
          </a:p>
          <a:p>
            <a:pPr marL="342900" indent="-342900" algn="just">
              <a:buFont typeface="Wingdings 2" panose="05020102010507070707" pitchFamily="18" charset="2"/>
              <a:buChar char=""/>
              <a:tabLst>
                <a:tab pos="457200" algn="l"/>
              </a:tabLst>
            </a:pPr>
            <a:r>
              <a:rPr lang="en-US" sz="2200" b="1" dirty="0">
                <a:latin typeface="Calibri (Body)"/>
                <a:cs typeface="Times New Roman" pitchFamily="18" charset="0"/>
              </a:rPr>
              <a:t>Current ECG-based systems lack the ability to automatically predict heart disease or provide real-time alerts for potential risks, relying instead on post-event diagnosis or periodic check-ups that may miss early indicators of heart conditions.</a:t>
            </a:r>
          </a:p>
          <a:p>
            <a:pPr marL="342900" indent="-342900" algn="just">
              <a:buFont typeface="Wingdings 2" panose="05020102010507070707" pitchFamily="18" charset="2"/>
              <a:buChar char=""/>
              <a:tabLst>
                <a:tab pos="457200" algn="l"/>
              </a:tabLst>
            </a:pPr>
            <a:r>
              <a:rPr lang="en-US" sz="2200" b="1" dirty="0">
                <a:latin typeface="Calibri (Body)"/>
                <a:cs typeface="Times New Roman" pitchFamily="18" charset="0"/>
              </a:rPr>
              <a:t>Most existing systems struggle with efficient feature extraction and real-time processing of ECG data. They often depend on basic algorithms that are not optimized for accurate prediction, limiting their effectiveness in detecting subtle patterns indicative of heart disease.</a:t>
            </a:r>
          </a:p>
          <a:p>
            <a:pPr marL="342900" indent="-342900" algn="just">
              <a:buFont typeface="Wingdings 2" panose="05020102010507070707" pitchFamily="18" charset="2"/>
              <a:buChar char=""/>
              <a:tabLst>
                <a:tab pos="457200" algn="l"/>
              </a:tabLst>
            </a:pPr>
            <a:r>
              <a:rPr lang="en-US" sz="2200" b="1" dirty="0">
                <a:latin typeface="Calibri (Body)"/>
                <a:cs typeface="Times New Roman" pitchFamily="18" charset="0"/>
              </a:rPr>
              <a:t>Many traditional heart disease prediction systems are not designed for integration with modern wearable devices or personal health monitoring systems, which limits their accessibility and scalability for continuous health monitoring outside clinical environments.</a:t>
            </a:r>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A021-54C3-64C5-5D22-7D0E23FCCED7}"/>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9E94950C-532E-DD80-3C85-C78BCB29B054}"/>
              </a:ext>
            </a:extLst>
          </p:cNvPr>
          <p:cNvSpPr>
            <a:spLocks noGrp="1"/>
          </p:cNvSpPr>
          <p:nvPr>
            <p:ph idx="1"/>
          </p:nvPr>
        </p:nvSpPr>
        <p:spPr>
          <a:xfrm>
            <a:off x="609600" y="1844824"/>
            <a:ext cx="10959008" cy="4555976"/>
          </a:xfrm>
        </p:spPr>
        <p:txBody>
          <a:bodyPr>
            <a:normAutofit fontScale="92500"/>
          </a:bodyPr>
          <a:lstStyle/>
          <a:p>
            <a:pPr>
              <a:buFont typeface="Arial" panose="020B0604020202020204" pitchFamily="34" charset="0"/>
              <a:buChar char="•"/>
            </a:pPr>
            <a:r>
              <a:rPr lang="en-US" dirty="0"/>
              <a:t>The proposed Heart Disease Prediction System leverages advanced machine learning techniques to analyze Electrocardiogram (ECG) data for the early detection of heart disease. The system is designed to process real-time ECG signals, extracting critical features such as heart rate variability, QRS complex, and other relevant patterns indicative of potential cardiac abnormalities. These features are then fed into various machine learning algorithms, including Support Vector Machines (SVM), Random Forest, and Neural Networks, to classify the data and predict the likelihood of heart disease with high accuracy. The system will be integrated into wearable health monitoring devices, allowing continuous and non-invasive tracking of heart health, providing users with real-time predictions and alerts. This approach not only enhances early diagnosis and preventive care but also ensures adherence to IEEE standards for medical systems, prioritizing data privacy, system reliability, and real-time processing. By offering a scalable and user-friendly solution, the system aims to empower individuals and healthcare professionals with critical tools for effective heart disease management.</a:t>
            </a:r>
          </a:p>
        </p:txBody>
      </p:sp>
    </p:spTree>
    <p:extLst>
      <p:ext uri="{BB962C8B-B14F-4D97-AF65-F5344CB8AC3E}">
        <p14:creationId xmlns:p14="http://schemas.microsoft.com/office/powerpoint/2010/main" val="86337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AD28-261A-ABAF-8B08-AA024176D2A0}"/>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878056EF-1283-D6D5-FE50-A31D043776DA}"/>
              </a:ext>
            </a:extLst>
          </p:cNvPr>
          <p:cNvSpPr>
            <a:spLocks noGrp="1"/>
          </p:cNvSpPr>
          <p:nvPr>
            <p:ph idx="1"/>
          </p:nvPr>
        </p:nvSpPr>
        <p:spPr>
          <a:xfrm>
            <a:off x="983432" y="1828799"/>
            <a:ext cx="10369152" cy="3400401"/>
          </a:xfrm>
        </p:spPr>
        <p:txBody>
          <a:bodyPr>
            <a:normAutofit/>
          </a:bodyPr>
          <a:lstStyle/>
          <a:p>
            <a:pPr>
              <a:buFont typeface="Wingdings" panose="05000000000000000000" pitchFamily="2" charset="2"/>
              <a:buChar char="§"/>
            </a:pPr>
            <a:r>
              <a:rPr lang="en-US" sz="2200" dirty="0"/>
              <a:t>The Heart Disease Prediction System enables early identification of potential heart conditions through ECG data analysis, allowing for timely medical intervention and reducing the risk of severe cardiac events..</a:t>
            </a:r>
          </a:p>
          <a:p>
            <a:pPr marL="0" indent="0">
              <a:buNone/>
            </a:pPr>
            <a:endParaRPr lang="en-US" sz="2200" dirty="0"/>
          </a:p>
          <a:p>
            <a:pPr>
              <a:buFont typeface="Wingdings" panose="05000000000000000000" pitchFamily="2" charset="2"/>
              <a:buChar char="§"/>
            </a:pPr>
            <a:r>
              <a:rPr lang="en-US" sz="2200" dirty="0"/>
              <a:t>The system's integration with wearable devices and health monitoring platforms provides continuous, real-time heart health tracking, offering users and healthcare professionals an easily accessible and reliable tool for proactive heart disease</a:t>
            </a:r>
            <a:r>
              <a:rPr lang="en-IN" sz="2200" dirty="0"/>
              <a:t>.</a:t>
            </a:r>
            <a:endParaRPr lang="en-US" sz="2200" dirty="0"/>
          </a:p>
        </p:txBody>
      </p:sp>
    </p:spTree>
    <p:extLst>
      <p:ext uri="{BB962C8B-B14F-4D97-AF65-F5344CB8AC3E}">
        <p14:creationId xmlns:p14="http://schemas.microsoft.com/office/powerpoint/2010/main" val="425726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18DC-22E1-D952-8246-A10C151B6F46}"/>
              </a:ext>
            </a:extLst>
          </p:cNvPr>
          <p:cNvSpPr>
            <a:spLocks noGrp="1"/>
          </p:cNvSpPr>
          <p:nvPr>
            <p:ph type="title"/>
          </p:nvPr>
        </p:nvSpPr>
        <p:spPr/>
        <p:txBody>
          <a:bodyPr/>
          <a:lstStyle/>
          <a:p>
            <a:r>
              <a:rPr lang="en-IN" dirty="0"/>
              <a:t>Disadvantages</a:t>
            </a:r>
          </a:p>
        </p:txBody>
      </p:sp>
      <p:sp>
        <p:nvSpPr>
          <p:cNvPr id="6" name="Content Placeholder 5">
            <a:extLst>
              <a:ext uri="{FF2B5EF4-FFF2-40B4-BE49-F238E27FC236}">
                <a16:creationId xmlns:a16="http://schemas.microsoft.com/office/drawing/2014/main" id="{4BCC3553-73CF-EFD2-B570-6673FF37150E}"/>
              </a:ext>
            </a:extLst>
          </p:cNvPr>
          <p:cNvSpPr>
            <a:spLocks noGrp="1"/>
          </p:cNvSpPr>
          <p:nvPr>
            <p:ph sz="quarter" idx="4"/>
          </p:nvPr>
        </p:nvSpPr>
        <p:spPr>
          <a:xfrm>
            <a:off x="767408" y="1916833"/>
            <a:ext cx="10585176" cy="3600399"/>
          </a:xfrm>
        </p:spPr>
        <p:txBody>
          <a:bodyPr>
            <a:normAutofit/>
          </a:bodyPr>
          <a:lstStyle/>
          <a:p>
            <a:r>
              <a:rPr lang="en-US" sz="2200" dirty="0"/>
              <a:t> The accuracy of the heart disease prediction system heavily relies on the quality and clarity of ECG data. Poor quality ECG signals, due to noise or artifacts, can lead to inaccurate predictions, affecting the overall reliability of the system.</a:t>
            </a:r>
          </a:p>
          <a:p>
            <a:r>
              <a:rPr lang="en-US" sz="2200" dirty="0"/>
              <a:t> Machine learning models may not perform equally well across diverse patient populations with varying medical histories, conditions, or age groups. The system's performance may degrade if trained on a limited or unrepresentative dataset.</a:t>
            </a:r>
          </a:p>
          <a:p>
            <a:r>
              <a:rPr lang="en-US" sz="2200" dirty="0"/>
              <a:t> While the system is designed for real-time monitoring, it may face challenges in terms of processing large volumes of ECG data instantly, especially when deployed in remote or resource-constrained environments, limiting its scalability and usability in some scenarios.</a:t>
            </a:r>
          </a:p>
        </p:txBody>
      </p:sp>
    </p:spTree>
    <p:extLst>
      <p:ext uri="{BB962C8B-B14F-4D97-AF65-F5344CB8AC3E}">
        <p14:creationId xmlns:p14="http://schemas.microsoft.com/office/powerpoint/2010/main" val="3149085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122</TotalTime>
  <Words>1129</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 (Body)</vt:lpstr>
      <vt:lpstr>Franklin Gothic Medium</vt:lpstr>
      <vt:lpstr>Franklin Gothic Medium (Body)</vt:lpstr>
      <vt:lpstr>Times New Roman</vt:lpstr>
      <vt:lpstr>Wingdings</vt:lpstr>
      <vt:lpstr>Wingdings 2</vt:lpstr>
      <vt:lpstr>Medical Design 16x9</vt:lpstr>
      <vt:lpstr>Heart disease prediction system using ECG data</vt:lpstr>
      <vt:lpstr>TABLE OF CONTENTS</vt:lpstr>
      <vt:lpstr>ABSTRACT</vt:lpstr>
      <vt:lpstr>INTRODUCTION</vt:lpstr>
      <vt:lpstr>PROBLEM STATEMENT</vt:lpstr>
      <vt:lpstr>EXISTING SYSTEM</vt:lpstr>
      <vt:lpstr>PROPOSED SYSTEM</vt:lpstr>
      <vt:lpstr>ADVANTAGES</vt:lpstr>
      <vt:lpstr>Disadvantages</vt:lpstr>
      <vt:lpstr>SOFTWARE REQUIREMENTS</vt:lpstr>
      <vt:lpstr>HARDWARE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Dhruva Narayan Solingaram</dc:creator>
  <cp:lastModifiedBy>Dhruva Narayan Solingaram</cp:lastModifiedBy>
  <cp:revision>1</cp:revision>
  <dcterms:created xsi:type="dcterms:W3CDTF">2025-01-19T08:11:06Z</dcterms:created>
  <dcterms:modified xsi:type="dcterms:W3CDTF">2025-01-19T10:13:43Z</dcterms:modified>
</cp:coreProperties>
</file>