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e Vietnam Ultra-Bold" charset="1" panose="00000900000000000000"/>
      <p:regular r:id="rId16"/>
    </p:embeddedFont>
    <p:embeddedFont>
      <p:font typeface="Be Vietnam" charset="1" panose="00000500000000000000"/>
      <p:regular r:id="rId17"/>
    </p:embeddedFont>
    <p:embeddedFont>
      <p:font typeface="Quicksand Medium" charset="1" panose="00000600000000000000"/>
      <p:regular r:id="rId18"/>
    </p:embeddedFont>
    <p:embeddedFont>
      <p:font typeface="Inter" charset="1" panose="020B0502030000000004"/>
      <p:regular r:id="rId19"/>
    </p:embeddedFont>
    <p:embeddedFont>
      <p:font typeface="Arimo" charset="1" panose="020B0604020202020204"/>
      <p:regular r:id="rId20"/>
    </p:embeddedFont>
    <p:embeddedFont>
      <p:font typeface="Arimo Bold" charset="1" panose="020B0704020202020204"/>
      <p:regular r:id="rId21"/>
    </p:embeddedFont>
    <p:embeddedFont>
      <p:font typeface="Quicksand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4633" y="9730382"/>
            <a:ext cx="19177267" cy="1113237"/>
            <a:chOff x="0" y="0"/>
            <a:chExt cx="5050803" cy="2931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5383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4633" y="-556618"/>
            <a:ext cx="19177267" cy="1113237"/>
            <a:chOff x="0" y="0"/>
            <a:chExt cx="5050803" cy="2931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06C89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842659" y="1068800"/>
            <a:ext cx="6226141" cy="8149399"/>
          </a:xfrm>
          <a:custGeom>
            <a:avLst/>
            <a:gdLst/>
            <a:ahLst/>
            <a:cxnLst/>
            <a:rect r="r" b="b" t="t" l="l"/>
            <a:pathLst>
              <a:path h="8149399" w="6226141">
                <a:moveTo>
                  <a:pt x="0" y="0"/>
                </a:moveTo>
                <a:lnTo>
                  <a:pt x="6226141" y="0"/>
                </a:lnTo>
                <a:lnTo>
                  <a:pt x="6226141" y="8149400"/>
                </a:lnTo>
                <a:lnTo>
                  <a:pt x="0" y="8149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19200" y="3117938"/>
            <a:ext cx="8853878" cy="260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15"/>
              </a:lnSpc>
            </a:pPr>
            <a:r>
              <a:rPr lang="en-US" b="true" sz="10015" spc="-420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DOCKER INTERNALS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9200" y="5911811"/>
            <a:ext cx="8398722" cy="143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75"/>
              </a:lnSpc>
            </a:pPr>
            <a:r>
              <a:rPr lang="en-US" sz="5354" spc="-224">
                <a:solidFill>
                  <a:srgbClr val="3139A8"/>
                </a:solidFill>
                <a:latin typeface="Be Vietnam"/>
                <a:ea typeface="Be Vietnam"/>
                <a:cs typeface="Be Vietnam"/>
                <a:sym typeface="Be Vietnam"/>
              </a:rPr>
              <a:t>VIRTUALISATION, BUT SIMPLER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9200" y="983107"/>
            <a:ext cx="8602534" cy="399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6"/>
              </a:lnSpc>
              <a:spcBef>
                <a:spcPct val="0"/>
              </a:spcBef>
            </a:pPr>
            <a:r>
              <a:rPr lang="en-US" sz="2800" spc="-117">
                <a:solidFill>
                  <a:srgbClr val="090147"/>
                </a:solidFill>
                <a:latin typeface="Be Vietnam"/>
                <a:ea typeface="Be Vietnam"/>
                <a:cs typeface="Be Vietnam"/>
                <a:sym typeface="Be Vietnam"/>
              </a:rPr>
              <a:t>DHRUV NARWARE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9200" y="8858377"/>
            <a:ext cx="8602534" cy="399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36"/>
              </a:lnSpc>
              <a:spcBef>
                <a:spcPct val="0"/>
              </a:spcBef>
            </a:pPr>
            <a:r>
              <a:rPr lang="en-US" sz="2800" spc="-117">
                <a:solidFill>
                  <a:srgbClr val="090147"/>
                </a:solidFill>
                <a:latin typeface="Be Vietnam"/>
                <a:ea typeface="Be Vietnam"/>
                <a:cs typeface="Be Vietnam"/>
                <a:sym typeface="Be Vietnam"/>
              </a:rPr>
              <a:t>KOSS TASK ROUND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4633" y="9730382"/>
            <a:ext cx="19177267" cy="1113237"/>
            <a:chOff x="0" y="0"/>
            <a:chExt cx="5050803" cy="2931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5383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4633" y="-556618"/>
            <a:ext cx="19177267" cy="1113237"/>
            <a:chOff x="0" y="0"/>
            <a:chExt cx="5050803" cy="2931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06C89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005717" y="1821359"/>
            <a:ext cx="7253583" cy="6644282"/>
          </a:xfrm>
          <a:custGeom>
            <a:avLst/>
            <a:gdLst/>
            <a:ahLst/>
            <a:cxnLst/>
            <a:rect r="r" b="b" t="t" l="l"/>
            <a:pathLst>
              <a:path h="6644282" w="7253583">
                <a:moveTo>
                  <a:pt x="0" y="0"/>
                </a:moveTo>
                <a:lnTo>
                  <a:pt x="7253583" y="0"/>
                </a:lnTo>
                <a:lnTo>
                  <a:pt x="7253583" y="6644282"/>
                </a:lnTo>
                <a:lnTo>
                  <a:pt x="0" y="66442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19200" y="2697480"/>
            <a:ext cx="7924800" cy="483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479"/>
              </a:lnSpc>
            </a:pPr>
            <a:r>
              <a:rPr lang="en-US" b="true" sz="12999" spc="-545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682057" y="1617797"/>
            <a:ext cx="6564259" cy="6564259"/>
            <a:chOff x="0" y="0"/>
            <a:chExt cx="3282950" cy="3282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750570"/>
                  </a:lnTo>
                  <a:lnTo>
                    <a:pt x="3282950" y="3282950"/>
                  </a:lnTo>
                  <a:lnTo>
                    <a:pt x="3282950" y="3282950"/>
                  </a:lnTo>
                  <a:lnTo>
                    <a:pt x="0" y="3282950"/>
                  </a:lnTo>
                  <a:lnTo>
                    <a:pt x="0" y="328295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0539" t="0" r="-10539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5562773"/>
            <a:ext cx="8385935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b="true" sz="8000" spc="-336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DOCKER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829231"/>
            <a:ext cx="7570711" cy="161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1999" b="true">
                <a:solidFill>
                  <a:srgbClr val="3139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Docker solves this issue, by allowing you to package your projects into unit called containers. It is like virtualisation, but easier and more efficient. </a:t>
            </a:r>
          </a:p>
          <a:p>
            <a:pPr algn="l">
              <a:lnSpc>
                <a:spcPts val="323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218102"/>
            <a:ext cx="8385935" cy="207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b="true" sz="8000" spc="-336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“IT RUNS ON MY MACHINE”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97752"/>
            <a:ext cx="6452402" cy="161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1999" b="true">
                <a:solidFill>
                  <a:srgbClr val="3139A8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We face this issue many times on our machines, and not on other machine owing to many factors, like different versions of tools and packages. </a:t>
            </a:r>
          </a:p>
          <a:p>
            <a:pPr algn="l">
              <a:lnSpc>
                <a:spcPts val="323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C8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92547"/>
            <a:ext cx="8990941" cy="5176454"/>
          </a:xfrm>
          <a:custGeom>
            <a:avLst/>
            <a:gdLst/>
            <a:ahLst/>
            <a:cxnLst/>
            <a:rect r="r" b="b" t="t" l="l"/>
            <a:pathLst>
              <a:path h="5176454" w="8990941">
                <a:moveTo>
                  <a:pt x="0" y="0"/>
                </a:moveTo>
                <a:lnTo>
                  <a:pt x="8990941" y="0"/>
                </a:lnTo>
                <a:lnTo>
                  <a:pt x="8990941" y="5176454"/>
                </a:lnTo>
                <a:lnTo>
                  <a:pt x="0" y="5176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71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5359099"/>
            <a:ext cx="8933791" cy="4734909"/>
          </a:xfrm>
          <a:custGeom>
            <a:avLst/>
            <a:gdLst/>
            <a:ahLst/>
            <a:cxnLst/>
            <a:rect r="r" b="b" t="t" l="l"/>
            <a:pathLst>
              <a:path h="4734909" w="8933791">
                <a:moveTo>
                  <a:pt x="0" y="0"/>
                </a:moveTo>
                <a:lnTo>
                  <a:pt x="8933791" y="0"/>
                </a:lnTo>
                <a:lnTo>
                  <a:pt x="8933791" y="4734909"/>
                </a:lnTo>
                <a:lnTo>
                  <a:pt x="0" y="4734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8990" y="5330524"/>
            <a:ext cx="1319358" cy="926849"/>
          </a:xfrm>
          <a:custGeom>
            <a:avLst/>
            <a:gdLst/>
            <a:ahLst/>
            <a:cxnLst/>
            <a:rect r="r" b="b" t="t" l="l"/>
            <a:pathLst>
              <a:path h="926849" w="1319358">
                <a:moveTo>
                  <a:pt x="0" y="0"/>
                </a:moveTo>
                <a:lnTo>
                  <a:pt x="1319358" y="0"/>
                </a:lnTo>
                <a:lnTo>
                  <a:pt x="1319358" y="926849"/>
                </a:lnTo>
                <a:lnTo>
                  <a:pt x="0" y="9268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8990" y="942975"/>
            <a:ext cx="7570711" cy="4893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1999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Containerization is the process of bundling an application's code, runtime, system tools, libraries, and settings into a single package (a container). </a:t>
            </a:r>
          </a:p>
          <a:p>
            <a:pPr algn="l">
              <a:lnSpc>
                <a:spcPts val="3239"/>
              </a:lnSpc>
            </a:pPr>
            <a:r>
              <a:rPr lang="en-US" sz="1999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This package can then be run reliably on any infrastructure, ensuring the application behaves the same way regardless of the underlying environment.</a:t>
            </a:r>
          </a:p>
          <a:p>
            <a:pPr algn="l">
              <a:lnSpc>
                <a:spcPts val="3239"/>
              </a:lnSpc>
            </a:pPr>
            <a:r>
              <a:rPr lang="en-US" sz="1999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 container is defined by its image as well as any configuration options you provide to it when you create or start it. When a container is removed, any changes to its state that aren't stored in persistent storage disappear</a:t>
            </a:r>
          </a:p>
          <a:p>
            <a:pPr algn="l">
              <a:lnSpc>
                <a:spcPts val="3239"/>
              </a:lnSpc>
            </a:pPr>
          </a:p>
          <a:p>
            <a:pPr algn="l">
              <a:lnSpc>
                <a:spcPts val="3239"/>
              </a:lnSpc>
            </a:pPr>
          </a:p>
        </p:txBody>
      </p:sp>
      <p:sp>
        <p:nvSpPr>
          <p:cNvPr name="AutoShape 6" id="6"/>
          <p:cNvSpPr/>
          <p:nvPr/>
        </p:nvSpPr>
        <p:spPr>
          <a:xfrm>
            <a:off x="1738348" y="5904592"/>
            <a:ext cx="1413450" cy="3527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7" id="7"/>
          <p:cNvGrpSpPr/>
          <p:nvPr/>
        </p:nvGrpSpPr>
        <p:grpSpPr>
          <a:xfrm rot="0">
            <a:off x="3416945" y="5999569"/>
            <a:ext cx="3331485" cy="964656"/>
            <a:chOff x="0" y="0"/>
            <a:chExt cx="877428" cy="25406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7428" cy="254066"/>
            </a:xfrm>
            <a:custGeom>
              <a:avLst/>
              <a:gdLst/>
              <a:ahLst/>
              <a:cxnLst/>
              <a:rect r="r" b="b" t="t" l="l"/>
              <a:pathLst>
                <a:path h="254066" w="877428">
                  <a:moveTo>
                    <a:pt x="0" y="0"/>
                  </a:moveTo>
                  <a:lnTo>
                    <a:pt x="877428" y="0"/>
                  </a:lnTo>
                  <a:lnTo>
                    <a:pt x="877428" y="254066"/>
                  </a:lnTo>
                  <a:lnTo>
                    <a:pt x="0" y="254066"/>
                  </a:ln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77428" cy="292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User runs docker pull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16945" y="8942552"/>
            <a:ext cx="3331485" cy="1151457"/>
            <a:chOff x="0" y="0"/>
            <a:chExt cx="877428" cy="3032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7428" cy="303264"/>
            </a:xfrm>
            <a:custGeom>
              <a:avLst/>
              <a:gdLst/>
              <a:ahLst/>
              <a:cxnLst/>
              <a:rect r="r" b="b" t="t" l="l"/>
              <a:pathLst>
                <a:path h="303264" w="877428">
                  <a:moveTo>
                    <a:pt x="0" y="0"/>
                  </a:moveTo>
                  <a:lnTo>
                    <a:pt x="877428" y="0"/>
                  </a:lnTo>
                  <a:lnTo>
                    <a:pt x="877428" y="303264"/>
                  </a:lnTo>
                  <a:lnTo>
                    <a:pt x="0" y="303264"/>
                  </a:ln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77428" cy="341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User manages container(stop start, remove)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416945" y="7471060"/>
            <a:ext cx="3331485" cy="964656"/>
            <a:chOff x="0" y="0"/>
            <a:chExt cx="877428" cy="2540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7428" cy="254066"/>
            </a:xfrm>
            <a:custGeom>
              <a:avLst/>
              <a:gdLst/>
              <a:ahLst/>
              <a:cxnLst/>
              <a:rect r="r" b="b" t="t" l="l"/>
              <a:pathLst>
                <a:path h="254066" w="877428">
                  <a:moveTo>
                    <a:pt x="0" y="0"/>
                  </a:moveTo>
                  <a:lnTo>
                    <a:pt x="877428" y="0"/>
                  </a:lnTo>
                  <a:lnTo>
                    <a:pt x="877428" y="254066"/>
                  </a:lnTo>
                  <a:lnTo>
                    <a:pt x="0" y="254066"/>
                  </a:lnTo>
                  <a:close/>
                </a:path>
              </a:pathLst>
            </a:custGeom>
            <a:solidFill>
              <a:srgbClr val="DBDBDB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77428" cy="292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User runs docker pull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6758690" y="6592454"/>
            <a:ext cx="173586" cy="15197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>
            <a:off x="3151798" y="7953388"/>
            <a:ext cx="258532" cy="16046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8" id="18"/>
          <p:cNvGrpSpPr/>
          <p:nvPr/>
        </p:nvGrpSpPr>
        <p:grpSpPr>
          <a:xfrm rot="0">
            <a:off x="7250422" y="6592454"/>
            <a:ext cx="1554503" cy="1360934"/>
            <a:chOff x="0" y="0"/>
            <a:chExt cx="409416" cy="35843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9416" cy="358435"/>
            </a:xfrm>
            <a:custGeom>
              <a:avLst/>
              <a:gdLst/>
              <a:ahLst/>
              <a:cxnLst/>
              <a:rect r="r" b="b" t="t" l="l"/>
              <a:pathLst>
                <a:path h="358435" w="409416">
                  <a:moveTo>
                    <a:pt x="179218" y="0"/>
                  </a:moveTo>
                  <a:lnTo>
                    <a:pt x="230199" y="0"/>
                  </a:lnTo>
                  <a:cubicBezTo>
                    <a:pt x="329178" y="0"/>
                    <a:pt x="409416" y="80238"/>
                    <a:pt x="409416" y="179218"/>
                  </a:cubicBezTo>
                  <a:lnTo>
                    <a:pt x="409416" y="179218"/>
                  </a:lnTo>
                  <a:cubicBezTo>
                    <a:pt x="409416" y="226749"/>
                    <a:pt x="390535" y="272334"/>
                    <a:pt x="356925" y="305944"/>
                  </a:cubicBezTo>
                  <a:cubicBezTo>
                    <a:pt x="323315" y="339553"/>
                    <a:pt x="277730" y="358435"/>
                    <a:pt x="230199" y="358435"/>
                  </a:cubicBezTo>
                  <a:lnTo>
                    <a:pt x="179218" y="358435"/>
                  </a:lnTo>
                  <a:cubicBezTo>
                    <a:pt x="80238" y="358435"/>
                    <a:pt x="0" y="278197"/>
                    <a:pt x="0" y="179218"/>
                  </a:cubicBezTo>
                  <a:lnTo>
                    <a:pt x="0" y="179218"/>
                  </a:lnTo>
                  <a:cubicBezTo>
                    <a:pt x="0" y="80238"/>
                    <a:pt x="80238" y="0"/>
                    <a:pt x="179218" y="0"/>
                  </a:cubicBezTo>
                  <a:close/>
                </a:path>
              </a:pathLst>
            </a:custGeom>
            <a:solidFill>
              <a:srgbClr val="09014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409416" cy="387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0"/>
                </a:lnSpc>
              </a:pPr>
              <a:r>
                <a:rPr lang="en-US" sz="13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Docker daemon pulls image from registry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18990" y="3810"/>
            <a:ext cx="8385935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b="true" sz="6999" spc="-293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CONTAINERISATION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46433" y="5616904"/>
            <a:ext cx="964534" cy="38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0"/>
              </a:lnSpc>
              <a:spcBef>
                <a:spcPct val="0"/>
              </a:spcBef>
            </a:pPr>
            <a:r>
              <a:rPr lang="en-US" b="true" sz="2716" spc="-114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START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90296" y="7141830"/>
            <a:ext cx="2261502" cy="1392436"/>
            <a:chOff x="0" y="0"/>
            <a:chExt cx="595622" cy="36673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95622" cy="366732"/>
            </a:xfrm>
            <a:custGeom>
              <a:avLst/>
              <a:gdLst/>
              <a:ahLst/>
              <a:cxnLst/>
              <a:rect r="r" b="b" t="t" l="l"/>
              <a:pathLst>
                <a:path h="366732" w="595622">
                  <a:moveTo>
                    <a:pt x="174591" y="0"/>
                  </a:moveTo>
                  <a:lnTo>
                    <a:pt x="421031" y="0"/>
                  </a:lnTo>
                  <a:cubicBezTo>
                    <a:pt x="517455" y="0"/>
                    <a:pt x="595622" y="78167"/>
                    <a:pt x="595622" y="174591"/>
                  </a:cubicBezTo>
                  <a:lnTo>
                    <a:pt x="595622" y="192141"/>
                  </a:lnTo>
                  <a:cubicBezTo>
                    <a:pt x="595622" y="288565"/>
                    <a:pt x="517455" y="366732"/>
                    <a:pt x="421031" y="366732"/>
                  </a:cubicBezTo>
                  <a:lnTo>
                    <a:pt x="174591" y="366732"/>
                  </a:lnTo>
                  <a:cubicBezTo>
                    <a:pt x="128287" y="366732"/>
                    <a:pt x="83879" y="348338"/>
                    <a:pt x="51137" y="315596"/>
                  </a:cubicBezTo>
                  <a:cubicBezTo>
                    <a:pt x="18394" y="282854"/>
                    <a:pt x="0" y="238446"/>
                    <a:pt x="0" y="192141"/>
                  </a:cubicBezTo>
                  <a:lnTo>
                    <a:pt x="0" y="174591"/>
                  </a:lnTo>
                  <a:cubicBezTo>
                    <a:pt x="0" y="78167"/>
                    <a:pt x="78167" y="0"/>
                    <a:pt x="174591" y="0"/>
                  </a:cubicBezTo>
                  <a:close/>
                </a:path>
              </a:pathLst>
            </a:custGeom>
            <a:solidFill>
              <a:srgbClr val="09014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595622" cy="404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Docker daemon creates container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90296" y="8701572"/>
            <a:ext cx="2261502" cy="1392436"/>
            <a:chOff x="0" y="0"/>
            <a:chExt cx="595622" cy="36673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95622" cy="366732"/>
            </a:xfrm>
            <a:custGeom>
              <a:avLst/>
              <a:gdLst/>
              <a:ahLst/>
              <a:cxnLst/>
              <a:rect r="r" b="b" t="t" l="l"/>
              <a:pathLst>
                <a:path h="366732" w="595622">
                  <a:moveTo>
                    <a:pt x="174591" y="0"/>
                  </a:moveTo>
                  <a:lnTo>
                    <a:pt x="421031" y="0"/>
                  </a:lnTo>
                  <a:cubicBezTo>
                    <a:pt x="517455" y="0"/>
                    <a:pt x="595622" y="78167"/>
                    <a:pt x="595622" y="174591"/>
                  </a:cubicBezTo>
                  <a:lnTo>
                    <a:pt x="595622" y="192141"/>
                  </a:lnTo>
                  <a:cubicBezTo>
                    <a:pt x="595622" y="288565"/>
                    <a:pt x="517455" y="366732"/>
                    <a:pt x="421031" y="366732"/>
                  </a:cubicBezTo>
                  <a:lnTo>
                    <a:pt x="174591" y="366732"/>
                  </a:lnTo>
                  <a:cubicBezTo>
                    <a:pt x="128287" y="366732"/>
                    <a:pt x="83879" y="348338"/>
                    <a:pt x="51137" y="315596"/>
                  </a:cubicBezTo>
                  <a:cubicBezTo>
                    <a:pt x="18394" y="282854"/>
                    <a:pt x="0" y="238446"/>
                    <a:pt x="0" y="192141"/>
                  </a:cubicBezTo>
                  <a:lnTo>
                    <a:pt x="0" y="174591"/>
                  </a:lnTo>
                  <a:cubicBezTo>
                    <a:pt x="0" y="78167"/>
                    <a:pt x="78167" y="0"/>
                    <a:pt x="174591" y="0"/>
                  </a:cubicBezTo>
                  <a:close/>
                </a:path>
              </a:pathLst>
            </a:custGeom>
            <a:solidFill>
              <a:srgbClr val="090147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95622" cy="404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Container runs application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C8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89700" y="1352358"/>
            <a:ext cx="9802077" cy="5192682"/>
          </a:xfrm>
          <a:custGeom>
            <a:avLst/>
            <a:gdLst/>
            <a:ahLst/>
            <a:cxnLst/>
            <a:rect r="r" b="b" t="t" l="l"/>
            <a:pathLst>
              <a:path h="5192682" w="9802077">
                <a:moveTo>
                  <a:pt x="0" y="0"/>
                </a:moveTo>
                <a:lnTo>
                  <a:pt x="9802077" y="0"/>
                </a:lnTo>
                <a:lnTo>
                  <a:pt x="9802077" y="5192682"/>
                </a:lnTo>
                <a:lnTo>
                  <a:pt x="0" y="5192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4268" y="7714001"/>
            <a:ext cx="11301259" cy="381417"/>
          </a:xfrm>
          <a:custGeom>
            <a:avLst/>
            <a:gdLst/>
            <a:ahLst/>
            <a:cxnLst/>
            <a:rect r="r" b="b" t="t" l="l"/>
            <a:pathLst>
              <a:path h="381417" w="11301259">
                <a:moveTo>
                  <a:pt x="0" y="0"/>
                </a:moveTo>
                <a:lnTo>
                  <a:pt x="11301259" y="0"/>
                </a:lnTo>
                <a:lnTo>
                  <a:pt x="11301259" y="381418"/>
                </a:lnTo>
                <a:lnTo>
                  <a:pt x="0" y="381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4268" y="8355038"/>
            <a:ext cx="1674826" cy="578357"/>
          </a:xfrm>
          <a:custGeom>
            <a:avLst/>
            <a:gdLst/>
            <a:ahLst/>
            <a:cxnLst/>
            <a:rect r="r" b="b" t="t" l="l"/>
            <a:pathLst>
              <a:path h="578357" w="1674826">
                <a:moveTo>
                  <a:pt x="0" y="0"/>
                </a:moveTo>
                <a:lnTo>
                  <a:pt x="1674825" y="0"/>
                </a:lnTo>
                <a:lnTo>
                  <a:pt x="1674825" y="578358"/>
                </a:lnTo>
                <a:lnTo>
                  <a:pt x="0" y="578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4268" y="9183394"/>
            <a:ext cx="7225433" cy="1047688"/>
          </a:xfrm>
          <a:custGeom>
            <a:avLst/>
            <a:gdLst/>
            <a:ahLst/>
            <a:cxnLst/>
            <a:rect r="r" b="b" t="t" l="l"/>
            <a:pathLst>
              <a:path h="1047688" w="7225433">
                <a:moveTo>
                  <a:pt x="0" y="0"/>
                </a:moveTo>
                <a:lnTo>
                  <a:pt x="7225432" y="0"/>
                </a:lnTo>
                <a:lnTo>
                  <a:pt x="7225432" y="1047688"/>
                </a:lnTo>
                <a:lnTo>
                  <a:pt x="0" y="10476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2301981" y="7714001"/>
            <a:ext cx="588758" cy="2381006"/>
          </a:xfrm>
          <a:custGeom>
            <a:avLst/>
            <a:gdLst/>
            <a:ahLst/>
            <a:cxnLst/>
            <a:rect r="r" b="b" t="t" l="l"/>
            <a:pathLst>
              <a:path h="2381006" w="588758">
                <a:moveTo>
                  <a:pt x="0" y="0"/>
                </a:moveTo>
                <a:lnTo>
                  <a:pt x="588758" y="0"/>
                </a:lnTo>
                <a:lnTo>
                  <a:pt x="588758" y="2381006"/>
                </a:lnTo>
                <a:lnTo>
                  <a:pt x="0" y="2381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8185058" y="8200033"/>
            <a:ext cx="958942" cy="30013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8" id="8"/>
          <p:cNvSpPr txBox="true"/>
          <p:nvPr/>
        </p:nvSpPr>
        <p:spPr>
          <a:xfrm rot="0">
            <a:off x="418990" y="1266633"/>
            <a:ext cx="7570711" cy="735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1999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Control groups are a Linux  kernel feature that allows allocation of resources like CPU, Memory, Disk I/O, network.</a:t>
            </a:r>
          </a:p>
          <a:p>
            <a:pPr algn="l">
              <a:lnSpc>
                <a:spcPts val="3239"/>
              </a:lnSpc>
            </a:pPr>
            <a:r>
              <a:rPr lang="en-US" sz="1999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When you start a Docker container, cgroups help enforce resource limits by:</a:t>
            </a:r>
          </a:p>
          <a:p>
            <a:pPr algn="l" marL="431799" indent="-215899" lvl="1">
              <a:lnSpc>
                <a:spcPts val="3239"/>
              </a:lnSpc>
              <a:buAutoNum type="arabicPeriod" startAt="1"/>
            </a:pPr>
            <a:r>
              <a:rPr lang="en-US" b="true" sz="1999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Restricting CPU Usage: You can limit how much CPU a container can use by setting CPU shares, quotas, and periods.</a:t>
            </a:r>
          </a:p>
          <a:p>
            <a:pPr algn="l" marL="431799" indent="-215899" lvl="1">
              <a:lnSpc>
                <a:spcPts val="3239"/>
              </a:lnSpc>
              <a:buAutoNum type="arabicPeriod" startAt="1"/>
            </a:pPr>
            <a:r>
              <a:rPr lang="en-US" b="true" sz="1999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Managing Memory Allocation: Prevents a container from using all available memory and causing the system to crash.</a:t>
            </a:r>
          </a:p>
          <a:p>
            <a:pPr algn="l" marL="431799" indent="-215899" lvl="1">
              <a:lnSpc>
                <a:spcPts val="3239"/>
              </a:lnSpc>
              <a:buAutoNum type="arabicPeriod" startAt="1"/>
            </a:pPr>
            <a:r>
              <a:rPr lang="en-US" b="true" sz="1999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Controlling Disk I/O: Limits how fast a container can read/write data to disk to avoid slowing down other processes.</a:t>
            </a:r>
          </a:p>
          <a:p>
            <a:pPr algn="l" marL="431799" indent="-215899" lvl="1">
              <a:lnSpc>
                <a:spcPts val="3239"/>
              </a:lnSpc>
              <a:buAutoNum type="arabicPeriod" startAt="1"/>
            </a:pPr>
            <a:r>
              <a:rPr lang="en-US" b="true" sz="1999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Network Bandwidth Control: Allocates network resources to ensure fair usage among multiple containers.</a:t>
            </a:r>
          </a:p>
          <a:p>
            <a:pPr algn="l">
              <a:lnSpc>
                <a:spcPts val="3239"/>
              </a:lnSpc>
            </a:pPr>
          </a:p>
          <a:p>
            <a:pPr algn="l">
              <a:lnSpc>
                <a:spcPts val="3239"/>
              </a:lnSpc>
            </a:pPr>
          </a:p>
          <a:p>
            <a:pPr algn="l">
              <a:lnSpc>
                <a:spcPts val="323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18990" y="3810"/>
            <a:ext cx="8385935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b="true" sz="6999" spc="-293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CGROUPS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28864" y="7699971"/>
            <a:ext cx="5115421" cy="195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0"/>
              </a:lnSpc>
            </a:pPr>
            <a:r>
              <a:rPr lang="en-US" b="true" sz="7000" spc="-294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HOW TO USE </a:t>
            </a:r>
          </a:p>
          <a:p>
            <a:pPr algn="ctr">
              <a:lnSpc>
                <a:spcPts val="7630"/>
              </a:lnSpc>
              <a:spcBef>
                <a:spcPct val="0"/>
              </a:spcBef>
            </a:pPr>
            <a:r>
              <a:rPr lang="en-US" b="true" sz="7000" spc="-294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CGROUPS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8374088"/>
            <a:ext cx="3157981" cy="491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4"/>
              </a:lnSpc>
            </a:pPr>
            <a:r>
              <a:rPr lang="en-US" b="true" sz="1866" spc="-78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LIMITS CPU USAGE TO 50%</a:t>
            </a:r>
          </a:p>
          <a:p>
            <a:pPr algn="ctr">
              <a:lnSpc>
                <a:spcPts val="1816"/>
              </a:lnSpc>
              <a:spcBef>
                <a:spcPct val="0"/>
              </a:spcBef>
            </a:pPr>
            <a:r>
              <a:rPr lang="en-US" b="true" sz="1666" spc="-69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LIMITS MEMORY SIZE TO 256 MB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56277" y="8521642"/>
            <a:ext cx="3157981" cy="264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4"/>
              </a:lnSpc>
              <a:spcBef>
                <a:spcPct val="0"/>
              </a:spcBef>
            </a:pPr>
            <a:r>
              <a:rPr lang="en-US" b="true" sz="1866" spc="-78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FIND CONTAINER ID FIRST</a:t>
            </a:r>
          </a:p>
        </p:txBody>
      </p:sp>
      <p:sp>
        <p:nvSpPr>
          <p:cNvPr name="AutoShape 13" id="13"/>
          <p:cNvSpPr/>
          <p:nvPr/>
        </p:nvSpPr>
        <p:spPr>
          <a:xfrm flipH="true" flipV="true">
            <a:off x="2669061" y="8639406"/>
            <a:ext cx="1110875" cy="481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8510546" y="9535767"/>
            <a:ext cx="3791435" cy="361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9"/>
              </a:lnSpc>
              <a:spcBef>
                <a:spcPct val="0"/>
              </a:spcBef>
            </a:pPr>
            <a:r>
              <a:rPr lang="en-US" b="true" sz="1366" spc="-57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CHECK CGROUP SETTINGS AND REPLACE &lt;CONTAINER_ID&gt; WITH ACTUAL CONTAINER ID</a:t>
            </a:r>
          </a:p>
        </p:txBody>
      </p:sp>
      <p:sp>
        <p:nvSpPr>
          <p:cNvPr name="AutoShape 15" id="15"/>
          <p:cNvSpPr/>
          <p:nvPr/>
        </p:nvSpPr>
        <p:spPr>
          <a:xfrm flipH="true" flipV="true">
            <a:off x="8033043" y="9277350"/>
            <a:ext cx="1110957" cy="20983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13562806" y="6911568"/>
            <a:ext cx="3696494" cy="993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0"/>
              </a:lnSpc>
              <a:spcBef>
                <a:spcPct val="0"/>
              </a:spcBef>
            </a:pPr>
            <a:r>
              <a:rPr lang="en-US" b="true" sz="7000" spc="-294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EXAMPLE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C8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16496" y="1296751"/>
            <a:ext cx="9422758" cy="4652487"/>
          </a:xfrm>
          <a:custGeom>
            <a:avLst/>
            <a:gdLst/>
            <a:ahLst/>
            <a:cxnLst/>
            <a:rect r="r" b="b" t="t" l="l"/>
            <a:pathLst>
              <a:path h="4652487" w="9422758">
                <a:moveTo>
                  <a:pt x="0" y="0"/>
                </a:moveTo>
                <a:lnTo>
                  <a:pt x="9422757" y="0"/>
                </a:lnTo>
                <a:lnTo>
                  <a:pt x="9422757" y="4652487"/>
                </a:lnTo>
                <a:lnTo>
                  <a:pt x="0" y="465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21165" y="7315672"/>
            <a:ext cx="6931373" cy="851737"/>
          </a:xfrm>
          <a:custGeom>
            <a:avLst/>
            <a:gdLst/>
            <a:ahLst/>
            <a:cxnLst/>
            <a:rect r="r" b="b" t="t" l="l"/>
            <a:pathLst>
              <a:path h="851737" w="6931373">
                <a:moveTo>
                  <a:pt x="0" y="0"/>
                </a:moveTo>
                <a:lnTo>
                  <a:pt x="6931373" y="0"/>
                </a:lnTo>
                <a:lnTo>
                  <a:pt x="6931373" y="851736"/>
                </a:lnTo>
                <a:lnTo>
                  <a:pt x="0" y="8517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561" y="1211026"/>
            <a:ext cx="8385935" cy="1269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2110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Namespaces in Docker are a key feature of Linux that provides isolation between different processes, ensuring that containers run independently.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561" y="271861"/>
            <a:ext cx="8385935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b="true" sz="6999" spc="-293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NAMESPACES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561" y="2404695"/>
            <a:ext cx="8385935" cy="554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1944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Here are the main types of namespaces used in Docker:</a:t>
            </a:r>
          </a:p>
          <a:p>
            <a:pPr algn="l">
              <a:lnSpc>
                <a:spcPts val="3149"/>
              </a:lnSpc>
            </a:pPr>
            <a:r>
              <a:rPr lang="en-US" sz="1944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1. PID Namespace (Process Isolation)</a:t>
            </a:r>
          </a:p>
          <a:p>
            <a:pPr algn="l" marL="419712" indent="-209856" lvl="1">
              <a:lnSpc>
                <a:spcPts val="3149"/>
              </a:lnSpc>
              <a:buFont typeface="Arial"/>
              <a:buChar char="•"/>
            </a:pPr>
            <a:r>
              <a:rPr lang="en-US" b="true" sz="1944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Each container gets its own process ID (PID) namespace.</a:t>
            </a:r>
          </a:p>
          <a:p>
            <a:pPr algn="l" marL="419712" indent="-209856" lvl="1">
              <a:lnSpc>
                <a:spcPts val="3149"/>
              </a:lnSpc>
              <a:buFont typeface="Arial"/>
              <a:buChar char="•"/>
            </a:pPr>
            <a:r>
              <a:rPr lang="en-US" b="true" sz="1944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A process inside a container cannot see or affect processes in another container or on the host.</a:t>
            </a:r>
          </a:p>
          <a:p>
            <a:pPr algn="l">
              <a:lnSpc>
                <a:spcPts val="3149"/>
              </a:lnSpc>
            </a:pPr>
            <a:r>
              <a:rPr lang="en-US" sz="1944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2. Network Namespace (Network Isolation)</a:t>
            </a:r>
          </a:p>
          <a:p>
            <a:pPr algn="l" marL="419712" indent="-209856" lvl="1">
              <a:lnSpc>
                <a:spcPts val="3149"/>
              </a:lnSpc>
              <a:buFont typeface="Arial"/>
              <a:buChar char="•"/>
            </a:pPr>
            <a:r>
              <a:rPr lang="en-US" b="true" sz="1944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Each container gets its own network stack, including interfaces, IP addresses, routes, and firewall rules.</a:t>
            </a:r>
          </a:p>
          <a:p>
            <a:pPr algn="l" marL="419712" indent="-209856" lvl="1">
              <a:lnSpc>
                <a:spcPts val="3149"/>
              </a:lnSpc>
              <a:buFont typeface="Arial"/>
              <a:buChar char="•"/>
            </a:pPr>
            <a:r>
              <a:rPr lang="en-US" b="true" sz="1944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Containers can have separate or shared networks using Docker networking.</a:t>
            </a:r>
          </a:p>
          <a:p>
            <a:pPr algn="l">
              <a:lnSpc>
                <a:spcPts val="3149"/>
              </a:lnSpc>
            </a:pPr>
          </a:p>
          <a:p>
            <a:pPr algn="l">
              <a:lnSpc>
                <a:spcPts val="3149"/>
              </a:lnSpc>
            </a:pPr>
          </a:p>
          <a:p>
            <a:pPr algn="l">
              <a:lnSpc>
                <a:spcPts val="3149"/>
              </a:lnSpc>
            </a:pPr>
          </a:p>
          <a:p>
            <a:pPr algn="l">
              <a:lnSpc>
                <a:spcPts val="314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0561" y="6351561"/>
            <a:ext cx="14945859" cy="355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1944" spc="-81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3. Mount Namespace (Filesystem Isolation)</a:t>
            </a:r>
          </a:p>
          <a:p>
            <a:pPr algn="l" marL="419712" indent="-209856" lvl="1">
              <a:lnSpc>
                <a:spcPts val="3149"/>
              </a:lnSpc>
              <a:buFont typeface="Arial"/>
              <a:buChar char="•"/>
            </a:pPr>
            <a:r>
              <a:rPr lang="en-US" b="true" sz="1944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Each container has its own separate filesystem view.</a:t>
            </a:r>
          </a:p>
          <a:p>
            <a:pPr algn="l" marL="419712" indent="-209856" lvl="1">
              <a:lnSpc>
                <a:spcPts val="3149"/>
              </a:lnSpc>
              <a:buFont typeface="Arial"/>
              <a:buChar char="•"/>
            </a:pPr>
            <a:r>
              <a:rPr lang="en-US" b="true" sz="1944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The container cannot access the host'</a:t>
            </a:r>
            <a:r>
              <a:rPr lang="en-US" b="true" sz="1944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s filesystem unless explicitly mounted.</a:t>
            </a:r>
          </a:p>
          <a:p>
            <a:pPr algn="l">
              <a:lnSpc>
                <a:spcPts val="3149"/>
              </a:lnSpc>
            </a:pPr>
            <a:r>
              <a:rPr lang="en-US" sz="1944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4. UTS Namespace (Host and Domain Name Isolation)</a:t>
            </a:r>
          </a:p>
          <a:p>
            <a:pPr algn="l" marL="419712" indent="-209856" lvl="1">
              <a:lnSpc>
                <a:spcPts val="3149"/>
              </a:lnSpc>
              <a:buFont typeface="Arial"/>
              <a:buChar char="•"/>
            </a:pPr>
            <a:r>
              <a:rPr lang="en-US" b="true" sz="1944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Containers can have their own hostname and domain name.</a:t>
            </a:r>
          </a:p>
          <a:p>
            <a:pPr algn="l">
              <a:lnSpc>
                <a:spcPts val="3149"/>
              </a:lnSpc>
            </a:pPr>
          </a:p>
          <a:p>
            <a:pPr algn="l">
              <a:lnSpc>
                <a:spcPts val="3149"/>
              </a:lnSpc>
            </a:pPr>
          </a:p>
          <a:p>
            <a:pPr algn="l">
              <a:lnSpc>
                <a:spcPts val="3149"/>
              </a:lnSpc>
            </a:pPr>
          </a:p>
          <a:p>
            <a:pPr algn="l">
              <a:lnSpc>
                <a:spcPts val="314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021165" y="6139060"/>
            <a:ext cx="3714849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  <a:spcBef>
                <a:spcPct val="0"/>
              </a:spcBef>
            </a:pPr>
            <a:r>
              <a:rPr lang="en-US" b="true" sz="6999" spc="-293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EXAMPLE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99304" y="8338858"/>
            <a:ext cx="8788696" cy="56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0"/>
              </a:lnSpc>
              <a:spcBef>
                <a:spcPct val="0"/>
              </a:spcBef>
            </a:pPr>
            <a:r>
              <a:rPr lang="en-US" sz="2009" spc="-84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PID NAMESPACE(PROCESS NAMESPACE)-THE ABOVE COMMAND WILL SHOW ONLY PROCESSES RUNNING INSIDE THE CONTAINER.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2257" y="9078069"/>
            <a:ext cx="14342466" cy="97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1"/>
              </a:lnSpc>
              <a:spcBef>
                <a:spcPct val="0"/>
              </a:spcBef>
            </a:pPr>
            <a:r>
              <a:rPr lang="en-US" sz="2299" spc="-96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BY UTILISING NAMESPACES, CONTAINER RUNTI MES CAN CREATE ISOLATED ENVIRONMENTS THAT APPEAR TO BE THEIR OWN PROCESSES, INDEPENDENT SYSTEMS, COMPLETE WITH THEIR OWN PROCESSES, NETWORK STACK, FILESYSTEM, AND MORE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B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4633" y="9730382"/>
            <a:ext cx="19177267" cy="1113237"/>
            <a:chOff x="0" y="0"/>
            <a:chExt cx="5050803" cy="2931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5383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44633" y="-556618"/>
            <a:ext cx="19177267" cy="1113237"/>
            <a:chOff x="0" y="0"/>
            <a:chExt cx="5050803" cy="2931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0803" cy="293198"/>
            </a:xfrm>
            <a:custGeom>
              <a:avLst/>
              <a:gdLst/>
              <a:ahLst/>
              <a:cxnLst/>
              <a:rect r="r" b="b" t="t" l="l"/>
              <a:pathLst>
                <a:path h="293198" w="5050803">
                  <a:moveTo>
                    <a:pt x="0" y="0"/>
                  </a:moveTo>
                  <a:lnTo>
                    <a:pt x="5050803" y="0"/>
                  </a:lnTo>
                  <a:lnTo>
                    <a:pt x="5050803" y="293198"/>
                  </a:lnTo>
                  <a:lnTo>
                    <a:pt x="0" y="293198"/>
                  </a:lnTo>
                  <a:close/>
                </a:path>
              </a:pathLst>
            </a:custGeom>
            <a:solidFill>
              <a:srgbClr val="06C89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50803" cy="3312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842659" y="1068800"/>
            <a:ext cx="6226141" cy="8149399"/>
          </a:xfrm>
          <a:custGeom>
            <a:avLst/>
            <a:gdLst/>
            <a:ahLst/>
            <a:cxnLst/>
            <a:rect r="r" b="b" t="t" l="l"/>
            <a:pathLst>
              <a:path h="8149399" w="6226141">
                <a:moveTo>
                  <a:pt x="0" y="0"/>
                </a:moveTo>
                <a:lnTo>
                  <a:pt x="6226141" y="0"/>
                </a:lnTo>
                <a:lnTo>
                  <a:pt x="6226141" y="8149400"/>
                </a:lnTo>
                <a:lnTo>
                  <a:pt x="0" y="8149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073060"/>
            <a:ext cx="8853878" cy="3873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15"/>
              </a:lnSpc>
            </a:pPr>
            <a:r>
              <a:rPr lang="en-US" b="true" sz="10015" spc="-420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THE</a:t>
            </a:r>
          </a:p>
          <a:p>
            <a:pPr algn="l">
              <a:lnSpc>
                <a:spcPts val="10015"/>
              </a:lnSpc>
            </a:pPr>
            <a:r>
              <a:rPr lang="en-US" b="true" sz="10015" spc="-420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DOCKER </a:t>
            </a:r>
          </a:p>
          <a:p>
            <a:pPr algn="l" marL="0" indent="0" lvl="0">
              <a:lnSpc>
                <a:spcPts val="10015"/>
              </a:lnSpc>
            </a:pPr>
            <a:r>
              <a:rPr lang="en-US" b="true" sz="10015" spc="-420">
                <a:solidFill>
                  <a:srgbClr val="3139A8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ECOSYSTEM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C8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87865" y="1028700"/>
            <a:ext cx="6870020" cy="1706080"/>
          </a:xfrm>
          <a:custGeom>
            <a:avLst/>
            <a:gdLst/>
            <a:ahLst/>
            <a:cxnLst/>
            <a:rect r="r" b="b" t="t" l="l"/>
            <a:pathLst>
              <a:path h="1706080" w="6870020">
                <a:moveTo>
                  <a:pt x="0" y="0"/>
                </a:moveTo>
                <a:lnTo>
                  <a:pt x="6870020" y="0"/>
                </a:lnTo>
                <a:lnTo>
                  <a:pt x="6870020" y="1706080"/>
                </a:lnTo>
                <a:lnTo>
                  <a:pt x="0" y="170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8990" y="4712480"/>
            <a:ext cx="17524314" cy="86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86"/>
              </a:lnSpc>
              <a:spcBef>
                <a:spcPct val="0"/>
              </a:spcBef>
            </a:pPr>
            <a:r>
              <a:rPr lang="en-US" sz="2970" spc="-124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I</a:t>
            </a:r>
            <a:r>
              <a:rPr lang="en-US" sz="2970" spc="-124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 PROVIDES A LOW-LEVEL CONTAINER RUNTIME THAT IS USED BY HIGHER-LEVEL TOOLS LIKE DOCKER  TO MANAGE CONTAINERS.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8990" y="1179529"/>
            <a:ext cx="9043115" cy="129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3"/>
              </a:lnSpc>
            </a:pPr>
            <a:r>
              <a:rPr lang="en-US" sz="2156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"Containerd" is an open-source, industry-standard container runtime that manages the lifecycle of containers, focusing on simplicity, robustness, and portability,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8990" y="3810"/>
            <a:ext cx="8385935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b="true" sz="6999" spc="-293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CONTAINERD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8990" y="2946769"/>
            <a:ext cx="17524314" cy="1289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86"/>
              </a:lnSpc>
              <a:spcBef>
                <a:spcPct val="0"/>
              </a:spcBef>
            </a:pPr>
            <a:r>
              <a:rPr lang="en-US" sz="2970" spc="-124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CONTAINERD IS A DAEMON PROCESS RESPONSIBLE FOR MANAGING THE LIFECYCLE OF CONTAINERS, INCLUDING TASKS LIKE IMAGE TRANSFER AND STORAGE, CONTAINER EXECUTION, AND SUPERVISION, AS WELL AS LOW-LEVEL STORAGE AND NETWORK ATTACHMENTS.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8990" y="6040040"/>
            <a:ext cx="5907751" cy="4123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5"/>
              </a:lnSpc>
              <a:spcBef>
                <a:spcPct val="0"/>
              </a:spcBef>
            </a:pPr>
            <a:r>
              <a:rPr lang="en-US" sz="2399" spc="-1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 KEY COMPONENT OF CONTAINERD’S ROBUSTNESS IS ITS DEFAULT USE OF OPEN CONTAINER INITIATIVE (OCI)-COMPLIANT RUNTIMES. BY USING RUNTIMES SUCH AS RUNC (A LOWER-LEVEL CONTAINER RUNTIME), CONTAINERD ENSURES STANDARDIZATION AND INTEROPERABILITY IN CONTAINERIZED ENVIRONMENTS. IT ALSO EFFICIENTLY DEALS WITH CORE OPERATIONS IN THE CONTAINER LIFE CYCLE, INCLUDING CREATING, STARTING, AND STOPPING CONTAINERS.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6219" y="5801915"/>
            <a:ext cx="8385935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b="true" sz="6999" spc="-293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RUNC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06219" y="7074455"/>
            <a:ext cx="11037085" cy="950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3"/>
              </a:lnSpc>
              <a:spcBef>
                <a:spcPct val="0"/>
              </a:spcBef>
            </a:pPr>
            <a:r>
              <a:rPr lang="en-US" b="true" sz="2204" spc="-9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RUNC IS THE L</a:t>
            </a:r>
            <a:r>
              <a:rPr lang="en-US" b="true" sz="2204" spc="-9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OW-LEVEL CONTAINER RUNTIME USED BY DOCKER AND CONTAINERD TO CREATE AND RUN CONTAINERS. IT FOLLOWS THE OCI (OPEN CONTAINER INITIATIVE) RUNTIME SPECIFICATION, MAKING IT THE FOUNDATION FOR CONTAINER EXECUTION.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06219" y="8224728"/>
            <a:ext cx="11037085" cy="1893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07"/>
              </a:lnSpc>
              <a:spcBef>
                <a:spcPct val="0"/>
              </a:spcBef>
            </a:pPr>
            <a:r>
              <a:rPr lang="en-US" b="true" sz="2199" spc="-9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WHEN YOU RUN A CONTAINER USING DOCKER, THE PROCESS GOES LIKE THIS:</a:t>
            </a:r>
          </a:p>
          <a:p>
            <a:pPr algn="l">
              <a:lnSpc>
                <a:spcPts val="2507"/>
              </a:lnSpc>
              <a:spcBef>
                <a:spcPct val="0"/>
              </a:spcBef>
            </a:pPr>
            <a:r>
              <a:rPr lang="en-US" b="true" sz="2199" spc="-9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DOCKER CLI (DOCKER RUN UBUNTU) SENDS A REQUEST TO THE DOCKER DAEMON.</a:t>
            </a:r>
          </a:p>
          <a:p>
            <a:pPr algn="l">
              <a:lnSpc>
                <a:spcPts val="2507"/>
              </a:lnSpc>
              <a:spcBef>
                <a:spcPct val="0"/>
              </a:spcBef>
            </a:pPr>
            <a:r>
              <a:rPr lang="en-US" b="true" sz="2199" spc="-9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DOCKER DAEMON COMMUNICATES WITH CONTAINERD (THE HIGH-LEVEL RUNTIME).</a:t>
            </a:r>
          </a:p>
          <a:p>
            <a:pPr algn="l">
              <a:lnSpc>
                <a:spcPts val="2507"/>
              </a:lnSpc>
              <a:spcBef>
                <a:spcPct val="0"/>
              </a:spcBef>
            </a:pPr>
            <a:r>
              <a:rPr lang="en-US" b="true" sz="2199" spc="-9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CONTAINERD CALLS RUNC, WHICH ACTUALLY CREATES AND STARTS THE CONTAINER USING LINUX NAMESPACES AND CGROUPS.</a:t>
            </a:r>
          </a:p>
          <a:p>
            <a:pPr algn="l">
              <a:lnSpc>
                <a:spcPts val="2507"/>
              </a:lnSpc>
              <a:spcBef>
                <a:spcPct val="0"/>
              </a:spcBef>
            </a:pPr>
            <a:r>
              <a:rPr lang="en-US" b="true" sz="2199" spc="-9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THE CONTAINERIZED PROCESS RUNS AS AN ISOLATED INSTANCE ON THE HOST.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C8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24806" y="497205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9014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8128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99"/>
                </a:lnSpc>
              </a:pPr>
              <a:r>
                <a:rPr lang="en-US" sz="3300" spc="234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Key Components of DOCKER ENGINE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8990" y="1174818"/>
            <a:ext cx="12548173" cy="129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3"/>
              </a:lnSpc>
            </a:pPr>
            <a:r>
              <a:rPr lang="en-US" sz="2156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Docker Engine is the core component that allows you to build, run, and manage containers. It acts as the runtime that executes containerized applications on a host machine.</a:t>
            </a:r>
          </a:p>
          <a:p>
            <a:pPr algn="l">
              <a:lnSpc>
                <a:spcPts val="3493"/>
              </a:lnSpc>
            </a:pP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6222897" y="2289544"/>
            <a:ext cx="7096264" cy="19916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2876632" y="2289544"/>
            <a:ext cx="4034223" cy="1734879"/>
            <a:chOff x="0" y="0"/>
            <a:chExt cx="1062511" cy="4569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2511" cy="456923"/>
            </a:xfrm>
            <a:custGeom>
              <a:avLst/>
              <a:gdLst/>
              <a:ahLst/>
              <a:cxnLst/>
              <a:rect r="r" b="b" t="t" l="l"/>
              <a:pathLst>
                <a:path h="456923" w="1062511">
                  <a:moveTo>
                    <a:pt x="97872" y="0"/>
                  </a:moveTo>
                  <a:lnTo>
                    <a:pt x="964639" y="0"/>
                  </a:lnTo>
                  <a:cubicBezTo>
                    <a:pt x="1018692" y="0"/>
                    <a:pt x="1062511" y="43819"/>
                    <a:pt x="1062511" y="97872"/>
                  </a:cubicBezTo>
                  <a:lnTo>
                    <a:pt x="1062511" y="359051"/>
                  </a:lnTo>
                  <a:cubicBezTo>
                    <a:pt x="1062511" y="413104"/>
                    <a:pt x="1018692" y="456923"/>
                    <a:pt x="964639" y="456923"/>
                  </a:cubicBezTo>
                  <a:lnTo>
                    <a:pt x="97872" y="456923"/>
                  </a:lnTo>
                  <a:cubicBezTo>
                    <a:pt x="43819" y="456923"/>
                    <a:pt x="0" y="413104"/>
                    <a:pt x="0" y="359051"/>
                  </a:cubicBezTo>
                  <a:lnTo>
                    <a:pt x="0" y="97872"/>
                  </a:lnTo>
                  <a:cubicBezTo>
                    <a:pt x="0" y="43819"/>
                    <a:pt x="43819" y="0"/>
                    <a:pt x="9787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1062511" cy="447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51"/>
                </a:lnSpc>
              </a:pP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Docker Daemon (dockerd)</a:t>
              </a:r>
            </a:p>
            <a:p>
              <a:pPr algn="ctr" marL="367042" indent="-183521" lvl="1">
                <a:lnSpc>
                  <a:spcPts val="1751"/>
                </a:lnSpc>
                <a:buFont typeface="Arial"/>
                <a:buChar char="•"/>
              </a:pP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 background service that manages containers.</a:t>
              </a:r>
            </a:p>
            <a:p>
              <a:pPr algn="ctr" marL="367042" indent="-183521" lvl="1">
                <a:lnSpc>
                  <a:spcPts val="1751"/>
                </a:lnSpc>
                <a:buFont typeface="Arial"/>
                <a:buChar char="•"/>
              </a:pP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Listens for API requests from the Docker CLI and executes commands.</a:t>
              </a:r>
            </a:p>
            <a:p>
              <a:pPr algn="ctr">
                <a:lnSpc>
                  <a:spcPts val="1751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 flipH="true">
            <a:off x="10196417" y="2991865"/>
            <a:ext cx="3270498" cy="30655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8091583" y="2389753"/>
            <a:ext cx="2104833" cy="3314124"/>
            <a:chOff x="0" y="0"/>
            <a:chExt cx="554359" cy="87285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4359" cy="872856"/>
            </a:xfrm>
            <a:custGeom>
              <a:avLst/>
              <a:gdLst/>
              <a:ahLst/>
              <a:cxnLst/>
              <a:rect r="r" b="b" t="t" l="l"/>
              <a:pathLst>
                <a:path h="872856" w="554359">
                  <a:moveTo>
                    <a:pt x="187586" y="0"/>
                  </a:moveTo>
                  <a:lnTo>
                    <a:pt x="366773" y="0"/>
                  </a:lnTo>
                  <a:cubicBezTo>
                    <a:pt x="470374" y="0"/>
                    <a:pt x="554359" y="83985"/>
                    <a:pt x="554359" y="187586"/>
                  </a:cubicBezTo>
                  <a:lnTo>
                    <a:pt x="554359" y="685270"/>
                  </a:lnTo>
                  <a:cubicBezTo>
                    <a:pt x="554359" y="788871"/>
                    <a:pt x="470374" y="872856"/>
                    <a:pt x="366773" y="872856"/>
                  </a:cubicBezTo>
                  <a:lnTo>
                    <a:pt x="187586" y="872856"/>
                  </a:lnTo>
                  <a:cubicBezTo>
                    <a:pt x="83985" y="872856"/>
                    <a:pt x="0" y="788871"/>
                    <a:pt x="0" y="685270"/>
                  </a:cubicBezTo>
                  <a:lnTo>
                    <a:pt x="0" y="187586"/>
                  </a:lnTo>
                  <a:cubicBezTo>
                    <a:pt x="0" y="83985"/>
                    <a:pt x="83985" y="0"/>
                    <a:pt x="18758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554359" cy="863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51"/>
                </a:lnSpc>
              </a:pP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Docker CLI (docker)</a:t>
              </a:r>
            </a:p>
            <a:p>
              <a:pPr algn="ctr" marL="367042" indent="-183521" lvl="1">
                <a:lnSpc>
                  <a:spcPts val="1751"/>
                </a:lnSpc>
                <a:buFont typeface="Arial"/>
                <a:buChar char="•"/>
              </a:pP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The</a:t>
              </a: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command-line tool to interact with Docker.</a:t>
              </a:r>
            </a:p>
            <a:p>
              <a:pPr algn="ctr" marL="367042" indent="-183521" lvl="1">
                <a:lnSpc>
                  <a:spcPts val="1751"/>
                </a:lnSpc>
                <a:buFont typeface="Arial"/>
                <a:buChar char="•"/>
              </a:pP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</a:t>
              </a: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ends commands (docker run, docker build, etc.) to the daemon.</a:t>
              </a:r>
            </a:p>
            <a:p>
              <a:pPr algn="ctr">
                <a:lnSpc>
                  <a:spcPts val="1751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H="true">
            <a:off x="14548549" y="3583305"/>
            <a:ext cx="743605" cy="125313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5" id="15"/>
          <p:cNvGrpSpPr/>
          <p:nvPr/>
        </p:nvGrpSpPr>
        <p:grpSpPr>
          <a:xfrm rot="0">
            <a:off x="10807740" y="3968998"/>
            <a:ext cx="3740809" cy="1734879"/>
            <a:chOff x="0" y="0"/>
            <a:chExt cx="985234" cy="4569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85234" cy="456923"/>
            </a:xfrm>
            <a:custGeom>
              <a:avLst/>
              <a:gdLst/>
              <a:ahLst/>
              <a:cxnLst/>
              <a:rect r="r" b="b" t="t" l="l"/>
              <a:pathLst>
                <a:path h="456923" w="985234">
                  <a:moveTo>
                    <a:pt x="105549" y="0"/>
                  </a:moveTo>
                  <a:lnTo>
                    <a:pt x="879685" y="0"/>
                  </a:lnTo>
                  <a:cubicBezTo>
                    <a:pt x="907678" y="0"/>
                    <a:pt x="934525" y="11120"/>
                    <a:pt x="954319" y="30915"/>
                  </a:cubicBezTo>
                  <a:cubicBezTo>
                    <a:pt x="974113" y="50709"/>
                    <a:pt x="985234" y="77556"/>
                    <a:pt x="985234" y="105549"/>
                  </a:cubicBezTo>
                  <a:lnTo>
                    <a:pt x="985234" y="351374"/>
                  </a:lnTo>
                  <a:cubicBezTo>
                    <a:pt x="985234" y="379367"/>
                    <a:pt x="974113" y="406214"/>
                    <a:pt x="954319" y="426008"/>
                  </a:cubicBezTo>
                  <a:cubicBezTo>
                    <a:pt x="934525" y="445803"/>
                    <a:pt x="907678" y="456923"/>
                    <a:pt x="879685" y="456923"/>
                  </a:cubicBezTo>
                  <a:lnTo>
                    <a:pt x="105549" y="456923"/>
                  </a:lnTo>
                  <a:cubicBezTo>
                    <a:pt x="77556" y="456923"/>
                    <a:pt x="50709" y="445803"/>
                    <a:pt x="30915" y="426008"/>
                  </a:cubicBezTo>
                  <a:cubicBezTo>
                    <a:pt x="11120" y="406214"/>
                    <a:pt x="0" y="379367"/>
                    <a:pt x="0" y="351374"/>
                  </a:cubicBezTo>
                  <a:lnTo>
                    <a:pt x="0" y="105549"/>
                  </a:lnTo>
                  <a:cubicBezTo>
                    <a:pt x="0" y="77556"/>
                    <a:pt x="11120" y="50709"/>
                    <a:pt x="30915" y="30915"/>
                  </a:cubicBezTo>
                  <a:cubicBezTo>
                    <a:pt x="50709" y="11120"/>
                    <a:pt x="77556" y="0"/>
                    <a:pt x="10554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985234" cy="447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51"/>
                </a:lnSpc>
              </a:pP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Image &amp; Storage System</a:t>
              </a:r>
            </a:p>
            <a:p>
              <a:pPr algn="ctr" marL="367042" indent="-183521" lvl="1">
                <a:lnSpc>
                  <a:spcPts val="1751"/>
                </a:lnSpc>
                <a:buFont typeface="Arial"/>
                <a:buChar char="•"/>
              </a:pP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Uses Docker</a:t>
              </a: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images as blueprints to create containers.</a:t>
              </a:r>
            </a:p>
            <a:p>
              <a:pPr algn="ctr" marL="367042" indent="-183521" lvl="1">
                <a:lnSpc>
                  <a:spcPts val="1751"/>
                </a:lnSpc>
                <a:buFont typeface="Arial"/>
                <a:buChar char="•"/>
              </a:pP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Manag</a:t>
              </a:r>
              <a:r>
                <a:rPr lang="en-US" b="true" sz="1700" spc="12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es storage using copy-on-write layers.</a:t>
              </a:r>
            </a:p>
            <a:p>
              <a:pPr algn="ctr">
                <a:lnSpc>
                  <a:spcPts val="1751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363287" y="4253024"/>
            <a:ext cx="5026690" cy="460129"/>
          </a:xfrm>
          <a:custGeom>
            <a:avLst/>
            <a:gdLst/>
            <a:ahLst/>
            <a:cxnLst/>
            <a:rect r="r" b="b" t="t" l="l"/>
            <a:pathLst>
              <a:path h="460129" w="5026690">
                <a:moveTo>
                  <a:pt x="0" y="0"/>
                </a:moveTo>
                <a:lnTo>
                  <a:pt x="5026689" y="0"/>
                </a:lnTo>
                <a:lnTo>
                  <a:pt x="5026689" y="460128"/>
                </a:lnTo>
                <a:lnTo>
                  <a:pt x="0" y="4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18990" y="3810"/>
            <a:ext cx="8385935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b="true" sz="6999" spc="-293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DOCKER ENGINE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3287" y="4845963"/>
            <a:ext cx="7313828" cy="351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2"/>
              </a:lnSpc>
              <a:spcBef>
                <a:spcPct val="0"/>
              </a:spcBef>
            </a:pPr>
            <a:r>
              <a:rPr lang="en-US" b="true" sz="2405" spc="-10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RUNS AN NGINX CONTAINER IN DETACHED MODE (-D).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3287" y="5970577"/>
            <a:ext cx="8385935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b="true" sz="6999" spc="-293">
                <a:solidFill>
                  <a:srgbClr val="090147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DOCKER COMPOSE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8990" y="7033567"/>
            <a:ext cx="12548173" cy="173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3"/>
              </a:lnSpc>
            </a:pPr>
            <a:r>
              <a:rPr lang="en-US" sz="2156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Docker Compose is a tool for defining and running multi-container Docker applications. </a:t>
            </a:r>
          </a:p>
          <a:p>
            <a:pPr algn="l">
              <a:lnSpc>
                <a:spcPts val="3493"/>
              </a:lnSpc>
            </a:pPr>
            <a:r>
              <a:rPr lang="en-US" sz="2156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It uses YAML configuration file to define the services, and volumes required by an application and manages them as a single unit.</a:t>
            </a:r>
          </a:p>
          <a:p>
            <a:pPr algn="l">
              <a:lnSpc>
                <a:spcPts val="3493"/>
              </a:lnSpc>
            </a:pPr>
            <a:r>
              <a:rPr lang="en-US" sz="2156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Docker Compose simplifies the process of orchestrating complex applications on a single host.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C89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88103" y="1644695"/>
            <a:ext cx="3203981" cy="3078061"/>
          </a:xfrm>
          <a:custGeom>
            <a:avLst/>
            <a:gdLst/>
            <a:ahLst/>
            <a:cxnLst/>
            <a:rect r="r" b="b" t="t" l="l"/>
            <a:pathLst>
              <a:path h="3078061" w="3203981">
                <a:moveTo>
                  <a:pt x="0" y="0"/>
                </a:moveTo>
                <a:lnTo>
                  <a:pt x="3203982" y="0"/>
                </a:lnTo>
                <a:lnTo>
                  <a:pt x="3203982" y="3078061"/>
                </a:lnTo>
                <a:lnTo>
                  <a:pt x="0" y="3078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8990" y="1174818"/>
            <a:ext cx="17869010" cy="85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3"/>
              </a:lnSpc>
            </a:pPr>
            <a:r>
              <a:rPr lang="en-US" sz="2156" b="true">
                <a:solidFill>
                  <a:srgbClr val="FFFFFF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Docker Swarm is Docker’s built-in container orchestration tool, designed for managing a cluster of Docker nodes. It allows you to deploy and scale applications seamlessly across multiple machines.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8990" y="3810"/>
            <a:ext cx="8385935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b="true" sz="6999" spc="-293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DOCKER SWARM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3287" y="2276497"/>
            <a:ext cx="15388813" cy="224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1"/>
              </a:lnSpc>
              <a:spcBef>
                <a:spcPct val="0"/>
              </a:spcBef>
            </a:pPr>
            <a:r>
              <a:rPr lang="en-US" b="true" sz="3142" spc="-13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DOCKER SWARM ARCHITECTURE</a:t>
            </a:r>
          </a:p>
          <a:p>
            <a:pPr algn="l">
              <a:lnSpc>
                <a:spcPts val="3581"/>
              </a:lnSpc>
              <a:spcBef>
                <a:spcPct val="0"/>
              </a:spcBef>
            </a:pPr>
            <a:r>
              <a:rPr lang="en-US" b="true" sz="3142" spc="-13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🔹 MANAGER NODES – CONTROL AND MANAGE THE CLUSTER.</a:t>
            </a:r>
          </a:p>
          <a:p>
            <a:pPr algn="l">
              <a:lnSpc>
                <a:spcPts val="3581"/>
              </a:lnSpc>
              <a:spcBef>
                <a:spcPct val="0"/>
              </a:spcBef>
            </a:pPr>
            <a:r>
              <a:rPr lang="en-US" b="true" sz="3142" spc="-13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🔹 WORKER NODES – RUN CONTAINERS BASED ON MANAGER INSTRUCTIONS.</a:t>
            </a:r>
          </a:p>
          <a:p>
            <a:pPr algn="l">
              <a:lnSpc>
                <a:spcPts val="3581"/>
              </a:lnSpc>
              <a:spcBef>
                <a:spcPct val="0"/>
              </a:spcBef>
            </a:pPr>
            <a:r>
              <a:rPr lang="en-US" b="true" sz="3142" spc="-13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🔹 SERVICES – DEFINE HOW A CONTAINER RUNS INSIDE THE SWARM.</a:t>
            </a:r>
          </a:p>
          <a:p>
            <a:pPr algn="l">
              <a:lnSpc>
                <a:spcPts val="3581"/>
              </a:lnSpc>
              <a:spcBef>
                <a:spcPct val="0"/>
              </a:spcBef>
            </a:pPr>
            <a:r>
              <a:rPr lang="en-US" b="true" sz="3142" spc="-131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🔹 TASKS – INDIVIDUAL INSTANCES OF A RUNNING CONTAINER.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3287" y="4760856"/>
            <a:ext cx="8385935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b="true" sz="6999" spc="-293">
                <a:solidFill>
                  <a:srgbClr val="090147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DOCKER REGISTRY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8990" y="5814321"/>
            <a:ext cx="17573095" cy="177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74"/>
              </a:lnSpc>
              <a:spcBef>
                <a:spcPct val="0"/>
              </a:spcBef>
            </a:pPr>
            <a:r>
              <a:rPr lang="en-US" b="true" sz="4100" spc="-17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 D</a:t>
            </a:r>
            <a:r>
              <a:rPr lang="en-US" b="true" sz="4100" spc="-172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OCKER REGISTRY IS A STORAGE SYSTEM WHERE DOCKER IMAGES ARE STORED, SHARED, AND DISTRIBUTED. IT ALLOWS DEVELOPERS TO PUSH, PULL, AND MANAGE CONTAINER IMAGES.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7807713"/>
            <a:ext cx="9353495" cy="2295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0"/>
              </a:lnSpc>
              <a:spcBef>
                <a:spcPct val="0"/>
              </a:spcBef>
            </a:pPr>
            <a:r>
              <a:rPr lang="en-US" b="true" sz="2298" spc="-96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🔹 HOW DOCKER REGISTRY WORKS</a:t>
            </a:r>
          </a:p>
          <a:p>
            <a:pPr algn="l">
              <a:lnSpc>
                <a:spcPts val="2620"/>
              </a:lnSpc>
              <a:spcBef>
                <a:spcPct val="0"/>
              </a:spcBef>
            </a:pPr>
            <a:r>
              <a:rPr lang="en-US" b="true" sz="2298" spc="-96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1️⃣ PUSH AN IMAGE → DEVELOPERS UPLOAD IMAGES TO A REGISTRY.</a:t>
            </a:r>
          </a:p>
          <a:p>
            <a:pPr algn="l">
              <a:lnSpc>
                <a:spcPts val="2620"/>
              </a:lnSpc>
              <a:spcBef>
                <a:spcPct val="0"/>
              </a:spcBef>
            </a:pPr>
            <a:r>
              <a:rPr lang="en-US" b="true" sz="2298" spc="-96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2️⃣ STORE &amp; MANAGE → THE REGISTRY STORES DIFFERENT VERSIONS OF IMAGES.</a:t>
            </a:r>
          </a:p>
          <a:p>
            <a:pPr algn="l">
              <a:lnSpc>
                <a:spcPts val="2620"/>
              </a:lnSpc>
              <a:spcBef>
                <a:spcPct val="0"/>
              </a:spcBef>
            </a:pPr>
            <a:r>
              <a:rPr lang="en-US" b="true" sz="2298" spc="-96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3️⃣ PULL AN IMAGE → DEVELOPERS OR SERVERS DOWNLOAD IMAGES WHEN NEEDED.</a:t>
            </a:r>
          </a:p>
          <a:p>
            <a:pPr algn="l">
              <a:lnSpc>
                <a:spcPts val="2620"/>
              </a:lnSpc>
              <a:spcBef>
                <a:spcPct val="0"/>
              </a:spcBef>
            </a:pPr>
            <a:r>
              <a:rPr lang="en-US" b="true" sz="2298" spc="-96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4️⃣ DEPLOY CONTAINERS → IMAGES ARE USED TO RUN CONTAINERS.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07426" y="7757767"/>
            <a:ext cx="6961355" cy="2395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72"/>
              </a:lnSpc>
              <a:spcBef>
                <a:spcPct val="0"/>
              </a:spcBef>
            </a:pPr>
            <a:r>
              <a:rPr lang="en-US" b="true" sz="1906" spc="-8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 PUBLIC REGISTRY, LIKE DOCKER HUB, ALLOWS ANYONE TO PULL CONTAINER IMAGES. IT IS USEFUL FOR SHARING OPEN-SOURCE SOFTWARE BUT LACKS ACCESS CONTROL AND SECURITY CUSTOMIZATION.</a:t>
            </a:r>
          </a:p>
          <a:p>
            <a:pPr algn="r">
              <a:lnSpc>
                <a:spcPts val="2172"/>
              </a:lnSpc>
              <a:spcBef>
                <a:spcPct val="0"/>
              </a:spcBef>
            </a:pPr>
            <a:r>
              <a:rPr lang="en-US" b="true" sz="1906" spc="-80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 PRIVATE REGISTRY, ON THE OTHER HAND, IS SELF-HOSTED OR CLOUD-BASED AND RESTRICTS ACCESS TO AUTHORIZED USERS. THIS ENSURES BETTER SECURITY, FASTER DEPLOYMENT FOR INTERNAL TEAMS, AND COMPLETE CONTROL OVER IMAGE STORAGE AND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DAGjNMTBIww</dc:identifier>
  <dcterms:modified xsi:type="dcterms:W3CDTF">2011-08-01T06:04:30Z</dcterms:modified>
  <cp:revision>1</cp:revision>
  <dc:title>Blue Modern Security and Technology Presentation</dc:title>
</cp:coreProperties>
</file>