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pitchFamily="2" charset="0"/>
      <p:regular r:id="rId12"/>
      <p:bold r:id="rId13"/>
    </p:embeddedFont>
    <p:embeddedFont>
      <p:font typeface="DM Sans Bold"/>
      <p:regular r:id="rId14"/>
    </p:embeddedFont>
    <p:embeddedFont>
      <p:font typeface="Montserrat Classic Bold"/>
      <p:regular r:id="rId15"/>
    </p:embeddedFont>
    <p:embeddedFont>
      <p:font typeface="Oswald" panose="00000500000000000000" pitchFamily="2" charset="0"/>
      <p:regular r:id="rId16"/>
      <p:bold r:id="rId17"/>
    </p:embeddedFont>
    <p:embeddedFont>
      <p:font typeface="Oswald Bold"/>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1.png"/><Relationship Id="rId16" Type="http://schemas.openxmlformats.org/officeDocument/2006/relationships/image" Target="../media/image16.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3.svg"/><Relationship Id="rId9" Type="http://schemas.openxmlformats.org/officeDocument/2006/relationships/image" Target="../media/image9.png"/><Relationship Id="rId1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4501928" y="5839127"/>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985562" y="4170673"/>
            <a:ext cx="6316877" cy="1774203"/>
          </a:xfrm>
          <a:prstGeom prst="rect">
            <a:avLst/>
          </a:prstGeom>
        </p:spPr>
        <p:txBody>
          <a:bodyPr lIns="0" tIns="0" rIns="0" bIns="0" rtlCol="0" anchor="t">
            <a:spAutoFit/>
          </a:bodyPr>
          <a:lstStyle/>
          <a:p>
            <a:pPr algn="ctr">
              <a:lnSpc>
                <a:spcPts val="14598"/>
              </a:lnSpc>
            </a:pPr>
            <a:r>
              <a:rPr lang="en-US" sz="10578" b="1" spc="1036">
                <a:solidFill>
                  <a:srgbClr val="231F20"/>
                </a:solidFill>
                <a:latin typeface="Oswald Bold"/>
                <a:ea typeface="Oswald Bold"/>
                <a:cs typeface="Oswald Bold"/>
                <a:sym typeface="Oswald Bold"/>
              </a:rPr>
              <a:t>PROJECT</a:t>
            </a:r>
          </a:p>
        </p:txBody>
      </p:sp>
      <p:sp>
        <p:nvSpPr>
          <p:cNvPr id="6" name="TextBox 6"/>
          <p:cNvSpPr txBox="1"/>
          <p:nvPr/>
        </p:nvSpPr>
        <p:spPr>
          <a:xfrm>
            <a:off x="2921342" y="3353021"/>
            <a:ext cx="12445316" cy="989102"/>
          </a:xfrm>
          <a:prstGeom prst="rect">
            <a:avLst/>
          </a:prstGeom>
        </p:spPr>
        <p:txBody>
          <a:bodyPr lIns="0" tIns="0" rIns="0" bIns="0" rtlCol="0" anchor="t">
            <a:spAutoFit/>
          </a:bodyPr>
          <a:lstStyle/>
          <a:p>
            <a:pPr algn="ctr">
              <a:lnSpc>
                <a:spcPts val="8140"/>
              </a:lnSpc>
            </a:pPr>
            <a:r>
              <a:rPr lang="en-US" sz="5898" b="1" spc="578">
                <a:solidFill>
                  <a:srgbClr val="231F20"/>
                </a:solidFill>
                <a:latin typeface="Oswald Bold"/>
                <a:ea typeface="Oswald Bold"/>
                <a:cs typeface="Oswald Bold"/>
                <a:sym typeface="Oswald Bold"/>
              </a:rPr>
              <a:t>CREDIT CARD FRAUD DETECTION</a:t>
            </a:r>
          </a:p>
        </p:txBody>
      </p:sp>
      <p:sp>
        <p:nvSpPr>
          <p:cNvPr id="7" name="TextBox 7"/>
          <p:cNvSpPr txBox="1"/>
          <p:nvPr/>
        </p:nvSpPr>
        <p:spPr>
          <a:xfrm>
            <a:off x="2719596" y="6163582"/>
            <a:ext cx="12848809" cy="441638"/>
          </a:xfrm>
          <a:prstGeom prst="rect">
            <a:avLst/>
          </a:prstGeom>
        </p:spPr>
        <p:txBody>
          <a:bodyPr lIns="0" tIns="0" rIns="0" bIns="0" rtlCol="0" anchor="t">
            <a:spAutoFit/>
          </a:bodyPr>
          <a:lstStyle/>
          <a:p>
            <a:pPr algn="ctr">
              <a:lnSpc>
                <a:spcPts val="3661"/>
              </a:lnSpc>
            </a:pPr>
            <a:r>
              <a:rPr lang="en-US" sz="2653" b="1" spc="140">
                <a:solidFill>
                  <a:srgbClr val="231F20"/>
                </a:solidFill>
                <a:latin typeface="Montserrat Classic Bold"/>
                <a:ea typeface="Montserrat Classic Bold"/>
                <a:cs typeface="Montserrat Classic Bold"/>
                <a:sym typeface="Montserrat Classic Bold"/>
              </a:rPr>
              <a:t>DHRUV ARORA, KARAMVIR SINGH BATRA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3875"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520835" y="6945664"/>
            <a:ext cx="18808835" cy="8070700"/>
          </a:xfrm>
          <a:custGeom>
            <a:avLst/>
            <a:gdLst/>
            <a:ahLst/>
            <a:cxnLst/>
            <a:rect l="l" t="t" r="r" b="b"/>
            <a:pathLst>
              <a:path w="18808835" h="8070700">
                <a:moveTo>
                  <a:pt x="0" y="0"/>
                </a:moveTo>
                <a:lnTo>
                  <a:pt x="18808835" y="0"/>
                </a:lnTo>
                <a:lnTo>
                  <a:pt x="18808835" y="8070700"/>
                </a:lnTo>
                <a:lnTo>
                  <a:pt x="0" y="8070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5788625" y="3357350"/>
            <a:ext cx="6710749" cy="1594138"/>
          </a:xfrm>
          <a:prstGeom prst="rect">
            <a:avLst/>
          </a:prstGeom>
        </p:spPr>
        <p:txBody>
          <a:bodyPr lIns="0" tIns="0" rIns="0" bIns="0" rtlCol="0" anchor="t">
            <a:spAutoFit/>
          </a:bodyPr>
          <a:lstStyle/>
          <a:p>
            <a:pPr marL="0" lvl="0" indent="0" algn="l">
              <a:lnSpc>
                <a:spcPts val="13015"/>
              </a:lnSpc>
              <a:spcBef>
                <a:spcPct val="0"/>
              </a:spcBef>
            </a:pPr>
            <a:r>
              <a:rPr lang="en-US" sz="9431" b="1" spc="924">
                <a:solidFill>
                  <a:srgbClr val="231F20"/>
                </a:solidFill>
                <a:latin typeface="Oswald Bold"/>
                <a:ea typeface="Oswald Bold"/>
                <a:cs typeface="Oswald Bold"/>
                <a:sym typeface="Oswald Bold"/>
              </a:rPr>
              <a:t>THANK YOU</a:t>
            </a:r>
          </a:p>
        </p:txBody>
      </p:sp>
      <p:sp>
        <p:nvSpPr>
          <p:cNvPr id="5" name="TextBox 5"/>
          <p:cNvSpPr txBox="1"/>
          <p:nvPr/>
        </p:nvSpPr>
        <p:spPr>
          <a:xfrm>
            <a:off x="1263716" y="5095875"/>
            <a:ext cx="15760567" cy="1705402"/>
          </a:xfrm>
          <a:prstGeom prst="rect">
            <a:avLst/>
          </a:prstGeom>
        </p:spPr>
        <p:txBody>
          <a:bodyPr lIns="0" tIns="0" rIns="0" bIns="0" rtlCol="0" anchor="t">
            <a:spAutoFit/>
          </a:bodyPr>
          <a:lstStyle/>
          <a:p>
            <a:pPr algn="l">
              <a:lnSpc>
                <a:spcPts val="3424"/>
              </a:lnSpc>
            </a:pPr>
            <a:r>
              <a:rPr lang="en-US" sz="2481" spc="243">
                <a:solidFill>
                  <a:srgbClr val="231F20"/>
                </a:solidFill>
                <a:latin typeface="DM Sans"/>
                <a:ea typeface="DM Sans"/>
                <a:cs typeface="DM Sans"/>
                <a:sym typeface="DM Sans"/>
              </a:rPr>
              <a:t>We would like to express our gratitude to our teacher </a:t>
            </a:r>
            <a:r>
              <a:rPr lang="en-US" sz="2481" b="1" spc="243">
                <a:solidFill>
                  <a:srgbClr val="231F20"/>
                </a:solidFill>
                <a:latin typeface="DM Sans Bold"/>
                <a:ea typeface="DM Sans Bold"/>
                <a:cs typeface="DM Sans Bold"/>
                <a:sym typeface="DM Sans Bold"/>
              </a:rPr>
              <a:t>Dr Sanjeev Rao</a:t>
            </a:r>
            <a:r>
              <a:rPr lang="en-US" sz="2481" spc="243">
                <a:solidFill>
                  <a:srgbClr val="231F20"/>
                </a:solidFill>
                <a:latin typeface="DM Sans"/>
                <a:ea typeface="DM Sans"/>
                <a:cs typeface="DM Sans"/>
                <a:sym typeface="DM Sans"/>
              </a:rPr>
              <a:t> for giving us the opportunity to make this project. This project has not only enhanced our understanding of data analysis and machine learning but also allowed us to apply theoretical knowledge to solve real-world challenges. </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267518" y="4895463"/>
            <a:ext cx="9752965" cy="1032847"/>
          </a:xfrm>
          <a:custGeom>
            <a:avLst/>
            <a:gdLst/>
            <a:ahLst/>
            <a:cxnLst/>
            <a:rect l="l" t="t" r="r" b="b"/>
            <a:pathLst>
              <a:path w="9752965" h="1032847">
                <a:moveTo>
                  <a:pt x="0" y="0"/>
                </a:moveTo>
                <a:lnTo>
                  <a:pt x="9752964" y="0"/>
                </a:lnTo>
                <a:lnTo>
                  <a:pt x="9752964" y="1032847"/>
                </a:lnTo>
                <a:lnTo>
                  <a:pt x="0" y="1032847"/>
                </a:lnTo>
                <a:lnTo>
                  <a:pt x="0" y="0"/>
                </a:lnTo>
                <a:close/>
              </a:path>
            </a:pathLst>
          </a:custGeom>
          <a:blipFill>
            <a:blip r:embed="rId3"/>
            <a:stretch>
              <a:fillRect t="-86495"/>
            </a:stretch>
          </a:blipFill>
        </p:spPr>
      </p:sp>
      <p:grpSp>
        <p:nvGrpSpPr>
          <p:cNvPr id="4" name="Group 4"/>
          <p:cNvGrpSpPr/>
          <p:nvPr/>
        </p:nvGrpSpPr>
        <p:grpSpPr>
          <a:xfrm>
            <a:off x="4267518" y="3971309"/>
            <a:ext cx="9610044" cy="2881154"/>
            <a:chOff x="0" y="0"/>
            <a:chExt cx="3682024" cy="1103895"/>
          </a:xfrm>
        </p:grpSpPr>
        <p:sp>
          <p:nvSpPr>
            <p:cNvPr id="5" name="Freeform 5"/>
            <p:cNvSpPr/>
            <p:nvPr/>
          </p:nvSpPr>
          <p:spPr>
            <a:xfrm>
              <a:off x="0" y="0"/>
              <a:ext cx="3682024" cy="1103895"/>
            </a:xfrm>
            <a:custGeom>
              <a:avLst/>
              <a:gdLst/>
              <a:ahLst/>
              <a:cxnLst/>
              <a:rect l="l" t="t" r="r" b="b"/>
              <a:pathLst>
                <a:path w="3682024" h="1103895">
                  <a:moveTo>
                    <a:pt x="0" y="0"/>
                  </a:moveTo>
                  <a:lnTo>
                    <a:pt x="3682024" y="0"/>
                  </a:lnTo>
                  <a:lnTo>
                    <a:pt x="3682024" y="1103895"/>
                  </a:lnTo>
                  <a:lnTo>
                    <a:pt x="0" y="1103895"/>
                  </a:lnTo>
                  <a:close/>
                </a:path>
              </a:pathLst>
            </a:custGeom>
            <a:solidFill>
              <a:srgbClr val="EFEFEF"/>
            </a:solidFill>
          </p:spPr>
        </p:sp>
        <p:sp>
          <p:nvSpPr>
            <p:cNvPr id="6" name="TextBox 6"/>
            <p:cNvSpPr txBox="1"/>
            <p:nvPr/>
          </p:nvSpPr>
          <p:spPr>
            <a:xfrm>
              <a:off x="0" y="-19050"/>
              <a:ext cx="3682024" cy="1122945"/>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2439316" y="1038251"/>
            <a:ext cx="13409368" cy="2750819"/>
          </a:xfrm>
          <a:prstGeom prst="rect">
            <a:avLst/>
          </a:prstGeom>
        </p:spPr>
        <p:txBody>
          <a:bodyPr lIns="0" tIns="0" rIns="0" bIns="0" rtlCol="0" anchor="t">
            <a:spAutoFit/>
          </a:bodyPr>
          <a:lstStyle/>
          <a:p>
            <a:pPr algn="ctr">
              <a:lnSpc>
                <a:spcPts val="11040"/>
              </a:lnSpc>
            </a:pPr>
            <a:r>
              <a:rPr lang="en-US" sz="8000" b="1" spc="784">
                <a:solidFill>
                  <a:srgbClr val="231F20"/>
                </a:solidFill>
                <a:latin typeface="Oswald Bold"/>
                <a:ea typeface="Oswald Bold"/>
                <a:cs typeface="Oswald Bold"/>
                <a:sym typeface="Oswald Bold"/>
              </a:rPr>
              <a:t>PROBLEM STATEMENT </a:t>
            </a:r>
          </a:p>
          <a:p>
            <a:pPr algn="ctr">
              <a:lnSpc>
                <a:spcPts val="11040"/>
              </a:lnSpc>
            </a:pPr>
            <a:endParaRPr lang="en-US" sz="8000" b="1" spc="784">
              <a:solidFill>
                <a:srgbClr val="231F20"/>
              </a:solidFill>
              <a:latin typeface="Oswald Bold"/>
              <a:ea typeface="Oswald Bold"/>
              <a:cs typeface="Oswald Bold"/>
              <a:sym typeface="Oswald Bold"/>
            </a:endParaRPr>
          </a:p>
        </p:txBody>
      </p:sp>
      <p:sp>
        <p:nvSpPr>
          <p:cNvPr id="8" name="TextBox 8"/>
          <p:cNvSpPr txBox="1"/>
          <p:nvPr/>
        </p:nvSpPr>
        <p:spPr>
          <a:xfrm>
            <a:off x="5506449" y="4249867"/>
            <a:ext cx="7132181" cy="2273951"/>
          </a:xfrm>
          <a:prstGeom prst="rect">
            <a:avLst/>
          </a:prstGeom>
        </p:spPr>
        <p:txBody>
          <a:bodyPr lIns="0" tIns="0" rIns="0" bIns="0" rtlCol="0" anchor="t">
            <a:spAutoFit/>
          </a:bodyPr>
          <a:lstStyle/>
          <a:p>
            <a:pPr marL="0" lvl="0" indent="0" algn="l">
              <a:lnSpc>
                <a:spcPts val="3602"/>
              </a:lnSpc>
              <a:spcBef>
                <a:spcPct val="0"/>
              </a:spcBef>
            </a:pPr>
            <a:r>
              <a:rPr lang="en-US" sz="2610" spc="255">
                <a:solidFill>
                  <a:srgbClr val="231F20"/>
                </a:solidFill>
                <a:latin typeface="DM Sans"/>
                <a:ea typeface="DM Sans"/>
                <a:cs typeface="DM Sans"/>
                <a:sym typeface="DM Sans"/>
              </a:rPr>
              <a:t>Build a machine learning model to detect fraudulent credit card transactions by analyzing transaction features and classifying transactions as either “normal” or “fraudulent.”</a:t>
            </a:r>
          </a:p>
        </p:txBody>
      </p:sp>
      <p:sp>
        <p:nvSpPr>
          <p:cNvPr id="9" name="Freeform 9"/>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4479722" y="-4352609"/>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AutoShape 5"/>
          <p:cNvSpPr/>
          <p:nvPr/>
        </p:nvSpPr>
        <p:spPr>
          <a:xfrm>
            <a:off x="5937149" y="4162924"/>
            <a:ext cx="2533169" cy="0"/>
          </a:xfrm>
          <a:prstGeom prst="line">
            <a:avLst/>
          </a:prstGeom>
          <a:ln w="38100" cap="flat">
            <a:solidFill>
              <a:srgbClr val="000000"/>
            </a:solidFill>
            <a:prstDash val="solid"/>
            <a:headEnd type="none" w="sm" len="sm"/>
            <a:tailEnd type="arrow" w="med" len="sm"/>
          </a:ln>
        </p:spPr>
      </p:sp>
      <p:sp>
        <p:nvSpPr>
          <p:cNvPr id="6" name="AutoShape 6"/>
          <p:cNvSpPr/>
          <p:nvPr/>
        </p:nvSpPr>
        <p:spPr>
          <a:xfrm flipV="1">
            <a:off x="9841307" y="4162924"/>
            <a:ext cx="2335225" cy="0"/>
          </a:xfrm>
          <a:prstGeom prst="line">
            <a:avLst/>
          </a:prstGeom>
          <a:ln w="38100" cap="flat">
            <a:solidFill>
              <a:srgbClr val="000000"/>
            </a:solidFill>
            <a:prstDash val="solid"/>
            <a:headEnd type="none" w="sm" len="sm"/>
            <a:tailEnd type="arrow" w="med" len="sm"/>
          </a:ln>
        </p:spPr>
      </p:sp>
      <p:sp>
        <p:nvSpPr>
          <p:cNvPr id="7" name="AutoShape 7"/>
          <p:cNvSpPr/>
          <p:nvPr/>
        </p:nvSpPr>
        <p:spPr>
          <a:xfrm>
            <a:off x="13241288" y="5329490"/>
            <a:ext cx="0" cy="1379314"/>
          </a:xfrm>
          <a:prstGeom prst="line">
            <a:avLst/>
          </a:prstGeom>
          <a:ln w="38100" cap="flat">
            <a:solidFill>
              <a:srgbClr val="000000"/>
            </a:solidFill>
            <a:prstDash val="solid"/>
            <a:headEnd type="none" w="sm" len="sm"/>
            <a:tailEnd type="arrow" w="med" len="sm"/>
          </a:ln>
        </p:spPr>
      </p:sp>
      <p:sp>
        <p:nvSpPr>
          <p:cNvPr id="8" name="AutoShape 8"/>
          <p:cNvSpPr/>
          <p:nvPr/>
        </p:nvSpPr>
        <p:spPr>
          <a:xfrm flipH="1" flipV="1">
            <a:off x="9841307" y="7697975"/>
            <a:ext cx="2468441" cy="10892"/>
          </a:xfrm>
          <a:prstGeom prst="line">
            <a:avLst/>
          </a:prstGeom>
          <a:ln w="38100" cap="flat">
            <a:solidFill>
              <a:srgbClr val="000000"/>
            </a:solidFill>
            <a:prstDash val="solid"/>
            <a:headEnd type="none" w="sm" len="sm"/>
            <a:tailEnd type="arrow" w="med" len="sm"/>
          </a:ln>
        </p:spPr>
      </p:sp>
      <p:sp>
        <p:nvSpPr>
          <p:cNvPr id="9" name="AutoShape 9"/>
          <p:cNvSpPr/>
          <p:nvPr/>
        </p:nvSpPr>
        <p:spPr>
          <a:xfrm flipH="1">
            <a:off x="5897515" y="7697975"/>
            <a:ext cx="1965450" cy="0"/>
          </a:xfrm>
          <a:prstGeom prst="line">
            <a:avLst/>
          </a:prstGeom>
          <a:ln w="38100" cap="flat">
            <a:solidFill>
              <a:srgbClr val="000000"/>
            </a:solidFill>
            <a:prstDash val="solid"/>
            <a:headEnd type="none" w="sm" len="sm"/>
            <a:tailEnd type="arrow" w="med" len="sm"/>
          </a:ln>
        </p:spPr>
      </p:sp>
      <p:sp>
        <p:nvSpPr>
          <p:cNvPr id="10" name="Freeform 10"/>
          <p:cNvSpPr/>
          <p:nvPr/>
        </p:nvSpPr>
        <p:spPr>
          <a:xfrm>
            <a:off x="3845787" y="2981747"/>
            <a:ext cx="2051728" cy="2272371"/>
          </a:xfrm>
          <a:custGeom>
            <a:avLst/>
            <a:gdLst/>
            <a:ahLst/>
            <a:cxnLst/>
            <a:rect l="l" t="t" r="r" b="b"/>
            <a:pathLst>
              <a:path w="2051728" h="2272371">
                <a:moveTo>
                  <a:pt x="0" y="0"/>
                </a:moveTo>
                <a:lnTo>
                  <a:pt x="2051728" y="0"/>
                </a:lnTo>
                <a:lnTo>
                  <a:pt x="2051728" y="2272371"/>
                </a:lnTo>
                <a:lnTo>
                  <a:pt x="0" y="22723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a:off x="7943064" y="2950212"/>
            <a:ext cx="2386344" cy="2303906"/>
          </a:xfrm>
          <a:custGeom>
            <a:avLst/>
            <a:gdLst/>
            <a:ahLst/>
            <a:cxnLst/>
            <a:rect l="l" t="t" r="r" b="b"/>
            <a:pathLst>
              <a:path w="2386344" h="2303906">
                <a:moveTo>
                  <a:pt x="0" y="0"/>
                </a:moveTo>
                <a:lnTo>
                  <a:pt x="2386344" y="0"/>
                </a:lnTo>
                <a:lnTo>
                  <a:pt x="2386344" y="2303906"/>
                </a:lnTo>
                <a:lnTo>
                  <a:pt x="0" y="23039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Freeform 12"/>
          <p:cNvSpPr/>
          <p:nvPr/>
        </p:nvSpPr>
        <p:spPr>
          <a:xfrm>
            <a:off x="12176533" y="2996359"/>
            <a:ext cx="2129512" cy="2333130"/>
          </a:xfrm>
          <a:custGeom>
            <a:avLst/>
            <a:gdLst/>
            <a:ahLst/>
            <a:cxnLst/>
            <a:rect l="l" t="t" r="r" b="b"/>
            <a:pathLst>
              <a:path w="2129512" h="2333130">
                <a:moveTo>
                  <a:pt x="0" y="0"/>
                </a:moveTo>
                <a:lnTo>
                  <a:pt x="2129511" y="0"/>
                </a:lnTo>
                <a:lnTo>
                  <a:pt x="2129511" y="2333131"/>
                </a:lnTo>
                <a:lnTo>
                  <a:pt x="0" y="233313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 name="Freeform 13"/>
          <p:cNvSpPr/>
          <p:nvPr/>
        </p:nvSpPr>
        <p:spPr>
          <a:xfrm>
            <a:off x="12309749" y="6708804"/>
            <a:ext cx="1863079" cy="2000127"/>
          </a:xfrm>
          <a:custGeom>
            <a:avLst/>
            <a:gdLst/>
            <a:ahLst/>
            <a:cxnLst/>
            <a:rect l="l" t="t" r="r" b="b"/>
            <a:pathLst>
              <a:path w="1863079" h="2000127">
                <a:moveTo>
                  <a:pt x="0" y="0"/>
                </a:moveTo>
                <a:lnTo>
                  <a:pt x="1863079" y="0"/>
                </a:lnTo>
                <a:lnTo>
                  <a:pt x="1863079" y="2000127"/>
                </a:lnTo>
                <a:lnTo>
                  <a:pt x="0" y="200012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4" name="Freeform 14"/>
          <p:cNvSpPr/>
          <p:nvPr/>
        </p:nvSpPr>
        <p:spPr>
          <a:xfrm>
            <a:off x="7862965" y="6708804"/>
            <a:ext cx="1978342" cy="1978342"/>
          </a:xfrm>
          <a:custGeom>
            <a:avLst/>
            <a:gdLst/>
            <a:ahLst/>
            <a:cxnLst/>
            <a:rect l="l" t="t" r="r" b="b"/>
            <a:pathLst>
              <a:path w="1978342" h="1978342">
                <a:moveTo>
                  <a:pt x="0" y="0"/>
                </a:moveTo>
                <a:lnTo>
                  <a:pt x="1978342" y="0"/>
                </a:lnTo>
                <a:lnTo>
                  <a:pt x="1978342" y="1978342"/>
                </a:lnTo>
                <a:lnTo>
                  <a:pt x="0" y="197834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5" name="Freeform 15"/>
          <p:cNvSpPr/>
          <p:nvPr/>
        </p:nvSpPr>
        <p:spPr>
          <a:xfrm>
            <a:off x="3821175" y="6659805"/>
            <a:ext cx="2076340" cy="2076340"/>
          </a:xfrm>
          <a:custGeom>
            <a:avLst/>
            <a:gdLst/>
            <a:ahLst/>
            <a:cxnLst/>
            <a:rect l="l" t="t" r="r" b="b"/>
            <a:pathLst>
              <a:path w="2076340" h="2076340">
                <a:moveTo>
                  <a:pt x="0" y="0"/>
                </a:moveTo>
                <a:lnTo>
                  <a:pt x="2076340" y="0"/>
                </a:lnTo>
                <a:lnTo>
                  <a:pt x="2076340" y="2076340"/>
                </a:lnTo>
                <a:lnTo>
                  <a:pt x="0" y="207634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6" name="TextBox 16"/>
          <p:cNvSpPr txBox="1"/>
          <p:nvPr/>
        </p:nvSpPr>
        <p:spPr>
          <a:xfrm>
            <a:off x="3367511" y="885825"/>
            <a:ext cx="11552977" cy="1368618"/>
          </a:xfrm>
          <a:prstGeom prst="rect">
            <a:avLst/>
          </a:prstGeom>
        </p:spPr>
        <p:txBody>
          <a:bodyPr lIns="0" tIns="0" rIns="0" bIns="0" rtlCol="0" anchor="t">
            <a:spAutoFit/>
          </a:bodyPr>
          <a:lstStyle/>
          <a:p>
            <a:pPr algn="ctr">
              <a:lnSpc>
                <a:spcPts val="11105"/>
              </a:lnSpc>
            </a:pPr>
            <a:r>
              <a:rPr lang="en-US" sz="8047" b="1" spc="426">
                <a:solidFill>
                  <a:srgbClr val="231F20"/>
                </a:solidFill>
                <a:latin typeface="Oswald Bold"/>
                <a:ea typeface="Oswald Bold"/>
                <a:cs typeface="Oswald Bold"/>
                <a:sym typeface="Oswald Bold"/>
              </a:rPr>
              <a:t>FLOW DIAGRAM</a:t>
            </a:r>
          </a:p>
        </p:txBody>
      </p:sp>
      <p:sp>
        <p:nvSpPr>
          <p:cNvPr id="17" name="TextBox 17"/>
          <p:cNvSpPr txBox="1"/>
          <p:nvPr/>
        </p:nvSpPr>
        <p:spPr>
          <a:xfrm>
            <a:off x="3596690" y="5279486"/>
            <a:ext cx="2549922" cy="529590"/>
          </a:xfrm>
          <a:prstGeom prst="rect">
            <a:avLst/>
          </a:prstGeom>
        </p:spPr>
        <p:txBody>
          <a:bodyPr lIns="0" tIns="0" rIns="0" bIns="0" rtlCol="0" anchor="t">
            <a:spAutoFit/>
          </a:bodyPr>
          <a:lstStyle/>
          <a:p>
            <a:pPr algn="ctr">
              <a:lnSpc>
                <a:spcPts val="4289"/>
              </a:lnSpc>
              <a:spcBef>
                <a:spcPct val="0"/>
              </a:spcBef>
            </a:pPr>
            <a:r>
              <a:rPr lang="en-US" sz="3299">
                <a:solidFill>
                  <a:srgbClr val="231F20"/>
                </a:solidFill>
                <a:latin typeface="Oswald"/>
                <a:ea typeface="Oswald"/>
                <a:cs typeface="Oswald"/>
                <a:sym typeface="Oswald"/>
              </a:rPr>
              <a:t>Credit Card Data</a:t>
            </a:r>
          </a:p>
        </p:txBody>
      </p:sp>
      <p:sp>
        <p:nvSpPr>
          <p:cNvPr id="18" name="TextBox 18"/>
          <p:cNvSpPr txBox="1"/>
          <p:nvPr/>
        </p:nvSpPr>
        <p:spPr>
          <a:xfrm>
            <a:off x="7686433" y="5280293"/>
            <a:ext cx="2938760" cy="529590"/>
          </a:xfrm>
          <a:prstGeom prst="rect">
            <a:avLst/>
          </a:prstGeom>
        </p:spPr>
        <p:txBody>
          <a:bodyPr lIns="0" tIns="0" rIns="0" bIns="0" rtlCol="0" anchor="t">
            <a:spAutoFit/>
          </a:bodyPr>
          <a:lstStyle/>
          <a:p>
            <a:pPr marL="0" lvl="0" indent="0" algn="ctr">
              <a:lnSpc>
                <a:spcPts val="4289"/>
              </a:lnSpc>
              <a:spcBef>
                <a:spcPct val="0"/>
              </a:spcBef>
            </a:pPr>
            <a:r>
              <a:rPr lang="en-US" sz="3299">
                <a:solidFill>
                  <a:srgbClr val="231F20"/>
                </a:solidFill>
                <a:latin typeface="Oswald"/>
                <a:ea typeface="Oswald"/>
                <a:cs typeface="Oswald"/>
                <a:sym typeface="Oswald"/>
              </a:rPr>
              <a:t>Data Preprocessing</a:t>
            </a:r>
          </a:p>
        </p:txBody>
      </p:sp>
      <p:sp>
        <p:nvSpPr>
          <p:cNvPr id="19" name="TextBox 19"/>
          <p:cNvSpPr txBox="1"/>
          <p:nvPr/>
        </p:nvSpPr>
        <p:spPr>
          <a:xfrm>
            <a:off x="11493451" y="8834120"/>
            <a:ext cx="3495675" cy="529590"/>
          </a:xfrm>
          <a:prstGeom prst="rect">
            <a:avLst/>
          </a:prstGeom>
        </p:spPr>
        <p:txBody>
          <a:bodyPr lIns="0" tIns="0" rIns="0" bIns="0" rtlCol="0" anchor="t">
            <a:spAutoFit/>
          </a:bodyPr>
          <a:lstStyle/>
          <a:p>
            <a:pPr marL="0" lvl="0" indent="0" algn="ctr">
              <a:lnSpc>
                <a:spcPts val="4289"/>
              </a:lnSpc>
              <a:spcBef>
                <a:spcPct val="0"/>
              </a:spcBef>
            </a:pPr>
            <a:r>
              <a:rPr lang="en-US" sz="3299" u="none" strike="noStrike">
                <a:solidFill>
                  <a:srgbClr val="231F20"/>
                </a:solidFill>
                <a:latin typeface="Oswald"/>
                <a:ea typeface="Oswald"/>
                <a:cs typeface="Oswald"/>
                <a:sym typeface="Oswald"/>
              </a:rPr>
              <a:t>Evaluate Model Results</a:t>
            </a:r>
          </a:p>
        </p:txBody>
      </p:sp>
      <p:sp>
        <p:nvSpPr>
          <p:cNvPr id="20" name="TextBox 20"/>
          <p:cNvSpPr txBox="1"/>
          <p:nvPr/>
        </p:nvSpPr>
        <p:spPr>
          <a:xfrm>
            <a:off x="7634246" y="8834120"/>
            <a:ext cx="2553692" cy="529590"/>
          </a:xfrm>
          <a:prstGeom prst="rect">
            <a:avLst/>
          </a:prstGeom>
        </p:spPr>
        <p:txBody>
          <a:bodyPr lIns="0" tIns="0" rIns="0" bIns="0" rtlCol="0" anchor="t">
            <a:spAutoFit/>
          </a:bodyPr>
          <a:lstStyle/>
          <a:p>
            <a:pPr marL="0" lvl="0" indent="0" algn="ctr">
              <a:lnSpc>
                <a:spcPts val="4289"/>
              </a:lnSpc>
              <a:spcBef>
                <a:spcPct val="0"/>
              </a:spcBef>
            </a:pPr>
            <a:r>
              <a:rPr lang="en-US" sz="3299" u="none" strike="noStrike">
                <a:solidFill>
                  <a:srgbClr val="231F20"/>
                </a:solidFill>
                <a:latin typeface="Oswald"/>
                <a:ea typeface="Oswald"/>
                <a:cs typeface="Oswald"/>
                <a:sym typeface="Oswald"/>
              </a:rPr>
              <a:t>Visualize Results</a:t>
            </a:r>
          </a:p>
        </p:txBody>
      </p:sp>
      <p:sp>
        <p:nvSpPr>
          <p:cNvPr id="21" name="TextBox 21"/>
          <p:cNvSpPr txBox="1"/>
          <p:nvPr/>
        </p:nvSpPr>
        <p:spPr>
          <a:xfrm>
            <a:off x="11493451" y="2285787"/>
            <a:ext cx="3856038" cy="529590"/>
          </a:xfrm>
          <a:prstGeom prst="rect">
            <a:avLst/>
          </a:prstGeom>
        </p:spPr>
        <p:txBody>
          <a:bodyPr lIns="0" tIns="0" rIns="0" bIns="0" rtlCol="0" anchor="t">
            <a:spAutoFit/>
          </a:bodyPr>
          <a:lstStyle/>
          <a:p>
            <a:pPr marL="0" lvl="0" indent="0" algn="ctr">
              <a:lnSpc>
                <a:spcPts val="4289"/>
              </a:lnSpc>
              <a:spcBef>
                <a:spcPct val="0"/>
              </a:spcBef>
            </a:pPr>
            <a:r>
              <a:rPr lang="en-US" sz="3299" u="none" strike="noStrike">
                <a:solidFill>
                  <a:srgbClr val="231F20"/>
                </a:solidFill>
                <a:latin typeface="Oswald"/>
                <a:ea typeface="Oswald"/>
                <a:cs typeface="Oswald"/>
                <a:sym typeface="Oswald"/>
              </a:rPr>
              <a:t>Train Models on this Data</a:t>
            </a:r>
          </a:p>
        </p:txBody>
      </p:sp>
      <p:sp>
        <p:nvSpPr>
          <p:cNvPr id="22" name="TextBox 22"/>
          <p:cNvSpPr txBox="1"/>
          <p:nvPr/>
        </p:nvSpPr>
        <p:spPr>
          <a:xfrm>
            <a:off x="3872714" y="8834120"/>
            <a:ext cx="1973263" cy="529590"/>
          </a:xfrm>
          <a:prstGeom prst="rect">
            <a:avLst/>
          </a:prstGeom>
        </p:spPr>
        <p:txBody>
          <a:bodyPr lIns="0" tIns="0" rIns="0" bIns="0" rtlCol="0" anchor="t">
            <a:spAutoFit/>
          </a:bodyPr>
          <a:lstStyle/>
          <a:p>
            <a:pPr marL="0" lvl="0" indent="0" algn="ctr">
              <a:lnSpc>
                <a:spcPts val="4289"/>
              </a:lnSpc>
              <a:spcBef>
                <a:spcPct val="0"/>
              </a:spcBef>
            </a:pPr>
            <a:r>
              <a:rPr lang="en-US" sz="3299">
                <a:solidFill>
                  <a:srgbClr val="231F20"/>
                </a:solidFill>
                <a:latin typeface="Oswald"/>
                <a:ea typeface="Oswald"/>
                <a:cs typeface="Oswald"/>
                <a:sym typeface="Oswald"/>
              </a:rPr>
              <a:t>Deployement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028700" y="3506409"/>
            <a:ext cx="16230600" cy="3274181"/>
            <a:chOff x="0" y="0"/>
            <a:chExt cx="3134393" cy="632298"/>
          </a:xfrm>
        </p:grpSpPr>
        <p:sp>
          <p:nvSpPr>
            <p:cNvPr id="8" name="Freeform 8"/>
            <p:cNvSpPr/>
            <p:nvPr/>
          </p:nvSpPr>
          <p:spPr>
            <a:xfrm>
              <a:off x="0" y="0"/>
              <a:ext cx="3134393" cy="632298"/>
            </a:xfrm>
            <a:custGeom>
              <a:avLst/>
              <a:gdLst/>
              <a:ahLst/>
              <a:cxnLst/>
              <a:rect l="l" t="t" r="r" b="b"/>
              <a:pathLst>
                <a:path w="3134393" h="632298">
                  <a:moveTo>
                    <a:pt x="0" y="0"/>
                  </a:moveTo>
                  <a:lnTo>
                    <a:pt x="3134393" y="0"/>
                  </a:lnTo>
                  <a:lnTo>
                    <a:pt x="3134393" y="632298"/>
                  </a:lnTo>
                  <a:lnTo>
                    <a:pt x="0" y="632298"/>
                  </a:lnTo>
                  <a:close/>
                </a:path>
              </a:pathLst>
            </a:custGeom>
            <a:solidFill>
              <a:srgbClr val="000000">
                <a:alpha val="0"/>
              </a:srgbClr>
            </a:solidFill>
            <a:ln w="38100" cap="sq">
              <a:solidFill>
                <a:srgbClr val="000000"/>
              </a:solidFill>
              <a:prstDash val="solid"/>
              <a:miter/>
            </a:ln>
          </p:spPr>
        </p:sp>
        <p:sp>
          <p:nvSpPr>
            <p:cNvPr id="9" name="TextBox 9"/>
            <p:cNvSpPr txBox="1"/>
            <p:nvPr/>
          </p:nvSpPr>
          <p:spPr>
            <a:xfrm>
              <a:off x="0" y="-19050"/>
              <a:ext cx="3134393" cy="651348"/>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1263716" y="3903893"/>
            <a:ext cx="15760567" cy="2441113"/>
          </a:xfrm>
          <a:prstGeom prst="rect">
            <a:avLst/>
          </a:prstGeom>
        </p:spPr>
        <p:txBody>
          <a:bodyPr lIns="0" tIns="0" rIns="0" bIns="0" rtlCol="0" anchor="t">
            <a:spAutoFit/>
          </a:bodyPr>
          <a:lstStyle/>
          <a:p>
            <a:pPr marL="514126" lvl="1" indent="-257063" algn="l">
              <a:lnSpc>
                <a:spcPts val="3286"/>
              </a:lnSpc>
              <a:buFont typeface="Arial"/>
              <a:buChar char="•"/>
            </a:pPr>
            <a:r>
              <a:rPr lang="en-US" sz="2381" spc="233">
                <a:solidFill>
                  <a:srgbClr val="231F20"/>
                </a:solidFill>
                <a:latin typeface="DM Sans"/>
                <a:ea typeface="DM Sans"/>
                <a:cs typeface="DM Sans"/>
                <a:sym typeface="DM Sans"/>
              </a:rPr>
              <a:t>Dataset Source: Credit Card Transactions Dataset</a:t>
            </a:r>
          </a:p>
          <a:p>
            <a:pPr algn="l">
              <a:lnSpc>
                <a:spcPts val="3286"/>
              </a:lnSpc>
            </a:pPr>
            <a:endParaRPr lang="en-US" sz="2381" spc="233">
              <a:solidFill>
                <a:srgbClr val="231F20"/>
              </a:solidFill>
              <a:latin typeface="DM Sans"/>
              <a:ea typeface="DM Sans"/>
              <a:cs typeface="DM Sans"/>
              <a:sym typeface="DM Sans"/>
            </a:endParaRPr>
          </a:p>
          <a:p>
            <a:pPr marL="514126" lvl="1" indent="-257063" algn="l">
              <a:lnSpc>
                <a:spcPts val="3286"/>
              </a:lnSpc>
              <a:buFont typeface="Arial"/>
              <a:buChar char="•"/>
            </a:pPr>
            <a:r>
              <a:rPr lang="en-US" sz="2381" spc="233">
                <a:solidFill>
                  <a:srgbClr val="231F20"/>
                </a:solidFill>
                <a:latin typeface="DM Sans"/>
                <a:ea typeface="DM Sans"/>
                <a:cs typeface="DM Sans"/>
                <a:sym typeface="DM Sans"/>
              </a:rPr>
              <a:t>Features: Time: Time, 28 different Attributes, Amount, Class: Target variable (1 = fraud, 0 = normal).</a:t>
            </a:r>
          </a:p>
          <a:p>
            <a:pPr algn="l">
              <a:lnSpc>
                <a:spcPts val="3286"/>
              </a:lnSpc>
            </a:pPr>
            <a:endParaRPr lang="en-US" sz="2381" spc="233">
              <a:solidFill>
                <a:srgbClr val="231F20"/>
              </a:solidFill>
              <a:latin typeface="DM Sans"/>
              <a:ea typeface="DM Sans"/>
              <a:cs typeface="DM Sans"/>
              <a:sym typeface="DM Sans"/>
            </a:endParaRPr>
          </a:p>
          <a:p>
            <a:pPr marL="514126" lvl="1" indent="-257063" algn="l">
              <a:lnSpc>
                <a:spcPts val="3286"/>
              </a:lnSpc>
              <a:buFont typeface="Arial"/>
              <a:buChar char="•"/>
            </a:pPr>
            <a:r>
              <a:rPr lang="en-US" sz="2381" spc="233">
                <a:solidFill>
                  <a:srgbClr val="231F20"/>
                </a:solidFill>
                <a:latin typeface="DM Sans"/>
                <a:ea typeface="DM Sans"/>
                <a:cs typeface="DM Sans"/>
                <a:sym typeface="DM Sans"/>
              </a:rPr>
              <a:t>Data Dimensions: 284807 samples, 31 features (including target)</a:t>
            </a:r>
          </a:p>
        </p:txBody>
      </p:sp>
      <p:sp>
        <p:nvSpPr>
          <p:cNvPr id="11" name="Freeform 11"/>
          <p:cNvSpPr/>
          <p:nvPr/>
        </p:nvSpPr>
        <p:spPr>
          <a:xfrm>
            <a:off x="1944768" y="7199691"/>
            <a:ext cx="14398463" cy="2717710"/>
          </a:xfrm>
          <a:custGeom>
            <a:avLst/>
            <a:gdLst/>
            <a:ahLst/>
            <a:cxnLst/>
            <a:rect l="l" t="t" r="r" b="b"/>
            <a:pathLst>
              <a:path w="14398463" h="2717710">
                <a:moveTo>
                  <a:pt x="0" y="0"/>
                </a:moveTo>
                <a:lnTo>
                  <a:pt x="14398464" y="0"/>
                </a:lnTo>
                <a:lnTo>
                  <a:pt x="14398464" y="2717710"/>
                </a:lnTo>
                <a:lnTo>
                  <a:pt x="0" y="2717710"/>
                </a:lnTo>
                <a:lnTo>
                  <a:pt x="0" y="0"/>
                </a:lnTo>
                <a:close/>
              </a:path>
            </a:pathLst>
          </a:custGeom>
          <a:blipFill>
            <a:blip r:embed="rId5"/>
            <a:stretch>
              <a:fillRect/>
            </a:stretch>
          </a:blipFill>
        </p:spPr>
      </p:sp>
      <p:sp>
        <p:nvSpPr>
          <p:cNvPr id="12" name="TextBox 12"/>
          <p:cNvSpPr txBox="1"/>
          <p:nvPr/>
        </p:nvSpPr>
        <p:spPr>
          <a:xfrm>
            <a:off x="-686821" y="208758"/>
            <a:ext cx="19661642" cy="2544760"/>
          </a:xfrm>
          <a:prstGeom prst="rect">
            <a:avLst/>
          </a:prstGeom>
        </p:spPr>
        <p:txBody>
          <a:bodyPr lIns="0" tIns="0" rIns="0" bIns="0" rtlCol="0" anchor="t">
            <a:spAutoFit/>
          </a:bodyPr>
          <a:lstStyle/>
          <a:p>
            <a:pPr algn="ctr">
              <a:lnSpc>
                <a:spcPts val="10254"/>
              </a:lnSpc>
            </a:pPr>
            <a:r>
              <a:rPr lang="en-US" sz="7430" b="1" spc="728">
                <a:solidFill>
                  <a:srgbClr val="FFFFFF"/>
                </a:solidFill>
                <a:latin typeface="Oswald Bold"/>
                <a:ea typeface="Oswald Bold"/>
                <a:cs typeface="Oswald Bold"/>
                <a:sym typeface="Oswald Bold"/>
              </a:rPr>
              <a:t> DATASET INFORMATION</a:t>
            </a:r>
          </a:p>
          <a:p>
            <a:pPr algn="ctr">
              <a:lnSpc>
                <a:spcPts val="10254"/>
              </a:lnSpc>
            </a:pPr>
            <a:r>
              <a:rPr lang="en-US" sz="7430" b="1" spc="728">
                <a:solidFill>
                  <a:srgbClr val="FFFFFF"/>
                </a:solidFill>
                <a:latin typeface="Oswald Bold"/>
                <a:ea typeface="Oswald Bold"/>
                <a:cs typeface="Oswald Bold"/>
                <a:sym typeface="Oswald Bold"/>
              </a:rPr>
              <a:t> AND SAMPLE</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318495" y="928244"/>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1612723" y="5488488"/>
            <a:ext cx="4163652" cy="3903424"/>
          </a:xfrm>
          <a:custGeom>
            <a:avLst/>
            <a:gdLst/>
            <a:ahLst/>
            <a:cxnLst/>
            <a:rect l="l" t="t" r="r" b="b"/>
            <a:pathLst>
              <a:path w="4163652" h="3903424">
                <a:moveTo>
                  <a:pt x="0" y="0"/>
                </a:moveTo>
                <a:lnTo>
                  <a:pt x="4163652" y="0"/>
                </a:lnTo>
                <a:lnTo>
                  <a:pt x="4163652" y="3903424"/>
                </a:lnTo>
                <a:lnTo>
                  <a:pt x="0" y="3903424"/>
                </a:lnTo>
                <a:lnTo>
                  <a:pt x="0" y="0"/>
                </a:lnTo>
                <a:close/>
              </a:path>
            </a:pathLst>
          </a:custGeom>
          <a:blipFill>
            <a:blip r:embed="rId5"/>
            <a:stretch>
              <a:fillRect/>
            </a:stretch>
          </a:blipFill>
        </p:spPr>
      </p:sp>
      <p:sp>
        <p:nvSpPr>
          <p:cNvPr id="6" name="Freeform 6"/>
          <p:cNvSpPr/>
          <p:nvPr/>
        </p:nvSpPr>
        <p:spPr>
          <a:xfrm>
            <a:off x="6656397" y="5429250"/>
            <a:ext cx="4518175" cy="3962662"/>
          </a:xfrm>
          <a:custGeom>
            <a:avLst/>
            <a:gdLst/>
            <a:ahLst/>
            <a:cxnLst/>
            <a:rect l="l" t="t" r="r" b="b"/>
            <a:pathLst>
              <a:path w="4518175" h="3962662">
                <a:moveTo>
                  <a:pt x="0" y="0"/>
                </a:moveTo>
                <a:lnTo>
                  <a:pt x="4518176" y="0"/>
                </a:lnTo>
                <a:lnTo>
                  <a:pt x="4518176" y="3962662"/>
                </a:lnTo>
                <a:lnTo>
                  <a:pt x="0" y="3962662"/>
                </a:lnTo>
                <a:lnTo>
                  <a:pt x="0" y="0"/>
                </a:lnTo>
                <a:close/>
              </a:path>
            </a:pathLst>
          </a:custGeom>
          <a:blipFill>
            <a:blip r:embed="rId6"/>
            <a:stretch>
              <a:fillRect/>
            </a:stretch>
          </a:blipFill>
        </p:spPr>
      </p:sp>
      <p:sp>
        <p:nvSpPr>
          <p:cNvPr id="7" name="Freeform 7"/>
          <p:cNvSpPr/>
          <p:nvPr/>
        </p:nvSpPr>
        <p:spPr>
          <a:xfrm>
            <a:off x="1970183" y="5429250"/>
            <a:ext cx="4244322" cy="3962662"/>
          </a:xfrm>
          <a:custGeom>
            <a:avLst/>
            <a:gdLst/>
            <a:ahLst/>
            <a:cxnLst/>
            <a:rect l="l" t="t" r="r" b="b"/>
            <a:pathLst>
              <a:path w="4244322" h="3962662">
                <a:moveTo>
                  <a:pt x="0" y="0"/>
                </a:moveTo>
                <a:lnTo>
                  <a:pt x="4244321" y="0"/>
                </a:lnTo>
                <a:lnTo>
                  <a:pt x="4244321" y="3962662"/>
                </a:lnTo>
                <a:lnTo>
                  <a:pt x="0" y="3962662"/>
                </a:lnTo>
                <a:lnTo>
                  <a:pt x="0" y="0"/>
                </a:lnTo>
                <a:close/>
              </a:path>
            </a:pathLst>
          </a:custGeom>
          <a:blipFill>
            <a:blip r:embed="rId7"/>
            <a:stretch>
              <a:fillRect/>
            </a:stretch>
          </a:blipFill>
        </p:spPr>
      </p:sp>
      <p:sp>
        <p:nvSpPr>
          <p:cNvPr id="8" name="TextBox 8"/>
          <p:cNvSpPr txBox="1"/>
          <p:nvPr/>
        </p:nvSpPr>
        <p:spPr>
          <a:xfrm>
            <a:off x="1580607" y="1213347"/>
            <a:ext cx="14199511" cy="2171700"/>
          </a:xfrm>
          <a:prstGeom prst="rect">
            <a:avLst/>
          </a:prstGeom>
        </p:spPr>
        <p:txBody>
          <a:bodyPr lIns="0" tIns="0" rIns="0" bIns="0" rtlCol="0" anchor="t">
            <a:spAutoFit/>
          </a:bodyPr>
          <a:lstStyle/>
          <a:p>
            <a:pPr algn="ctr">
              <a:lnSpc>
                <a:spcPts val="8400"/>
              </a:lnSpc>
            </a:pPr>
            <a:r>
              <a:rPr lang="en-US" sz="8000" b="1" spc="784">
                <a:solidFill>
                  <a:srgbClr val="231F20"/>
                </a:solidFill>
                <a:latin typeface="Oswald Bold"/>
                <a:ea typeface="Oswald Bold"/>
                <a:cs typeface="Oswald Bold"/>
                <a:sym typeface="Oswald Bold"/>
              </a:rPr>
              <a:t>PERFORMANCE METRICS</a:t>
            </a:r>
          </a:p>
          <a:p>
            <a:pPr marL="0" lvl="0" indent="0" algn="ctr">
              <a:lnSpc>
                <a:spcPts val="8400"/>
              </a:lnSpc>
            </a:pPr>
            <a:endParaRPr lang="en-US" sz="8000" b="1" spc="784">
              <a:solidFill>
                <a:srgbClr val="231F20"/>
              </a:solidFill>
              <a:latin typeface="Oswald Bold"/>
              <a:ea typeface="Oswald Bold"/>
              <a:cs typeface="Oswald Bold"/>
              <a:sym typeface="Oswald Bold"/>
            </a:endParaRPr>
          </a:p>
        </p:txBody>
      </p:sp>
      <p:sp>
        <p:nvSpPr>
          <p:cNvPr id="9" name="TextBox 9"/>
          <p:cNvSpPr txBox="1"/>
          <p:nvPr/>
        </p:nvSpPr>
        <p:spPr>
          <a:xfrm>
            <a:off x="1028700" y="3621950"/>
            <a:ext cx="16230600" cy="1521550"/>
          </a:xfrm>
          <a:prstGeom prst="rect">
            <a:avLst/>
          </a:prstGeom>
        </p:spPr>
        <p:txBody>
          <a:bodyPr lIns="0" tIns="0" rIns="0" bIns="0" rtlCol="0" anchor="t">
            <a:spAutoFit/>
          </a:bodyPr>
          <a:lstStyle/>
          <a:p>
            <a:pPr marL="472926" lvl="1" indent="-236463" algn="l">
              <a:lnSpc>
                <a:spcPts val="3022"/>
              </a:lnSpc>
              <a:buFont typeface="Arial"/>
              <a:buChar char="•"/>
            </a:pPr>
            <a:r>
              <a:rPr lang="en-US" sz="2190" spc="214">
                <a:solidFill>
                  <a:srgbClr val="231F20"/>
                </a:solidFill>
                <a:latin typeface="DM Sans"/>
                <a:ea typeface="DM Sans"/>
                <a:cs typeface="DM Sans"/>
                <a:sym typeface="DM Sans"/>
              </a:rPr>
              <a:t>Accuracy: Percentage of correctly classified instances.</a:t>
            </a:r>
          </a:p>
          <a:p>
            <a:pPr marL="472926" lvl="1" indent="-236463" algn="l">
              <a:lnSpc>
                <a:spcPts val="3022"/>
              </a:lnSpc>
              <a:buFont typeface="Arial"/>
              <a:buChar char="•"/>
            </a:pPr>
            <a:r>
              <a:rPr lang="en-US" sz="2190" spc="214">
                <a:solidFill>
                  <a:srgbClr val="231F20"/>
                </a:solidFill>
                <a:latin typeface="DM Sans"/>
                <a:ea typeface="DM Sans"/>
                <a:cs typeface="DM Sans"/>
                <a:sym typeface="DM Sans"/>
              </a:rPr>
              <a:t>Precision: Ability of the model to correctly identify fraud cases (class 1).</a:t>
            </a:r>
          </a:p>
          <a:p>
            <a:pPr marL="472926" lvl="1" indent="-236463" algn="l">
              <a:lnSpc>
                <a:spcPts val="3022"/>
              </a:lnSpc>
              <a:buFont typeface="Arial"/>
              <a:buChar char="•"/>
            </a:pPr>
            <a:r>
              <a:rPr lang="en-US" sz="2190" spc="214">
                <a:solidFill>
                  <a:srgbClr val="231F20"/>
                </a:solidFill>
                <a:latin typeface="DM Sans"/>
                <a:ea typeface="DM Sans"/>
                <a:cs typeface="DM Sans"/>
                <a:sym typeface="DM Sans"/>
              </a:rPr>
              <a:t>Recall: Ability of the model to detect all fraudulent transactions.</a:t>
            </a:r>
          </a:p>
          <a:p>
            <a:pPr marL="472926" lvl="1" indent="-236463" algn="l">
              <a:lnSpc>
                <a:spcPts val="3022"/>
              </a:lnSpc>
              <a:buFont typeface="Arial"/>
              <a:buChar char="•"/>
            </a:pPr>
            <a:r>
              <a:rPr lang="en-US" sz="2190" spc="214">
                <a:solidFill>
                  <a:srgbClr val="231F20"/>
                </a:solidFill>
                <a:latin typeface="DM Sans"/>
                <a:ea typeface="DM Sans"/>
                <a:cs typeface="DM Sans"/>
                <a:sym typeface="DM Sans"/>
              </a:rPr>
              <a:t>F1 Score: Harmonic mean of precision and recall, providing a balanced measure</a:t>
            </a:r>
          </a:p>
        </p:txBody>
      </p:sp>
      <p:sp>
        <p:nvSpPr>
          <p:cNvPr id="10" name="TextBox 10"/>
          <p:cNvSpPr txBox="1"/>
          <p:nvPr/>
        </p:nvSpPr>
        <p:spPr>
          <a:xfrm>
            <a:off x="1028700" y="2628313"/>
            <a:ext cx="16230600" cy="759550"/>
          </a:xfrm>
          <a:prstGeom prst="rect">
            <a:avLst/>
          </a:prstGeom>
        </p:spPr>
        <p:txBody>
          <a:bodyPr lIns="0" tIns="0" rIns="0" bIns="0" rtlCol="0" anchor="t">
            <a:spAutoFit/>
          </a:bodyPr>
          <a:lstStyle/>
          <a:p>
            <a:pPr marL="472926" lvl="1" indent="-236463" algn="l">
              <a:lnSpc>
                <a:spcPts val="3022"/>
              </a:lnSpc>
              <a:buFont typeface="Arial"/>
              <a:buChar char="•"/>
            </a:pPr>
            <a:r>
              <a:rPr lang="en-US" sz="2190" spc="214">
                <a:solidFill>
                  <a:srgbClr val="231F20"/>
                </a:solidFill>
                <a:latin typeface="DM Sans"/>
                <a:ea typeface="DM Sans"/>
                <a:cs typeface="DM Sans"/>
                <a:sym typeface="DM Sans"/>
              </a:rPr>
              <a:t>We used Logistic Regression and Decision Tree Classifier to build and evaluate models for credit card fraud detection, comparing their performance on various metrics.</a:t>
            </a:r>
          </a:p>
        </p:txBody>
      </p:sp>
      <p:sp>
        <p:nvSpPr>
          <p:cNvPr id="11" name="TextBox 11"/>
          <p:cNvSpPr txBox="1"/>
          <p:nvPr/>
        </p:nvSpPr>
        <p:spPr>
          <a:xfrm>
            <a:off x="12544009" y="9565310"/>
            <a:ext cx="2301080" cy="376088"/>
          </a:xfrm>
          <a:prstGeom prst="rect">
            <a:avLst/>
          </a:prstGeom>
        </p:spPr>
        <p:txBody>
          <a:bodyPr lIns="0" tIns="0" rIns="0" bIns="0" rtlCol="0" anchor="t">
            <a:spAutoFit/>
          </a:bodyPr>
          <a:lstStyle/>
          <a:p>
            <a:pPr algn="l">
              <a:lnSpc>
                <a:spcPts val="3160"/>
              </a:lnSpc>
            </a:pPr>
            <a:r>
              <a:rPr lang="en-US" sz="2290" spc="224">
                <a:solidFill>
                  <a:srgbClr val="231F20"/>
                </a:solidFill>
                <a:latin typeface="DM Sans"/>
                <a:ea typeface="DM Sans"/>
                <a:cs typeface="DM Sans"/>
                <a:sym typeface="DM Sans"/>
              </a:rPr>
              <a:t>Oversampling</a:t>
            </a:r>
          </a:p>
        </p:txBody>
      </p:sp>
      <p:sp>
        <p:nvSpPr>
          <p:cNvPr id="12" name="TextBox 12"/>
          <p:cNvSpPr txBox="1"/>
          <p:nvPr/>
        </p:nvSpPr>
        <p:spPr>
          <a:xfrm>
            <a:off x="7648426" y="9565310"/>
            <a:ext cx="2534119" cy="376088"/>
          </a:xfrm>
          <a:prstGeom prst="rect">
            <a:avLst/>
          </a:prstGeom>
        </p:spPr>
        <p:txBody>
          <a:bodyPr lIns="0" tIns="0" rIns="0" bIns="0" rtlCol="0" anchor="t">
            <a:spAutoFit/>
          </a:bodyPr>
          <a:lstStyle/>
          <a:p>
            <a:pPr algn="l">
              <a:lnSpc>
                <a:spcPts val="3160"/>
              </a:lnSpc>
            </a:pPr>
            <a:r>
              <a:rPr lang="en-US" sz="2290" spc="224">
                <a:solidFill>
                  <a:srgbClr val="231F20"/>
                </a:solidFill>
                <a:latin typeface="DM Sans"/>
                <a:ea typeface="DM Sans"/>
                <a:cs typeface="DM Sans"/>
                <a:sym typeface="DM Sans"/>
              </a:rPr>
              <a:t>Undersampling</a:t>
            </a:r>
          </a:p>
        </p:txBody>
      </p:sp>
      <p:sp>
        <p:nvSpPr>
          <p:cNvPr id="13" name="TextBox 13"/>
          <p:cNvSpPr txBox="1"/>
          <p:nvPr/>
        </p:nvSpPr>
        <p:spPr>
          <a:xfrm>
            <a:off x="2825284" y="9565310"/>
            <a:ext cx="2534119" cy="376088"/>
          </a:xfrm>
          <a:prstGeom prst="rect">
            <a:avLst/>
          </a:prstGeom>
        </p:spPr>
        <p:txBody>
          <a:bodyPr lIns="0" tIns="0" rIns="0" bIns="0" rtlCol="0" anchor="t">
            <a:spAutoFit/>
          </a:bodyPr>
          <a:lstStyle/>
          <a:p>
            <a:pPr algn="l">
              <a:lnSpc>
                <a:spcPts val="3160"/>
              </a:lnSpc>
            </a:pPr>
            <a:r>
              <a:rPr lang="en-US" sz="2290" spc="224">
                <a:solidFill>
                  <a:srgbClr val="231F20"/>
                </a:solidFill>
                <a:latin typeface="DM Sans"/>
                <a:ea typeface="DM Sans"/>
                <a:cs typeface="DM Sans"/>
                <a:sym typeface="DM Sans"/>
              </a:rPr>
              <a:t>No Sampling</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008951" y="5846751"/>
            <a:ext cx="13870266" cy="3848999"/>
          </a:xfrm>
          <a:custGeom>
            <a:avLst/>
            <a:gdLst/>
            <a:ahLst/>
            <a:cxnLst/>
            <a:rect l="l" t="t" r="r" b="b"/>
            <a:pathLst>
              <a:path w="13870266" h="3848999">
                <a:moveTo>
                  <a:pt x="0" y="0"/>
                </a:moveTo>
                <a:lnTo>
                  <a:pt x="13870266" y="0"/>
                </a:lnTo>
                <a:lnTo>
                  <a:pt x="13870266" y="3848999"/>
                </a:lnTo>
                <a:lnTo>
                  <a:pt x="0" y="3848999"/>
                </a:lnTo>
                <a:lnTo>
                  <a:pt x="0" y="0"/>
                </a:lnTo>
                <a:close/>
              </a:path>
            </a:pathLst>
          </a:custGeom>
          <a:blipFill>
            <a:blip r:embed="rId5"/>
            <a:stretch>
              <a:fillRect/>
            </a:stretch>
          </a:blipFill>
        </p:spPr>
      </p:sp>
      <p:sp>
        <p:nvSpPr>
          <p:cNvPr id="6" name="TextBox 6"/>
          <p:cNvSpPr txBox="1"/>
          <p:nvPr/>
        </p:nvSpPr>
        <p:spPr>
          <a:xfrm>
            <a:off x="2008951" y="1213347"/>
            <a:ext cx="14199511" cy="1104900"/>
          </a:xfrm>
          <a:prstGeom prst="rect">
            <a:avLst/>
          </a:prstGeom>
        </p:spPr>
        <p:txBody>
          <a:bodyPr lIns="0" tIns="0" rIns="0" bIns="0" rtlCol="0" anchor="t">
            <a:spAutoFit/>
          </a:bodyPr>
          <a:lstStyle/>
          <a:p>
            <a:pPr marL="0" lvl="0" indent="0" algn="ctr">
              <a:lnSpc>
                <a:spcPts val="8400"/>
              </a:lnSpc>
            </a:pPr>
            <a:r>
              <a:rPr lang="en-US" sz="8000" b="1" spc="784">
                <a:solidFill>
                  <a:srgbClr val="231F20"/>
                </a:solidFill>
                <a:latin typeface="Oswald Bold"/>
                <a:ea typeface="Oswald Bold"/>
                <a:cs typeface="Oswald Bold"/>
                <a:sym typeface="Oswald Bold"/>
              </a:rPr>
              <a:t>RESULTS</a:t>
            </a:r>
          </a:p>
        </p:txBody>
      </p:sp>
      <p:sp>
        <p:nvSpPr>
          <p:cNvPr id="7" name="TextBox 7"/>
          <p:cNvSpPr txBox="1"/>
          <p:nvPr/>
        </p:nvSpPr>
        <p:spPr>
          <a:xfrm>
            <a:off x="1028700" y="2509625"/>
            <a:ext cx="16230600" cy="3108526"/>
          </a:xfrm>
          <a:prstGeom prst="rect">
            <a:avLst/>
          </a:prstGeom>
        </p:spPr>
        <p:txBody>
          <a:bodyPr lIns="0" tIns="0" rIns="0" bIns="0" rtlCol="0" anchor="t">
            <a:spAutoFit/>
          </a:bodyPr>
          <a:lstStyle/>
          <a:p>
            <a:pPr marL="494517" lvl="1" indent="-247258" algn="l">
              <a:lnSpc>
                <a:spcPts val="3160"/>
              </a:lnSpc>
              <a:buFont typeface="Arial"/>
              <a:buChar char="•"/>
            </a:pPr>
            <a:r>
              <a:rPr lang="en-US" sz="2290" spc="224">
                <a:solidFill>
                  <a:srgbClr val="231F20"/>
                </a:solidFill>
                <a:latin typeface="DM Sans"/>
                <a:ea typeface="DM Sans"/>
                <a:cs typeface="DM Sans"/>
                <a:sym typeface="DM Sans"/>
              </a:rPr>
              <a:t>After training the model, the goal is to save it for future use and to make predictions on new, data.</a:t>
            </a:r>
          </a:p>
          <a:p>
            <a:pPr marL="494517" lvl="1" indent="-247258" algn="l">
              <a:lnSpc>
                <a:spcPts val="3160"/>
              </a:lnSpc>
              <a:buFont typeface="Arial"/>
              <a:buChar char="•"/>
            </a:pPr>
            <a:r>
              <a:rPr lang="en-US" sz="2290" spc="224">
                <a:solidFill>
                  <a:srgbClr val="231F20"/>
                </a:solidFill>
                <a:latin typeface="DM Sans"/>
                <a:ea typeface="DM Sans"/>
                <a:cs typeface="DM Sans"/>
                <a:sym typeface="DM Sans"/>
              </a:rPr>
              <a:t>Steps:</a:t>
            </a:r>
          </a:p>
          <a:p>
            <a:pPr marL="989034" lvl="2" indent="-329678" algn="l">
              <a:lnSpc>
                <a:spcPts val="3160"/>
              </a:lnSpc>
              <a:buFont typeface="Arial"/>
              <a:buChar char="⚬"/>
            </a:pPr>
            <a:r>
              <a:rPr lang="en-US" sz="2290" spc="224">
                <a:solidFill>
                  <a:srgbClr val="231F20"/>
                </a:solidFill>
                <a:latin typeface="DM Sans"/>
                <a:ea typeface="DM Sans"/>
                <a:cs typeface="DM Sans"/>
                <a:sym typeface="DM Sans"/>
              </a:rPr>
              <a:t>Saving the Model: The trained model is saved using joblib for reuse.</a:t>
            </a:r>
          </a:p>
          <a:p>
            <a:pPr marL="989034" lvl="2" indent="-329678" algn="l">
              <a:lnSpc>
                <a:spcPts val="3160"/>
              </a:lnSpc>
              <a:buFont typeface="Arial"/>
              <a:buChar char="⚬"/>
            </a:pPr>
            <a:r>
              <a:rPr lang="en-US" sz="2290" spc="224">
                <a:solidFill>
                  <a:srgbClr val="231F20"/>
                </a:solidFill>
                <a:latin typeface="DM Sans"/>
                <a:ea typeface="DM Sans"/>
                <a:cs typeface="DM Sans"/>
                <a:sym typeface="DM Sans"/>
              </a:rPr>
              <a:t>Loading the Model: The saved model can be loaded and used to predict fraudulent transactions on new datasets.</a:t>
            </a:r>
          </a:p>
          <a:p>
            <a:pPr marL="989034" lvl="2" indent="-329678" algn="l">
              <a:lnSpc>
                <a:spcPts val="3160"/>
              </a:lnSpc>
              <a:buFont typeface="Arial"/>
              <a:buChar char="⚬"/>
            </a:pPr>
            <a:r>
              <a:rPr lang="en-US" sz="2290" spc="224">
                <a:solidFill>
                  <a:srgbClr val="231F20"/>
                </a:solidFill>
                <a:latin typeface="DM Sans"/>
                <a:ea typeface="DM Sans"/>
                <a:cs typeface="DM Sans"/>
                <a:sym typeface="DM Sans"/>
              </a:rPr>
              <a:t>Prediction Example: Make a prediction for a new transaction using the trained model.</a:t>
            </a:r>
          </a:p>
          <a:p>
            <a:pPr algn="l">
              <a:lnSpc>
                <a:spcPts val="3160"/>
              </a:lnSpc>
            </a:pPr>
            <a:endParaRPr lang="en-US" sz="2290" spc="224">
              <a:solidFill>
                <a:srgbClr val="231F20"/>
              </a:solidFill>
              <a:latin typeface="DM Sans"/>
              <a:ea typeface="DM Sans"/>
              <a:cs typeface="DM Sans"/>
              <a:sym typeface="DM Sans"/>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028700" y="2678825"/>
            <a:ext cx="8080006" cy="6049905"/>
          </a:xfrm>
          <a:custGeom>
            <a:avLst/>
            <a:gdLst/>
            <a:ahLst/>
            <a:cxnLst/>
            <a:rect l="l" t="t" r="r" b="b"/>
            <a:pathLst>
              <a:path w="8080006" h="6049905">
                <a:moveTo>
                  <a:pt x="0" y="0"/>
                </a:moveTo>
                <a:lnTo>
                  <a:pt x="8080006" y="0"/>
                </a:lnTo>
                <a:lnTo>
                  <a:pt x="8080006" y="6049904"/>
                </a:lnTo>
                <a:lnTo>
                  <a:pt x="0" y="6049904"/>
                </a:lnTo>
                <a:lnTo>
                  <a:pt x="0" y="0"/>
                </a:lnTo>
                <a:close/>
              </a:path>
            </a:pathLst>
          </a:custGeom>
          <a:blipFill>
            <a:blip r:embed="rId5"/>
            <a:stretch>
              <a:fillRect/>
            </a:stretch>
          </a:blipFill>
        </p:spPr>
      </p:sp>
      <p:sp>
        <p:nvSpPr>
          <p:cNvPr id="6" name="Freeform 6"/>
          <p:cNvSpPr/>
          <p:nvPr/>
        </p:nvSpPr>
        <p:spPr>
          <a:xfrm>
            <a:off x="9304907" y="2678825"/>
            <a:ext cx="7954393" cy="5953288"/>
          </a:xfrm>
          <a:custGeom>
            <a:avLst/>
            <a:gdLst/>
            <a:ahLst/>
            <a:cxnLst/>
            <a:rect l="l" t="t" r="r" b="b"/>
            <a:pathLst>
              <a:path w="7954393" h="5953288">
                <a:moveTo>
                  <a:pt x="0" y="0"/>
                </a:moveTo>
                <a:lnTo>
                  <a:pt x="7954393" y="0"/>
                </a:lnTo>
                <a:lnTo>
                  <a:pt x="7954393" y="5953287"/>
                </a:lnTo>
                <a:lnTo>
                  <a:pt x="0" y="5953287"/>
                </a:lnTo>
                <a:lnTo>
                  <a:pt x="0" y="0"/>
                </a:lnTo>
                <a:close/>
              </a:path>
            </a:pathLst>
          </a:custGeom>
          <a:blipFill>
            <a:blip r:embed="rId6"/>
            <a:stretch>
              <a:fillRect/>
            </a:stretch>
          </a:blipFill>
        </p:spPr>
      </p:sp>
      <p:sp>
        <p:nvSpPr>
          <p:cNvPr id="7" name="TextBox 7"/>
          <p:cNvSpPr txBox="1"/>
          <p:nvPr/>
        </p:nvSpPr>
        <p:spPr>
          <a:xfrm>
            <a:off x="2008951" y="1213347"/>
            <a:ext cx="14199511" cy="1104900"/>
          </a:xfrm>
          <a:prstGeom prst="rect">
            <a:avLst/>
          </a:prstGeom>
        </p:spPr>
        <p:txBody>
          <a:bodyPr lIns="0" tIns="0" rIns="0" bIns="0" rtlCol="0" anchor="t">
            <a:spAutoFit/>
          </a:bodyPr>
          <a:lstStyle/>
          <a:p>
            <a:pPr marL="0" lvl="0" indent="0" algn="ctr">
              <a:lnSpc>
                <a:spcPts val="8400"/>
              </a:lnSpc>
            </a:pPr>
            <a:r>
              <a:rPr lang="en-US" sz="8000" b="1" spc="784">
                <a:solidFill>
                  <a:srgbClr val="231F20"/>
                </a:solidFill>
                <a:latin typeface="Oswald Bold"/>
                <a:ea typeface="Oswald Bold"/>
                <a:cs typeface="Oswald Bold"/>
                <a:sym typeface="Oswald Bold"/>
              </a:rPr>
              <a:t>RESULTS</a:t>
            </a:r>
          </a:p>
        </p:txBody>
      </p:sp>
      <p:sp>
        <p:nvSpPr>
          <p:cNvPr id="8" name="TextBox 8"/>
          <p:cNvSpPr txBox="1"/>
          <p:nvPr/>
        </p:nvSpPr>
        <p:spPr>
          <a:xfrm>
            <a:off x="3927922" y="9051206"/>
            <a:ext cx="2281562" cy="376088"/>
          </a:xfrm>
          <a:prstGeom prst="rect">
            <a:avLst/>
          </a:prstGeom>
        </p:spPr>
        <p:txBody>
          <a:bodyPr lIns="0" tIns="0" rIns="0" bIns="0" rtlCol="0" anchor="t">
            <a:spAutoFit/>
          </a:bodyPr>
          <a:lstStyle/>
          <a:p>
            <a:pPr algn="l">
              <a:lnSpc>
                <a:spcPts val="3160"/>
              </a:lnSpc>
            </a:pPr>
            <a:r>
              <a:rPr lang="en-US" sz="2290" spc="224">
                <a:solidFill>
                  <a:srgbClr val="231F20"/>
                </a:solidFill>
                <a:latin typeface="DM Sans"/>
                <a:ea typeface="DM Sans"/>
                <a:cs typeface="DM Sans"/>
                <a:sym typeface="DM Sans"/>
              </a:rPr>
              <a:t>No Sampling</a:t>
            </a:r>
          </a:p>
        </p:txBody>
      </p:sp>
      <p:sp>
        <p:nvSpPr>
          <p:cNvPr id="9" name="TextBox 9"/>
          <p:cNvSpPr txBox="1"/>
          <p:nvPr/>
        </p:nvSpPr>
        <p:spPr>
          <a:xfrm>
            <a:off x="12009802" y="8955962"/>
            <a:ext cx="2544602" cy="376088"/>
          </a:xfrm>
          <a:prstGeom prst="rect">
            <a:avLst/>
          </a:prstGeom>
        </p:spPr>
        <p:txBody>
          <a:bodyPr lIns="0" tIns="0" rIns="0" bIns="0" rtlCol="0" anchor="t">
            <a:spAutoFit/>
          </a:bodyPr>
          <a:lstStyle/>
          <a:p>
            <a:pPr algn="l">
              <a:lnSpc>
                <a:spcPts val="3160"/>
              </a:lnSpc>
            </a:pPr>
            <a:r>
              <a:rPr lang="en-US" sz="2290" spc="224">
                <a:solidFill>
                  <a:srgbClr val="231F20"/>
                </a:solidFill>
                <a:latin typeface="DM Sans"/>
                <a:ea typeface="DM Sans"/>
                <a:cs typeface="DM Sans"/>
                <a:sym typeface="DM Sans"/>
              </a:rPr>
              <a:t>Under Sampling</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5132019" y="2642718"/>
            <a:ext cx="7953375" cy="5953125"/>
          </a:xfrm>
          <a:custGeom>
            <a:avLst/>
            <a:gdLst/>
            <a:ahLst/>
            <a:cxnLst/>
            <a:rect l="l" t="t" r="r" b="b"/>
            <a:pathLst>
              <a:path w="7953375" h="5953125">
                <a:moveTo>
                  <a:pt x="0" y="0"/>
                </a:moveTo>
                <a:lnTo>
                  <a:pt x="7953375" y="0"/>
                </a:lnTo>
                <a:lnTo>
                  <a:pt x="7953375" y="5953125"/>
                </a:lnTo>
                <a:lnTo>
                  <a:pt x="0" y="5953125"/>
                </a:lnTo>
                <a:lnTo>
                  <a:pt x="0" y="0"/>
                </a:lnTo>
                <a:close/>
              </a:path>
            </a:pathLst>
          </a:custGeom>
          <a:blipFill>
            <a:blip r:embed="rId5"/>
            <a:stretch>
              <a:fillRect l="-1277" t="-2545" r="-1277"/>
            </a:stretch>
          </a:blipFill>
        </p:spPr>
      </p:sp>
      <p:sp>
        <p:nvSpPr>
          <p:cNvPr id="6" name="TextBox 6"/>
          <p:cNvSpPr txBox="1"/>
          <p:nvPr/>
        </p:nvSpPr>
        <p:spPr>
          <a:xfrm>
            <a:off x="2008951" y="1213347"/>
            <a:ext cx="14199511" cy="1104900"/>
          </a:xfrm>
          <a:prstGeom prst="rect">
            <a:avLst/>
          </a:prstGeom>
        </p:spPr>
        <p:txBody>
          <a:bodyPr lIns="0" tIns="0" rIns="0" bIns="0" rtlCol="0" anchor="t">
            <a:spAutoFit/>
          </a:bodyPr>
          <a:lstStyle/>
          <a:p>
            <a:pPr marL="0" lvl="0" indent="0" algn="ctr">
              <a:lnSpc>
                <a:spcPts val="8400"/>
              </a:lnSpc>
            </a:pPr>
            <a:r>
              <a:rPr lang="en-US" sz="8000" b="1" spc="784">
                <a:solidFill>
                  <a:srgbClr val="231F20"/>
                </a:solidFill>
                <a:latin typeface="Oswald Bold"/>
                <a:ea typeface="Oswald Bold"/>
                <a:cs typeface="Oswald Bold"/>
                <a:sym typeface="Oswald Bold"/>
              </a:rPr>
              <a:t>RESULTS</a:t>
            </a:r>
          </a:p>
        </p:txBody>
      </p:sp>
      <p:sp>
        <p:nvSpPr>
          <p:cNvPr id="7" name="TextBox 7"/>
          <p:cNvSpPr txBox="1"/>
          <p:nvPr/>
        </p:nvSpPr>
        <p:spPr>
          <a:xfrm>
            <a:off x="7967350" y="8881593"/>
            <a:ext cx="2353300" cy="376088"/>
          </a:xfrm>
          <a:prstGeom prst="rect">
            <a:avLst/>
          </a:prstGeom>
        </p:spPr>
        <p:txBody>
          <a:bodyPr lIns="0" tIns="0" rIns="0" bIns="0" rtlCol="0" anchor="t">
            <a:spAutoFit/>
          </a:bodyPr>
          <a:lstStyle/>
          <a:p>
            <a:pPr algn="l">
              <a:lnSpc>
                <a:spcPts val="3160"/>
              </a:lnSpc>
            </a:pPr>
            <a:r>
              <a:rPr lang="en-US" sz="2290" spc="224">
                <a:solidFill>
                  <a:srgbClr val="231F20"/>
                </a:solidFill>
                <a:latin typeface="DM Sans"/>
                <a:ea typeface="DM Sans"/>
                <a:cs typeface="DM Sans"/>
                <a:sym typeface="DM Sans"/>
              </a:rPr>
              <a:t>Over Sampling</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883319" y="3506409"/>
            <a:ext cx="16521363" cy="4605831"/>
            <a:chOff x="0" y="0"/>
            <a:chExt cx="3190544" cy="889461"/>
          </a:xfrm>
        </p:grpSpPr>
        <p:sp>
          <p:nvSpPr>
            <p:cNvPr id="9" name="Freeform 9"/>
            <p:cNvSpPr/>
            <p:nvPr/>
          </p:nvSpPr>
          <p:spPr>
            <a:xfrm>
              <a:off x="0" y="0"/>
              <a:ext cx="3190544" cy="889461"/>
            </a:xfrm>
            <a:custGeom>
              <a:avLst/>
              <a:gdLst/>
              <a:ahLst/>
              <a:cxnLst/>
              <a:rect l="l" t="t" r="r" b="b"/>
              <a:pathLst>
                <a:path w="3190544" h="889461">
                  <a:moveTo>
                    <a:pt x="0" y="0"/>
                  </a:moveTo>
                  <a:lnTo>
                    <a:pt x="3190544" y="0"/>
                  </a:lnTo>
                  <a:lnTo>
                    <a:pt x="3190544" y="889461"/>
                  </a:lnTo>
                  <a:lnTo>
                    <a:pt x="0" y="889461"/>
                  </a:lnTo>
                  <a:close/>
                </a:path>
              </a:pathLst>
            </a:custGeom>
            <a:solidFill>
              <a:srgbClr val="000000">
                <a:alpha val="0"/>
              </a:srgbClr>
            </a:solidFill>
            <a:ln w="38100" cap="sq">
              <a:solidFill>
                <a:srgbClr val="000000"/>
              </a:solidFill>
              <a:prstDash val="solid"/>
              <a:miter/>
            </a:ln>
          </p:spPr>
        </p:sp>
        <p:sp>
          <p:nvSpPr>
            <p:cNvPr id="10" name="TextBox 10"/>
            <p:cNvSpPr txBox="1"/>
            <p:nvPr/>
          </p:nvSpPr>
          <p:spPr>
            <a:xfrm>
              <a:off x="0" y="-19050"/>
              <a:ext cx="3190544" cy="908511"/>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1066542" y="856458"/>
            <a:ext cx="19661642" cy="1249360"/>
          </a:xfrm>
          <a:prstGeom prst="rect">
            <a:avLst/>
          </a:prstGeom>
        </p:spPr>
        <p:txBody>
          <a:bodyPr lIns="0" tIns="0" rIns="0" bIns="0" rtlCol="0" anchor="t">
            <a:spAutoFit/>
          </a:bodyPr>
          <a:lstStyle/>
          <a:p>
            <a:pPr algn="ctr">
              <a:lnSpc>
                <a:spcPts val="10254"/>
              </a:lnSpc>
            </a:pPr>
            <a:r>
              <a:rPr lang="en-US" sz="7430" b="1" spc="728">
                <a:solidFill>
                  <a:srgbClr val="FFFFFF"/>
                </a:solidFill>
                <a:latin typeface="Oswald Bold"/>
                <a:ea typeface="Oswald Bold"/>
                <a:cs typeface="Oswald Bold"/>
                <a:sym typeface="Oswald Bold"/>
              </a:rPr>
              <a:t>REFERENCES</a:t>
            </a:r>
          </a:p>
        </p:txBody>
      </p:sp>
      <p:sp>
        <p:nvSpPr>
          <p:cNvPr id="12" name="TextBox 12"/>
          <p:cNvSpPr txBox="1"/>
          <p:nvPr/>
        </p:nvSpPr>
        <p:spPr>
          <a:xfrm>
            <a:off x="1263716" y="3838361"/>
            <a:ext cx="15760567" cy="3848527"/>
          </a:xfrm>
          <a:prstGeom prst="rect">
            <a:avLst/>
          </a:prstGeom>
        </p:spPr>
        <p:txBody>
          <a:bodyPr lIns="0" tIns="0" rIns="0" bIns="0" rtlCol="0" anchor="t">
            <a:spAutoFit/>
          </a:bodyPr>
          <a:lstStyle/>
          <a:p>
            <a:pPr marL="535716" lvl="1" indent="-267858" algn="l">
              <a:lnSpc>
                <a:spcPts val="3424"/>
              </a:lnSpc>
              <a:buFont typeface="Arial"/>
              <a:buChar char="•"/>
            </a:pPr>
            <a:r>
              <a:rPr lang="en-US" sz="2481" spc="243">
                <a:solidFill>
                  <a:srgbClr val="231F20"/>
                </a:solidFill>
                <a:latin typeface="DM Sans"/>
                <a:ea typeface="DM Sans"/>
                <a:cs typeface="DM Sans"/>
                <a:sym typeface="DM Sans"/>
              </a:rPr>
              <a:t>Dataset Source: Credit Card Fraud Detection Dataset</a:t>
            </a:r>
          </a:p>
          <a:p>
            <a:pPr marL="535716" lvl="1" indent="-267858" algn="l">
              <a:lnSpc>
                <a:spcPts val="3424"/>
              </a:lnSpc>
              <a:buFont typeface="Arial"/>
              <a:buChar char="•"/>
            </a:pPr>
            <a:r>
              <a:rPr lang="en-US" sz="2481" spc="243">
                <a:solidFill>
                  <a:srgbClr val="231F20"/>
                </a:solidFill>
                <a:latin typeface="DM Sans"/>
                <a:ea typeface="DM Sans"/>
                <a:cs typeface="DM Sans"/>
                <a:sym typeface="DM Sans"/>
              </a:rPr>
              <a:t>Available at: https://www.kaggle.com/datasets/mlg-ulb/creditcardfraud?resource=download</a:t>
            </a:r>
          </a:p>
          <a:p>
            <a:pPr algn="l">
              <a:lnSpc>
                <a:spcPts val="3424"/>
              </a:lnSpc>
            </a:pPr>
            <a:endParaRPr lang="en-US" sz="2481" spc="243">
              <a:solidFill>
                <a:srgbClr val="231F20"/>
              </a:solidFill>
              <a:latin typeface="DM Sans"/>
              <a:ea typeface="DM Sans"/>
              <a:cs typeface="DM Sans"/>
              <a:sym typeface="DM Sans"/>
            </a:endParaRPr>
          </a:p>
          <a:p>
            <a:pPr marL="535716" lvl="1" indent="-267858" algn="l">
              <a:lnSpc>
                <a:spcPts val="3424"/>
              </a:lnSpc>
              <a:buFont typeface="Arial"/>
              <a:buChar char="•"/>
            </a:pPr>
            <a:r>
              <a:rPr lang="en-US" sz="2481" spc="243">
                <a:solidFill>
                  <a:srgbClr val="231F20"/>
                </a:solidFill>
                <a:latin typeface="DM Sans"/>
                <a:ea typeface="DM Sans"/>
                <a:cs typeface="DM Sans"/>
                <a:sym typeface="DM Sans"/>
              </a:rPr>
              <a:t>Tools and Libraries:</a:t>
            </a:r>
          </a:p>
          <a:p>
            <a:pPr marL="1071432" lvl="2" indent="-357144" algn="l">
              <a:lnSpc>
                <a:spcPts val="3424"/>
              </a:lnSpc>
              <a:buFont typeface="Arial"/>
              <a:buChar char="⚬"/>
            </a:pPr>
            <a:r>
              <a:rPr lang="en-US" sz="2481" spc="243">
                <a:solidFill>
                  <a:srgbClr val="231F20"/>
                </a:solidFill>
                <a:latin typeface="DM Sans"/>
                <a:ea typeface="DM Sans"/>
                <a:cs typeface="DM Sans"/>
                <a:sym typeface="DM Sans"/>
              </a:rPr>
              <a:t>Pandas</a:t>
            </a:r>
          </a:p>
          <a:p>
            <a:pPr marL="1071432" lvl="2" indent="-357144" algn="l">
              <a:lnSpc>
                <a:spcPts val="3424"/>
              </a:lnSpc>
              <a:buFont typeface="Arial"/>
              <a:buChar char="⚬"/>
            </a:pPr>
            <a:r>
              <a:rPr lang="en-US" sz="2481" spc="243">
                <a:solidFill>
                  <a:srgbClr val="231F20"/>
                </a:solidFill>
                <a:latin typeface="DM Sans"/>
                <a:ea typeface="DM Sans"/>
                <a:cs typeface="DM Sans"/>
                <a:sym typeface="DM Sans"/>
              </a:rPr>
              <a:t>scikit-learn documentation</a:t>
            </a:r>
          </a:p>
          <a:p>
            <a:pPr marL="1071432" lvl="2" indent="-357144" algn="l">
              <a:lnSpc>
                <a:spcPts val="3424"/>
              </a:lnSpc>
              <a:buFont typeface="Arial"/>
              <a:buChar char="⚬"/>
            </a:pPr>
            <a:r>
              <a:rPr lang="en-US" sz="2481" spc="243">
                <a:solidFill>
                  <a:srgbClr val="231F20"/>
                </a:solidFill>
                <a:latin typeface="DM Sans"/>
                <a:ea typeface="DM Sans"/>
                <a:cs typeface="DM Sans"/>
                <a:sym typeface="DM Sans"/>
              </a:rPr>
              <a:t>matplotlib documentation</a:t>
            </a:r>
          </a:p>
          <a:p>
            <a:pPr marL="1071432" lvl="2" indent="-357144" algn="l">
              <a:lnSpc>
                <a:spcPts val="3424"/>
              </a:lnSpc>
              <a:buFont typeface="Arial"/>
              <a:buChar char="⚬"/>
            </a:pPr>
            <a:r>
              <a:rPr lang="en-US" sz="2481" spc="243">
                <a:solidFill>
                  <a:srgbClr val="231F20"/>
                </a:solidFill>
                <a:latin typeface="DM Sans"/>
                <a:ea typeface="DM Sans"/>
                <a:cs typeface="DM Sans"/>
                <a:sym typeface="DM Sans"/>
              </a:rPr>
              <a:t>seaborn documentation</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364</Words>
  <Application>Microsoft Office PowerPoint</Application>
  <PresentationFormat>Custom</PresentationFormat>
  <Paragraphs>50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DM Sans</vt:lpstr>
      <vt:lpstr>Oswald Bold</vt:lpstr>
      <vt:lpstr>Montserrat Classic Bold</vt:lpstr>
      <vt:lpstr>Oswald</vt:lpstr>
      <vt:lpstr>Calibri</vt:lpstr>
      <vt:lpstr>Arial</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Dhruv Arora</cp:lastModifiedBy>
  <cp:revision>2</cp:revision>
  <dcterms:created xsi:type="dcterms:W3CDTF">2006-08-16T00:00:00Z</dcterms:created>
  <dcterms:modified xsi:type="dcterms:W3CDTF">2024-11-19T18:37:46Z</dcterms:modified>
  <dc:identifier>DAGWin_sMag</dc:identifier>
</cp:coreProperties>
</file>