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147471221" r:id="rId5"/>
    <p:sldId id="2147471226" r:id="rId6"/>
    <p:sldId id="2147471230" r:id="rId7"/>
    <p:sldId id="2147471234" r:id="rId8"/>
    <p:sldId id="2147471232" r:id="rId9"/>
    <p:sldId id="2147471240" r:id="rId10"/>
    <p:sldId id="2147471248" r:id="rId11"/>
    <p:sldId id="2147471239" r:id="rId12"/>
    <p:sldId id="2147471245" r:id="rId13"/>
    <p:sldId id="2147471228" r:id="rId14"/>
    <p:sldId id="2147471246" r:id="rId15"/>
    <p:sldId id="2147471238" r:id="rId16"/>
    <p:sldId id="2147471244" r:id="rId17"/>
    <p:sldId id="2147471242" r:id="rId18"/>
    <p:sldId id="2147471247" r:id="rId19"/>
    <p:sldId id="2147471243" r:id="rId20"/>
    <p:sldId id="2147471229" r:id="rId21"/>
    <p:sldId id="2147471235" r:id="rId22"/>
    <p:sldId id="214747124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E7F329-C0C6-46DB-9045-A3DA5407B3F2}">
          <p14:sldIdLst>
            <p14:sldId id="2147471221"/>
            <p14:sldId id="2147471226"/>
            <p14:sldId id="2147471230"/>
            <p14:sldId id="2147471234"/>
            <p14:sldId id="2147471232"/>
            <p14:sldId id="2147471240"/>
            <p14:sldId id="2147471248"/>
            <p14:sldId id="2147471239"/>
            <p14:sldId id="2147471245"/>
            <p14:sldId id="2147471228"/>
            <p14:sldId id="2147471246"/>
            <p14:sldId id="2147471238"/>
            <p14:sldId id="2147471244"/>
            <p14:sldId id="2147471242"/>
            <p14:sldId id="2147471247"/>
          </p14:sldIdLst>
        </p14:section>
        <p14:section name="Appendix" id="{B5F164B8-941C-42E0-BD4B-203682521345}">
          <p14:sldIdLst>
            <p14:sldId id="2147471243"/>
            <p14:sldId id="2147471229"/>
            <p14:sldId id="2147471235"/>
            <p14:sldId id="214747124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BA3600-4100-3853-0696-FBFBE1EA5389}" name="Mulcahy, Shane" initials="SM" userId="S::shane.mulcahy@accenture.com::458cbfe6-eccd-4f50-9441-a17c25b25f30" providerId="AD"/>
  <p188:author id="{A0EB2902-1231-F684-0A03-812BDBDF36E9}" name="Parekh, Manan" initials="PM" userId="S::manan.parekh@accenture.com::12764285-dac2-45e8-a316-0c24645e5c82" providerId="AD"/>
  <p188:author id="{ECEC2940-9EDE-5E04-D16F-6E6896F1D6A3}" name="Wilson, Alex" initials="WA" userId="S::alexander.a.wilson@accenture.com::f339e38a-d1e4-4041-91c2-6f2eab5f1358" providerId="AD"/>
  <p188:author id="{45F40B41-D6F7-9AB9-FE76-57CD6075965F}" name="Jain, Rupesh" initials="JR" userId="S::rupesh.b.jain@accenture.com::49a408e3-e8a4-4076-accd-20e669149fb0" providerId="AD"/>
  <p188:author id="{26978B49-BB6E-0217-3959-2319597AD2BA}" name="Sharma, Ria" initials="SR" userId="S::ria.sharma@accenture.com::ecb33575-76c3-4f47-96e1-8405a19bb4dd" providerId="AD"/>
  <p188:author id="{3481EB4B-E850-7F08-8B71-44A04D23BA7B}" name="Jain, Yogesh" initials="JY" userId="S::yogesh.b.jain@accenture.com::32e606cf-06f9-41e6-9f25-ce2726fad24c" providerId="AD"/>
  <p188:author id="{E9C6074C-D23D-9FB8-C064-6FA1CC8F70AB}" name="Peightal, Colleen" initials="CP" userId="S::colleen.e.peightal@accenture.com::2d2e7091-2b67-4bfb-9693-a8292e8d0aa5" providerId="AD"/>
  <p188:author id="{29005C50-037F-886C-5FC6-53F2BF1121D0}" name="Saboo, Shruti" initials="SS" userId="S::shruti.saboo@accenture.com::9074a5fe-aae1-4af9-a89b-9698ea53b164" providerId="AD"/>
  <p188:author id="{12C22356-09E0-7555-DE56-FDF874228CFC}" name="Ujjawal, Juhi" initials="UJ" userId="S::juhi.ujjawal@accenture.com::0db343ec-112c-444b-983b-da3260a44a57" providerId="AD"/>
  <p188:author id="{E7629E59-1C77-CB61-DCB5-71E867E9C477}" name="Child, Andrew G." initials="CAG" userId="S::andrew.g.child@accenture.com::0b08f531-4a29-4c6f-8937-c8c3a435d1aa" providerId="AD"/>
  <p188:author id="{53BB866A-5B53-ED63-62A7-2C02FD2D36DF}" name="Kumar, Sumit I." initials="KSI" userId="S::sumit.i.kumar@accenture.com::1cbf0898-664e-4415-821d-2063e7e9dc16" providerId="AD"/>
  <p188:author id="{8A93169D-8C0B-EE71-6646-39F932D8236E}" name="Morrissey, Jason" initials="MJ" userId="S::jason.morrissey@accenture.com::49796d57-d6e0-4a81-a52c-ed4795f2a193" providerId="AD"/>
  <p188:author id="{9344D1B1-9D60-CFDF-802F-82FBBAF68EA0}" name="Devarajan, Ranjani" initials="RD" userId="S::ranjani.devarajan@accenture.com::d34b72f8-0435-45d7-b4b3-e41e7576f615" providerId="AD"/>
  <p188:author id="{D61F87DD-EC71-F922-C1C6-57998AF77F3E}" name="Sanghvi, Disha" initials="SD" userId="S::disha.j.sanghvi@accenture.com::0198258a-0ffc-4432-aad9-96ba666717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7FF"/>
    <a:srgbClr val="50097A"/>
    <a:srgbClr val="7500C0"/>
    <a:srgbClr val="580090"/>
    <a:srgbClr val="F2F2F2"/>
    <a:srgbClr val="CCCCFF"/>
    <a:srgbClr val="A100FF"/>
    <a:srgbClr val="E6DCFF"/>
    <a:srgbClr val="EAEAE8"/>
    <a:srgbClr val="AB47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64" autoAdjust="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eetings Slide - G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3" name="Picture 2">
            <a:extLst>
              <a:ext uri="{FF2B5EF4-FFF2-40B4-BE49-F238E27FC236}">
                <a16:creationId xmlns:a16="http://schemas.microsoft.com/office/drawing/2014/main" id="{C02984D0-732D-42D6-9902-5076C03E91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8221" y="5881492"/>
            <a:ext cx="4395557" cy="278295"/>
          </a:xfrm>
          <a:prstGeom prst="rect">
            <a:avLst/>
          </a:prstGeom>
        </p:spPr>
      </p:pic>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August 12, 2024</a:t>
            </a:fld>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Cor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Dar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etings Slide -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6" name="Picture 5">
            <a:extLst>
              <a:ext uri="{FF2B5EF4-FFF2-40B4-BE49-F238E27FC236}">
                <a16:creationId xmlns:a16="http://schemas.microsoft.com/office/drawing/2014/main" id="{B63E249B-71DD-844A-A419-DCE08CBE4D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98221" y="5881492"/>
            <a:ext cx="4395557" cy="278295"/>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August 12, 2024</a:t>
            </a:fld>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 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etings + Greater Than L">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Message Gradient Dark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 Message Mid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reetings + Greater Than L">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390876"/>
          </a:xfrm>
          <a:prstGeom prst="rect">
            <a:avLst/>
          </a:prstGeom>
        </p:spPr>
        <p:txBody>
          <a:bodyPr lIns="0" tIns="0">
            <a:spAutoFit/>
          </a:bodyPr>
          <a:lstStyle>
            <a:lvl1pPr>
              <a:lnSpc>
                <a:spcPct val="80000"/>
              </a:lnSpc>
              <a:defRPr sz="2800"/>
            </a:lvl1pPr>
          </a:lstStyle>
          <a:p>
            <a:r>
              <a:rPr lang="en-GB"/>
              <a:t>Place headline here (36pt, min 30pt)</a:t>
            </a:r>
            <a:endParaRPr lang="en-US"/>
          </a:p>
        </p:txBody>
      </p:sp>
      <p:sp>
        <p:nvSpPr>
          <p:cNvPr id="5" name="Content Placeholder 4">
            <a:extLst>
              <a:ext uri="{FF2B5EF4-FFF2-40B4-BE49-F238E27FC236}">
                <a16:creationId xmlns:a16="http://schemas.microsoft.com/office/drawing/2014/main" id="{D71F71F0-BCF5-446B-95A7-1C9BF4010E3E}"/>
              </a:ext>
            </a:extLst>
          </p:cNvPr>
          <p:cNvSpPr>
            <a:spLocks noGrp="1"/>
          </p:cNvSpPr>
          <p:nvPr>
            <p:ph sz="quarter" idx="10"/>
          </p:nvPr>
        </p:nvSpPr>
        <p:spPr>
          <a:xfrm>
            <a:off x="381000" y="796498"/>
            <a:ext cx="11430000" cy="323165"/>
          </a:xfrm>
          <a:prstGeom prst="rect">
            <a:avLst/>
          </a:prstGeom>
        </p:spPr>
        <p:txBody>
          <a:bodyPr lIns="0" tIns="45720">
            <a:spAutoFit/>
          </a:bodyPr>
          <a:lstStyle>
            <a:lvl1pPr>
              <a:lnSpc>
                <a:spcPts val="1800"/>
              </a:lnSpc>
              <a:defRPr sz="1600" b="1">
                <a:solidFill>
                  <a:schemeClr val="accent1"/>
                </a:solidFill>
              </a:defRPr>
            </a:lvl1pPr>
            <a:lvl2pPr>
              <a:defRPr sz="1600" b="1">
                <a:solidFill>
                  <a:schemeClr val="accent2"/>
                </a:solidFill>
              </a:defRPr>
            </a:lvl2pPr>
            <a:lvl3pPr>
              <a:defRPr sz="1600" b="1">
                <a:solidFill>
                  <a:schemeClr val="accent2"/>
                </a:solidFill>
              </a:defRPr>
            </a:lvl3pPr>
            <a:lvl4pPr>
              <a:defRPr sz="1600" b="1">
                <a:solidFill>
                  <a:schemeClr val="accent2"/>
                </a:solidFill>
              </a:defRPr>
            </a:lvl4pPr>
            <a:lvl5pPr>
              <a:defRPr sz="1600" b="1">
                <a:solidFill>
                  <a:schemeClr val="accent2"/>
                </a:solidFill>
              </a:defRPr>
            </a:lvl5pPr>
          </a:lstStyle>
          <a:p>
            <a:pPr lvl="0"/>
            <a:r>
              <a:rPr lang="en-US"/>
              <a:t>Click to edit Master text styles</a:t>
            </a:r>
          </a:p>
        </p:txBody>
      </p:sp>
    </p:spTree>
    <p:extLst>
      <p:ext uri="{BB962C8B-B14F-4D97-AF65-F5344CB8AC3E}">
        <p14:creationId xmlns:p14="http://schemas.microsoft.com/office/powerpoint/2010/main" val="1118361760"/>
      </p:ext>
    </p:extLst>
  </p:cSld>
  <p:clrMapOvr>
    <a:masterClrMapping/>
  </p:clrMapOvr>
  <p:extLst>
    <p:ext uri="{DCECCB84-F9BA-43D5-87BE-67443E8EF086}">
      <p15:sldGuideLst xmlns:p15="http://schemas.microsoft.com/office/powerpoint/2012/main">
        <p15:guide id="1" orient="horz" pos="79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etings + Greater Than 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4" name="Picture 3">
            <a:extLst>
              <a:ext uri="{FF2B5EF4-FFF2-40B4-BE49-F238E27FC236}">
                <a16:creationId xmlns:a16="http://schemas.microsoft.com/office/drawing/2014/main" id="{9EDA13B6-DED0-467D-BE25-BD8B9FEEF2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81492"/>
            <a:ext cx="4332773" cy="274320"/>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 - Large GT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Monday, August 12,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 - Left-aligned, G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August 12,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6" name="Picture 5">
            <a:extLst>
              <a:ext uri="{FF2B5EF4-FFF2-40B4-BE49-F238E27FC236}">
                <a16:creationId xmlns:a16="http://schemas.microsoft.com/office/drawing/2014/main" id="{4DC00D36-8672-4CC5-BCC9-94800B083E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Image - Left-aligned, Logo">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August 12,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Image - Left-aligned,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August 12,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spTree>
    <p:extLst>
      <p:ext uri="{BB962C8B-B14F-4D97-AF65-F5344CB8AC3E}">
        <p14:creationId xmlns:p14="http://schemas.microsoft.com/office/powerpoint/2010/main" val="26923913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ver Image - Left-aligned,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Monday, August 12,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5" name="Picture 14">
            <a:extLst>
              <a:ext uri="{FF2B5EF4-FFF2-40B4-BE49-F238E27FC236}">
                <a16:creationId xmlns:a16="http://schemas.microsoft.com/office/drawing/2014/main" id="{FA167907-8907-9E46-A65A-15989AEB0BB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1" y="6198895"/>
            <a:ext cx="4395558" cy="278104"/>
          </a:xfrm>
          <a:prstGeom prst="rect">
            <a:avLst/>
          </a:prstGeom>
        </p:spPr>
      </p:pic>
    </p:spTree>
    <p:extLst>
      <p:ext uri="{BB962C8B-B14F-4D97-AF65-F5344CB8AC3E}">
        <p14:creationId xmlns:p14="http://schemas.microsoft.com/office/powerpoint/2010/main" val="40933367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2024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August 12,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8"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 id="2147483757" r:id="rId36"/>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50B2-2BB1-A5EF-3FDA-827DB3650D22}"/>
              </a:ext>
            </a:extLst>
          </p:cNvPr>
          <p:cNvSpPr>
            <a:spLocks noGrp="1"/>
          </p:cNvSpPr>
          <p:nvPr>
            <p:ph type="title"/>
          </p:nvPr>
        </p:nvSpPr>
        <p:spPr>
          <a:xfrm>
            <a:off x="340359" y="3171713"/>
            <a:ext cx="7040753" cy="2221454"/>
          </a:xfrm>
        </p:spPr>
        <p:txBody>
          <a:bodyPr/>
          <a:lstStyle/>
          <a:p>
            <a:r>
              <a:rPr lang="en-US" sz="4800" dirty="0">
                <a:latin typeface="HK Grotesk Bold"/>
                <a:ea typeface="HK Grotesk Bold"/>
                <a:cs typeface="HK Grotesk Bold"/>
                <a:sym typeface="HK Grotesk Bold"/>
              </a:rPr>
              <a:t>Improvise GenAI based Financial Services</a:t>
            </a:r>
            <a:br>
              <a:rPr lang="en-US" sz="4800" dirty="0"/>
            </a:br>
            <a:br>
              <a:rPr lang="en-US" sz="4800" dirty="0"/>
            </a:br>
            <a:br>
              <a:rPr lang="en-US" sz="4800" dirty="0"/>
            </a:br>
            <a:br>
              <a:rPr lang="en-US" sz="4800" dirty="0"/>
            </a:br>
            <a:r>
              <a:rPr lang="en-US" sz="2400" dirty="0"/>
              <a:t>Dhruv Bhatia</a:t>
            </a:r>
            <a:br>
              <a:rPr lang="en-US" sz="4800" dirty="0"/>
            </a:br>
            <a:r>
              <a:rPr lang="en-US" sz="1400" b="0" dirty="0"/>
              <a:t>August 2024</a:t>
            </a:r>
            <a:endParaRPr lang="en-US" sz="4800" b="0" dirty="0"/>
          </a:p>
        </p:txBody>
      </p:sp>
      <p:pic>
        <p:nvPicPr>
          <p:cNvPr id="3" name="Accenture Logo" descr="Accenture Logo">
            <a:extLst>
              <a:ext uri="{FF2B5EF4-FFF2-40B4-BE49-F238E27FC236}">
                <a16:creationId xmlns:a16="http://schemas.microsoft.com/office/drawing/2014/main" id="{F46A1DBC-2422-45E2-E9C9-E541D80A633C}"/>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005088" y="195254"/>
            <a:ext cx="1615097" cy="426069"/>
          </a:xfrm>
          <a:prstGeom prst="rect">
            <a:avLst/>
          </a:prstGeom>
        </p:spPr>
      </p:pic>
    </p:spTree>
    <p:extLst>
      <p:ext uri="{BB962C8B-B14F-4D97-AF65-F5344CB8AC3E}">
        <p14:creationId xmlns:p14="http://schemas.microsoft.com/office/powerpoint/2010/main" val="299771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5F1C-4D34-E72F-7C8B-7829AD47844F}"/>
              </a:ext>
            </a:extLst>
          </p:cNvPr>
          <p:cNvSpPr>
            <a:spLocks noGrp="1"/>
          </p:cNvSpPr>
          <p:nvPr>
            <p:ph type="title"/>
          </p:nvPr>
        </p:nvSpPr>
        <p:spPr>
          <a:xfrm>
            <a:off x="403375" y="318497"/>
            <a:ext cx="11430000" cy="403828"/>
          </a:xfrm>
        </p:spPr>
        <p:txBody>
          <a:bodyPr/>
          <a:lstStyle/>
          <a:p>
            <a:r>
              <a:rPr lang="en-GB" sz="3200" dirty="0"/>
              <a:t>Approach steps in PEFT – Tailored </a:t>
            </a:r>
            <a:endParaRPr lang="en-US" sz="3200" dirty="0"/>
          </a:p>
        </p:txBody>
      </p:sp>
      <p:sp>
        <p:nvSpPr>
          <p:cNvPr id="3" name="Content Placeholder 2">
            <a:extLst>
              <a:ext uri="{FF2B5EF4-FFF2-40B4-BE49-F238E27FC236}">
                <a16:creationId xmlns:a16="http://schemas.microsoft.com/office/drawing/2014/main" id="{5CC60727-31FF-B9F3-99D5-E5424D6A01A1}"/>
              </a:ext>
            </a:extLst>
          </p:cNvPr>
          <p:cNvSpPr>
            <a:spLocks noGrp="1"/>
          </p:cNvSpPr>
          <p:nvPr>
            <p:ph sz="quarter" idx="10"/>
          </p:nvPr>
        </p:nvSpPr>
        <p:spPr>
          <a:xfrm>
            <a:off x="403375" y="713092"/>
            <a:ext cx="11430000" cy="276999"/>
          </a:xfrm>
        </p:spPr>
        <p:txBody>
          <a:bodyPr/>
          <a:lstStyle/>
          <a:p>
            <a:r>
              <a:rPr lang="en-GB" dirty="0"/>
              <a:t>Following are the different steps which was followed to achieve customization with sample LLM – Llama 2</a:t>
            </a:r>
          </a:p>
        </p:txBody>
      </p:sp>
      <p:cxnSp>
        <p:nvCxnSpPr>
          <p:cNvPr id="4" name="Straight Connector 3">
            <a:extLst>
              <a:ext uri="{FF2B5EF4-FFF2-40B4-BE49-F238E27FC236}">
                <a16:creationId xmlns:a16="http://schemas.microsoft.com/office/drawing/2014/main" id="{1FC916A2-02AD-FA92-CD4F-0BD0E58EF4CC}"/>
              </a:ext>
            </a:extLst>
          </p:cNvPr>
          <p:cNvCxnSpPr>
            <a:cxnSpLocks/>
          </p:cNvCxnSpPr>
          <p:nvPr/>
        </p:nvCxnSpPr>
        <p:spPr>
          <a:xfrm>
            <a:off x="563983" y="1699285"/>
            <a:ext cx="10567600" cy="0"/>
          </a:xfrm>
          <a:prstGeom prst="line">
            <a:avLst/>
          </a:prstGeom>
          <a:ln w="19050">
            <a:solidFill>
              <a:schemeClr val="accent4">
                <a:lumMod val="75000"/>
                <a:lumOff val="25000"/>
              </a:schemeClr>
            </a:solidFill>
            <a:prstDash val="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C4E5032D-9042-2135-FAFC-411919697097}"/>
              </a:ext>
            </a:extLst>
          </p:cNvPr>
          <p:cNvSpPr/>
          <p:nvPr/>
        </p:nvSpPr>
        <p:spPr>
          <a:xfrm>
            <a:off x="8420290" y="2174692"/>
            <a:ext cx="1916214" cy="374174"/>
          </a:xfrm>
          <a:prstGeom prst="rect">
            <a:avLst/>
          </a:prstGeom>
          <a:noFill/>
          <a:ln>
            <a:noFill/>
          </a:ln>
        </p:spPr>
        <p:txBody>
          <a:bodyPr wrap="square" lIns="0" tIns="0" rIns="0" bIns="0" rtlCol="0" anchor="t" anchorCtr="0">
            <a:noAutofit/>
          </a:bodyPr>
          <a:lstStyle/>
          <a:p>
            <a:pPr algn="ctr">
              <a:lnSpc>
                <a:spcPct val="90000"/>
              </a:lnSpc>
            </a:pPr>
            <a:r>
              <a:rPr lang="en-US" sz="1400" b="1" cap="all"/>
              <a:t>TESTING AND VALIDATION</a:t>
            </a:r>
          </a:p>
        </p:txBody>
      </p:sp>
      <p:sp>
        <p:nvSpPr>
          <p:cNvPr id="7" name="Rectangle 6">
            <a:extLst>
              <a:ext uri="{FF2B5EF4-FFF2-40B4-BE49-F238E27FC236}">
                <a16:creationId xmlns:a16="http://schemas.microsoft.com/office/drawing/2014/main" id="{BB24278C-326A-B605-C59A-14CBDAC925CF}"/>
              </a:ext>
            </a:extLst>
          </p:cNvPr>
          <p:cNvSpPr/>
          <p:nvPr/>
        </p:nvSpPr>
        <p:spPr>
          <a:xfrm>
            <a:off x="1748837" y="2177190"/>
            <a:ext cx="1916214" cy="374174"/>
          </a:xfrm>
          <a:prstGeom prst="rect">
            <a:avLst/>
          </a:prstGeom>
          <a:noFill/>
          <a:ln>
            <a:noFill/>
          </a:ln>
        </p:spPr>
        <p:txBody>
          <a:bodyPr wrap="square" lIns="0" tIns="0" rIns="0" bIns="0" rtlCol="0" anchor="t" anchorCtr="0">
            <a:noAutofit/>
          </a:bodyPr>
          <a:lstStyle/>
          <a:p>
            <a:pPr algn="ctr">
              <a:lnSpc>
                <a:spcPct val="90000"/>
              </a:lnSpc>
            </a:pPr>
            <a:endParaRPr lang="en-US" sz="1400" b="1" cap="all">
              <a:solidFill>
                <a:schemeClr val="bg1"/>
              </a:solidFill>
            </a:endParaRPr>
          </a:p>
        </p:txBody>
      </p:sp>
      <p:sp>
        <p:nvSpPr>
          <p:cNvPr id="8" name="Rectangle 7">
            <a:extLst>
              <a:ext uri="{FF2B5EF4-FFF2-40B4-BE49-F238E27FC236}">
                <a16:creationId xmlns:a16="http://schemas.microsoft.com/office/drawing/2014/main" id="{EE075692-9D93-0A59-2D9A-261307E3A0DF}"/>
              </a:ext>
            </a:extLst>
          </p:cNvPr>
          <p:cNvSpPr/>
          <p:nvPr/>
        </p:nvSpPr>
        <p:spPr>
          <a:xfrm>
            <a:off x="6118375" y="2177190"/>
            <a:ext cx="1916214" cy="374174"/>
          </a:xfrm>
          <a:prstGeom prst="rect">
            <a:avLst/>
          </a:prstGeom>
          <a:noFill/>
          <a:ln>
            <a:noFill/>
          </a:ln>
        </p:spPr>
        <p:txBody>
          <a:bodyPr wrap="square" lIns="0" tIns="0" rIns="0" bIns="0" rtlCol="0" anchor="t" anchorCtr="0">
            <a:noAutofit/>
          </a:bodyPr>
          <a:lstStyle/>
          <a:p>
            <a:pPr algn="ctr">
              <a:lnSpc>
                <a:spcPct val="90000"/>
              </a:lnSpc>
            </a:pPr>
            <a:r>
              <a:rPr lang="en-US" sz="1400" b="1" cap="all" dirty="0"/>
              <a:t>PEFT steps</a:t>
            </a:r>
          </a:p>
        </p:txBody>
      </p:sp>
      <p:sp>
        <p:nvSpPr>
          <p:cNvPr id="10" name="Rectangle 9">
            <a:extLst>
              <a:ext uri="{FF2B5EF4-FFF2-40B4-BE49-F238E27FC236}">
                <a16:creationId xmlns:a16="http://schemas.microsoft.com/office/drawing/2014/main" id="{5D0CFDAD-E227-908C-A84A-9B3150F927A9}"/>
              </a:ext>
            </a:extLst>
          </p:cNvPr>
          <p:cNvSpPr/>
          <p:nvPr/>
        </p:nvSpPr>
        <p:spPr>
          <a:xfrm>
            <a:off x="3933606" y="2177190"/>
            <a:ext cx="1916214" cy="374174"/>
          </a:xfrm>
          <a:prstGeom prst="rect">
            <a:avLst/>
          </a:prstGeom>
          <a:noFill/>
          <a:ln>
            <a:noFill/>
          </a:ln>
        </p:spPr>
        <p:txBody>
          <a:bodyPr wrap="square" lIns="0" tIns="0" rIns="0" bIns="0" rtlCol="0" anchor="t" anchorCtr="0">
            <a:noAutofit/>
          </a:bodyPr>
          <a:lstStyle/>
          <a:p>
            <a:pPr algn="ctr">
              <a:lnSpc>
                <a:spcPct val="90000"/>
              </a:lnSpc>
            </a:pPr>
            <a:r>
              <a:rPr lang="en-US" sz="1400" b="1" cap="all" dirty="0"/>
              <a:t>Environment creation</a:t>
            </a:r>
            <a:endParaRPr lang="en-US" sz="1400" b="1" cap="all" dirty="0">
              <a:solidFill>
                <a:schemeClr val="bg1"/>
              </a:solidFill>
            </a:endParaRPr>
          </a:p>
        </p:txBody>
      </p:sp>
      <p:sp>
        <p:nvSpPr>
          <p:cNvPr id="12" name="Oval 11">
            <a:extLst>
              <a:ext uri="{FF2B5EF4-FFF2-40B4-BE49-F238E27FC236}">
                <a16:creationId xmlns:a16="http://schemas.microsoft.com/office/drawing/2014/main" id="{6B6C02B4-31C5-110E-EBF0-0D53BEBE43E8}"/>
              </a:ext>
            </a:extLst>
          </p:cNvPr>
          <p:cNvSpPr/>
          <p:nvPr/>
        </p:nvSpPr>
        <p:spPr>
          <a:xfrm>
            <a:off x="2297280" y="1312460"/>
            <a:ext cx="819322" cy="744636"/>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3" name="Oval 12">
            <a:extLst>
              <a:ext uri="{FF2B5EF4-FFF2-40B4-BE49-F238E27FC236}">
                <a16:creationId xmlns:a16="http://schemas.microsoft.com/office/drawing/2014/main" id="{679A5529-06B3-2EDB-72EB-7EFC256141E1}"/>
              </a:ext>
            </a:extLst>
          </p:cNvPr>
          <p:cNvSpPr/>
          <p:nvPr/>
        </p:nvSpPr>
        <p:spPr>
          <a:xfrm>
            <a:off x="4468710" y="1312460"/>
            <a:ext cx="819322" cy="744636"/>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Oval 13">
            <a:extLst>
              <a:ext uri="{FF2B5EF4-FFF2-40B4-BE49-F238E27FC236}">
                <a16:creationId xmlns:a16="http://schemas.microsoft.com/office/drawing/2014/main" id="{B09B1823-F6A4-C48C-FA48-DB0223215EDF}"/>
              </a:ext>
            </a:extLst>
          </p:cNvPr>
          <p:cNvSpPr/>
          <p:nvPr/>
        </p:nvSpPr>
        <p:spPr>
          <a:xfrm>
            <a:off x="6680894" y="1312460"/>
            <a:ext cx="819322" cy="744636"/>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5" name="Oval 14">
            <a:extLst>
              <a:ext uri="{FF2B5EF4-FFF2-40B4-BE49-F238E27FC236}">
                <a16:creationId xmlns:a16="http://schemas.microsoft.com/office/drawing/2014/main" id="{3BD40E17-4122-AF6D-97E1-C3292F719F2E}"/>
              </a:ext>
            </a:extLst>
          </p:cNvPr>
          <p:cNvSpPr/>
          <p:nvPr/>
        </p:nvSpPr>
        <p:spPr>
          <a:xfrm>
            <a:off x="8909133" y="1312460"/>
            <a:ext cx="819322" cy="744636"/>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7" name="Rectangle 16">
            <a:extLst>
              <a:ext uri="{FF2B5EF4-FFF2-40B4-BE49-F238E27FC236}">
                <a16:creationId xmlns:a16="http://schemas.microsoft.com/office/drawing/2014/main" id="{9824411C-2FD3-453A-8540-38DBE1C6E3DF}"/>
              </a:ext>
            </a:extLst>
          </p:cNvPr>
          <p:cNvSpPr/>
          <p:nvPr/>
        </p:nvSpPr>
        <p:spPr>
          <a:xfrm>
            <a:off x="1756573" y="2177190"/>
            <a:ext cx="1908476" cy="335575"/>
          </a:xfrm>
          <a:prstGeom prst="rect">
            <a:avLst/>
          </a:prstGeom>
        </p:spPr>
        <p:txBody>
          <a:bodyPr wrap="square" lIns="0" tIns="0" rIns="0" bIns="0" anchor="ctr">
            <a:noAutofit/>
          </a:bodyPr>
          <a:lstStyle/>
          <a:p>
            <a:pPr algn="ctr">
              <a:lnSpc>
                <a:spcPct val="90000"/>
              </a:lnSpc>
            </a:pPr>
            <a:r>
              <a:rPr lang="en-US" sz="1400" b="1" cap="all"/>
              <a:t>DATA </a:t>
            </a:r>
          </a:p>
          <a:p>
            <a:pPr algn="ctr">
              <a:lnSpc>
                <a:spcPct val="90000"/>
              </a:lnSpc>
            </a:pPr>
            <a:r>
              <a:rPr lang="en-US" sz="1400" b="1" cap="all"/>
              <a:t>PROVISIONING </a:t>
            </a:r>
          </a:p>
        </p:txBody>
      </p:sp>
      <p:sp>
        <p:nvSpPr>
          <p:cNvPr id="20" name="Freeform 90">
            <a:extLst>
              <a:ext uri="{FF2B5EF4-FFF2-40B4-BE49-F238E27FC236}">
                <a16:creationId xmlns:a16="http://schemas.microsoft.com/office/drawing/2014/main" id="{3BC645BE-2B06-2BB9-F6AE-5E303F6D1723}"/>
              </a:ext>
            </a:extLst>
          </p:cNvPr>
          <p:cNvSpPr/>
          <p:nvPr/>
        </p:nvSpPr>
        <p:spPr>
          <a:xfrm rot="5400000">
            <a:off x="5774794" y="-2630539"/>
            <a:ext cx="59998" cy="1065358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22" name="TextBox 21">
            <a:extLst>
              <a:ext uri="{FF2B5EF4-FFF2-40B4-BE49-F238E27FC236}">
                <a16:creationId xmlns:a16="http://schemas.microsoft.com/office/drawing/2014/main" id="{1DD36221-4B1B-75F6-AF31-C55160F03CAE}"/>
              </a:ext>
            </a:extLst>
          </p:cNvPr>
          <p:cNvSpPr txBox="1"/>
          <p:nvPr/>
        </p:nvSpPr>
        <p:spPr>
          <a:xfrm>
            <a:off x="268985" y="3758622"/>
            <a:ext cx="1409802" cy="276999"/>
          </a:xfrm>
          <a:prstGeom prst="rect">
            <a:avLst/>
          </a:prstGeom>
          <a:noFill/>
        </p:spPr>
        <p:txBody>
          <a:bodyPr wrap="square" rtlCol="0">
            <a:spAutoFit/>
          </a:bodyPr>
          <a:lstStyle/>
          <a:p>
            <a:r>
              <a:rPr lang="en-US" sz="1200" b="1" dirty="0"/>
              <a:t>Key Activities</a:t>
            </a:r>
          </a:p>
        </p:txBody>
      </p:sp>
      <p:sp>
        <p:nvSpPr>
          <p:cNvPr id="25" name="Rectangle 24">
            <a:extLst>
              <a:ext uri="{FF2B5EF4-FFF2-40B4-BE49-F238E27FC236}">
                <a16:creationId xmlns:a16="http://schemas.microsoft.com/office/drawing/2014/main" id="{4C9FEB91-70AE-5491-68A0-54C3B2241889}"/>
              </a:ext>
            </a:extLst>
          </p:cNvPr>
          <p:cNvSpPr/>
          <p:nvPr/>
        </p:nvSpPr>
        <p:spPr>
          <a:xfrm>
            <a:off x="1488551" y="2935228"/>
            <a:ext cx="2303498" cy="2394502"/>
          </a:xfrm>
          <a:prstGeom prst="rect">
            <a:avLst/>
          </a:prstGeom>
        </p:spPr>
        <p:txBody>
          <a:bodyPr wrap="square" tIns="91440" bIns="0">
            <a:spAutoFit/>
          </a:bodyPr>
          <a:lstStyle/>
          <a:p>
            <a:pPr marL="171450" indent="-171450">
              <a:lnSpc>
                <a:spcPct val="90000"/>
              </a:lnSpc>
              <a:spcAft>
                <a:spcPts val="1200"/>
              </a:spcAft>
              <a:buFont typeface="Arial" panose="020B0604020202020204" pitchFamily="34" charset="0"/>
              <a:buChar char="•"/>
            </a:pPr>
            <a:r>
              <a:rPr lang="en-US" sz="1200" dirty="0"/>
              <a:t>Collected a corpus of 1K financial advices from HuggingFace (Source for pre-existing open-source datasets and models). </a:t>
            </a:r>
          </a:p>
          <a:p>
            <a:pPr marL="171450" indent="-171450">
              <a:lnSpc>
                <a:spcPct val="90000"/>
              </a:lnSpc>
              <a:spcAft>
                <a:spcPts val="1200"/>
              </a:spcAft>
              <a:buFont typeface="Arial" panose="020B0604020202020204" pitchFamily="34" charset="0"/>
              <a:buChar char="•"/>
            </a:pPr>
            <a:r>
              <a:rPr lang="en-US" sz="1200" dirty="0"/>
              <a:t>Acquired additional data by web scraping the SBI bank website for FAQs.</a:t>
            </a:r>
          </a:p>
          <a:p>
            <a:pPr marL="171450" indent="-171450">
              <a:lnSpc>
                <a:spcPct val="90000"/>
              </a:lnSpc>
              <a:spcAft>
                <a:spcPts val="1200"/>
              </a:spcAft>
              <a:buFont typeface="Arial" panose="020B0604020202020204" pitchFamily="34" charset="0"/>
              <a:buChar char="•"/>
            </a:pPr>
            <a:r>
              <a:rPr lang="en-US" sz="1200" dirty="0"/>
              <a:t>Converted the collected data into a format compatible with the Llama 2 model.</a:t>
            </a:r>
          </a:p>
        </p:txBody>
      </p:sp>
      <p:sp>
        <p:nvSpPr>
          <p:cNvPr id="26" name="Rectangle 25">
            <a:extLst>
              <a:ext uri="{FF2B5EF4-FFF2-40B4-BE49-F238E27FC236}">
                <a16:creationId xmlns:a16="http://schemas.microsoft.com/office/drawing/2014/main" id="{A0859813-66EA-F97C-5985-CDFA57221519}"/>
              </a:ext>
            </a:extLst>
          </p:cNvPr>
          <p:cNvSpPr/>
          <p:nvPr/>
        </p:nvSpPr>
        <p:spPr>
          <a:xfrm>
            <a:off x="3792048" y="2935228"/>
            <a:ext cx="2055735" cy="2456826"/>
          </a:xfrm>
          <a:prstGeom prst="rect">
            <a:avLst/>
          </a:prstGeom>
        </p:spPr>
        <p:txBody>
          <a:bodyPr wrap="square" tIns="91440" bIns="0">
            <a:spAutoFit/>
          </a:bodyPr>
          <a:lstStyle/>
          <a:p>
            <a:pPr marL="171450" indent="-171450">
              <a:lnSpc>
                <a:spcPct val="90000"/>
              </a:lnSpc>
              <a:spcAft>
                <a:spcPts val="1200"/>
              </a:spcAft>
              <a:buFont typeface="Arial" panose="020B0604020202020204" pitchFamily="34" charset="0"/>
              <a:buChar char="•"/>
            </a:pPr>
            <a:r>
              <a:rPr lang="en-US" sz="1200" dirty="0"/>
              <a:t>Google Colab Notebook provides free of cost 15GB Graphic Card, 16 GB RAM and 75GB disk space</a:t>
            </a:r>
          </a:p>
          <a:p>
            <a:pPr marL="171450" indent="-171450">
              <a:lnSpc>
                <a:spcPct val="90000"/>
              </a:lnSpc>
              <a:spcAft>
                <a:spcPts val="1200"/>
              </a:spcAft>
              <a:buFont typeface="Arial" panose="020B0604020202020204" pitchFamily="34" charset="0"/>
              <a:buChar char="•"/>
            </a:pPr>
            <a:r>
              <a:rPr lang="en-US" sz="1200" dirty="0"/>
              <a:t>Installing required dependencies.</a:t>
            </a:r>
          </a:p>
          <a:p>
            <a:pPr marL="171450" indent="-171450">
              <a:lnSpc>
                <a:spcPct val="90000"/>
              </a:lnSpc>
              <a:spcAft>
                <a:spcPts val="1200"/>
              </a:spcAft>
              <a:buFont typeface="Arial" panose="020B0604020202020204" pitchFamily="34" charset="0"/>
              <a:buChar char="•"/>
            </a:pPr>
            <a:r>
              <a:rPr lang="en-US" sz="1200" dirty="0"/>
              <a:t> Load up the data and the pre-trained model from HuggingFace into the notebook. </a:t>
            </a:r>
          </a:p>
        </p:txBody>
      </p:sp>
      <p:sp>
        <p:nvSpPr>
          <p:cNvPr id="28" name="Rectangle 27">
            <a:extLst>
              <a:ext uri="{FF2B5EF4-FFF2-40B4-BE49-F238E27FC236}">
                <a16:creationId xmlns:a16="http://schemas.microsoft.com/office/drawing/2014/main" id="{C4B0D155-7932-B97D-EA7A-3AA8BC65C510}"/>
              </a:ext>
            </a:extLst>
          </p:cNvPr>
          <p:cNvSpPr/>
          <p:nvPr/>
        </p:nvSpPr>
        <p:spPr>
          <a:xfrm>
            <a:off x="6096000" y="2935228"/>
            <a:ext cx="2324290" cy="3533275"/>
          </a:xfrm>
          <a:prstGeom prst="rect">
            <a:avLst/>
          </a:prstGeom>
        </p:spPr>
        <p:txBody>
          <a:bodyPr wrap="square" tIns="91440" bIns="0">
            <a:spAutoFit/>
          </a:bodyPr>
          <a:lstStyle/>
          <a:p>
            <a:pPr marL="171450" indent="-171450">
              <a:lnSpc>
                <a:spcPct val="90000"/>
              </a:lnSpc>
              <a:spcAft>
                <a:spcPts val="1200"/>
              </a:spcAft>
              <a:buFont typeface="Arial" panose="020B0604020202020204" pitchFamily="34" charset="0"/>
              <a:buChar char="•"/>
            </a:pPr>
            <a:r>
              <a:rPr lang="en-US" sz="1200" dirty="0"/>
              <a:t>Configure bitsandbytes for 4-bit quantization</a:t>
            </a:r>
          </a:p>
          <a:p>
            <a:pPr marL="171450" indent="-171450">
              <a:lnSpc>
                <a:spcPct val="90000"/>
              </a:lnSpc>
              <a:spcAft>
                <a:spcPts val="1200"/>
              </a:spcAft>
              <a:buFont typeface="Arial" panose="020B0604020202020204" pitchFamily="34" charset="0"/>
              <a:buChar char="•"/>
            </a:pPr>
            <a:r>
              <a:rPr lang="en-US" sz="1200" dirty="0"/>
              <a:t>Load the Llama-2 model in 4-bit precision on a GPU with the corresponding tokenizer</a:t>
            </a:r>
          </a:p>
          <a:p>
            <a:pPr marL="171450" indent="-171450">
              <a:lnSpc>
                <a:spcPct val="90000"/>
              </a:lnSpc>
              <a:spcAft>
                <a:spcPts val="1200"/>
              </a:spcAft>
              <a:buFont typeface="Arial" panose="020B0604020202020204" pitchFamily="34" charset="0"/>
              <a:buChar char="•"/>
            </a:pPr>
            <a:r>
              <a:rPr lang="en-US" sz="1200" dirty="0"/>
              <a:t>Load configurations of QLoRA, regular training parameters and pass everything to SFTTrainer (Supervised Fine-tuning Trainer).</a:t>
            </a:r>
          </a:p>
          <a:p>
            <a:pPr marL="171450" indent="-171450">
              <a:lnSpc>
                <a:spcPct val="90000"/>
              </a:lnSpc>
              <a:spcAft>
                <a:spcPts val="1200"/>
              </a:spcAft>
              <a:buFont typeface="Arial" panose="020B0604020202020204" pitchFamily="34" charset="0"/>
              <a:buChar char="•"/>
            </a:pPr>
            <a:r>
              <a:rPr lang="en-US" sz="1200" dirty="0"/>
              <a:t>Merge the weights from LoRA with the base model and upload it to HuggingFace.</a:t>
            </a:r>
          </a:p>
          <a:p>
            <a:pPr>
              <a:lnSpc>
                <a:spcPct val="90000"/>
              </a:lnSpc>
              <a:spcAft>
                <a:spcPts val="1200"/>
              </a:spcAft>
            </a:pPr>
            <a:endParaRPr lang="en-US" sz="1200" dirty="0"/>
          </a:p>
        </p:txBody>
      </p:sp>
      <p:sp>
        <p:nvSpPr>
          <p:cNvPr id="29" name="Rectangle 28">
            <a:extLst>
              <a:ext uri="{FF2B5EF4-FFF2-40B4-BE49-F238E27FC236}">
                <a16:creationId xmlns:a16="http://schemas.microsoft.com/office/drawing/2014/main" id="{02588E80-CA9F-8CDF-C976-A70EBD5B35E7}"/>
              </a:ext>
            </a:extLst>
          </p:cNvPr>
          <p:cNvSpPr/>
          <p:nvPr/>
        </p:nvSpPr>
        <p:spPr>
          <a:xfrm>
            <a:off x="8668507" y="2949351"/>
            <a:ext cx="2055735" cy="2062103"/>
          </a:xfrm>
          <a:prstGeom prst="rect">
            <a:avLst/>
          </a:prstGeom>
        </p:spPr>
        <p:txBody>
          <a:bodyPr wrap="square" tIns="91440" bIns="0">
            <a:spAutoFit/>
          </a:bodyPr>
          <a:lstStyle/>
          <a:p>
            <a:pPr marL="171450" indent="-171450">
              <a:lnSpc>
                <a:spcPct val="90000"/>
              </a:lnSpc>
              <a:spcAft>
                <a:spcPts val="1200"/>
              </a:spcAft>
              <a:buFont typeface="Arial" panose="020B0604020202020204" pitchFamily="34" charset="0"/>
              <a:buChar char="•"/>
            </a:pPr>
            <a:r>
              <a:rPr lang="en-US" sz="1200" dirty="0"/>
              <a:t>The model is now ready for inferencing. </a:t>
            </a:r>
          </a:p>
          <a:p>
            <a:pPr marL="171450" indent="-171450">
              <a:lnSpc>
                <a:spcPct val="90000"/>
              </a:lnSpc>
              <a:spcAft>
                <a:spcPts val="1200"/>
              </a:spcAft>
              <a:buFont typeface="Arial" panose="020B0604020202020204" pitchFamily="34" charset="0"/>
              <a:buChar char="•"/>
            </a:pPr>
            <a:r>
              <a:rPr lang="en-US" sz="1200" dirty="0"/>
              <a:t>Use the HuggingFace pipeline for easy usage of model.</a:t>
            </a:r>
          </a:p>
          <a:p>
            <a:pPr marL="171450" indent="-171450">
              <a:lnSpc>
                <a:spcPct val="90000"/>
              </a:lnSpc>
              <a:spcAft>
                <a:spcPts val="1200"/>
              </a:spcAft>
              <a:buFont typeface="Arial" panose="020B0604020202020204" pitchFamily="34" charset="0"/>
              <a:buChar char="•"/>
            </a:pPr>
            <a:r>
              <a:rPr lang="en-US" sz="1200" dirty="0"/>
              <a:t>Prompt the model with financial questions and evaluate how accurately the model is giving the results.</a:t>
            </a:r>
          </a:p>
        </p:txBody>
      </p:sp>
      <p:pic>
        <p:nvPicPr>
          <p:cNvPr id="44" name="Picture 2" descr="Data, database, server icon - Download on Iconfinder">
            <a:extLst>
              <a:ext uri="{FF2B5EF4-FFF2-40B4-BE49-F238E27FC236}">
                <a16:creationId xmlns:a16="http://schemas.microsoft.com/office/drawing/2014/main" id="{076A58FD-3875-0F7C-1BF3-F5741599EE9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85973" y="1463810"/>
            <a:ext cx="441936" cy="441936"/>
          </a:xfrm>
          <a:prstGeom prst="rect">
            <a:avLst/>
          </a:prstGeom>
          <a:solidFill>
            <a:schemeClr val="accent2"/>
          </a:solidFill>
        </p:spPr>
      </p:pic>
      <p:pic>
        <p:nvPicPr>
          <p:cNvPr id="45" name="Picture 6" descr="Plan Icons - Download Free Vector Icons | Noun Project">
            <a:extLst>
              <a:ext uri="{FF2B5EF4-FFF2-40B4-BE49-F238E27FC236}">
                <a16:creationId xmlns:a16="http://schemas.microsoft.com/office/drawing/2014/main" id="{BC3E6C4A-8A30-6AEE-7D08-5C85D7929F7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610676" y="1424277"/>
            <a:ext cx="535390" cy="535390"/>
          </a:xfrm>
          <a:prstGeom prst="rect">
            <a:avLst/>
          </a:prstGeom>
          <a:solidFill>
            <a:schemeClr val="accent2"/>
          </a:solidFill>
        </p:spPr>
      </p:pic>
      <p:pic>
        <p:nvPicPr>
          <p:cNvPr id="47" name="Picture 8" descr="Etl Icons - Download Free Vector Icons | Noun Project">
            <a:extLst>
              <a:ext uri="{FF2B5EF4-FFF2-40B4-BE49-F238E27FC236}">
                <a16:creationId xmlns:a16="http://schemas.microsoft.com/office/drawing/2014/main" id="{25B7C46A-E03E-29C1-9001-6730D828859A}"/>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797319" y="1424277"/>
            <a:ext cx="535390" cy="535390"/>
          </a:xfrm>
          <a:prstGeom prst="rect">
            <a:avLst/>
          </a:prstGeom>
          <a:solidFill>
            <a:schemeClr val="accent2"/>
          </a:solidFill>
        </p:spPr>
      </p:pic>
      <p:pic>
        <p:nvPicPr>
          <p:cNvPr id="49" name="Picture 10" descr="Testing Icon - Download in Line Style">
            <a:extLst>
              <a:ext uri="{FF2B5EF4-FFF2-40B4-BE49-F238E27FC236}">
                <a16:creationId xmlns:a16="http://schemas.microsoft.com/office/drawing/2014/main" id="{257E04EB-C700-5F8A-FF59-366E3082118E}"/>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105692" y="1412072"/>
            <a:ext cx="545411" cy="545411"/>
          </a:xfrm>
          <a:prstGeom prst="rect">
            <a:avLst/>
          </a:prstGeom>
          <a:solidFill>
            <a:schemeClr val="accent2"/>
          </a:solidFill>
        </p:spPr>
      </p:pic>
      <p:sp>
        <p:nvSpPr>
          <p:cNvPr id="6" name="Freeform 4">
            <a:extLst>
              <a:ext uri="{FF2B5EF4-FFF2-40B4-BE49-F238E27FC236}">
                <a16:creationId xmlns:a16="http://schemas.microsoft.com/office/drawing/2014/main" id="{56ABB4F5-3CF7-D47B-E6D9-0006127EB7D2}"/>
              </a:ext>
            </a:extLst>
          </p:cNvPr>
          <p:cNvSpPr/>
          <p:nvPr/>
        </p:nvSpPr>
        <p:spPr>
          <a:xfrm>
            <a:off x="1443203" y="5545540"/>
            <a:ext cx="2756658" cy="1084068"/>
          </a:xfrm>
          <a:custGeom>
            <a:avLst/>
            <a:gdLst/>
            <a:ahLst/>
            <a:cxnLst/>
            <a:rect l="l" t="t" r="r" b="b"/>
            <a:pathLst>
              <a:path w="10035488" h="3617187">
                <a:moveTo>
                  <a:pt x="0" y="0"/>
                </a:moveTo>
                <a:lnTo>
                  <a:pt x="10035488" y="0"/>
                </a:lnTo>
                <a:lnTo>
                  <a:pt x="10035488" y="3617187"/>
                </a:lnTo>
                <a:lnTo>
                  <a:pt x="0" y="3617187"/>
                </a:lnTo>
                <a:lnTo>
                  <a:pt x="0" y="0"/>
                </a:lnTo>
                <a:close/>
              </a:path>
            </a:pathLst>
          </a:custGeom>
          <a:blipFill>
            <a:blip r:embed="rId6"/>
            <a:stretch>
              <a:fillRect/>
            </a:stretch>
          </a:blipFill>
        </p:spPr>
        <p:txBody>
          <a:bodyPr/>
          <a:lstStyle/>
          <a:p>
            <a:endParaRPr lang="en-IN"/>
          </a:p>
        </p:txBody>
      </p:sp>
    </p:spTree>
    <p:extLst>
      <p:ext uri="{BB962C8B-B14F-4D97-AF65-F5344CB8AC3E}">
        <p14:creationId xmlns:p14="http://schemas.microsoft.com/office/powerpoint/2010/main" val="334773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91633"/>
            <a:ext cx="11430000" cy="403828"/>
          </a:xfrm>
        </p:spPr>
        <p:txBody>
          <a:bodyPr/>
          <a:lstStyle/>
          <a:p>
            <a:r>
              <a:rPr lang="en-US" sz="3200" dirty="0"/>
              <a:t>Outputs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807131"/>
            <a:ext cx="11430000" cy="280205"/>
          </a:xfrm>
        </p:spPr>
        <p:txBody>
          <a:bodyPr/>
          <a:lstStyle/>
          <a:p>
            <a:r>
              <a:rPr lang="en-US" sz="1800" dirty="0"/>
              <a:t>Comparing Results: Pre-Fine-Tuning vs. Post-Fine-Tuning</a:t>
            </a:r>
          </a:p>
        </p:txBody>
      </p:sp>
      <p:graphicFrame>
        <p:nvGraphicFramePr>
          <p:cNvPr id="6" name="Table 5">
            <a:extLst>
              <a:ext uri="{FF2B5EF4-FFF2-40B4-BE49-F238E27FC236}">
                <a16:creationId xmlns:a16="http://schemas.microsoft.com/office/drawing/2014/main" id="{4FA797D9-1A76-D25E-F468-ABD479A821C7}"/>
              </a:ext>
            </a:extLst>
          </p:cNvPr>
          <p:cNvGraphicFramePr>
            <a:graphicFrameLocks noGrp="1"/>
          </p:cNvGraphicFramePr>
          <p:nvPr/>
        </p:nvGraphicFramePr>
        <p:xfrm>
          <a:off x="0" y="1355891"/>
          <a:ext cx="12192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84488560"/>
                    </a:ext>
                  </a:extLst>
                </a:gridCol>
                <a:gridCol w="6096000">
                  <a:extLst>
                    <a:ext uri="{9D8B030D-6E8A-4147-A177-3AD203B41FA5}">
                      <a16:colId xmlns:a16="http://schemas.microsoft.com/office/drawing/2014/main" val="907265094"/>
                    </a:ext>
                  </a:extLst>
                </a:gridCol>
              </a:tblGrid>
              <a:tr h="370840">
                <a:tc>
                  <a:txBody>
                    <a:bodyPr/>
                    <a:lstStyle/>
                    <a:p>
                      <a:pPr algn="ctr"/>
                      <a:r>
                        <a:rPr lang="en-IN" dirty="0">
                          <a:solidFill>
                            <a:schemeClr val="tx1"/>
                          </a:solidFill>
                        </a:rPr>
                        <a:t>BEFORE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dirty="0">
                          <a:solidFill>
                            <a:schemeClr val="tx1"/>
                          </a:solidFill>
                        </a:rPr>
                        <a:t>AFTER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4159461"/>
                  </a:ext>
                </a:extLst>
              </a:tr>
            </a:tbl>
          </a:graphicData>
        </a:graphic>
      </p:graphicFrame>
      <p:pic>
        <p:nvPicPr>
          <p:cNvPr id="8" name="Picture 7">
            <a:extLst>
              <a:ext uri="{FF2B5EF4-FFF2-40B4-BE49-F238E27FC236}">
                <a16:creationId xmlns:a16="http://schemas.microsoft.com/office/drawing/2014/main" id="{6622E773-1D57-D537-7E07-B17625D7BD50}"/>
              </a:ext>
            </a:extLst>
          </p:cNvPr>
          <p:cNvPicPr>
            <a:picLocks noChangeAspect="1"/>
          </p:cNvPicPr>
          <p:nvPr/>
        </p:nvPicPr>
        <p:blipFill>
          <a:blip r:embed="rId2"/>
          <a:stretch>
            <a:fillRect/>
          </a:stretch>
        </p:blipFill>
        <p:spPr>
          <a:xfrm>
            <a:off x="381000" y="2529109"/>
            <a:ext cx="5380074" cy="3089958"/>
          </a:xfrm>
          <a:prstGeom prst="rect">
            <a:avLst/>
          </a:prstGeom>
        </p:spPr>
      </p:pic>
      <p:pic>
        <p:nvPicPr>
          <p:cNvPr id="5" name="Picture 4">
            <a:extLst>
              <a:ext uri="{FF2B5EF4-FFF2-40B4-BE49-F238E27FC236}">
                <a16:creationId xmlns:a16="http://schemas.microsoft.com/office/drawing/2014/main" id="{C789B858-844D-7254-A2DC-28078CCC6355}"/>
              </a:ext>
            </a:extLst>
          </p:cNvPr>
          <p:cNvPicPr>
            <a:picLocks noChangeAspect="1"/>
          </p:cNvPicPr>
          <p:nvPr/>
        </p:nvPicPr>
        <p:blipFill>
          <a:blip r:embed="rId3"/>
          <a:stretch>
            <a:fillRect/>
          </a:stretch>
        </p:blipFill>
        <p:spPr>
          <a:xfrm>
            <a:off x="5679025" y="2529109"/>
            <a:ext cx="6512975" cy="3089958"/>
          </a:xfrm>
          <a:prstGeom prst="rect">
            <a:avLst/>
          </a:prstGeom>
        </p:spPr>
      </p:pic>
    </p:spTree>
    <p:extLst>
      <p:ext uri="{BB962C8B-B14F-4D97-AF65-F5344CB8AC3E}">
        <p14:creationId xmlns:p14="http://schemas.microsoft.com/office/powerpoint/2010/main" val="253222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91633"/>
            <a:ext cx="11430000" cy="403828"/>
          </a:xfrm>
        </p:spPr>
        <p:txBody>
          <a:bodyPr/>
          <a:lstStyle/>
          <a:p>
            <a:r>
              <a:rPr lang="en-US" sz="3200" dirty="0"/>
              <a:t>Outputs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807131"/>
            <a:ext cx="11430000" cy="280205"/>
          </a:xfrm>
        </p:spPr>
        <p:txBody>
          <a:bodyPr/>
          <a:lstStyle/>
          <a:p>
            <a:r>
              <a:rPr lang="en-US" sz="1800" dirty="0"/>
              <a:t>Comparing Results: Pre-Fine-Tuning vs. Post-Fine-Tuning</a:t>
            </a:r>
          </a:p>
        </p:txBody>
      </p:sp>
      <p:graphicFrame>
        <p:nvGraphicFramePr>
          <p:cNvPr id="6" name="Table 5">
            <a:extLst>
              <a:ext uri="{FF2B5EF4-FFF2-40B4-BE49-F238E27FC236}">
                <a16:creationId xmlns:a16="http://schemas.microsoft.com/office/drawing/2014/main" id="{4FA797D9-1A76-D25E-F468-ABD479A821C7}"/>
              </a:ext>
            </a:extLst>
          </p:cNvPr>
          <p:cNvGraphicFramePr>
            <a:graphicFrameLocks noGrp="1"/>
          </p:cNvGraphicFramePr>
          <p:nvPr/>
        </p:nvGraphicFramePr>
        <p:xfrm>
          <a:off x="0" y="1355891"/>
          <a:ext cx="12192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84488560"/>
                    </a:ext>
                  </a:extLst>
                </a:gridCol>
                <a:gridCol w="6096000">
                  <a:extLst>
                    <a:ext uri="{9D8B030D-6E8A-4147-A177-3AD203B41FA5}">
                      <a16:colId xmlns:a16="http://schemas.microsoft.com/office/drawing/2014/main" val="907265094"/>
                    </a:ext>
                  </a:extLst>
                </a:gridCol>
              </a:tblGrid>
              <a:tr h="370840">
                <a:tc>
                  <a:txBody>
                    <a:bodyPr/>
                    <a:lstStyle/>
                    <a:p>
                      <a:pPr algn="ctr"/>
                      <a:r>
                        <a:rPr lang="en-IN" dirty="0">
                          <a:solidFill>
                            <a:schemeClr val="tx1"/>
                          </a:solidFill>
                        </a:rPr>
                        <a:t>BEFORE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dirty="0">
                          <a:solidFill>
                            <a:schemeClr val="tx1"/>
                          </a:solidFill>
                        </a:rPr>
                        <a:t>AFTER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4159461"/>
                  </a:ext>
                </a:extLst>
              </a:tr>
            </a:tbl>
          </a:graphicData>
        </a:graphic>
      </p:graphicFrame>
      <p:pic>
        <p:nvPicPr>
          <p:cNvPr id="12" name="Picture 11">
            <a:extLst>
              <a:ext uri="{FF2B5EF4-FFF2-40B4-BE49-F238E27FC236}">
                <a16:creationId xmlns:a16="http://schemas.microsoft.com/office/drawing/2014/main" id="{182FA3A8-1CE4-3394-9120-707EC431342E}"/>
              </a:ext>
            </a:extLst>
          </p:cNvPr>
          <p:cNvPicPr>
            <a:picLocks noChangeAspect="1"/>
          </p:cNvPicPr>
          <p:nvPr/>
        </p:nvPicPr>
        <p:blipFill>
          <a:blip r:embed="rId2"/>
          <a:stretch>
            <a:fillRect/>
          </a:stretch>
        </p:blipFill>
        <p:spPr>
          <a:xfrm>
            <a:off x="5975498" y="2237209"/>
            <a:ext cx="6216502" cy="3909316"/>
          </a:xfrm>
          <a:prstGeom prst="rect">
            <a:avLst/>
          </a:prstGeom>
        </p:spPr>
      </p:pic>
      <p:pic>
        <p:nvPicPr>
          <p:cNvPr id="18" name="Picture 17">
            <a:extLst>
              <a:ext uri="{FF2B5EF4-FFF2-40B4-BE49-F238E27FC236}">
                <a16:creationId xmlns:a16="http://schemas.microsoft.com/office/drawing/2014/main" id="{66B53CE4-7626-ED16-8941-F002EA0CCF20}"/>
              </a:ext>
            </a:extLst>
          </p:cNvPr>
          <p:cNvPicPr>
            <a:picLocks noChangeAspect="1"/>
          </p:cNvPicPr>
          <p:nvPr/>
        </p:nvPicPr>
        <p:blipFill>
          <a:blip r:embed="rId3"/>
          <a:stretch>
            <a:fillRect/>
          </a:stretch>
        </p:blipFill>
        <p:spPr>
          <a:xfrm>
            <a:off x="0" y="2308477"/>
            <a:ext cx="6096000" cy="3742392"/>
          </a:xfrm>
          <a:prstGeom prst="rect">
            <a:avLst/>
          </a:prstGeom>
        </p:spPr>
      </p:pic>
    </p:spTree>
    <p:extLst>
      <p:ext uri="{BB962C8B-B14F-4D97-AF65-F5344CB8AC3E}">
        <p14:creationId xmlns:p14="http://schemas.microsoft.com/office/powerpoint/2010/main" val="80503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FE4D-F932-F324-2BA1-69E94BF94EAD}"/>
              </a:ext>
            </a:extLst>
          </p:cNvPr>
          <p:cNvSpPr>
            <a:spLocks noGrp="1"/>
          </p:cNvSpPr>
          <p:nvPr>
            <p:ph type="title"/>
          </p:nvPr>
        </p:nvSpPr>
        <p:spPr>
          <a:xfrm>
            <a:off x="381000" y="381000"/>
            <a:ext cx="11430000" cy="353302"/>
          </a:xfrm>
        </p:spPr>
        <p:txBody>
          <a:bodyPr/>
          <a:lstStyle/>
          <a:p>
            <a:r>
              <a:rPr lang="en-IN" dirty="0"/>
              <a:t>Way Forward</a:t>
            </a:r>
            <a:endParaRPr lang="en-US" dirty="0"/>
          </a:p>
        </p:txBody>
      </p:sp>
      <p:sp>
        <p:nvSpPr>
          <p:cNvPr id="3" name="Content Placeholder 2">
            <a:extLst>
              <a:ext uri="{FF2B5EF4-FFF2-40B4-BE49-F238E27FC236}">
                <a16:creationId xmlns:a16="http://schemas.microsoft.com/office/drawing/2014/main" id="{91CB77A4-CF55-5AA4-75E8-35A01EED288A}"/>
              </a:ext>
            </a:extLst>
          </p:cNvPr>
          <p:cNvSpPr>
            <a:spLocks noGrp="1"/>
          </p:cNvSpPr>
          <p:nvPr>
            <p:ph sz="quarter" idx="10"/>
          </p:nvPr>
        </p:nvSpPr>
        <p:spPr>
          <a:xfrm>
            <a:off x="381000" y="796498"/>
            <a:ext cx="11430000" cy="276999"/>
          </a:xfrm>
        </p:spPr>
        <p:txBody>
          <a:bodyPr/>
          <a:lstStyle/>
          <a:p>
            <a:r>
              <a:rPr lang="en-US" dirty="0"/>
              <a:t>Next Steps in Leveraging Fine-Tuned LLMs for Banking</a:t>
            </a:r>
          </a:p>
        </p:txBody>
      </p:sp>
      <p:sp>
        <p:nvSpPr>
          <p:cNvPr id="8" name="TextBox 7">
            <a:extLst>
              <a:ext uri="{FF2B5EF4-FFF2-40B4-BE49-F238E27FC236}">
                <a16:creationId xmlns:a16="http://schemas.microsoft.com/office/drawing/2014/main" id="{0E98CAF0-6788-3C70-84EA-79BA2686534C}"/>
              </a:ext>
            </a:extLst>
          </p:cNvPr>
          <p:cNvSpPr txBox="1"/>
          <p:nvPr/>
        </p:nvSpPr>
        <p:spPr>
          <a:xfrm>
            <a:off x="381000" y="1467293"/>
            <a:ext cx="11430000" cy="5199321"/>
          </a:xfrm>
          <a:prstGeom prst="rect">
            <a:avLst/>
          </a:prstGeom>
          <a:noFill/>
        </p:spPr>
        <p:txBody>
          <a:bodyPr wrap="square" lIns="0" tIns="0" rIns="0" bIns="0" rtlCol="0">
            <a:noAutofit/>
          </a:bodyPr>
          <a:lstStyle/>
          <a:p>
            <a:pPr defTabSz="228600">
              <a:spcAft>
                <a:spcPts val="1200"/>
              </a:spcAft>
            </a:pPr>
            <a:endParaRPr lang="en-IN" noProof="0" dirty="0"/>
          </a:p>
        </p:txBody>
      </p:sp>
      <p:sp>
        <p:nvSpPr>
          <p:cNvPr id="4" name="TextBox 3">
            <a:extLst>
              <a:ext uri="{FF2B5EF4-FFF2-40B4-BE49-F238E27FC236}">
                <a16:creationId xmlns:a16="http://schemas.microsoft.com/office/drawing/2014/main" id="{438738C7-F954-31CB-882A-039ECD62D946}"/>
              </a:ext>
            </a:extLst>
          </p:cNvPr>
          <p:cNvSpPr txBox="1"/>
          <p:nvPr/>
        </p:nvSpPr>
        <p:spPr>
          <a:xfrm>
            <a:off x="381000" y="1339702"/>
            <a:ext cx="11430000" cy="5137298"/>
          </a:xfrm>
          <a:prstGeom prst="rect">
            <a:avLst/>
          </a:prstGeom>
          <a:noFill/>
        </p:spPr>
        <p:txBody>
          <a:bodyPr wrap="square" lIns="0" tIns="0" rIns="0" bIns="0" rtlCol="0">
            <a:noAutofit/>
          </a:bodyPr>
          <a:lstStyle/>
          <a:p>
            <a:pPr marL="342900" indent="-342900" algn="l" defTabSz="228600">
              <a:spcAft>
                <a:spcPts val="1200"/>
              </a:spcAft>
              <a:buFont typeface="+mj-lt"/>
              <a:buAutoNum type="arabicPeriod"/>
            </a:pPr>
            <a:r>
              <a:rPr lang="en-IN" sz="1600" b="1" dirty="0"/>
              <a:t>Developing an Evaluation Framework</a:t>
            </a:r>
          </a:p>
          <a:p>
            <a:pPr marL="742950" lvl="1" indent="-285750" defTabSz="228600">
              <a:spcAft>
                <a:spcPts val="1200"/>
              </a:spcAft>
              <a:buFont typeface="Arial" panose="020B0604020202020204" pitchFamily="34" charset="0"/>
              <a:buChar char="•"/>
            </a:pPr>
            <a:r>
              <a:rPr lang="en-US" sz="1600" noProof="0" dirty="0"/>
              <a:t>Develop a method to evaluate the model's accuracy, focusing on metrics like response precision and relevance to customer queries.</a:t>
            </a:r>
          </a:p>
          <a:p>
            <a:pPr marL="742950" lvl="1" indent="-285750" defTabSz="228600">
              <a:spcAft>
                <a:spcPts val="1200"/>
              </a:spcAft>
              <a:buFont typeface="Arial" panose="020B0604020202020204" pitchFamily="34" charset="0"/>
              <a:buChar char="•"/>
            </a:pPr>
            <a:r>
              <a:rPr lang="en-US" sz="1600" noProof="0" dirty="0"/>
              <a:t>Use the evaluation results to identify areas for further fine-tuning, ensuring the model remains up-to-date with evolving financial terminology and regulations.</a:t>
            </a:r>
          </a:p>
          <a:p>
            <a:pPr marL="342900" indent="-342900" defTabSz="228600">
              <a:spcAft>
                <a:spcPts val="1200"/>
              </a:spcAft>
              <a:buFont typeface="+mj-lt"/>
              <a:buAutoNum type="arabicPeriod"/>
            </a:pPr>
            <a:r>
              <a:rPr lang="en-US" sz="1600" b="1" noProof="0" dirty="0"/>
              <a:t>Utilizing Fine-Tuned LLMs in </a:t>
            </a:r>
            <a:r>
              <a:rPr lang="en-US" sz="1600" b="1" dirty="0"/>
              <a:t>Banking Operations</a:t>
            </a:r>
          </a:p>
          <a:p>
            <a:pPr marL="800100" lvl="1" indent="-342900" defTabSz="228600">
              <a:spcAft>
                <a:spcPts val="1200"/>
              </a:spcAft>
              <a:buFont typeface="Arial" panose="020B0604020202020204" pitchFamily="34" charset="0"/>
              <a:buChar char="•"/>
            </a:pPr>
            <a:r>
              <a:rPr lang="en-US" sz="1600" noProof="0" dirty="0"/>
              <a:t>Deploy the fine-tuned LLM across various banking functions, such as customer support and personalized financial advising, to enhance customer service.</a:t>
            </a:r>
          </a:p>
          <a:p>
            <a:pPr marL="342900" indent="-342900" defTabSz="228600">
              <a:spcAft>
                <a:spcPts val="1200"/>
              </a:spcAft>
              <a:buFont typeface="+mj-lt"/>
              <a:buAutoNum type="arabicPeriod"/>
            </a:pPr>
            <a:r>
              <a:rPr lang="en-US" sz="1600" b="1" noProof="0" dirty="0"/>
              <a:t>Exploring Retrieval</a:t>
            </a:r>
            <a:r>
              <a:rPr lang="en-US" sz="1600" b="1" dirty="0"/>
              <a:t>-Augmented Generation (RAG)</a:t>
            </a:r>
          </a:p>
          <a:p>
            <a:pPr marL="800100" lvl="1" indent="-342900" defTabSz="228600">
              <a:spcAft>
                <a:spcPts val="1200"/>
              </a:spcAft>
              <a:buFont typeface="Arial" panose="020B0604020202020204" pitchFamily="34" charset="0"/>
              <a:buChar char="•"/>
            </a:pPr>
            <a:r>
              <a:rPr lang="en-US" sz="1600" dirty="0"/>
              <a:t>RAG is a technique that combines the power of LLMs with real-time data retrieval to generate more accurate and context-aware responses.</a:t>
            </a:r>
          </a:p>
          <a:p>
            <a:pPr marL="800100" lvl="1" indent="-342900" defTabSz="228600">
              <a:spcAft>
                <a:spcPts val="1200"/>
              </a:spcAft>
              <a:buFont typeface="Arial" panose="020B0604020202020204" pitchFamily="34" charset="0"/>
              <a:buChar char="•"/>
            </a:pPr>
            <a:r>
              <a:rPr lang="en-US" sz="1600" dirty="0"/>
              <a:t>Investigate the implementation of RAG to generate more precise and informed responses based on current financial information.</a:t>
            </a:r>
          </a:p>
          <a:p>
            <a:pPr marL="742950" lvl="1" indent="-285750" defTabSz="228600">
              <a:spcAft>
                <a:spcPts val="1200"/>
              </a:spcAft>
              <a:buFont typeface="Arial" panose="020B0604020202020204" pitchFamily="34" charset="0"/>
              <a:buChar char="•"/>
            </a:pPr>
            <a:endParaRPr lang="en-IN" b="1" noProof="0" dirty="0"/>
          </a:p>
        </p:txBody>
      </p:sp>
    </p:spTree>
    <p:extLst>
      <p:ext uri="{BB962C8B-B14F-4D97-AF65-F5344CB8AC3E}">
        <p14:creationId xmlns:p14="http://schemas.microsoft.com/office/powerpoint/2010/main" val="89856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FE4D-F932-F324-2BA1-69E94BF94EAD}"/>
              </a:ext>
            </a:extLst>
          </p:cNvPr>
          <p:cNvSpPr>
            <a:spLocks noGrp="1"/>
          </p:cNvSpPr>
          <p:nvPr>
            <p:ph type="title"/>
          </p:nvPr>
        </p:nvSpPr>
        <p:spPr>
          <a:xfrm>
            <a:off x="381000" y="381000"/>
            <a:ext cx="11430000" cy="353302"/>
          </a:xfrm>
        </p:spPr>
        <p:txBody>
          <a:bodyPr/>
          <a:lstStyle/>
          <a:p>
            <a:r>
              <a:rPr lang="en-US" dirty="0"/>
              <a:t>Key Learnings</a:t>
            </a:r>
          </a:p>
        </p:txBody>
      </p:sp>
      <p:sp>
        <p:nvSpPr>
          <p:cNvPr id="3" name="Content Placeholder 2">
            <a:extLst>
              <a:ext uri="{FF2B5EF4-FFF2-40B4-BE49-F238E27FC236}">
                <a16:creationId xmlns:a16="http://schemas.microsoft.com/office/drawing/2014/main" id="{91CB77A4-CF55-5AA4-75E8-35A01EED288A}"/>
              </a:ext>
            </a:extLst>
          </p:cNvPr>
          <p:cNvSpPr>
            <a:spLocks noGrp="1"/>
          </p:cNvSpPr>
          <p:nvPr>
            <p:ph sz="quarter" idx="10"/>
          </p:nvPr>
        </p:nvSpPr>
        <p:spPr>
          <a:xfrm>
            <a:off x="381000" y="796498"/>
            <a:ext cx="11430000" cy="276999"/>
          </a:xfrm>
        </p:spPr>
        <p:txBody>
          <a:bodyPr/>
          <a:lstStyle/>
          <a:p>
            <a:r>
              <a:rPr lang="en-US" dirty="0"/>
              <a:t>Skills and Insights Gained Throughout the Project</a:t>
            </a:r>
          </a:p>
        </p:txBody>
      </p:sp>
      <p:sp>
        <p:nvSpPr>
          <p:cNvPr id="8" name="TextBox 7">
            <a:extLst>
              <a:ext uri="{FF2B5EF4-FFF2-40B4-BE49-F238E27FC236}">
                <a16:creationId xmlns:a16="http://schemas.microsoft.com/office/drawing/2014/main" id="{0E98CAF0-6788-3C70-84EA-79BA2686534C}"/>
              </a:ext>
            </a:extLst>
          </p:cNvPr>
          <p:cNvSpPr txBox="1"/>
          <p:nvPr/>
        </p:nvSpPr>
        <p:spPr>
          <a:xfrm>
            <a:off x="381000" y="1467293"/>
            <a:ext cx="11430000" cy="5199321"/>
          </a:xfrm>
          <a:prstGeom prst="rect">
            <a:avLst/>
          </a:prstGeom>
          <a:noFill/>
        </p:spPr>
        <p:txBody>
          <a:bodyPr wrap="square" lIns="0" tIns="0" rIns="0" bIns="0" rtlCol="0">
            <a:noAutofit/>
          </a:bodyPr>
          <a:lstStyle/>
          <a:p>
            <a:pPr marL="342900" indent="-342900" algn="l" defTabSz="228600">
              <a:spcAft>
                <a:spcPts val="1200"/>
              </a:spcAft>
              <a:buFont typeface="+mj-lt"/>
              <a:buAutoNum type="arabicPeriod"/>
            </a:pPr>
            <a:r>
              <a:rPr lang="en-IN" sz="1600" b="1" dirty="0"/>
              <a:t>Deepened Understanding of Generative AI</a:t>
            </a:r>
          </a:p>
          <a:p>
            <a:pPr marL="742950" lvl="1" indent="-285750" defTabSz="228600">
              <a:spcAft>
                <a:spcPts val="1200"/>
              </a:spcAft>
              <a:buFont typeface="Arial" panose="020B0604020202020204" pitchFamily="34" charset="0"/>
              <a:buChar char="•"/>
            </a:pPr>
            <a:r>
              <a:rPr lang="en-IN" sz="1600" dirty="0"/>
              <a:t>Gained a comprehensive understanding </a:t>
            </a:r>
            <a:r>
              <a:rPr lang="en-US" sz="1600" dirty="0"/>
              <a:t>of how LLMs are trained, fine-tuned, and their applications in various industries.</a:t>
            </a:r>
          </a:p>
          <a:p>
            <a:pPr marL="742950" lvl="1" indent="-285750" defTabSz="228600">
              <a:spcAft>
                <a:spcPts val="1200"/>
              </a:spcAft>
              <a:buFont typeface="Arial" panose="020B0604020202020204" pitchFamily="34" charset="0"/>
              <a:buChar char="•"/>
            </a:pPr>
            <a:r>
              <a:rPr lang="en-US" sz="1600" dirty="0"/>
              <a:t>Acquired knowledge in fine-tuning LLMs using techniques like LoRA and QLoRA optimizing model performance with minimal computational resources.</a:t>
            </a:r>
          </a:p>
          <a:p>
            <a:pPr marL="342900" indent="-342900" defTabSz="228600">
              <a:spcAft>
                <a:spcPts val="1200"/>
              </a:spcAft>
              <a:buFont typeface="+mj-lt"/>
              <a:buAutoNum type="arabicPeriod"/>
            </a:pPr>
            <a:r>
              <a:rPr lang="en-US" sz="1600" b="1" dirty="0"/>
              <a:t>Enhanced Python proficiency</a:t>
            </a:r>
          </a:p>
          <a:p>
            <a:pPr marL="800100" lvl="1" indent="-342900" defTabSz="228600">
              <a:spcAft>
                <a:spcPts val="1200"/>
              </a:spcAft>
              <a:buFont typeface="Arial" panose="020B0604020202020204" pitchFamily="34" charset="0"/>
              <a:buChar char="•"/>
            </a:pPr>
            <a:r>
              <a:rPr lang="en-US" sz="1600" dirty="0"/>
              <a:t>Improved my knowledge of Python while fine-tuning models, utilizing libraries like Transformers, PEFT, and others to optimize performance.</a:t>
            </a:r>
          </a:p>
          <a:p>
            <a:pPr marL="800100" lvl="1" indent="-342900" defTabSz="228600">
              <a:spcAft>
                <a:spcPts val="1200"/>
              </a:spcAft>
              <a:buFont typeface="Arial" panose="020B0604020202020204" pitchFamily="34" charset="0"/>
              <a:buChar char="•"/>
            </a:pPr>
            <a:r>
              <a:rPr lang="en-US" sz="1600" dirty="0"/>
              <a:t>Learned how to web scrape websites for data collection, gaining practical experience in gathering and processing large datasets for model training.</a:t>
            </a:r>
          </a:p>
          <a:p>
            <a:pPr marL="342900" indent="-342900" defTabSz="228600">
              <a:spcAft>
                <a:spcPts val="1200"/>
              </a:spcAft>
              <a:buFont typeface="+mj-lt"/>
              <a:buAutoNum type="arabicPeriod"/>
            </a:pPr>
            <a:r>
              <a:rPr lang="en-US" sz="1600" b="1" dirty="0"/>
              <a:t>Presentation and Storytelling skills</a:t>
            </a:r>
          </a:p>
          <a:p>
            <a:pPr marL="800100" lvl="1" indent="-342900" defTabSz="228600">
              <a:spcAft>
                <a:spcPts val="1200"/>
              </a:spcAft>
              <a:buFont typeface="Arial" panose="020B0604020202020204" pitchFamily="34" charset="0"/>
              <a:buChar char="•"/>
            </a:pPr>
            <a:r>
              <a:rPr lang="en-US" sz="1600" dirty="0"/>
              <a:t>Enhanced my ability to convey complex technical concepts through clear, concise, and engaging presentations.</a:t>
            </a:r>
          </a:p>
          <a:p>
            <a:pPr marL="800100" lvl="1" indent="-342900" defTabSz="228600">
              <a:spcAft>
                <a:spcPts val="1200"/>
              </a:spcAft>
              <a:buFont typeface="Arial" panose="020B0604020202020204" pitchFamily="34" charset="0"/>
              <a:buChar char="•"/>
            </a:pPr>
            <a:r>
              <a:rPr lang="en-US" sz="1600" dirty="0"/>
              <a:t>Learned how to structure content in a way that resonates with the audience, balancing technical details with storytelling for maximum impact.</a:t>
            </a:r>
            <a:endParaRPr lang="en-IN" sz="1600" dirty="0"/>
          </a:p>
          <a:p>
            <a:pPr marL="800100" lvl="1" indent="-342900" defTabSz="228600">
              <a:spcAft>
                <a:spcPts val="1200"/>
              </a:spcAft>
              <a:buFont typeface="Arial" panose="020B0604020202020204" pitchFamily="34" charset="0"/>
              <a:buChar char="•"/>
            </a:pPr>
            <a:endParaRPr lang="en-IN" noProof="0" dirty="0"/>
          </a:p>
        </p:txBody>
      </p:sp>
    </p:spTree>
    <p:extLst>
      <p:ext uri="{BB962C8B-B14F-4D97-AF65-F5344CB8AC3E}">
        <p14:creationId xmlns:p14="http://schemas.microsoft.com/office/powerpoint/2010/main" val="372986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1CE5-D673-7478-1D45-2D47B9AE4649}"/>
              </a:ext>
            </a:extLst>
          </p:cNvPr>
          <p:cNvSpPr>
            <a:spLocks noGrp="1"/>
          </p:cNvSpPr>
          <p:nvPr>
            <p:ph type="title"/>
          </p:nvPr>
        </p:nvSpPr>
        <p:spPr>
          <a:xfrm>
            <a:off x="381000" y="2573079"/>
            <a:ext cx="5881578" cy="1966648"/>
          </a:xfrm>
        </p:spPr>
        <p:txBody>
          <a:bodyPr/>
          <a:lstStyle/>
          <a:p>
            <a:r>
              <a:rPr lang="en-IN" sz="5400" dirty="0"/>
              <a:t>Thank You</a:t>
            </a:r>
          </a:p>
        </p:txBody>
      </p:sp>
    </p:spTree>
    <p:extLst>
      <p:ext uri="{BB962C8B-B14F-4D97-AF65-F5344CB8AC3E}">
        <p14:creationId xmlns:p14="http://schemas.microsoft.com/office/powerpoint/2010/main" val="186550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0941-732C-AEEA-5755-F74DFDF5664C}"/>
              </a:ext>
            </a:extLst>
          </p:cNvPr>
          <p:cNvSpPr>
            <a:spLocks noGrp="1"/>
          </p:cNvSpPr>
          <p:nvPr>
            <p:ph type="title"/>
          </p:nvPr>
        </p:nvSpPr>
        <p:spPr/>
        <p:txBody>
          <a:bodyPr/>
          <a:lstStyle/>
          <a:p>
            <a:r>
              <a:rPr lang="en-IN" sz="6000" dirty="0"/>
              <a:t>Appendix</a:t>
            </a:r>
          </a:p>
        </p:txBody>
      </p:sp>
    </p:spTree>
    <p:extLst>
      <p:ext uri="{BB962C8B-B14F-4D97-AF65-F5344CB8AC3E}">
        <p14:creationId xmlns:p14="http://schemas.microsoft.com/office/powerpoint/2010/main" val="107262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The Power of Fine-Tuning LLMs for Finance</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dirty="0"/>
              <a:t>Addressing Industry Challenges with Enhanced Precision and Efficiency</a:t>
            </a:r>
          </a:p>
        </p:txBody>
      </p:sp>
      <p:sp>
        <p:nvSpPr>
          <p:cNvPr id="4" name="TextBox 3">
            <a:extLst>
              <a:ext uri="{FF2B5EF4-FFF2-40B4-BE49-F238E27FC236}">
                <a16:creationId xmlns:a16="http://schemas.microsoft.com/office/drawing/2014/main" id="{1C995EE8-558D-7964-35BD-3BDE76E76CA8}"/>
              </a:ext>
            </a:extLst>
          </p:cNvPr>
          <p:cNvSpPr txBox="1"/>
          <p:nvPr/>
        </p:nvSpPr>
        <p:spPr>
          <a:xfrm>
            <a:off x="381000" y="1188721"/>
            <a:ext cx="11430000" cy="4639102"/>
          </a:xfrm>
          <a:prstGeom prst="rect">
            <a:avLst/>
          </a:prstGeom>
          <a:noFill/>
        </p:spPr>
        <p:txBody>
          <a:bodyPr wrap="square" lIns="0" tIns="0" rIns="0" bIns="0" rtlCol="0">
            <a:noAutofit/>
          </a:bodyPr>
          <a:lstStyle/>
          <a:p>
            <a:pPr algn="l" defTabSz="228600">
              <a:spcAft>
                <a:spcPts val="1200"/>
              </a:spcAft>
            </a:pPr>
            <a:r>
              <a:rPr lang="en-US" sz="1400" noProof="0" dirty="0"/>
              <a:t>While LLMs offer significant benefits for finance, fine-tuning these models on domain-specific data can further enhance their effectiveness. Here’s how fine-tuning directly addresses common challenges in the industry.</a:t>
            </a:r>
          </a:p>
          <a:p>
            <a:pPr marL="285750" indent="-285750" algn="l" defTabSz="228600">
              <a:spcAft>
                <a:spcPts val="1200"/>
              </a:spcAft>
              <a:buFont typeface="Arial" panose="020B0604020202020204" pitchFamily="34" charset="0"/>
              <a:buChar char="•"/>
            </a:pPr>
            <a:r>
              <a:rPr lang="en-US" sz="1400" b="1" dirty="0"/>
              <a:t>Increased Domain Expertise</a:t>
            </a:r>
          </a:p>
          <a:p>
            <a:pPr lvl="1" defTabSz="228600">
              <a:spcAft>
                <a:spcPts val="1200"/>
              </a:spcAft>
            </a:pPr>
            <a:r>
              <a:rPr lang="en-US" sz="1400" b="1" dirty="0"/>
              <a:t>Fine-tuning: </a:t>
            </a:r>
            <a:r>
              <a:rPr lang="en-US" sz="1400" dirty="0"/>
              <a:t>Specializes the model in financial terminology, regulations, and context, allowing it to provide more accurate and nuanced responses.</a:t>
            </a:r>
            <a:br>
              <a:rPr lang="en-US" sz="1400" dirty="0"/>
            </a:br>
            <a:r>
              <a:rPr lang="en-US" sz="1400" b="1" dirty="0"/>
              <a:t>Pretrained Model:</a:t>
            </a:r>
            <a:r>
              <a:rPr lang="en-US" sz="1400" dirty="0"/>
              <a:t> May lack specific knowledge about financial concepts, leading to generic or less relevant answers.</a:t>
            </a:r>
          </a:p>
          <a:p>
            <a:pPr marL="285750" indent="-285750" defTabSz="228600">
              <a:spcAft>
                <a:spcPts val="1200"/>
              </a:spcAft>
              <a:buFont typeface="Arial" panose="020B0604020202020204" pitchFamily="34" charset="0"/>
              <a:buChar char="•"/>
            </a:pPr>
            <a:r>
              <a:rPr lang="en-US" sz="1400" b="1" dirty="0"/>
              <a:t>Improved Relevance and Accuracy</a:t>
            </a:r>
          </a:p>
          <a:p>
            <a:pPr lvl="1" defTabSz="228600">
              <a:spcAft>
                <a:spcPts val="1200"/>
              </a:spcAft>
            </a:pPr>
            <a:r>
              <a:rPr lang="en-US" sz="1400" b="1" dirty="0"/>
              <a:t>Fine-tuning: </a:t>
            </a:r>
            <a:r>
              <a:rPr lang="en-US" sz="1400" dirty="0"/>
              <a:t>Adapts the model to the specific data of the organization, ensuring outputs are highly relevant and tailored to actual user queries.</a:t>
            </a:r>
            <a:br>
              <a:rPr lang="en-US" sz="1400" dirty="0"/>
            </a:br>
            <a:r>
              <a:rPr lang="en-US" sz="1400" b="1" dirty="0"/>
              <a:t>Pretrained Model: </a:t>
            </a:r>
            <a:r>
              <a:rPr lang="en-US" sz="1400" dirty="0"/>
              <a:t>Offers general knowledge that might not fully align with the organization's needs, resulting in less precise responses. </a:t>
            </a:r>
          </a:p>
          <a:p>
            <a:pPr marL="285750" indent="-285750" defTabSz="228600">
              <a:spcAft>
                <a:spcPts val="1200"/>
              </a:spcAft>
              <a:buFont typeface="Arial" panose="020B0604020202020204" pitchFamily="34" charset="0"/>
              <a:buChar char="•"/>
            </a:pPr>
            <a:r>
              <a:rPr lang="en-US" sz="1400" b="1" dirty="0"/>
              <a:t>Customization for Specific Use Cases</a:t>
            </a:r>
          </a:p>
          <a:p>
            <a:pPr lvl="1" defTabSz="228600">
              <a:spcAft>
                <a:spcPts val="1200"/>
              </a:spcAft>
            </a:pPr>
            <a:r>
              <a:rPr lang="en-US" sz="1400" b="1" dirty="0"/>
              <a:t>Fine-tuning: </a:t>
            </a:r>
            <a:r>
              <a:rPr lang="en-US" sz="1400" dirty="0"/>
              <a:t>Allows the model to be tailored for specific financial tasks, such as fraud detection, risk assessment, or customer support, enhancing its effectiveness in those areas. </a:t>
            </a:r>
            <a:br>
              <a:rPr lang="en-US" sz="1400" dirty="0"/>
            </a:br>
            <a:r>
              <a:rPr lang="en-US" sz="1400" b="1" dirty="0"/>
              <a:t>Pretrained Model: </a:t>
            </a:r>
            <a:r>
              <a:rPr lang="en-US" sz="1400" dirty="0"/>
              <a:t>Lacks customization for specialized tasks, limiting its utility for specific applications.</a:t>
            </a:r>
          </a:p>
          <a:p>
            <a:pPr lvl="1" defTabSz="228600">
              <a:spcAft>
                <a:spcPts val="1200"/>
              </a:spcAft>
            </a:pPr>
            <a:endParaRPr lang="en-US" dirty="0"/>
          </a:p>
          <a:p>
            <a:pPr marL="285750" indent="-285750" algn="l" defTabSz="228600">
              <a:spcAft>
                <a:spcPts val="1200"/>
              </a:spcAft>
              <a:buFont typeface="Arial" panose="020B0604020202020204" pitchFamily="34" charset="0"/>
              <a:buChar char="•"/>
            </a:pPr>
            <a:endParaRPr lang="en-US" dirty="0"/>
          </a:p>
          <a:p>
            <a:pPr algn="l" defTabSz="228600">
              <a:spcAft>
                <a:spcPts val="1200"/>
              </a:spcAft>
            </a:pPr>
            <a:endParaRPr lang="en-US" noProof="0" dirty="0"/>
          </a:p>
          <a:p>
            <a:pPr algn="l" defTabSz="228600">
              <a:spcAft>
                <a:spcPts val="1200"/>
              </a:spcAft>
            </a:pPr>
            <a:endParaRPr lang="en-IN" noProof="0" dirty="0"/>
          </a:p>
        </p:txBody>
      </p:sp>
    </p:spTree>
    <p:extLst>
      <p:ext uri="{BB962C8B-B14F-4D97-AF65-F5344CB8AC3E}">
        <p14:creationId xmlns:p14="http://schemas.microsoft.com/office/powerpoint/2010/main" val="132132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91633"/>
            <a:ext cx="11430000" cy="403828"/>
          </a:xfrm>
        </p:spPr>
        <p:txBody>
          <a:bodyPr/>
          <a:lstStyle/>
          <a:p>
            <a:r>
              <a:rPr lang="en-US" sz="3200" dirty="0"/>
              <a:t>Approach</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807131"/>
            <a:ext cx="11430000" cy="280205"/>
          </a:xfrm>
        </p:spPr>
        <p:txBody>
          <a:bodyPr/>
          <a:lstStyle/>
          <a:p>
            <a:r>
              <a:rPr lang="en-US" sz="1800" dirty="0"/>
              <a:t>Refining LLMs Through Targeted Fine-Tuning</a:t>
            </a:r>
          </a:p>
        </p:txBody>
      </p:sp>
      <p:pic>
        <p:nvPicPr>
          <p:cNvPr id="1026" name="Picture 2" descr="Introduction to LLMs and the generative AI : Part 3— Fine Tuning ...">
            <a:extLst>
              <a:ext uri="{FF2B5EF4-FFF2-40B4-BE49-F238E27FC236}">
                <a16:creationId xmlns:a16="http://schemas.microsoft.com/office/drawing/2014/main" id="{1B4BC99B-3601-CBB2-AD89-DFFC79A38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423" y="2000204"/>
            <a:ext cx="9985153" cy="4486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3625CC-8996-D3CD-294B-BBE3BFF18963}"/>
              </a:ext>
            </a:extLst>
          </p:cNvPr>
          <p:cNvSpPr txBox="1"/>
          <p:nvPr/>
        </p:nvSpPr>
        <p:spPr>
          <a:xfrm>
            <a:off x="381000" y="1265259"/>
            <a:ext cx="11262360" cy="523220"/>
          </a:xfrm>
          <a:prstGeom prst="rect">
            <a:avLst/>
          </a:prstGeom>
          <a:noFill/>
        </p:spPr>
        <p:txBody>
          <a:bodyPr wrap="square">
            <a:spAutoFit/>
          </a:bodyPr>
          <a:lstStyle/>
          <a:p>
            <a:pPr algn="l" defTabSz="228600">
              <a:spcAft>
                <a:spcPts val="1200"/>
              </a:spcAft>
            </a:pPr>
            <a:r>
              <a:rPr lang="en-US" sz="1400" dirty="0"/>
              <a:t>LLM fine-tuning takes pre-trained models and further trains them on smaller, domain-specific datasets to enhance their capabilities for specialized tasks. </a:t>
            </a:r>
          </a:p>
        </p:txBody>
      </p:sp>
    </p:spTree>
    <p:extLst>
      <p:ext uri="{BB962C8B-B14F-4D97-AF65-F5344CB8AC3E}">
        <p14:creationId xmlns:p14="http://schemas.microsoft.com/office/powerpoint/2010/main" val="335098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Fine-Tuning Methods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dirty="0"/>
              <a:t>Techniques to Customize LLMs for Financial Applications</a:t>
            </a:r>
          </a:p>
        </p:txBody>
      </p:sp>
      <p:sp>
        <p:nvSpPr>
          <p:cNvPr id="5" name="Freeform 90">
            <a:extLst>
              <a:ext uri="{FF2B5EF4-FFF2-40B4-BE49-F238E27FC236}">
                <a16:creationId xmlns:a16="http://schemas.microsoft.com/office/drawing/2014/main" id="{07BC6097-9C01-CB33-A34B-F1ED5CC188FF}"/>
              </a:ext>
            </a:extLst>
          </p:cNvPr>
          <p:cNvSpPr/>
          <p:nvPr/>
        </p:nvSpPr>
        <p:spPr>
          <a:xfrm rot="10800000">
            <a:off x="4048813" y="1690406"/>
            <a:ext cx="72000" cy="504000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6" name="Freeform 90">
            <a:extLst>
              <a:ext uri="{FF2B5EF4-FFF2-40B4-BE49-F238E27FC236}">
                <a16:creationId xmlns:a16="http://schemas.microsoft.com/office/drawing/2014/main" id="{B64B49CB-EB69-D5D4-05D3-19C1CD1A98B9}"/>
              </a:ext>
            </a:extLst>
          </p:cNvPr>
          <p:cNvSpPr/>
          <p:nvPr/>
        </p:nvSpPr>
        <p:spPr>
          <a:xfrm rot="10800000">
            <a:off x="8011417" y="1701963"/>
            <a:ext cx="72000" cy="504000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7" name="TextBox 6">
            <a:extLst>
              <a:ext uri="{FF2B5EF4-FFF2-40B4-BE49-F238E27FC236}">
                <a16:creationId xmlns:a16="http://schemas.microsoft.com/office/drawing/2014/main" id="{60A4EF28-A19A-565B-4104-E460DAD564E1}"/>
              </a:ext>
            </a:extLst>
          </p:cNvPr>
          <p:cNvSpPr txBox="1"/>
          <p:nvPr/>
        </p:nvSpPr>
        <p:spPr>
          <a:xfrm>
            <a:off x="292539" y="1382233"/>
            <a:ext cx="3624500" cy="5252481"/>
          </a:xfrm>
          <a:prstGeom prst="rect">
            <a:avLst/>
          </a:prstGeom>
          <a:noFill/>
        </p:spPr>
        <p:txBody>
          <a:bodyPr wrap="square" lIns="0" tIns="0" rIns="0" bIns="0" numCol="1" rtlCol="0">
            <a:noAutofit/>
          </a:bodyPr>
          <a:lstStyle/>
          <a:p>
            <a:pPr algn="ctr" defTabSz="228600">
              <a:spcAft>
                <a:spcPts val="1200"/>
              </a:spcAft>
            </a:pPr>
            <a:r>
              <a:rPr lang="en-IN" sz="1900" b="1" noProof="0" dirty="0"/>
              <a:t>Retraining All Parameters</a:t>
            </a:r>
          </a:p>
          <a:p>
            <a:pPr marL="285750" indent="-285750" algn="just" defTabSz="228600">
              <a:spcAft>
                <a:spcPts val="1200"/>
              </a:spcAft>
              <a:buSzPct val="70000"/>
              <a:buFont typeface="Arial" panose="020B0604020202020204" pitchFamily="34" charset="0"/>
              <a:buChar char="•"/>
            </a:pPr>
            <a:endParaRPr lang="en-US" sz="1400" b="1" noProof="0" dirty="0"/>
          </a:p>
          <a:p>
            <a:pPr defTabSz="228600">
              <a:spcAft>
                <a:spcPts val="1200"/>
              </a:spcAft>
            </a:pPr>
            <a:endParaRPr lang="en-IN" noProof="0" dirty="0"/>
          </a:p>
        </p:txBody>
      </p:sp>
      <p:sp>
        <p:nvSpPr>
          <p:cNvPr id="8" name="TextBox 7">
            <a:extLst>
              <a:ext uri="{FF2B5EF4-FFF2-40B4-BE49-F238E27FC236}">
                <a16:creationId xmlns:a16="http://schemas.microsoft.com/office/drawing/2014/main" id="{DB5D0905-1CC7-7671-F585-581C2517FBEB}"/>
              </a:ext>
            </a:extLst>
          </p:cNvPr>
          <p:cNvSpPr txBox="1"/>
          <p:nvPr/>
        </p:nvSpPr>
        <p:spPr>
          <a:xfrm>
            <a:off x="4279578" y="1382234"/>
            <a:ext cx="3686827" cy="5252481"/>
          </a:xfrm>
          <a:prstGeom prst="rect">
            <a:avLst/>
          </a:prstGeom>
          <a:noFill/>
        </p:spPr>
        <p:txBody>
          <a:bodyPr wrap="square" lIns="0" tIns="0" rIns="0" bIns="0" rtlCol="0">
            <a:noAutofit/>
          </a:bodyPr>
          <a:lstStyle/>
          <a:p>
            <a:pPr algn="ctr" defTabSz="228600">
              <a:spcAft>
                <a:spcPts val="1200"/>
              </a:spcAft>
            </a:pPr>
            <a:r>
              <a:rPr lang="en-IN" sz="1900" b="1" dirty="0"/>
              <a:t>Transfer Learning</a:t>
            </a:r>
          </a:p>
          <a:p>
            <a:pPr defTabSz="228600">
              <a:spcAft>
                <a:spcPts val="1200"/>
              </a:spcAft>
              <a:buSzPct val="70000"/>
            </a:pPr>
            <a:endParaRPr lang="en-US" noProof="0" dirty="0"/>
          </a:p>
          <a:p>
            <a:pPr defTabSz="228600">
              <a:spcAft>
                <a:spcPts val="1200"/>
              </a:spcAft>
            </a:pPr>
            <a:endParaRPr lang="en-US" noProof="0" dirty="0"/>
          </a:p>
          <a:p>
            <a:pPr defTabSz="228600">
              <a:spcAft>
                <a:spcPts val="1200"/>
              </a:spcAft>
            </a:pPr>
            <a:endParaRPr lang="en-IN" b="1" noProof="0" dirty="0"/>
          </a:p>
        </p:txBody>
      </p:sp>
      <p:sp>
        <p:nvSpPr>
          <p:cNvPr id="9" name="TextBox 8">
            <a:extLst>
              <a:ext uri="{FF2B5EF4-FFF2-40B4-BE49-F238E27FC236}">
                <a16:creationId xmlns:a16="http://schemas.microsoft.com/office/drawing/2014/main" id="{7435D9D4-3808-A50D-D9FF-0B77E25F554D}"/>
              </a:ext>
            </a:extLst>
          </p:cNvPr>
          <p:cNvSpPr txBox="1"/>
          <p:nvPr/>
        </p:nvSpPr>
        <p:spPr>
          <a:xfrm>
            <a:off x="8242182" y="1382234"/>
            <a:ext cx="3769065" cy="5252480"/>
          </a:xfrm>
          <a:prstGeom prst="rect">
            <a:avLst/>
          </a:prstGeom>
          <a:noFill/>
        </p:spPr>
        <p:txBody>
          <a:bodyPr wrap="square" lIns="0" tIns="0" rIns="0" bIns="0" rtlCol="0">
            <a:noAutofit/>
          </a:bodyPr>
          <a:lstStyle/>
          <a:p>
            <a:pPr algn="ctr" defTabSz="228600">
              <a:spcAft>
                <a:spcPts val="1200"/>
              </a:spcAft>
            </a:pPr>
            <a:r>
              <a:rPr lang="en-IN" sz="1900" b="1" dirty="0"/>
              <a:t>Parameter Efficient Fine Tuning</a:t>
            </a:r>
          </a:p>
          <a:p>
            <a:pPr algn="just" defTabSz="228600">
              <a:spcAft>
                <a:spcPts val="1200"/>
              </a:spcAft>
              <a:buSzPct val="70000"/>
            </a:pPr>
            <a:endParaRPr lang="en-IN" noProof="0" dirty="0"/>
          </a:p>
        </p:txBody>
      </p:sp>
      <p:graphicFrame>
        <p:nvGraphicFramePr>
          <p:cNvPr id="4" name="Table 3">
            <a:extLst>
              <a:ext uri="{FF2B5EF4-FFF2-40B4-BE49-F238E27FC236}">
                <a16:creationId xmlns:a16="http://schemas.microsoft.com/office/drawing/2014/main" id="{D1362DEF-B0C9-F602-3F32-C7AB8B932D43}"/>
              </a:ext>
            </a:extLst>
          </p:cNvPr>
          <p:cNvGraphicFramePr>
            <a:graphicFrameLocks noGrp="1"/>
          </p:cNvGraphicFramePr>
          <p:nvPr/>
        </p:nvGraphicFramePr>
        <p:xfrm>
          <a:off x="180753" y="2030600"/>
          <a:ext cx="3963754" cy="3596640"/>
        </p:xfrm>
        <a:graphic>
          <a:graphicData uri="http://schemas.openxmlformats.org/drawingml/2006/table">
            <a:tbl>
              <a:tblPr firstRow="1" bandRow="1">
                <a:tableStyleId>{5C22544A-7EE6-4342-B048-85BDC9FD1C3A}</a:tableStyleId>
              </a:tblPr>
              <a:tblGrid>
                <a:gridCol w="1981877">
                  <a:extLst>
                    <a:ext uri="{9D8B030D-6E8A-4147-A177-3AD203B41FA5}">
                      <a16:colId xmlns:a16="http://schemas.microsoft.com/office/drawing/2014/main" val="1262439356"/>
                    </a:ext>
                  </a:extLst>
                </a:gridCol>
                <a:gridCol w="1981877">
                  <a:extLst>
                    <a:ext uri="{9D8B030D-6E8A-4147-A177-3AD203B41FA5}">
                      <a16:colId xmlns:a16="http://schemas.microsoft.com/office/drawing/2014/main" val="1629415154"/>
                    </a:ext>
                  </a:extLst>
                </a:gridCol>
              </a:tblGrid>
              <a:tr h="407769">
                <a:tc gridSpan="2">
                  <a:txBody>
                    <a:bodyPr/>
                    <a:lstStyle/>
                    <a:p>
                      <a:pPr algn="l"/>
                      <a:r>
                        <a:rPr lang="en-US" sz="1400" b="0" kern="1200" noProof="0" dirty="0">
                          <a:solidFill>
                            <a:schemeClr val="tx1"/>
                          </a:solidFill>
                          <a:latin typeface="+mn-lt"/>
                          <a:ea typeface="+mn-ea"/>
                          <a:cs typeface="+mn-cs"/>
                        </a:rPr>
                        <a:t>Involves updating every parameter in a pre-trained model during the fine-tuning process. This method essentially treats the pre-trained model as a starting point and adjusts it fully to fit the new task.</a:t>
                      </a:r>
                      <a:endParaRPr lang="en-IN" sz="1400" b="0" kern="1200" noProof="0" dirty="0">
                        <a:solidFill>
                          <a:schemeClr val="tx1"/>
                        </a:solidFill>
                        <a:latin typeface="+mn-lt"/>
                        <a:ea typeface="+mn-ea"/>
                        <a:cs typeface="+mn-cs"/>
                      </a:endParaRPr>
                    </a:p>
                    <a:p>
                      <a:pPr algn="l"/>
                      <a:endParaRPr lang="en-US" sz="1400" b="0" kern="1200" noProof="0" dirty="0">
                        <a:solidFill>
                          <a:schemeClr val="tx1"/>
                        </a:solidFill>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9108138"/>
                  </a:ext>
                </a:extLst>
              </a:tr>
              <a:tr h="873791">
                <a:tc>
                  <a:txBody>
                    <a:bodyPr/>
                    <a:lstStyle/>
                    <a:p>
                      <a:pPr algn="l" defTabSz="228600">
                        <a:spcAft>
                          <a:spcPts val="1200"/>
                        </a:spcAft>
                      </a:pPr>
                      <a:r>
                        <a:rPr lang="en-US" sz="1400" b="1" kern="1200" noProof="0" dirty="0">
                          <a:solidFill>
                            <a:schemeClr val="tx1"/>
                          </a:solidFill>
                          <a:latin typeface="+mn-lt"/>
                          <a:ea typeface="+mn-ea"/>
                          <a:cs typeface="+mn-cs"/>
                        </a:rPr>
                        <a:t> Pros</a:t>
                      </a:r>
                      <a:r>
                        <a:rPr lang="en-US" sz="1400" b="0" kern="1200" noProof="0" dirty="0">
                          <a:solidFill>
                            <a:schemeClr val="tx1"/>
                          </a:solidFill>
                          <a:latin typeface="+mn-lt"/>
                          <a:ea typeface="+mn-ea"/>
                          <a:cs typeface="+mn-cs"/>
                        </a:rPr>
                        <a:t>:</a:t>
                      </a:r>
                    </a:p>
                    <a:p>
                      <a:pPr marL="180975" indent="-180975" algn="l" defTabSz="228600">
                        <a:spcAft>
                          <a:spcPts val="1200"/>
                        </a:spcAft>
                        <a:buFont typeface="Arial" panose="020B0604020202020204" pitchFamily="34" charset="0"/>
                        <a:buChar char="•"/>
                      </a:pPr>
                      <a:r>
                        <a:rPr lang="en-US" sz="1400" b="0" kern="1200" dirty="0">
                          <a:solidFill>
                            <a:schemeClr val="tx1"/>
                          </a:solidFill>
                          <a:latin typeface="+mn-lt"/>
                          <a:ea typeface="+mn-ea"/>
                          <a:cs typeface="+mn-cs"/>
                        </a:rPr>
                        <a:t>All parameters of the model are retrained.</a:t>
                      </a:r>
                    </a:p>
                    <a:p>
                      <a:pPr marL="180975" lvl="0" indent="-180975" algn="l" defTabSz="228600">
                        <a:spcAft>
                          <a:spcPts val="1200"/>
                        </a:spcAft>
                        <a:buSzPct val="100000"/>
                        <a:buFont typeface="Arial" panose="020B0604020202020204" pitchFamily="34" charset="0"/>
                        <a:buChar char="•"/>
                      </a:pPr>
                      <a:r>
                        <a:rPr lang="en-US" sz="1400" b="0" kern="1200" dirty="0">
                          <a:solidFill>
                            <a:schemeClr val="tx1"/>
                          </a:solidFill>
                          <a:latin typeface="+mn-lt"/>
                          <a:ea typeface="+mn-ea"/>
                          <a:cs typeface="+mn-cs"/>
                        </a:rPr>
                        <a:t>Allows the model to fully adapt to the new domain.</a:t>
                      </a:r>
                    </a:p>
                    <a:p>
                      <a:pPr marL="180975" lvl="0" indent="-180975" algn="l" defTabSz="228600">
                        <a:spcAft>
                          <a:spcPts val="1200"/>
                        </a:spcAft>
                        <a:buSzPct val="100000"/>
                        <a:buFont typeface="Arial" panose="020B0604020202020204" pitchFamily="34" charset="0"/>
                        <a:buChar char="•"/>
                      </a:pPr>
                      <a:r>
                        <a:rPr lang="en-US" sz="1400" b="0" kern="1200" dirty="0">
                          <a:solidFill>
                            <a:schemeClr val="tx1"/>
                          </a:solidFill>
                          <a:latin typeface="+mn-lt"/>
                          <a:ea typeface="+mn-ea"/>
                          <a:cs typeface="+mn-cs"/>
                        </a:rPr>
                        <a:t>Resulting in highest possible performance.</a:t>
                      </a:r>
                    </a:p>
                    <a:p>
                      <a:pPr algn="l"/>
                      <a:endParaRPr lang="en-IN" sz="14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228600" rtl="0" eaLnBrk="1" latinLnBrk="0" hangingPunct="1">
                        <a:spcAft>
                          <a:spcPts val="1200"/>
                        </a:spcAft>
                        <a:buSzPct val="70000"/>
                      </a:pPr>
                      <a:r>
                        <a:rPr lang="en-US" sz="1400" b="1" kern="1200" noProof="0" dirty="0">
                          <a:solidFill>
                            <a:schemeClr val="tx1"/>
                          </a:solidFill>
                          <a:latin typeface="+mn-lt"/>
                          <a:ea typeface="+mn-ea"/>
                          <a:cs typeface="+mn-cs"/>
                        </a:rPr>
                        <a:t>Cons</a:t>
                      </a:r>
                      <a:r>
                        <a:rPr lang="en-US" sz="1400" b="0" kern="1200" noProof="0" dirty="0">
                          <a:solidFill>
                            <a:schemeClr val="tx1"/>
                          </a:solidFill>
                          <a:latin typeface="+mn-lt"/>
                          <a:ea typeface="+mn-ea"/>
                          <a:cs typeface="+mn-cs"/>
                        </a:rPr>
                        <a:t>: </a:t>
                      </a:r>
                    </a:p>
                    <a:p>
                      <a:pPr marL="180975" indent="-180975" algn="l" defTabSz="228600" rtl="0" eaLnBrk="1" latinLnBrk="0" hangingPunct="1">
                        <a:spcAft>
                          <a:spcPts val="1200"/>
                        </a:spcAft>
                        <a:buSzPct val="100000"/>
                        <a:buFont typeface="Arial" panose="020B0604020202020204" pitchFamily="34" charset="0"/>
                        <a:buChar char="•"/>
                      </a:pPr>
                      <a:r>
                        <a:rPr lang="en-US" sz="1400" b="0" kern="1200" noProof="0" dirty="0">
                          <a:solidFill>
                            <a:schemeClr val="tx1"/>
                          </a:solidFill>
                          <a:latin typeface="+mn-lt"/>
                          <a:ea typeface="+mn-ea"/>
                          <a:cs typeface="+mn-cs"/>
                        </a:rPr>
                        <a:t>Requires substantial computational resources.</a:t>
                      </a:r>
                    </a:p>
                    <a:p>
                      <a:pPr marL="180975" indent="-180975" algn="l" defTabSz="228600" rtl="0" eaLnBrk="1" latinLnBrk="0" hangingPunct="1">
                        <a:spcAft>
                          <a:spcPts val="1200"/>
                        </a:spcAft>
                        <a:buSzPct val="100000"/>
                        <a:buFont typeface="Arial" panose="020B0604020202020204" pitchFamily="34" charset="0"/>
                        <a:buChar char="•"/>
                      </a:pPr>
                      <a:r>
                        <a:rPr lang="en-US" sz="1400" b="0" kern="1200" noProof="0" dirty="0">
                          <a:solidFill>
                            <a:schemeClr val="tx1"/>
                          </a:solidFill>
                          <a:latin typeface="+mn-lt"/>
                          <a:ea typeface="+mn-ea"/>
                          <a:cs typeface="+mn-cs"/>
                        </a:rPr>
                        <a:t>Too costly and time inefficient</a:t>
                      </a:r>
                      <a:endParaRPr lang="en-IN" sz="1400" dirty="0"/>
                    </a:p>
                  </a:txBody>
                  <a:tcPr marL="72000" marR="36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385041"/>
                  </a:ext>
                </a:extLst>
              </a:tr>
            </a:tbl>
          </a:graphicData>
        </a:graphic>
      </p:graphicFrame>
      <p:graphicFrame>
        <p:nvGraphicFramePr>
          <p:cNvPr id="10" name="Table 9">
            <a:extLst>
              <a:ext uri="{FF2B5EF4-FFF2-40B4-BE49-F238E27FC236}">
                <a16:creationId xmlns:a16="http://schemas.microsoft.com/office/drawing/2014/main" id="{87245A20-54AF-FDEE-2776-FEC2A4B61305}"/>
              </a:ext>
            </a:extLst>
          </p:cNvPr>
          <p:cNvGraphicFramePr>
            <a:graphicFrameLocks noGrp="1"/>
          </p:cNvGraphicFramePr>
          <p:nvPr/>
        </p:nvGraphicFramePr>
        <p:xfrm>
          <a:off x="4384361" y="2031780"/>
          <a:ext cx="3686828" cy="4458887"/>
        </p:xfrm>
        <a:graphic>
          <a:graphicData uri="http://schemas.openxmlformats.org/drawingml/2006/table">
            <a:tbl>
              <a:tblPr firstRow="1" bandRow="1">
                <a:tableStyleId>{5C22544A-7EE6-4342-B048-85BDC9FD1C3A}</a:tableStyleId>
              </a:tblPr>
              <a:tblGrid>
                <a:gridCol w="1843195">
                  <a:extLst>
                    <a:ext uri="{9D8B030D-6E8A-4147-A177-3AD203B41FA5}">
                      <a16:colId xmlns:a16="http://schemas.microsoft.com/office/drawing/2014/main" val="790681821"/>
                    </a:ext>
                  </a:extLst>
                </a:gridCol>
                <a:gridCol w="1843633">
                  <a:extLst>
                    <a:ext uri="{9D8B030D-6E8A-4147-A177-3AD203B41FA5}">
                      <a16:colId xmlns:a16="http://schemas.microsoft.com/office/drawing/2014/main" val="279339721"/>
                    </a:ext>
                  </a:extLst>
                </a:gridCol>
              </a:tblGrid>
              <a:tr h="998499">
                <a:tc gridSpan="2">
                  <a:txBody>
                    <a:bodyPr/>
                    <a:lstStyle/>
                    <a:p>
                      <a:pPr marL="0" algn="l" defTabSz="914400" rtl="0" eaLnBrk="1" latinLnBrk="0" hangingPunct="1"/>
                      <a:r>
                        <a:rPr lang="en-US" sz="1400" b="0" kern="1200" dirty="0">
                          <a:solidFill>
                            <a:schemeClr val="tx1"/>
                          </a:solidFill>
                          <a:latin typeface="+mn-lt"/>
                          <a:ea typeface="+mn-ea"/>
                          <a:cs typeface="+mn-cs"/>
                        </a:rPr>
                        <a:t>Transfer learning involves using a pre-trained model and fine-tuning only the last few layers while keeping the rest of the model fixed.</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7534511"/>
                  </a:ext>
                </a:extLst>
              </a:tr>
              <a:tr h="3460388">
                <a:tc>
                  <a:txBody>
                    <a:bodyPr/>
                    <a:lstStyle/>
                    <a:p>
                      <a:pPr algn="l" defTabSz="228600" rtl="0" eaLnBrk="1" latinLnBrk="0" hangingPunct="1">
                        <a:spcAft>
                          <a:spcPts val="1200"/>
                        </a:spcAft>
                      </a:pPr>
                      <a:r>
                        <a:rPr lang="en-IN" sz="1400" b="1" kern="1200" dirty="0">
                          <a:solidFill>
                            <a:schemeClr val="tx1"/>
                          </a:solidFill>
                          <a:latin typeface="+mn-lt"/>
                          <a:ea typeface="+mn-ea"/>
                          <a:cs typeface="+mn-cs"/>
                        </a:rPr>
                        <a:t> Pros: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Leverages pre-trained models, requiring fewer computational resources and less training time</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Can achieve good performance with smaller datasets</a:t>
                      </a:r>
                    </a:p>
                    <a:p>
                      <a:endParaRPr lang="en-IN" sz="1400" b="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228600" rtl="0" eaLnBrk="1" latinLnBrk="0" hangingPunct="1">
                        <a:spcAft>
                          <a:spcPts val="1200"/>
                        </a:spcAft>
                      </a:pPr>
                      <a:r>
                        <a:rPr lang="en-IN" sz="1400" b="1" kern="1200" dirty="0">
                          <a:solidFill>
                            <a:schemeClr val="tx1"/>
                          </a:solidFill>
                          <a:latin typeface="+mn-lt"/>
                          <a:ea typeface="+mn-ea"/>
                          <a:cs typeface="+mn-cs"/>
                        </a:rPr>
                        <a:t> Cons:</a:t>
                      </a:r>
                      <a:r>
                        <a:rPr lang="en-IN" sz="1400" b="0" kern="1200" dirty="0">
                          <a:solidFill>
                            <a:schemeClr val="tx1"/>
                          </a:solidFill>
                          <a:latin typeface="+mn-lt"/>
                          <a:ea typeface="+mn-ea"/>
                          <a:cs typeface="+mn-cs"/>
                        </a:rPr>
                        <a:t>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May not fully adapt to the new domain, especially if the new data is significantly different from the pre-trained data.</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Gives low performance for highly specialized tasks.</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795872"/>
                  </a:ext>
                </a:extLst>
              </a:tr>
            </a:tbl>
          </a:graphicData>
        </a:graphic>
      </p:graphicFrame>
      <p:graphicFrame>
        <p:nvGraphicFramePr>
          <p:cNvPr id="11" name="Table 10">
            <a:extLst>
              <a:ext uri="{FF2B5EF4-FFF2-40B4-BE49-F238E27FC236}">
                <a16:creationId xmlns:a16="http://schemas.microsoft.com/office/drawing/2014/main" id="{35EC298E-5AD4-7BFF-F583-1E15AA1C00A3}"/>
              </a:ext>
            </a:extLst>
          </p:cNvPr>
          <p:cNvGraphicFramePr>
            <a:graphicFrameLocks noGrp="1"/>
          </p:cNvGraphicFramePr>
          <p:nvPr/>
        </p:nvGraphicFramePr>
        <p:xfrm>
          <a:off x="8242182" y="2030600"/>
          <a:ext cx="3864760" cy="4485424"/>
        </p:xfrm>
        <a:graphic>
          <a:graphicData uri="http://schemas.openxmlformats.org/drawingml/2006/table">
            <a:tbl>
              <a:tblPr firstRow="1" bandRow="1">
                <a:tableStyleId>{5C22544A-7EE6-4342-B048-85BDC9FD1C3A}</a:tableStyleId>
              </a:tblPr>
              <a:tblGrid>
                <a:gridCol w="1932380">
                  <a:extLst>
                    <a:ext uri="{9D8B030D-6E8A-4147-A177-3AD203B41FA5}">
                      <a16:colId xmlns:a16="http://schemas.microsoft.com/office/drawing/2014/main" val="3953827883"/>
                    </a:ext>
                  </a:extLst>
                </a:gridCol>
                <a:gridCol w="1932380">
                  <a:extLst>
                    <a:ext uri="{9D8B030D-6E8A-4147-A177-3AD203B41FA5}">
                      <a16:colId xmlns:a16="http://schemas.microsoft.com/office/drawing/2014/main" val="4010901669"/>
                    </a:ext>
                  </a:extLst>
                </a:gridCol>
              </a:tblGrid>
              <a:tr h="157383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noProof="0" dirty="0">
                          <a:solidFill>
                            <a:schemeClr val="tx1"/>
                          </a:solidFill>
                          <a:latin typeface="+mn-lt"/>
                          <a:ea typeface="+mn-ea"/>
                          <a:cs typeface="+mn-cs"/>
                        </a:rPr>
                        <a:t>PEFT involves fine-tuning only a small subset of the model parameters or adding a small number of new parameters that are tuned, leaving most of the original model parameters unchanged. Techniques like</a:t>
                      </a:r>
                      <a:r>
                        <a:rPr lang="en-US" sz="1400" b="1" kern="1200" noProof="0" dirty="0">
                          <a:solidFill>
                            <a:schemeClr val="tx1"/>
                          </a:solidFill>
                          <a:latin typeface="+mn-lt"/>
                          <a:ea typeface="+mn-ea"/>
                          <a:cs typeface="+mn-cs"/>
                        </a:rPr>
                        <a:t> Low-Rank Adaptation (LoRA), QLoRA</a:t>
                      </a:r>
                      <a:r>
                        <a:rPr lang="en-US" sz="1400" b="0" kern="1200" noProof="0" dirty="0">
                          <a:solidFill>
                            <a:schemeClr val="tx1"/>
                          </a:solidFill>
                          <a:latin typeface="+mn-lt"/>
                          <a:ea typeface="+mn-ea"/>
                          <a:cs typeface="+mn-cs"/>
                        </a:rPr>
                        <a:t> and Adapter modules are examples of PEFT.</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705640"/>
                  </a:ext>
                </a:extLst>
              </a:tr>
              <a:tr h="2911587">
                <a:tc>
                  <a:txBody>
                    <a:bodyPr/>
                    <a:lstStyle/>
                    <a:p>
                      <a:pPr marL="0" indent="0" algn="l" defTabSz="228600" rtl="0" eaLnBrk="1" latinLnBrk="0" hangingPunct="1">
                        <a:spcAft>
                          <a:spcPts val="1200"/>
                        </a:spcAft>
                        <a:buFont typeface="Arial" panose="020B0604020202020204" pitchFamily="34" charset="0"/>
                        <a:buNone/>
                      </a:pPr>
                      <a:r>
                        <a:rPr lang="en-IN" sz="1400" b="1" kern="1200" dirty="0">
                          <a:solidFill>
                            <a:schemeClr val="tx1"/>
                          </a:solidFill>
                          <a:latin typeface="+mn-lt"/>
                          <a:ea typeface="+mn-ea"/>
                          <a:cs typeface="+mn-cs"/>
                        </a:rPr>
                        <a:t>Pros: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Reduces the training parameters significantly.</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Saves computational resources and time.</a:t>
                      </a:r>
                    </a:p>
                    <a:p>
                      <a:pPr marL="180975" indent="-180975" algn="l" defTabSz="228600" rtl="0" eaLnBrk="1" latinLnBrk="0" hangingPunct="1">
                        <a:spcAft>
                          <a:spcPts val="1200"/>
                        </a:spcAft>
                        <a:buFont typeface="Arial" panose="020B0604020202020204" pitchFamily="34" charset="0"/>
                        <a:buChar char="•"/>
                      </a:pPr>
                      <a:r>
                        <a:rPr lang="en-IN" sz="1400" b="0" kern="1200" dirty="0">
                          <a:solidFill>
                            <a:schemeClr val="tx1"/>
                          </a:solidFill>
                          <a:latin typeface="+mn-lt"/>
                          <a:ea typeface="+mn-ea"/>
                          <a:cs typeface="+mn-cs"/>
                        </a:rPr>
                        <a:t>Lower memory requirements.</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228600" rtl="0" eaLnBrk="1" latinLnBrk="0" hangingPunct="1">
                        <a:spcAft>
                          <a:spcPts val="1200"/>
                        </a:spcAft>
                        <a:buFont typeface="Arial" panose="020B0604020202020204" pitchFamily="34" charset="0"/>
                        <a:buNone/>
                      </a:pPr>
                      <a:r>
                        <a:rPr lang="en-IN" sz="1400" b="1" kern="1200" dirty="0">
                          <a:solidFill>
                            <a:schemeClr val="tx1"/>
                          </a:solidFill>
                          <a:latin typeface="+mn-lt"/>
                          <a:ea typeface="+mn-ea"/>
                          <a:cs typeface="+mn-cs"/>
                        </a:rPr>
                        <a:t>Cons:</a:t>
                      </a:r>
                      <a:r>
                        <a:rPr lang="en-IN" sz="1400" b="0" kern="1200" dirty="0">
                          <a:solidFill>
                            <a:schemeClr val="tx1"/>
                          </a:solidFill>
                          <a:latin typeface="+mn-lt"/>
                          <a:ea typeface="+mn-ea"/>
                          <a:cs typeface="+mn-cs"/>
                        </a:rPr>
                        <a:t>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Effectiveness depends on the quality and nature of the domain-specific data.</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Achieves lower performance than retraining all parameters.</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279429"/>
                  </a:ext>
                </a:extLst>
              </a:tr>
            </a:tbl>
          </a:graphicData>
        </a:graphic>
      </p:graphicFrame>
    </p:spTree>
    <p:extLst>
      <p:ext uri="{BB962C8B-B14F-4D97-AF65-F5344CB8AC3E}">
        <p14:creationId xmlns:p14="http://schemas.microsoft.com/office/powerpoint/2010/main" val="207475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Business Objective</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b="0" dirty="0"/>
              <a:t>Equip banks with </a:t>
            </a:r>
            <a:r>
              <a:rPr lang="en-US" sz="1800" dirty="0"/>
              <a:t>tailored LLMs </a:t>
            </a:r>
            <a:r>
              <a:rPr lang="en-US" sz="1800" b="0" dirty="0"/>
              <a:t>to provide more relevant and useful Gen AI-based services.</a:t>
            </a:r>
          </a:p>
        </p:txBody>
      </p:sp>
      <p:sp>
        <p:nvSpPr>
          <p:cNvPr id="4" name="TextBox 3">
            <a:extLst>
              <a:ext uri="{FF2B5EF4-FFF2-40B4-BE49-F238E27FC236}">
                <a16:creationId xmlns:a16="http://schemas.microsoft.com/office/drawing/2014/main" id="{1C995EE8-558D-7964-35BD-3BDE76E76CA8}"/>
              </a:ext>
            </a:extLst>
          </p:cNvPr>
          <p:cNvSpPr txBox="1"/>
          <p:nvPr/>
        </p:nvSpPr>
        <p:spPr>
          <a:xfrm>
            <a:off x="381000" y="1203607"/>
            <a:ext cx="11429999" cy="4999074"/>
          </a:xfrm>
          <a:prstGeom prst="rect">
            <a:avLst/>
          </a:prstGeom>
          <a:noFill/>
        </p:spPr>
        <p:txBody>
          <a:bodyPr wrap="square" lIns="0" tIns="0" rIns="0" bIns="0" rtlCol="0">
            <a:noAutofit/>
          </a:bodyPr>
          <a:lstStyle/>
          <a:p>
            <a:pPr algn="l" defTabSz="228600">
              <a:spcAft>
                <a:spcPts val="1200"/>
              </a:spcAft>
            </a:pPr>
            <a:r>
              <a:rPr lang="en-US" sz="1600" noProof="0" dirty="0"/>
              <a:t>Large Language Models (LLMs) are revolutionizing industries by automating complex tasks involving natural language understanding. In finance, accurately interpreting and responding to customer queries is crucial for maintaining trust and satisfaction. By fine-tuning LLMs for the finance sector, we aim to enhance customer service, streamline operations, and drive business growth.</a:t>
            </a:r>
          </a:p>
          <a:p>
            <a:pPr algn="l" defTabSz="228600">
              <a:spcAft>
                <a:spcPts val="1200"/>
              </a:spcAft>
            </a:pPr>
            <a:r>
              <a:rPr lang="en-US" sz="1600" b="1" dirty="0"/>
              <a:t>Key Goals</a:t>
            </a:r>
          </a:p>
          <a:p>
            <a:pPr marL="342900" indent="-342900" algn="l" defTabSz="228600">
              <a:spcAft>
                <a:spcPts val="1200"/>
              </a:spcAft>
              <a:buFont typeface="+mj-lt"/>
              <a:buAutoNum type="arabicPeriod"/>
            </a:pPr>
            <a:r>
              <a:rPr lang="en-US" sz="1600" b="1" dirty="0"/>
              <a:t>Enhance Customer Service</a:t>
            </a:r>
          </a:p>
          <a:p>
            <a:pPr marL="542925" lvl="1" indent="-342900" defTabSz="228600">
              <a:spcAft>
                <a:spcPts val="1200"/>
              </a:spcAft>
              <a:buFont typeface="Arial" panose="020B0604020202020204" pitchFamily="34" charset="0"/>
              <a:buChar char="•"/>
            </a:pPr>
            <a:r>
              <a:rPr lang="en-US" sz="1600" dirty="0"/>
              <a:t>Improve the precision of responses by adapting the model to financial terminology, ensuring customers receive accurate and relevant information.</a:t>
            </a:r>
          </a:p>
          <a:p>
            <a:pPr marL="542925" lvl="1" indent="-342900" defTabSz="228600">
              <a:spcAft>
                <a:spcPts val="1200"/>
              </a:spcAft>
              <a:buFont typeface="Arial" panose="020B0604020202020204" pitchFamily="34" charset="0"/>
              <a:buChar char="•"/>
            </a:pPr>
            <a:r>
              <a:rPr lang="en-US" sz="1600" dirty="0"/>
              <a:t>Provide customized support that addresses the unique needs and preferences of each Bank’s customer, enhancing their overall experience.</a:t>
            </a:r>
          </a:p>
          <a:p>
            <a:pPr marL="342900" indent="-342900" defTabSz="228600">
              <a:spcAft>
                <a:spcPts val="1200"/>
              </a:spcAft>
              <a:buFont typeface="+mj-lt"/>
              <a:buAutoNum type="arabicPeriod"/>
            </a:pPr>
            <a:r>
              <a:rPr lang="en-US" sz="1600" b="1" dirty="0"/>
              <a:t>Streamline Operations</a:t>
            </a:r>
          </a:p>
          <a:p>
            <a:pPr marL="542925" lvl="1" indent="-342900" defTabSz="228600">
              <a:spcAft>
                <a:spcPts val="1200"/>
              </a:spcAft>
              <a:buFont typeface="Arial" panose="020B0604020202020204" pitchFamily="34" charset="0"/>
              <a:buChar char="•"/>
            </a:pPr>
            <a:r>
              <a:rPr lang="en-US" sz="1600" dirty="0"/>
              <a:t>Automate routine customer interactions, reducing the burden on human agents and decreasing response times.</a:t>
            </a:r>
          </a:p>
          <a:p>
            <a:pPr marL="542925" lvl="1" indent="-342900" defTabSz="228600">
              <a:spcAft>
                <a:spcPts val="1200"/>
              </a:spcAft>
              <a:buFont typeface="Arial" panose="020B0604020202020204" pitchFamily="34" charset="0"/>
              <a:buChar char="•"/>
            </a:pPr>
            <a:r>
              <a:rPr lang="en-US" sz="1600" dirty="0"/>
              <a:t>Lower operational costs by minimizing the need for manual intervention in customer support.</a:t>
            </a:r>
          </a:p>
          <a:p>
            <a:pPr marL="342900" indent="-342900" defTabSz="228600">
              <a:spcAft>
                <a:spcPts val="1200"/>
              </a:spcAft>
              <a:buFont typeface="+mj-lt"/>
              <a:buAutoNum type="arabicPeriod"/>
            </a:pPr>
            <a:r>
              <a:rPr lang="en-US" sz="1600" b="1" dirty="0"/>
              <a:t>Drive Business Growth</a:t>
            </a:r>
          </a:p>
          <a:p>
            <a:pPr marL="542925" lvl="1" indent="-342900" defTabSz="228600">
              <a:spcAft>
                <a:spcPts val="1200"/>
              </a:spcAft>
              <a:buFont typeface="Arial" panose="020B0604020202020204" pitchFamily="34" charset="0"/>
              <a:buChar char="•"/>
            </a:pPr>
            <a:r>
              <a:rPr lang="en-US" sz="1600" b="1" dirty="0"/>
              <a:t> </a:t>
            </a:r>
            <a:r>
              <a:rPr lang="en-US" sz="1600" dirty="0"/>
              <a:t>Enable the system to handle a growing volume of queries without compromising on quality.</a:t>
            </a:r>
          </a:p>
          <a:p>
            <a:pPr algn="l" defTabSz="228600">
              <a:spcAft>
                <a:spcPts val="1200"/>
              </a:spcAft>
            </a:pPr>
            <a:endParaRPr lang="en-IN" sz="1600" b="1" noProof="0" dirty="0"/>
          </a:p>
        </p:txBody>
      </p:sp>
    </p:spTree>
    <p:extLst>
      <p:ext uri="{BB962C8B-B14F-4D97-AF65-F5344CB8AC3E}">
        <p14:creationId xmlns:p14="http://schemas.microsoft.com/office/powerpoint/2010/main" val="188206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ntroduction to LLMs and the generative AI : Part 3— Fine Tuning ...">
            <a:extLst>
              <a:ext uri="{FF2B5EF4-FFF2-40B4-BE49-F238E27FC236}">
                <a16:creationId xmlns:a16="http://schemas.microsoft.com/office/drawing/2014/main" id="{5521F4C3-56D0-DE69-1AB3-924CDC4DC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67" y="3575004"/>
            <a:ext cx="7715333" cy="2991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09880" y="207386"/>
            <a:ext cx="11430000" cy="393954"/>
          </a:xfrm>
        </p:spPr>
        <p:txBody>
          <a:bodyPr/>
          <a:lstStyle/>
          <a:p>
            <a:r>
              <a:rPr lang="en-US" sz="3200" dirty="0"/>
              <a:t>Strategic Steps for tailored LLMs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658230"/>
            <a:ext cx="11430000" cy="280205"/>
          </a:xfrm>
        </p:spPr>
        <p:txBody>
          <a:bodyPr/>
          <a:lstStyle/>
          <a:p>
            <a:r>
              <a:rPr lang="en-US" sz="1800" dirty="0"/>
              <a:t>Refining LLMs Through Targeted Fine-Tuning</a:t>
            </a:r>
          </a:p>
        </p:txBody>
      </p:sp>
      <p:sp>
        <p:nvSpPr>
          <p:cNvPr id="4" name="TextBox 3">
            <a:extLst>
              <a:ext uri="{FF2B5EF4-FFF2-40B4-BE49-F238E27FC236}">
                <a16:creationId xmlns:a16="http://schemas.microsoft.com/office/drawing/2014/main" id="{1C995EE8-558D-7964-35BD-3BDE76E76CA8}"/>
              </a:ext>
            </a:extLst>
          </p:cNvPr>
          <p:cNvSpPr txBox="1"/>
          <p:nvPr/>
        </p:nvSpPr>
        <p:spPr>
          <a:xfrm>
            <a:off x="381000" y="938435"/>
            <a:ext cx="11591260" cy="5007935"/>
          </a:xfrm>
          <a:prstGeom prst="rect">
            <a:avLst/>
          </a:prstGeom>
          <a:noFill/>
        </p:spPr>
        <p:txBody>
          <a:bodyPr wrap="square" lIns="0" tIns="0" rIns="0" bIns="0" rtlCol="0">
            <a:noAutofit/>
          </a:bodyPr>
          <a:lstStyle/>
          <a:p>
            <a:pPr algn="l" defTabSz="228600">
              <a:spcAft>
                <a:spcPts val="1200"/>
              </a:spcAft>
            </a:pPr>
            <a:r>
              <a:rPr lang="en-US" sz="1400" dirty="0"/>
              <a:t>Approach focuses on fine-tuning Large Language Models (LLMs) to meet the specific demands of the finance sector. This targeted fine-tuning process involves adapting the LLM's capabilities to understand and respond accurately to industry-specific language and tasks.</a:t>
            </a:r>
          </a:p>
          <a:p>
            <a:pPr algn="l" defTabSz="228600">
              <a:spcAft>
                <a:spcPts val="1200"/>
              </a:spcAft>
            </a:pPr>
            <a:r>
              <a:rPr lang="en-US" sz="1400" b="1" dirty="0"/>
              <a:t>High-Level key steps : </a:t>
            </a:r>
          </a:p>
          <a:p>
            <a:pPr marL="342900" indent="-342900" algn="l" defTabSz="228600">
              <a:spcAft>
                <a:spcPts val="1200"/>
              </a:spcAft>
              <a:buFont typeface="+mj-lt"/>
              <a:buAutoNum type="arabicPeriod"/>
            </a:pPr>
            <a:r>
              <a:rPr lang="en-US" sz="1400" b="1" dirty="0"/>
              <a:t>Model Optimization using domain adaptation : </a:t>
            </a:r>
          </a:p>
          <a:p>
            <a:pPr marL="800100" lvl="1" indent="-342900" defTabSz="228600">
              <a:spcAft>
                <a:spcPts val="1200"/>
              </a:spcAft>
              <a:buFont typeface="Arial" panose="020B0604020202020204" pitchFamily="34" charset="0"/>
              <a:buChar char="•"/>
            </a:pPr>
            <a:r>
              <a:rPr lang="en-US" sz="1400" dirty="0"/>
              <a:t>Customizing LLMs to recognize and interpret financial terminology and concepts. </a:t>
            </a:r>
          </a:p>
          <a:p>
            <a:pPr marL="800100" lvl="1" indent="-342900" defTabSz="228600">
              <a:spcAft>
                <a:spcPts val="1200"/>
              </a:spcAft>
              <a:buFont typeface="Arial" panose="020B0604020202020204" pitchFamily="34" charset="0"/>
              <a:buChar char="•"/>
            </a:pPr>
            <a:r>
              <a:rPr lang="en-US" sz="1400" dirty="0"/>
              <a:t>Key parameters adjustment of the LLM to enhance its performance in financial applications. This involves optimizing the model to efficiently handle financial data, improving both the accuracy of its predictions and its processing speed. </a:t>
            </a:r>
          </a:p>
          <a:p>
            <a:pPr marL="342900" indent="-342900" algn="l" defTabSz="228600">
              <a:spcAft>
                <a:spcPts val="1200"/>
              </a:spcAft>
              <a:buFont typeface="+mj-lt"/>
              <a:buAutoNum type="arabicPeriod"/>
            </a:pPr>
            <a:r>
              <a:rPr lang="en-US" sz="1400" b="1" dirty="0"/>
              <a:t>Continuous Improvement: </a:t>
            </a:r>
            <a:r>
              <a:rPr lang="en-US" sz="1400" dirty="0"/>
              <a:t>Regularly update and refine the model to adapt to evolving industry standards and customer needs.</a:t>
            </a:r>
            <a:endParaRPr lang="en-US" dirty="0"/>
          </a:p>
        </p:txBody>
      </p:sp>
      <p:sp>
        <p:nvSpPr>
          <p:cNvPr id="7" name="TextBox 6">
            <a:extLst>
              <a:ext uri="{FF2B5EF4-FFF2-40B4-BE49-F238E27FC236}">
                <a16:creationId xmlns:a16="http://schemas.microsoft.com/office/drawing/2014/main" id="{BDAC84F8-BE25-52D9-FA8D-D70733D24515}"/>
              </a:ext>
            </a:extLst>
          </p:cNvPr>
          <p:cNvSpPr txBox="1"/>
          <p:nvPr/>
        </p:nvSpPr>
        <p:spPr>
          <a:xfrm>
            <a:off x="8769266" y="4039615"/>
            <a:ext cx="3280493" cy="1569660"/>
          </a:xfrm>
          <a:prstGeom prst="rect">
            <a:avLst/>
          </a:prstGeom>
          <a:noFill/>
        </p:spPr>
        <p:txBody>
          <a:bodyPr wrap="square">
            <a:spAutoFit/>
          </a:bodyPr>
          <a:lstStyle/>
          <a:p>
            <a:pPr algn="l" defTabSz="228600">
              <a:spcAft>
                <a:spcPts val="1200"/>
              </a:spcAft>
            </a:pPr>
            <a:r>
              <a:rPr lang="en-US" sz="1600" b="1" dirty="0"/>
              <a:t>LLM fine-tuning takes pre-trained models and further trains them on smaller, domain-specific datasets to enhance their capabilities for specialized tasks. </a:t>
            </a:r>
          </a:p>
        </p:txBody>
      </p:sp>
    </p:spTree>
    <p:extLst>
      <p:ext uri="{BB962C8B-B14F-4D97-AF65-F5344CB8AC3E}">
        <p14:creationId xmlns:p14="http://schemas.microsoft.com/office/powerpoint/2010/main" val="36412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Fine-Tuning Methods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dirty="0"/>
              <a:t>Techniques to Customize LLMs for Financial Applications</a:t>
            </a:r>
          </a:p>
        </p:txBody>
      </p:sp>
      <p:sp>
        <p:nvSpPr>
          <p:cNvPr id="5" name="Freeform 90">
            <a:extLst>
              <a:ext uri="{FF2B5EF4-FFF2-40B4-BE49-F238E27FC236}">
                <a16:creationId xmlns:a16="http://schemas.microsoft.com/office/drawing/2014/main" id="{07BC6097-9C01-CB33-A34B-F1ED5CC188FF}"/>
              </a:ext>
            </a:extLst>
          </p:cNvPr>
          <p:cNvSpPr/>
          <p:nvPr/>
        </p:nvSpPr>
        <p:spPr>
          <a:xfrm rot="10800000">
            <a:off x="4048813" y="1690406"/>
            <a:ext cx="72000" cy="504000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6" name="Freeform 90">
            <a:extLst>
              <a:ext uri="{FF2B5EF4-FFF2-40B4-BE49-F238E27FC236}">
                <a16:creationId xmlns:a16="http://schemas.microsoft.com/office/drawing/2014/main" id="{B64B49CB-EB69-D5D4-05D3-19C1CD1A98B9}"/>
              </a:ext>
            </a:extLst>
          </p:cNvPr>
          <p:cNvSpPr/>
          <p:nvPr/>
        </p:nvSpPr>
        <p:spPr>
          <a:xfrm rot="10800000">
            <a:off x="8011417" y="1701963"/>
            <a:ext cx="72000" cy="504000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7" name="TextBox 6">
            <a:extLst>
              <a:ext uri="{FF2B5EF4-FFF2-40B4-BE49-F238E27FC236}">
                <a16:creationId xmlns:a16="http://schemas.microsoft.com/office/drawing/2014/main" id="{60A4EF28-A19A-565B-4104-E460DAD564E1}"/>
              </a:ext>
            </a:extLst>
          </p:cNvPr>
          <p:cNvSpPr txBox="1"/>
          <p:nvPr/>
        </p:nvSpPr>
        <p:spPr>
          <a:xfrm>
            <a:off x="292539" y="3698240"/>
            <a:ext cx="3624500" cy="2936474"/>
          </a:xfrm>
          <a:prstGeom prst="rect">
            <a:avLst/>
          </a:prstGeom>
          <a:noFill/>
        </p:spPr>
        <p:txBody>
          <a:bodyPr wrap="square" lIns="0" tIns="0" rIns="0" bIns="0" numCol="1" rtlCol="0">
            <a:noAutofit/>
          </a:bodyPr>
          <a:lstStyle/>
          <a:p>
            <a:pPr marL="285750" indent="-285750" algn="just" defTabSz="228600">
              <a:spcAft>
                <a:spcPts val="1200"/>
              </a:spcAft>
              <a:buSzPct val="70000"/>
              <a:buFont typeface="Arial" panose="020B0604020202020204" pitchFamily="34" charset="0"/>
              <a:buChar char="•"/>
            </a:pPr>
            <a:endParaRPr lang="en-US" sz="1400" b="1" noProof="0" dirty="0"/>
          </a:p>
          <a:p>
            <a:pPr defTabSz="228600">
              <a:spcAft>
                <a:spcPts val="1200"/>
              </a:spcAft>
            </a:pPr>
            <a:endParaRPr lang="en-IN" noProof="0" dirty="0"/>
          </a:p>
        </p:txBody>
      </p:sp>
      <p:sp>
        <p:nvSpPr>
          <p:cNvPr id="8" name="TextBox 7">
            <a:extLst>
              <a:ext uri="{FF2B5EF4-FFF2-40B4-BE49-F238E27FC236}">
                <a16:creationId xmlns:a16="http://schemas.microsoft.com/office/drawing/2014/main" id="{DB5D0905-1CC7-7671-F585-581C2517FBEB}"/>
              </a:ext>
            </a:extLst>
          </p:cNvPr>
          <p:cNvSpPr txBox="1"/>
          <p:nvPr/>
        </p:nvSpPr>
        <p:spPr>
          <a:xfrm>
            <a:off x="4279578" y="3698240"/>
            <a:ext cx="3686827" cy="2936475"/>
          </a:xfrm>
          <a:prstGeom prst="rect">
            <a:avLst/>
          </a:prstGeom>
          <a:noFill/>
        </p:spPr>
        <p:txBody>
          <a:bodyPr wrap="square" lIns="0" tIns="0" rIns="0" bIns="0" rtlCol="0">
            <a:noAutofit/>
          </a:bodyPr>
          <a:lstStyle/>
          <a:p>
            <a:pPr defTabSz="228600">
              <a:spcAft>
                <a:spcPts val="1200"/>
              </a:spcAft>
              <a:buSzPct val="70000"/>
            </a:pPr>
            <a:endParaRPr lang="en-US" noProof="0" dirty="0"/>
          </a:p>
          <a:p>
            <a:pPr defTabSz="228600">
              <a:spcAft>
                <a:spcPts val="1200"/>
              </a:spcAft>
            </a:pPr>
            <a:endParaRPr lang="en-US" noProof="0" dirty="0"/>
          </a:p>
          <a:p>
            <a:pPr defTabSz="228600">
              <a:spcAft>
                <a:spcPts val="1200"/>
              </a:spcAft>
            </a:pPr>
            <a:endParaRPr lang="en-IN" b="1" noProof="0" dirty="0"/>
          </a:p>
        </p:txBody>
      </p:sp>
      <p:sp>
        <p:nvSpPr>
          <p:cNvPr id="9" name="TextBox 8">
            <a:extLst>
              <a:ext uri="{FF2B5EF4-FFF2-40B4-BE49-F238E27FC236}">
                <a16:creationId xmlns:a16="http://schemas.microsoft.com/office/drawing/2014/main" id="{7435D9D4-3808-A50D-D9FF-0B77E25F554D}"/>
              </a:ext>
            </a:extLst>
          </p:cNvPr>
          <p:cNvSpPr txBox="1"/>
          <p:nvPr/>
        </p:nvSpPr>
        <p:spPr>
          <a:xfrm>
            <a:off x="8277961" y="1350284"/>
            <a:ext cx="3769065" cy="5252480"/>
          </a:xfrm>
          <a:prstGeom prst="rect">
            <a:avLst/>
          </a:prstGeom>
          <a:noFill/>
        </p:spPr>
        <p:txBody>
          <a:bodyPr wrap="square" lIns="0" tIns="0" rIns="0" bIns="0" rtlCol="0">
            <a:noAutofit/>
          </a:bodyPr>
          <a:lstStyle/>
          <a:p>
            <a:pPr algn="ctr" defTabSz="228600">
              <a:spcAft>
                <a:spcPts val="1200"/>
              </a:spcAft>
            </a:pPr>
            <a:r>
              <a:rPr lang="en-IN" sz="1900" b="1" dirty="0"/>
              <a:t>Parameter Efficient Fine Tuning</a:t>
            </a:r>
          </a:p>
          <a:p>
            <a:pPr>
              <a:spcAft>
                <a:spcPts val="1200"/>
              </a:spcAft>
            </a:pPr>
            <a:br>
              <a:rPr lang="en-US" sz="1400" dirty="0"/>
            </a:br>
            <a:r>
              <a:rPr lang="en-US" sz="1400" dirty="0"/>
              <a:t>PEFT involves fine-tuning only a small subset of the model parameters or adding a small number of new parameters that are tuned, leaving most of the original model parameters unchanged. Techniques like </a:t>
            </a:r>
            <a:r>
              <a:rPr lang="en-US" sz="1400" b="1" dirty="0"/>
              <a:t>Low-Rank Adaptation (LoRA), QLoRA and Adapter modules</a:t>
            </a:r>
            <a:r>
              <a:rPr lang="en-US" sz="1400" dirty="0"/>
              <a:t> are examples of PEFT.</a:t>
            </a:r>
          </a:p>
          <a:p>
            <a:pPr>
              <a:spcAft>
                <a:spcPts val="1200"/>
              </a:spcAft>
            </a:pPr>
            <a:endParaRPr lang="en-IN" sz="1400" dirty="0"/>
          </a:p>
          <a:p>
            <a:pPr algn="just" defTabSz="228600">
              <a:spcAft>
                <a:spcPts val="1200"/>
              </a:spcAft>
              <a:buSzPct val="70000"/>
            </a:pPr>
            <a:endParaRPr lang="en-IN" noProof="0" dirty="0"/>
          </a:p>
        </p:txBody>
      </p:sp>
      <p:graphicFrame>
        <p:nvGraphicFramePr>
          <p:cNvPr id="4" name="Table 3">
            <a:extLst>
              <a:ext uri="{FF2B5EF4-FFF2-40B4-BE49-F238E27FC236}">
                <a16:creationId xmlns:a16="http://schemas.microsoft.com/office/drawing/2014/main" id="{D1362DEF-B0C9-F602-3F32-C7AB8B932D43}"/>
              </a:ext>
            </a:extLst>
          </p:cNvPr>
          <p:cNvGraphicFramePr>
            <a:graphicFrameLocks noGrp="1"/>
          </p:cNvGraphicFramePr>
          <p:nvPr>
            <p:extLst>
              <p:ext uri="{D42A27DB-BD31-4B8C-83A1-F6EECF244321}">
                <p14:modId xmlns:p14="http://schemas.microsoft.com/office/powerpoint/2010/main" val="3402825703"/>
              </p:ext>
            </p:extLst>
          </p:nvPr>
        </p:nvGraphicFramePr>
        <p:xfrm>
          <a:off x="292539" y="3627961"/>
          <a:ext cx="3963754" cy="2529840"/>
        </p:xfrm>
        <a:graphic>
          <a:graphicData uri="http://schemas.openxmlformats.org/drawingml/2006/table">
            <a:tbl>
              <a:tblPr firstRow="1" bandRow="1">
                <a:tableStyleId>{5C22544A-7EE6-4342-B048-85BDC9FD1C3A}</a:tableStyleId>
              </a:tblPr>
              <a:tblGrid>
                <a:gridCol w="1981877">
                  <a:extLst>
                    <a:ext uri="{9D8B030D-6E8A-4147-A177-3AD203B41FA5}">
                      <a16:colId xmlns:a16="http://schemas.microsoft.com/office/drawing/2014/main" val="1262439356"/>
                    </a:ext>
                  </a:extLst>
                </a:gridCol>
                <a:gridCol w="1981877">
                  <a:extLst>
                    <a:ext uri="{9D8B030D-6E8A-4147-A177-3AD203B41FA5}">
                      <a16:colId xmlns:a16="http://schemas.microsoft.com/office/drawing/2014/main" val="1629415154"/>
                    </a:ext>
                  </a:extLst>
                </a:gridCol>
              </a:tblGrid>
              <a:tr h="873791">
                <a:tc>
                  <a:txBody>
                    <a:bodyPr/>
                    <a:lstStyle/>
                    <a:p>
                      <a:pPr algn="l" defTabSz="228600">
                        <a:spcAft>
                          <a:spcPts val="1200"/>
                        </a:spcAft>
                      </a:pPr>
                      <a:r>
                        <a:rPr lang="en-US" sz="1400" b="1" kern="1200" noProof="0" dirty="0">
                          <a:solidFill>
                            <a:schemeClr val="tx1"/>
                          </a:solidFill>
                          <a:latin typeface="+mn-lt"/>
                          <a:ea typeface="+mn-ea"/>
                          <a:cs typeface="+mn-cs"/>
                        </a:rPr>
                        <a:t> Pros</a:t>
                      </a:r>
                      <a:r>
                        <a:rPr lang="en-US" sz="1400" b="0" kern="1200" noProof="0" dirty="0">
                          <a:solidFill>
                            <a:schemeClr val="tx1"/>
                          </a:solidFill>
                          <a:latin typeface="+mn-lt"/>
                          <a:ea typeface="+mn-ea"/>
                          <a:cs typeface="+mn-cs"/>
                        </a:rPr>
                        <a:t>:</a:t>
                      </a:r>
                    </a:p>
                    <a:p>
                      <a:pPr marL="180975" indent="-180975" algn="l" defTabSz="228600">
                        <a:spcAft>
                          <a:spcPts val="1200"/>
                        </a:spcAft>
                        <a:buFont typeface="Arial" panose="020B0604020202020204" pitchFamily="34" charset="0"/>
                        <a:buChar char="•"/>
                      </a:pPr>
                      <a:r>
                        <a:rPr lang="en-US" sz="1400" b="0" kern="1200" dirty="0">
                          <a:solidFill>
                            <a:schemeClr val="tx1"/>
                          </a:solidFill>
                          <a:latin typeface="+mn-lt"/>
                          <a:ea typeface="+mn-ea"/>
                          <a:cs typeface="+mn-cs"/>
                        </a:rPr>
                        <a:t>All parameters of the model are retrained.</a:t>
                      </a:r>
                    </a:p>
                    <a:p>
                      <a:pPr marL="180975" lvl="0" indent="-180975" algn="l" defTabSz="228600">
                        <a:spcAft>
                          <a:spcPts val="1200"/>
                        </a:spcAft>
                        <a:buSzPct val="100000"/>
                        <a:buFont typeface="Arial" panose="020B0604020202020204" pitchFamily="34" charset="0"/>
                        <a:buChar char="•"/>
                      </a:pPr>
                      <a:r>
                        <a:rPr lang="en-US" sz="1400" b="0" kern="1200" dirty="0">
                          <a:solidFill>
                            <a:schemeClr val="tx1"/>
                          </a:solidFill>
                          <a:latin typeface="+mn-lt"/>
                          <a:ea typeface="+mn-ea"/>
                          <a:cs typeface="+mn-cs"/>
                        </a:rPr>
                        <a:t>Allows the model to fully adapt to the new domain.</a:t>
                      </a:r>
                    </a:p>
                    <a:p>
                      <a:pPr marL="180975" lvl="0" indent="-180975" algn="l" defTabSz="228600">
                        <a:spcAft>
                          <a:spcPts val="1200"/>
                        </a:spcAft>
                        <a:buSzPct val="100000"/>
                        <a:buFont typeface="Arial" panose="020B0604020202020204" pitchFamily="34" charset="0"/>
                        <a:buChar char="•"/>
                      </a:pPr>
                      <a:r>
                        <a:rPr lang="en-US" sz="1400" b="0" kern="1200" dirty="0">
                          <a:solidFill>
                            <a:schemeClr val="tx1"/>
                          </a:solidFill>
                          <a:latin typeface="+mn-lt"/>
                          <a:ea typeface="+mn-ea"/>
                          <a:cs typeface="+mn-cs"/>
                        </a:rPr>
                        <a:t>Resulting in highest possible performance.</a:t>
                      </a:r>
                    </a:p>
                    <a:p>
                      <a:pPr algn="l"/>
                      <a:endParaRPr lang="en-IN" sz="14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228600" rtl="0" eaLnBrk="1" latinLnBrk="0" hangingPunct="1">
                        <a:spcAft>
                          <a:spcPts val="1200"/>
                        </a:spcAft>
                        <a:buSzPct val="70000"/>
                      </a:pPr>
                      <a:r>
                        <a:rPr lang="en-US" sz="1400" b="1" kern="1200" noProof="0" dirty="0">
                          <a:solidFill>
                            <a:schemeClr val="tx1"/>
                          </a:solidFill>
                          <a:latin typeface="+mn-lt"/>
                          <a:ea typeface="+mn-ea"/>
                          <a:cs typeface="+mn-cs"/>
                        </a:rPr>
                        <a:t>Cons</a:t>
                      </a:r>
                      <a:r>
                        <a:rPr lang="en-US" sz="1400" b="0" kern="1200" noProof="0" dirty="0">
                          <a:solidFill>
                            <a:schemeClr val="tx1"/>
                          </a:solidFill>
                          <a:latin typeface="+mn-lt"/>
                          <a:ea typeface="+mn-ea"/>
                          <a:cs typeface="+mn-cs"/>
                        </a:rPr>
                        <a:t>: </a:t>
                      </a:r>
                    </a:p>
                    <a:p>
                      <a:pPr marL="180975" indent="-180975" algn="l" defTabSz="228600" rtl="0" eaLnBrk="1" latinLnBrk="0" hangingPunct="1">
                        <a:spcAft>
                          <a:spcPts val="1200"/>
                        </a:spcAft>
                        <a:buSzPct val="100000"/>
                        <a:buFont typeface="Arial" panose="020B0604020202020204" pitchFamily="34" charset="0"/>
                        <a:buChar char="•"/>
                      </a:pPr>
                      <a:r>
                        <a:rPr lang="en-US" sz="1400" b="0" kern="1200" noProof="0" dirty="0">
                          <a:solidFill>
                            <a:schemeClr val="tx1"/>
                          </a:solidFill>
                          <a:latin typeface="+mn-lt"/>
                          <a:ea typeface="+mn-ea"/>
                          <a:cs typeface="+mn-cs"/>
                        </a:rPr>
                        <a:t>Requires substantial computational resources.</a:t>
                      </a:r>
                    </a:p>
                    <a:p>
                      <a:pPr marL="180975" indent="-180975" algn="l" defTabSz="228600" rtl="0" eaLnBrk="1" latinLnBrk="0" hangingPunct="1">
                        <a:spcAft>
                          <a:spcPts val="1200"/>
                        </a:spcAft>
                        <a:buSzPct val="100000"/>
                        <a:buFont typeface="Arial" panose="020B0604020202020204" pitchFamily="34" charset="0"/>
                        <a:buChar char="•"/>
                      </a:pPr>
                      <a:r>
                        <a:rPr lang="en-US" sz="1400" b="0" kern="1200" noProof="0" dirty="0">
                          <a:solidFill>
                            <a:schemeClr val="tx1"/>
                          </a:solidFill>
                          <a:latin typeface="+mn-lt"/>
                          <a:ea typeface="+mn-ea"/>
                          <a:cs typeface="+mn-cs"/>
                        </a:rPr>
                        <a:t>Too costly and time inefficient</a:t>
                      </a:r>
                      <a:endParaRPr lang="en-IN" sz="1400" dirty="0"/>
                    </a:p>
                  </a:txBody>
                  <a:tcPr marL="72000" marR="36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385041"/>
                  </a:ext>
                </a:extLst>
              </a:tr>
            </a:tbl>
          </a:graphicData>
        </a:graphic>
      </p:graphicFrame>
      <p:graphicFrame>
        <p:nvGraphicFramePr>
          <p:cNvPr id="10" name="Table 9">
            <a:extLst>
              <a:ext uri="{FF2B5EF4-FFF2-40B4-BE49-F238E27FC236}">
                <a16:creationId xmlns:a16="http://schemas.microsoft.com/office/drawing/2014/main" id="{87245A20-54AF-FDEE-2776-FEC2A4B61305}"/>
              </a:ext>
            </a:extLst>
          </p:cNvPr>
          <p:cNvGraphicFramePr>
            <a:graphicFrameLocks noGrp="1"/>
          </p:cNvGraphicFramePr>
          <p:nvPr>
            <p:extLst>
              <p:ext uri="{D42A27DB-BD31-4B8C-83A1-F6EECF244321}">
                <p14:modId xmlns:p14="http://schemas.microsoft.com/office/powerpoint/2010/main" val="279755646"/>
              </p:ext>
            </p:extLst>
          </p:nvPr>
        </p:nvGraphicFramePr>
        <p:xfrm>
          <a:off x="4329063" y="3627961"/>
          <a:ext cx="3686828" cy="2750583"/>
        </p:xfrm>
        <a:graphic>
          <a:graphicData uri="http://schemas.openxmlformats.org/drawingml/2006/table">
            <a:tbl>
              <a:tblPr firstRow="1" bandRow="1">
                <a:tableStyleId>{5C22544A-7EE6-4342-B048-85BDC9FD1C3A}</a:tableStyleId>
              </a:tblPr>
              <a:tblGrid>
                <a:gridCol w="1843195">
                  <a:extLst>
                    <a:ext uri="{9D8B030D-6E8A-4147-A177-3AD203B41FA5}">
                      <a16:colId xmlns:a16="http://schemas.microsoft.com/office/drawing/2014/main" val="790681821"/>
                    </a:ext>
                  </a:extLst>
                </a:gridCol>
                <a:gridCol w="1843633">
                  <a:extLst>
                    <a:ext uri="{9D8B030D-6E8A-4147-A177-3AD203B41FA5}">
                      <a16:colId xmlns:a16="http://schemas.microsoft.com/office/drawing/2014/main" val="279339721"/>
                    </a:ext>
                  </a:extLst>
                </a:gridCol>
              </a:tblGrid>
              <a:tr h="2750583">
                <a:tc>
                  <a:txBody>
                    <a:bodyPr/>
                    <a:lstStyle/>
                    <a:p>
                      <a:pPr algn="l" defTabSz="228600" rtl="0" eaLnBrk="1" latinLnBrk="0" hangingPunct="1">
                        <a:spcAft>
                          <a:spcPts val="1200"/>
                        </a:spcAft>
                      </a:pPr>
                      <a:r>
                        <a:rPr lang="en-IN" sz="1400" b="1" kern="1200" dirty="0">
                          <a:solidFill>
                            <a:schemeClr val="tx1"/>
                          </a:solidFill>
                          <a:latin typeface="+mn-lt"/>
                          <a:ea typeface="+mn-ea"/>
                          <a:cs typeface="+mn-cs"/>
                        </a:rPr>
                        <a:t> Pros: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Leverages pre-trained models, requiring fewer computational resources and less training time</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Can achieve good performance with smaller datasets</a:t>
                      </a:r>
                    </a:p>
                    <a:p>
                      <a:endParaRPr lang="en-IN" sz="1400" b="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228600" rtl="0" eaLnBrk="1" latinLnBrk="0" hangingPunct="1">
                        <a:spcAft>
                          <a:spcPts val="1200"/>
                        </a:spcAft>
                      </a:pPr>
                      <a:r>
                        <a:rPr lang="en-IN" sz="1400" b="1" kern="1200" dirty="0">
                          <a:solidFill>
                            <a:schemeClr val="tx1"/>
                          </a:solidFill>
                          <a:latin typeface="+mn-lt"/>
                          <a:ea typeface="+mn-ea"/>
                          <a:cs typeface="+mn-cs"/>
                        </a:rPr>
                        <a:t> Cons:</a:t>
                      </a:r>
                      <a:r>
                        <a:rPr lang="en-IN" sz="1400" b="0" kern="1200" dirty="0">
                          <a:solidFill>
                            <a:schemeClr val="tx1"/>
                          </a:solidFill>
                          <a:latin typeface="+mn-lt"/>
                          <a:ea typeface="+mn-ea"/>
                          <a:cs typeface="+mn-cs"/>
                        </a:rPr>
                        <a:t>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May not fully adapt to the new domain, especially if the new data is significantly different from the pre-trained data.</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Can only perform one particular task with high accuracy.</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795872"/>
                  </a:ext>
                </a:extLst>
              </a:tr>
            </a:tbl>
          </a:graphicData>
        </a:graphic>
      </p:graphicFrame>
      <p:graphicFrame>
        <p:nvGraphicFramePr>
          <p:cNvPr id="11" name="Table 10">
            <a:extLst>
              <a:ext uri="{FF2B5EF4-FFF2-40B4-BE49-F238E27FC236}">
                <a16:creationId xmlns:a16="http://schemas.microsoft.com/office/drawing/2014/main" id="{35EC298E-5AD4-7BFF-F583-1E15AA1C00A3}"/>
              </a:ext>
            </a:extLst>
          </p:cNvPr>
          <p:cNvGraphicFramePr>
            <a:graphicFrameLocks noGrp="1"/>
          </p:cNvGraphicFramePr>
          <p:nvPr>
            <p:extLst>
              <p:ext uri="{D42A27DB-BD31-4B8C-83A1-F6EECF244321}">
                <p14:modId xmlns:p14="http://schemas.microsoft.com/office/powerpoint/2010/main" val="157474745"/>
              </p:ext>
            </p:extLst>
          </p:nvPr>
        </p:nvGraphicFramePr>
        <p:xfrm>
          <a:off x="8277961" y="3627961"/>
          <a:ext cx="3864760" cy="2164080"/>
        </p:xfrm>
        <a:graphic>
          <a:graphicData uri="http://schemas.openxmlformats.org/drawingml/2006/table">
            <a:tbl>
              <a:tblPr firstRow="1" bandRow="1">
                <a:tableStyleId>{5C22544A-7EE6-4342-B048-85BDC9FD1C3A}</a:tableStyleId>
              </a:tblPr>
              <a:tblGrid>
                <a:gridCol w="1932380">
                  <a:extLst>
                    <a:ext uri="{9D8B030D-6E8A-4147-A177-3AD203B41FA5}">
                      <a16:colId xmlns:a16="http://schemas.microsoft.com/office/drawing/2014/main" val="3953827883"/>
                    </a:ext>
                  </a:extLst>
                </a:gridCol>
                <a:gridCol w="1932380">
                  <a:extLst>
                    <a:ext uri="{9D8B030D-6E8A-4147-A177-3AD203B41FA5}">
                      <a16:colId xmlns:a16="http://schemas.microsoft.com/office/drawing/2014/main" val="4010901669"/>
                    </a:ext>
                  </a:extLst>
                </a:gridCol>
              </a:tblGrid>
              <a:tr h="1818354">
                <a:tc>
                  <a:txBody>
                    <a:bodyPr/>
                    <a:lstStyle/>
                    <a:p>
                      <a:pPr marL="0" indent="0" algn="l" defTabSz="228600" rtl="0" eaLnBrk="1" latinLnBrk="0" hangingPunct="1">
                        <a:spcAft>
                          <a:spcPts val="1200"/>
                        </a:spcAft>
                        <a:buFont typeface="Arial" panose="020B0604020202020204" pitchFamily="34" charset="0"/>
                        <a:buNone/>
                      </a:pPr>
                      <a:r>
                        <a:rPr lang="en-IN" sz="1400" b="1" kern="1200" dirty="0">
                          <a:solidFill>
                            <a:schemeClr val="tx1"/>
                          </a:solidFill>
                          <a:latin typeface="+mn-lt"/>
                          <a:ea typeface="+mn-ea"/>
                          <a:cs typeface="+mn-cs"/>
                        </a:rPr>
                        <a:t>Pros: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Reduces the training parameters significantly.</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Saves computational resources and time.</a:t>
                      </a:r>
                    </a:p>
                    <a:p>
                      <a:pPr marL="180975" indent="-180975" algn="l" defTabSz="228600" rtl="0" eaLnBrk="1" latinLnBrk="0" hangingPunct="1">
                        <a:spcAft>
                          <a:spcPts val="1200"/>
                        </a:spcAft>
                        <a:buFont typeface="Arial" panose="020B0604020202020204" pitchFamily="34" charset="0"/>
                        <a:buChar char="•"/>
                      </a:pPr>
                      <a:r>
                        <a:rPr lang="en-IN" sz="1400" b="0" kern="1200" dirty="0">
                          <a:solidFill>
                            <a:schemeClr val="tx1"/>
                          </a:solidFill>
                          <a:latin typeface="+mn-lt"/>
                          <a:ea typeface="+mn-ea"/>
                          <a:cs typeface="+mn-cs"/>
                        </a:rPr>
                        <a:t>Lower memory requirements.</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228600" rtl="0" eaLnBrk="1" latinLnBrk="0" hangingPunct="1">
                        <a:spcAft>
                          <a:spcPts val="1200"/>
                        </a:spcAft>
                        <a:buFont typeface="Arial" panose="020B0604020202020204" pitchFamily="34" charset="0"/>
                        <a:buNone/>
                      </a:pPr>
                      <a:r>
                        <a:rPr lang="en-IN" sz="1400" b="1" kern="1200" dirty="0">
                          <a:solidFill>
                            <a:schemeClr val="tx1"/>
                          </a:solidFill>
                          <a:latin typeface="+mn-lt"/>
                          <a:ea typeface="+mn-ea"/>
                          <a:cs typeface="+mn-cs"/>
                        </a:rPr>
                        <a:t>Cons:</a:t>
                      </a:r>
                      <a:r>
                        <a:rPr lang="en-IN" sz="1400" b="0" kern="1200" dirty="0">
                          <a:solidFill>
                            <a:schemeClr val="tx1"/>
                          </a:solidFill>
                          <a:latin typeface="+mn-lt"/>
                          <a:ea typeface="+mn-ea"/>
                          <a:cs typeface="+mn-cs"/>
                        </a:rPr>
                        <a:t> </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Effectiveness depends on the quality and nature of the domain-specific data.</a:t>
                      </a:r>
                    </a:p>
                    <a:p>
                      <a:pPr marL="180975" indent="-180975" algn="l" defTabSz="228600" rtl="0" eaLnBrk="1" latinLnBrk="0" hangingPunct="1">
                        <a:spcAft>
                          <a:spcPts val="1200"/>
                        </a:spcAft>
                        <a:buFont typeface="Arial" panose="020B0604020202020204" pitchFamily="34" charset="0"/>
                        <a:buChar char="•"/>
                      </a:pPr>
                      <a:r>
                        <a:rPr lang="en-US" sz="1400" b="0" kern="1200" dirty="0">
                          <a:solidFill>
                            <a:schemeClr val="tx1"/>
                          </a:solidFill>
                          <a:latin typeface="+mn-lt"/>
                          <a:ea typeface="+mn-ea"/>
                          <a:cs typeface="+mn-cs"/>
                        </a:rPr>
                        <a:t>Achieves lower performance when the size of dataset is small.</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279429"/>
                  </a:ext>
                </a:extLst>
              </a:tr>
            </a:tbl>
          </a:graphicData>
        </a:graphic>
      </p:graphicFrame>
      <p:sp>
        <p:nvSpPr>
          <p:cNvPr id="15" name="TextBox 14">
            <a:extLst>
              <a:ext uri="{FF2B5EF4-FFF2-40B4-BE49-F238E27FC236}">
                <a16:creationId xmlns:a16="http://schemas.microsoft.com/office/drawing/2014/main" id="{6ABB5EE3-95FB-36AF-B60B-0386937409E5}"/>
              </a:ext>
            </a:extLst>
          </p:cNvPr>
          <p:cNvSpPr txBox="1"/>
          <p:nvPr/>
        </p:nvSpPr>
        <p:spPr>
          <a:xfrm>
            <a:off x="425556" y="1328975"/>
            <a:ext cx="3415006" cy="2046714"/>
          </a:xfrm>
          <a:prstGeom prst="rect">
            <a:avLst/>
          </a:prstGeom>
          <a:noFill/>
        </p:spPr>
        <p:txBody>
          <a:bodyPr wrap="square">
            <a:spAutoFit/>
          </a:bodyPr>
          <a:lstStyle/>
          <a:p>
            <a:pPr algn="ctr" defTabSz="228600">
              <a:spcAft>
                <a:spcPts val="1200"/>
              </a:spcAft>
            </a:pPr>
            <a:r>
              <a:rPr lang="en-IN" sz="1900" b="1" dirty="0"/>
              <a:t>Retraining All Parameters</a:t>
            </a:r>
          </a:p>
          <a:p>
            <a:pPr algn="l"/>
            <a:endParaRPr lang="en-US" sz="1400" dirty="0"/>
          </a:p>
          <a:p>
            <a:pPr algn="l"/>
            <a:r>
              <a:rPr lang="en-US" sz="1400" dirty="0"/>
              <a:t>Involves updating every parameter in a pre-trained model during the fine-tuning process. This method essentially treats the pre-trained model as a starting point and adjusts it fully to fit the new task.</a:t>
            </a:r>
            <a:endParaRPr lang="en-IN" sz="1400" dirty="0"/>
          </a:p>
        </p:txBody>
      </p:sp>
      <p:sp>
        <p:nvSpPr>
          <p:cNvPr id="19" name="TextBox 18">
            <a:extLst>
              <a:ext uri="{FF2B5EF4-FFF2-40B4-BE49-F238E27FC236}">
                <a16:creationId xmlns:a16="http://schemas.microsoft.com/office/drawing/2014/main" id="{5C1E5F2A-A8BC-40EC-6F5D-EEE3227EC998}"/>
              </a:ext>
            </a:extLst>
          </p:cNvPr>
          <p:cNvSpPr txBox="1"/>
          <p:nvPr/>
        </p:nvSpPr>
        <p:spPr>
          <a:xfrm>
            <a:off x="4384522" y="1350284"/>
            <a:ext cx="3476938" cy="2031325"/>
          </a:xfrm>
          <a:prstGeom prst="rect">
            <a:avLst/>
          </a:prstGeom>
          <a:noFill/>
        </p:spPr>
        <p:txBody>
          <a:bodyPr wrap="square">
            <a:spAutoFit/>
          </a:bodyPr>
          <a:lstStyle/>
          <a:p>
            <a:pPr algn="ctr" defTabSz="228600">
              <a:spcAft>
                <a:spcPts val="1200"/>
              </a:spcAft>
            </a:pPr>
            <a:r>
              <a:rPr lang="en-IN" sz="1800" b="1" dirty="0"/>
              <a:t>Transfer Learning</a:t>
            </a:r>
          </a:p>
          <a:p>
            <a:pPr>
              <a:spcAft>
                <a:spcPts val="1200"/>
              </a:spcAft>
            </a:pPr>
            <a:br>
              <a:rPr lang="en-US" sz="1400" dirty="0"/>
            </a:br>
            <a:r>
              <a:rPr lang="en-US" sz="1400" dirty="0"/>
              <a:t>Transfer learning involves using a pre-trained model and fine-tuning only the last few layers while keeping the rest of the model fixed.</a:t>
            </a:r>
          </a:p>
          <a:p>
            <a:pPr algn="ctr" defTabSz="228600">
              <a:spcAft>
                <a:spcPts val="1200"/>
              </a:spcAft>
            </a:pPr>
            <a:endParaRPr lang="en-IN" sz="1800" b="1" dirty="0"/>
          </a:p>
        </p:txBody>
      </p:sp>
    </p:spTree>
    <p:extLst>
      <p:ext uri="{BB962C8B-B14F-4D97-AF65-F5344CB8AC3E}">
        <p14:creationId xmlns:p14="http://schemas.microsoft.com/office/powerpoint/2010/main" val="188795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Exploring PEFT</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dirty="0"/>
              <a:t>Understanding LoRA and QLoRA</a:t>
            </a:r>
          </a:p>
        </p:txBody>
      </p:sp>
      <p:sp>
        <p:nvSpPr>
          <p:cNvPr id="5" name="Freeform 90">
            <a:extLst>
              <a:ext uri="{FF2B5EF4-FFF2-40B4-BE49-F238E27FC236}">
                <a16:creationId xmlns:a16="http://schemas.microsoft.com/office/drawing/2014/main" id="{07BC6097-9C01-CB33-A34B-F1ED5CC188FF}"/>
              </a:ext>
            </a:extLst>
          </p:cNvPr>
          <p:cNvSpPr/>
          <p:nvPr/>
        </p:nvSpPr>
        <p:spPr>
          <a:xfrm rot="10800000">
            <a:off x="5928225" y="1690406"/>
            <a:ext cx="72000" cy="5040000"/>
          </a:xfrm>
          <a:custGeom>
            <a:avLst/>
            <a:gdLst>
              <a:gd name="connsiteX0" fmla="*/ 0 w 0"/>
              <a:gd name="connsiteY0" fmla="*/ 0 h 621792"/>
              <a:gd name="connsiteX1" fmla="*/ 0 w 0"/>
              <a:gd name="connsiteY1" fmla="*/ 621792 h 621792"/>
            </a:gdLst>
            <a:ahLst/>
            <a:cxnLst>
              <a:cxn ang="0">
                <a:pos x="connsiteX0" y="connsiteY0"/>
              </a:cxn>
              <a:cxn ang="0">
                <a:pos x="connsiteX1" y="connsiteY1"/>
              </a:cxn>
            </a:cxnLst>
            <a:rect l="l" t="t" r="r" b="b"/>
            <a:pathLst>
              <a:path h="621792">
                <a:moveTo>
                  <a:pt x="0" y="0"/>
                </a:moveTo>
                <a:lnTo>
                  <a:pt x="0" y="621792"/>
                </a:lnTo>
              </a:path>
            </a:pathLst>
          </a:custGeom>
          <a:ln w="22225">
            <a:solidFill>
              <a:schemeClr val="accent4">
                <a:lumMod val="75000"/>
                <a:lumOff val="25000"/>
                <a:alpha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32" tIns="45717" rIns="91432" bIns="45717" rtlCol="0" anchor="ctr"/>
          <a:lstStyle/>
          <a:p>
            <a:pPr algn="ctr"/>
            <a:endParaRPr lang="en-US"/>
          </a:p>
        </p:txBody>
      </p:sp>
      <p:sp>
        <p:nvSpPr>
          <p:cNvPr id="7" name="TextBox 6">
            <a:extLst>
              <a:ext uri="{FF2B5EF4-FFF2-40B4-BE49-F238E27FC236}">
                <a16:creationId xmlns:a16="http://schemas.microsoft.com/office/drawing/2014/main" id="{60A4EF28-A19A-565B-4104-E460DAD564E1}"/>
              </a:ext>
            </a:extLst>
          </p:cNvPr>
          <p:cNvSpPr txBox="1"/>
          <p:nvPr/>
        </p:nvSpPr>
        <p:spPr>
          <a:xfrm>
            <a:off x="343221" y="1297888"/>
            <a:ext cx="5321452" cy="5201559"/>
          </a:xfrm>
          <a:prstGeom prst="rect">
            <a:avLst/>
          </a:prstGeom>
          <a:noFill/>
        </p:spPr>
        <p:txBody>
          <a:bodyPr wrap="square" lIns="0" tIns="0" rIns="0" bIns="0" rtlCol="0">
            <a:noAutofit/>
          </a:bodyPr>
          <a:lstStyle/>
          <a:p>
            <a:pPr algn="ctr" defTabSz="228600">
              <a:spcAft>
                <a:spcPts val="1200"/>
              </a:spcAft>
            </a:pPr>
            <a:r>
              <a:rPr lang="en-IN" b="1" dirty="0">
                <a:latin typeface="+mj-lt"/>
              </a:rPr>
              <a:t>LoRA</a:t>
            </a:r>
            <a:endParaRPr lang="en-IN" b="1" noProof="0" dirty="0">
              <a:latin typeface="+mj-lt"/>
            </a:endParaRP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LoRA (Low-Rank Adaptation):</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A PEFT (Parameter-Efficient Fine-Tuning) technique.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Adapts large pre-trained models.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Introduces low-rank matrices into the model's weight matrices for quick computation.</a:t>
            </a: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Key Features:</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Focuses on learning a small number of additional low-rank parameters.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Captures </a:t>
            </a:r>
            <a:r>
              <a:rPr lang="en-US" sz="1200" b="1" kern="100" dirty="0">
                <a:effectLst/>
                <a:latin typeface="+mj-lt"/>
                <a:ea typeface="Aptos" panose="020B0004020202020204" pitchFamily="34" charset="0"/>
                <a:cs typeface="Times New Roman" panose="02020603050405020304" pitchFamily="18" charset="0"/>
              </a:rPr>
              <a:t>task-specific adjustments.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Updates fewer parameters compared to training all parameters.</a:t>
            </a: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Benefits:</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Significantly reduces the number of parameters needing updates.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Around </a:t>
            </a:r>
            <a:r>
              <a:rPr lang="en-US" sz="1200" b="1" kern="100" dirty="0">
                <a:effectLst/>
                <a:latin typeface="+mj-lt"/>
                <a:ea typeface="Aptos" panose="020B0004020202020204" pitchFamily="34" charset="0"/>
                <a:cs typeface="Times New Roman" panose="02020603050405020304" pitchFamily="18" charset="0"/>
              </a:rPr>
              <a:t>5% of the total model parameters </a:t>
            </a:r>
            <a:r>
              <a:rPr lang="en-US" sz="1200" kern="100" dirty="0">
                <a:effectLst/>
                <a:latin typeface="+mj-lt"/>
                <a:ea typeface="Aptos" panose="020B0004020202020204" pitchFamily="34" charset="0"/>
                <a:cs typeface="Times New Roman" panose="02020603050405020304" pitchFamily="18" charset="0"/>
              </a:rPr>
              <a:t>are updated.</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Maintains performance without compromising quality.</a:t>
            </a:r>
          </a:p>
          <a:p>
            <a:pPr defTabSz="228600">
              <a:spcAft>
                <a:spcPts val="1200"/>
              </a:spcAft>
            </a:pPr>
            <a:endParaRPr lang="en-IN" sz="1400" noProof="0" dirty="0"/>
          </a:p>
        </p:txBody>
      </p:sp>
      <p:sp>
        <p:nvSpPr>
          <p:cNvPr id="9" name="TextBox 8">
            <a:extLst>
              <a:ext uri="{FF2B5EF4-FFF2-40B4-BE49-F238E27FC236}">
                <a16:creationId xmlns:a16="http://schemas.microsoft.com/office/drawing/2014/main" id="{7435D9D4-3808-A50D-D9FF-0B77E25F554D}"/>
              </a:ext>
            </a:extLst>
          </p:cNvPr>
          <p:cNvSpPr txBox="1"/>
          <p:nvPr/>
        </p:nvSpPr>
        <p:spPr>
          <a:xfrm>
            <a:off x="6263776" y="1297889"/>
            <a:ext cx="5747472" cy="5320758"/>
          </a:xfrm>
          <a:prstGeom prst="rect">
            <a:avLst/>
          </a:prstGeom>
          <a:noFill/>
        </p:spPr>
        <p:txBody>
          <a:bodyPr wrap="square" lIns="0" tIns="0" rIns="0" bIns="0" rtlCol="0">
            <a:noAutofit/>
          </a:bodyPr>
          <a:lstStyle/>
          <a:p>
            <a:pPr algn="ctr">
              <a:lnSpc>
                <a:spcPct val="115000"/>
              </a:lnSpc>
              <a:spcAft>
                <a:spcPts val="800"/>
              </a:spcAft>
            </a:pPr>
            <a:r>
              <a:rPr lang="en-IN" b="1" dirty="0">
                <a:latin typeface="+mj-lt"/>
              </a:rPr>
              <a:t>QLoRA</a:t>
            </a:r>
            <a:r>
              <a:rPr lang="en-US" sz="1200" kern="100" dirty="0">
                <a:effectLst/>
                <a:latin typeface="+mj-lt"/>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QLoRA (Quantized Low-Rank Adaptation):</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Extends LoRA by incorporating quantization techniques.</a:t>
            </a: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Key Features:</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Introduces quantized low-rank matrices.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Designed to reduce memory usage and computational requirements.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Maintains model performance.</a:t>
            </a: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Quantization Process:</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b="1" kern="100">
                <a:effectLst/>
                <a:latin typeface="+mj-lt"/>
                <a:ea typeface="Aptos" panose="020B0004020202020204" pitchFamily="34" charset="0"/>
                <a:cs typeface="Times New Roman" panose="02020603050405020304" pitchFamily="18" charset="0"/>
              </a:rPr>
              <a:t>Converts </a:t>
            </a:r>
            <a:r>
              <a:rPr lang="en-US" sz="1200" b="1" kern="100" dirty="0">
                <a:effectLst/>
                <a:latin typeface="+mj-lt"/>
                <a:ea typeface="Aptos" panose="020B0004020202020204" pitchFamily="34" charset="0"/>
                <a:cs typeface="Times New Roman" panose="02020603050405020304" pitchFamily="18" charset="0"/>
              </a:rPr>
              <a:t>from floating-point (16 bits) to simpler formats like integers (8 bits).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latin typeface="+mj-lt"/>
                <a:ea typeface="Aptos" panose="020B0004020202020204" pitchFamily="34" charset="0"/>
                <a:cs typeface="Times New Roman" panose="02020603050405020304" pitchFamily="18" charset="0"/>
              </a:rPr>
              <a:t>Helps reduce the memory requirements of the training process.</a:t>
            </a:r>
            <a:endParaRPr lang="en-US" sz="1200" kern="100" dirty="0">
              <a:effectLst/>
              <a:latin typeface="+mj-lt"/>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200" b="1" kern="100" dirty="0">
                <a:effectLst/>
                <a:latin typeface="+mj-lt"/>
                <a:ea typeface="Aptos" panose="020B0004020202020204" pitchFamily="34" charset="0"/>
                <a:cs typeface="Times New Roman" panose="02020603050405020304" pitchFamily="18" charset="0"/>
              </a:rPr>
              <a:t>Benefits:</a:t>
            </a:r>
            <a:endParaRPr lang="en-US" sz="1200" kern="100" dirty="0">
              <a:effectLst/>
              <a:latin typeface="+mj-l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Achieved up to </a:t>
            </a:r>
            <a:r>
              <a:rPr lang="en-US" sz="1200" b="1" kern="100" dirty="0">
                <a:effectLst/>
                <a:latin typeface="+mj-lt"/>
                <a:ea typeface="Aptos" panose="020B0004020202020204" pitchFamily="34" charset="0"/>
                <a:cs typeface="Times New Roman" panose="02020603050405020304" pitchFamily="18" charset="0"/>
              </a:rPr>
              <a:t>4x reduction </a:t>
            </a:r>
            <a:r>
              <a:rPr lang="en-US" sz="1200" kern="100" dirty="0">
                <a:effectLst/>
                <a:latin typeface="+mj-lt"/>
                <a:ea typeface="Aptos" panose="020B0004020202020204" pitchFamily="34" charset="0"/>
                <a:cs typeface="Times New Roman" panose="02020603050405020304" pitchFamily="18" charset="0"/>
              </a:rPr>
              <a:t>in memory usage.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mj-lt"/>
                <a:ea typeface="Aptos" panose="020B0004020202020204" pitchFamily="34" charset="0"/>
                <a:cs typeface="Times New Roman" panose="02020603050405020304" pitchFamily="18" charset="0"/>
              </a:rPr>
              <a:t>Demonstrated effectiveness in experiments with large-scale transformer models.</a:t>
            </a:r>
          </a:p>
          <a:p>
            <a:pPr algn="just" defTabSz="228600">
              <a:spcAft>
                <a:spcPts val="1200"/>
              </a:spcAft>
            </a:pPr>
            <a:endParaRPr lang="en-IN" noProof="0" dirty="0"/>
          </a:p>
        </p:txBody>
      </p:sp>
    </p:spTree>
    <p:extLst>
      <p:ext uri="{BB962C8B-B14F-4D97-AF65-F5344CB8AC3E}">
        <p14:creationId xmlns:p14="http://schemas.microsoft.com/office/powerpoint/2010/main" val="16548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How LoRA reduces parameters?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endParaRPr lang="en-US" sz="1800" dirty="0"/>
          </a:p>
        </p:txBody>
      </p:sp>
      <p:pic>
        <p:nvPicPr>
          <p:cNvPr id="7" name="Picture 4" descr="Practical Tips for Finetuning LLMs Using LoRA (Low-Rank Adaptation)">
            <a:extLst>
              <a:ext uri="{FF2B5EF4-FFF2-40B4-BE49-F238E27FC236}">
                <a16:creationId xmlns:a16="http://schemas.microsoft.com/office/drawing/2014/main" id="{CA05C013-972D-EFCA-928B-BD28D877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66" y="817763"/>
            <a:ext cx="11430000" cy="43825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42143A-FC79-2231-A1E6-D3577ED42208}"/>
              </a:ext>
            </a:extLst>
          </p:cNvPr>
          <p:cNvSpPr txBox="1"/>
          <p:nvPr/>
        </p:nvSpPr>
        <p:spPr>
          <a:xfrm>
            <a:off x="402266" y="5421227"/>
            <a:ext cx="5413744" cy="632040"/>
          </a:xfrm>
          <a:prstGeom prst="rect">
            <a:avLst/>
          </a:prstGeom>
          <a:noFill/>
        </p:spPr>
        <p:txBody>
          <a:bodyPr wrap="square" lIns="0" tIns="0" rIns="0" bIns="0" rtlCol="0">
            <a:noAutofit/>
          </a:bodyPr>
          <a:lstStyle/>
          <a:p>
            <a:pPr algn="ctr" defTabSz="228600">
              <a:lnSpc>
                <a:spcPts val="1800"/>
              </a:lnSpc>
              <a:spcAft>
                <a:spcPts val="1200"/>
              </a:spcAft>
            </a:pPr>
            <a:r>
              <a:rPr lang="en-IN" sz="1400" b="1" dirty="0">
                <a:solidFill>
                  <a:schemeClr val="accent1"/>
                </a:solidFill>
              </a:rPr>
              <a:t>For example, if the weight matrix has dimensions 100x100, the total number of weights updated would be equal to 10000.</a:t>
            </a:r>
          </a:p>
        </p:txBody>
      </p:sp>
      <p:sp>
        <p:nvSpPr>
          <p:cNvPr id="9" name="TextBox 8">
            <a:extLst>
              <a:ext uri="{FF2B5EF4-FFF2-40B4-BE49-F238E27FC236}">
                <a16:creationId xmlns:a16="http://schemas.microsoft.com/office/drawing/2014/main" id="{F1F38666-6DB0-E344-21D3-5D36B07E776E}"/>
              </a:ext>
            </a:extLst>
          </p:cNvPr>
          <p:cNvSpPr txBox="1"/>
          <p:nvPr/>
        </p:nvSpPr>
        <p:spPr>
          <a:xfrm>
            <a:off x="6117266" y="5415736"/>
            <a:ext cx="4935707" cy="643022"/>
          </a:xfrm>
          <a:prstGeom prst="rect">
            <a:avLst/>
          </a:prstGeom>
          <a:noFill/>
        </p:spPr>
        <p:txBody>
          <a:bodyPr wrap="square" lIns="0" tIns="0" rIns="0" bIns="0" rtlCol="0">
            <a:noAutofit/>
          </a:bodyPr>
          <a:lstStyle/>
          <a:p>
            <a:pPr algn="ctr" defTabSz="228600">
              <a:lnSpc>
                <a:spcPts val="1800"/>
              </a:lnSpc>
              <a:spcAft>
                <a:spcPts val="1200"/>
              </a:spcAft>
            </a:pPr>
            <a:r>
              <a:rPr lang="en-IN" sz="1400" b="1" dirty="0">
                <a:solidFill>
                  <a:schemeClr val="accent1"/>
                </a:solidFill>
              </a:rPr>
              <a:t>If r = 8, then the new weight matrices would be of dimension 100x8 and 8x100 resulting in total parameters to be only 1600.</a:t>
            </a:r>
          </a:p>
        </p:txBody>
      </p:sp>
    </p:spTree>
    <p:extLst>
      <p:ext uri="{BB962C8B-B14F-4D97-AF65-F5344CB8AC3E}">
        <p14:creationId xmlns:p14="http://schemas.microsoft.com/office/powerpoint/2010/main" val="247474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DDD2-805F-9F00-B641-C7C5444C9441}"/>
              </a:ext>
            </a:extLst>
          </p:cNvPr>
          <p:cNvSpPr>
            <a:spLocks noGrp="1"/>
          </p:cNvSpPr>
          <p:nvPr>
            <p:ph type="title"/>
          </p:nvPr>
        </p:nvSpPr>
        <p:spPr>
          <a:xfrm>
            <a:off x="381000" y="381000"/>
            <a:ext cx="11430000" cy="353302"/>
          </a:xfrm>
        </p:spPr>
        <p:txBody>
          <a:bodyPr/>
          <a:lstStyle/>
          <a:p>
            <a:r>
              <a:rPr lang="en-IN" dirty="0"/>
              <a:t>Matrix Decomposition</a:t>
            </a:r>
          </a:p>
        </p:txBody>
      </p:sp>
      <p:sp>
        <p:nvSpPr>
          <p:cNvPr id="3" name="Content Placeholder 2">
            <a:extLst>
              <a:ext uri="{FF2B5EF4-FFF2-40B4-BE49-F238E27FC236}">
                <a16:creationId xmlns:a16="http://schemas.microsoft.com/office/drawing/2014/main" id="{246EBA05-7866-E6F8-E756-D9B8E62F8125}"/>
              </a:ext>
            </a:extLst>
          </p:cNvPr>
          <p:cNvSpPr>
            <a:spLocks noGrp="1"/>
          </p:cNvSpPr>
          <p:nvPr>
            <p:ph sz="quarter" idx="10"/>
          </p:nvPr>
        </p:nvSpPr>
        <p:spPr/>
        <p:txBody>
          <a:bodyPr/>
          <a:lstStyle/>
          <a:p>
            <a:endParaRPr lang="en-IN"/>
          </a:p>
        </p:txBody>
      </p:sp>
      <p:pic>
        <p:nvPicPr>
          <p:cNvPr id="1026" name="Picture 2">
            <a:extLst>
              <a:ext uri="{FF2B5EF4-FFF2-40B4-BE49-F238E27FC236}">
                <a16:creationId xmlns:a16="http://schemas.microsoft.com/office/drawing/2014/main" id="{61DF2089-71CD-9974-27A8-2F87CB22A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4302"/>
            <a:ext cx="1219200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1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Impact of LoRA with QLoRA</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endParaRPr lang="en-US" sz="1800" dirty="0"/>
          </a:p>
        </p:txBody>
      </p:sp>
      <p:pic>
        <p:nvPicPr>
          <p:cNvPr id="1026" name="Picture 2" descr="Parameter-Efficient LLM Finetuning With Low-Rank Adaptation (LoRA)">
            <a:extLst>
              <a:ext uri="{FF2B5EF4-FFF2-40B4-BE49-F238E27FC236}">
                <a16:creationId xmlns:a16="http://schemas.microsoft.com/office/drawing/2014/main" id="{838761A3-0CB6-4CF2-0734-6A748DA6B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6" y="1858047"/>
            <a:ext cx="6715936" cy="33509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93CC26-2CE1-750C-FAF3-234BE5327C8C}"/>
              </a:ext>
            </a:extLst>
          </p:cNvPr>
          <p:cNvSpPr txBox="1"/>
          <p:nvPr/>
        </p:nvSpPr>
        <p:spPr>
          <a:xfrm>
            <a:off x="7096936" y="5276330"/>
            <a:ext cx="4935707" cy="785172"/>
          </a:xfrm>
          <a:prstGeom prst="rect">
            <a:avLst/>
          </a:prstGeom>
          <a:noFill/>
        </p:spPr>
        <p:txBody>
          <a:bodyPr wrap="square" lIns="0" tIns="0" rIns="0" bIns="0" rtlCol="0">
            <a:noAutofit/>
          </a:bodyPr>
          <a:lstStyle/>
          <a:p>
            <a:pPr algn="ctr" defTabSz="228600">
              <a:lnSpc>
                <a:spcPts val="1800"/>
              </a:lnSpc>
              <a:spcAft>
                <a:spcPts val="1200"/>
              </a:spcAft>
            </a:pPr>
            <a:r>
              <a:rPr lang="en-IN" sz="1400" b="1" dirty="0">
                <a:solidFill>
                  <a:schemeClr val="accent1"/>
                </a:solidFill>
              </a:rPr>
              <a:t>QLoRA helps us in further reducing the memory footprint with almost similar performance to LoRA.</a:t>
            </a:r>
          </a:p>
        </p:txBody>
      </p:sp>
      <p:pic>
        <p:nvPicPr>
          <p:cNvPr id="1028" name="Picture 4" descr="Demystifying QLoRA: Finetuning of LLMs ...">
            <a:extLst>
              <a:ext uri="{FF2B5EF4-FFF2-40B4-BE49-F238E27FC236}">
                <a16:creationId xmlns:a16="http://schemas.microsoft.com/office/drawing/2014/main" id="{4D3AC131-19F5-A334-6F30-F262FDC16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35" y="2207513"/>
            <a:ext cx="4935707" cy="20948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16FDFE-5342-D2E4-F587-38415A838554}"/>
              </a:ext>
            </a:extLst>
          </p:cNvPr>
          <p:cNvSpPr txBox="1"/>
          <p:nvPr/>
        </p:nvSpPr>
        <p:spPr>
          <a:xfrm>
            <a:off x="159357" y="5500894"/>
            <a:ext cx="6200553" cy="632040"/>
          </a:xfrm>
          <a:prstGeom prst="rect">
            <a:avLst/>
          </a:prstGeom>
          <a:noFill/>
        </p:spPr>
        <p:txBody>
          <a:bodyPr wrap="square" lIns="0" tIns="0" rIns="0" bIns="0" rtlCol="0">
            <a:noAutofit/>
          </a:bodyPr>
          <a:lstStyle/>
          <a:p>
            <a:pPr algn="ctr" defTabSz="228600">
              <a:lnSpc>
                <a:spcPts val="1800"/>
              </a:lnSpc>
              <a:spcAft>
                <a:spcPts val="1200"/>
              </a:spcAft>
            </a:pPr>
            <a:r>
              <a:rPr lang="en-IN" sz="1400" b="1" dirty="0">
                <a:solidFill>
                  <a:schemeClr val="accent1"/>
                </a:solidFill>
              </a:rPr>
              <a:t>LoRA significantly reduces the training parameters without compromising performance.</a:t>
            </a:r>
          </a:p>
        </p:txBody>
      </p:sp>
    </p:spTree>
    <p:extLst>
      <p:ext uri="{BB962C8B-B14F-4D97-AF65-F5344CB8AC3E}">
        <p14:creationId xmlns:p14="http://schemas.microsoft.com/office/powerpoint/2010/main" val="96816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B135-565E-B39F-ACA7-AF6393363BAA}"/>
              </a:ext>
            </a:extLst>
          </p:cNvPr>
          <p:cNvSpPr>
            <a:spLocks noGrp="1"/>
          </p:cNvSpPr>
          <p:nvPr>
            <p:ph type="title"/>
          </p:nvPr>
        </p:nvSpPr>
        <p:spPr>
          <a:xfrm>
            <a:off x="381000" y="381000"/>
            <a:ext cx="11430000" cy="403828"/>
          </a:xfrm>
        </p:spPr>
        <p:txBody>
          <a:bodyPr/>
          <a:lstStyle/>
          <a:p>
            <a:r>
              <a:rPr lang="en-US" sz="3200" dirty="0"/>
              <a:t>Essential Dependencies</a:t>
            </a:r>
          </a:p>
        </p:txBody>
      </p:sp>
      <p:sp>
        <p:nvSpPr>
          <p:cNvPr id="3" name="Content Placeholder 2">
            <a:extLst>
              <a:ext uri="{FF2B5EF4-FFF2-40B4-BE49-F238E27FC236}">
                <a16:creationId xmlns:a16="http://schemas.microsoft.com/office/drawing/2014/main" id="{46C4E129-6AD3-8928-6AE0-5289D1C6CB0C}"/>
              </a:ext>
            </a:extLst>
          </p:cNvPr>
          <p:cNvSpPr>
            <a:spLocks noGrp="1"/>
          </p:cNvSpPr>
          <p:nvPr>
            <p:ph sz="quarter" idx="10"/>
          </p:nvPr>
        </p:nvSpPr>
        <p:spPr>
          <a:xfrm>
            <a:off x="381000" y="796498"/>
            <a:ext cx="11430000" cy="280205"/>
          </a:xfrm>
        </p:spPr>
        <p:txBody>
          <a:bodyPr/>
          <a:lstStyle/>
          <a:p>
            <a:r>
              <a:rPr lang="en-US" sz="1800" dirty="0"/>
              <a:t>Tools and Libraries used for Fine-Tuning</a:t>
            </a:r>
          </a:p>
        </p:txBody>
      </p:sp>
      <p:sp>
        <p:nvSpPr>
          <p:cNvPr id="4" name="TextBox 3">
            <a:extLst>
              <a:ext uri="{FF2B5EF4-FFF2-40B4-BE49-F238E27FC236}">
                <a16:creationId xmlns:a16="http://schemas.microsoft.com/office/drawing/2014/main" id="{1C995EE8-558D-7964-35BD-3BDE76E76CA8}"/>
              </a:ext>
            </a:extLst>
          </p:cNvPr>
          <p:cNvSpPr txBox="1"/>
          <p:nvPr/>
        </p:nvSpPr>
        <p:spPr>
          <a:xfrm>
            <a:off x="381001" y="1201481"/>
            <a:ext cx="11429999" cy="5571460"/>
          </a:xfrm>
          <a:prstGeom prst="rect">
            <a:avLst/>
          </a:prstGeom>
          <a:noFill/>
        </p:spPr>
        <p:txBody>
          <a:bodyPr wrap="square" lIns="0" tIns="0" rIns="0" bIns="0" rtlCol="0">
            <a:noAutofit/>
          </a:bodyPr>
          <a:lstStyle/>
          <a:p>
            <a:pPr algn="l" defTabSz="228600">
              <a:spcAft>
                <a:spcPts val="1200"/>
              </a:spcAft>
              <a:buSzPct val="100000"/>
            </a:pPr>
            <a:r>
              <a:rPr lang="en-US" sz="1400" b="1" dirty="0"/>
              <a:t>Platform </a:t>
            </a:r>
          </a:p>
          <a:p>
            <a:pPr marL="285750" indent="-285750" algn="l" defTabSz="228600">
              <a:spcAft>
                <a:spcPts val="1200"/>
              </a:spcAft>
              <a:buSzPct val="100000"/>
              <a:buFont typeface="Arial" panose="020B0604020202020204" pitchFamily="34" charset="0"/>
              <a:buChar char="•"/>
            </a:pPr>
            <a:r>
              <a:rPr lang="en-US" sz="1400" b="1" dirty="0"/>
              <a:t>Google Colab Notebook: </a:t>
            </a:r>
            <a:r>
              <a:rPr lang="en-US" sz="1400" dirty="0"/>
              <a:t>Google Colab provides a cloud-based environment that is ideal for running Jupyter notebooks and performing model training. It offers access to a free GPU, making it suitable for resource-intensive tasks.</a:t>
            </a:r>
            <a:br>
              <a:rPr lang="en-US" sz="1400" dirty="0"/>
            </a:br>
            <a:r>
              <a:rPr lang="en-US" sz="1400" u="sng" dirty="0"/>
              <a:t>Specifications</a:t>
            </a:r>
            <a:r>
              <a:rPr lang="en-US" sz="1400" dirty="0"/>
              <a:t>: Equipped with an NVIDIA Tesla T4 GPU, 15GB of GPU memory, and 16GB of RAM.</a:t>
            </a:r>
          </a:p>
          <a:p>
            <a:pPr marL="285750" indent="-285750" algn="l" defTabSz="228600">
              <a:spcAft>
                <a:spcPts val="1200"/>
              </a:spcAft>
              <a:buSzPct val="100000"/>
              <a:buFont typeface="Arial" panose="020B0604020202020204" pitchFamily="34" charset="0"/>
              <a:buChar char="•"/>
            </a:pPr>
            <a:r>
              <a:rPr lang="en-US" sz="1400" b="1" dirty="0"/>
              <a:t>HuggingFace: </a:t>
            </a:r>
            <a:r>
              <a:rPr lang="en-US" sz="1400" dirty="0"/>
              <a:t>HuggingFace is an open-source platform which provides access to curated datasets, machine learning models, and AI-powered demo apps.</a:t>
            </a:r>
          </a:p>
          <a:p>
            <a:pPr algn="l" defTabSz="228600">
              <a:spcAft>
                <a:spcPts val="1200"/>
              </a:spcAft>
              <a:buSzPct val="100000"/>
            </a:pPr>
            <a:r>
              <a:rPr lang="en-US" sz="1400" b="1" dirty="0"/>
              <a:t>LLM</a:t>
            </a:r>
          </a:p>
          <a:p>
            <a:pPr marL="285750" indent="-285750" algn="l" defTabSz="228600">
              <a:spcAft>
                <a:spcPts val="1200"/>
              </a:spcAft>
              <a:buSzPct val="100000"/>
              <a:buFont typeface="Arial" panose="020B0604020202020204" pitchFamily="34" charset="0"/>
              <a:buChar char="•"/>
            </a:pPr>
            <a:r>
              <a:rPr lang="en-US" sz="1400" b="1" dirty="0"/>
              <a:t>Llama-2 LLM:  </a:t>
            </a:r>
            <a:r>
              <a:rPr lang="en-US" sz="1400" dirty="0"/>
              <a:t>Llama-2 is an open-source large language model used as the base model for fine-tuning. It has over 7 billion parameters.</a:t>
            </a:r>
          </a:p>
          <a:p>
            <a:pPr algn="l" defTabSz="228600">
              <a:spcAft>
                <a:spcPts val="1200"/>
              </a:spcAft>
              <a:buSzPct val="100000"/>
            </a:pPr>
            <a:r>
              <a:rPr lang="en-US" sz="1400" b="1" dirty="0"/>
              <a:t>Libraries</a:t>
            </a:r>
          </a:p>
          <a:p>
            <a:pPr marL="285750" indent="-285750" algn="l" defTabSz="228600">
              <a:spcAft>
                <a:spcPts val="1200"/>
              </a:spcAft>
              <a:buSzPct val="100000"/>
              <a:buFont typeface="Arial" panose="020B0604020202020204" pitchFamily="34" charset="0"/>
              <a:buChar char="•"/>
            </a:pPr>
            <a:r>
              <a:rPr lang="en-US" sz="1400" b="1" noProof="0" dirty="0"/>
              <a:t>BitsAndBytes:</a:t>
            </a:r>
            <a:r>
              <a:rPr lang="en-US" sz="1400" noProof="0" dirty="0"/>
              <a:t> Offers quantization tools to reduce the memory footprint of models, enabling efficient use of hardware resources and faster processing.</a:t>
            </a:r>
          </a:p>
          <a:p>
            <a:pPr marL="285750" indent="-285750" defTabSz="228600">
              <a:spcAft>
                <a:spcPts val="1200"/>
              </a:spcAft>
              <a:buSzPct val="100000"/>
              <a:buFont typeface="Arial" panose="020B0604020202020204" pitchFamily="34" charset="0"/>
              <a:buChar char="•"/>
            </a:pPr>
            <a:r>
              <a:rPr lang="en-IN" sz="1400" b="1" dirty="0"/>
              <a:t>Transformers: </a:t>
            </a:r>
            <a:r>
              <a:rPr lang="en-US" sz="1400" dirty="0"/>
              <a:t>A library from HuggingFace that provides access to a wide range of pre-built language models and tools for fine-tuning. HuggingFace is a leading platform for NLP technologies, offering an extensive repository of models and datasets.</a:t>
            </a:r>
          </a:p>
          <a:p>
            <a:pPr marL="285750" indent="-285750" defTabSz="228600">
              <a:spcAft>
                <a:spcPts val="1200"/>
              </a:spcAft>
              <a:buSzPct val="100000"/>
              <a:buFont typeface="Arial" panose="020B0604020202020204" pitchFamily="34" charset="0"/>
              <a:buChar char="•"/>
            </a:pPr>
            <a:r>
              <a:rPr lang="en-US" sz="1400" b="1" noProof="0" dirty="0"/>
              <a:t>PEFT Library: </a:t>
            </a:r>
            <a:r>
              <a:rPr lang="en-US" sz="1400" noProof="0" dirty="0"/>
              <a:t>A library designed to apply techniques like LoRA and QLoRA, optimizing the fine-tuning process by focusing on a subset of model parameters.</a:t>
            </a:r>
          </a:p>
          <a:p>
            <a:pPr marL="285750" indent="-285750" defTabSz="228600">
              <a:spcAft>
                <a:spcPts val="1200"/>
              </a:spcAft>
              <a:buSzPct val="100000"/>
              <a:buFont typeface="Arial" panose="020B0604020202020204" pitchFamily="34" charset="0"/>
              <a:buChar char="•"/>
            </a:pPr>
            <a:r>
              <a:rPr lang="en-US" sz="1400" b="1" dirty="0"/>
              <a:t>Accelerate:</a:t>
            </a:r>
            <a:r>
              <a:rPr lang="en-US" sz="1400" dirty="0"/>
              <a:t> A HuggingFace library that speeds up training by utilizing multiple GPUs simultaneously, reducing training time and enhancing model performance.</a:t>
            </a:r>
          </a:p>
          <a:p>
            <a:pPr marL="285750" indent="-285750" defTabSz="228600">
              <a:spcAft>
                <a:spcPts val="1200"/>
              </a:spcAft>
              <a:buSzPct val="100000"/>
              <a:buFont typeface="Arial" panose="020B0604020202020204" pitchFamily="34" charset="0"/>
              <a:buChar char="•"/>
            </a:pPr>
            <a:r>
              <a:rPr lang="en-IN" sz="1400" b="1" dirty="0"/>
              <a:t>SFTTrainer:</a:t>
            </a:r>
            <a:r>
              <a:rPr lang="en-US" sz="1400" b="1" dirty="0"/>
              <a:t> </a:t>
            </a:r>
            <a:r>
              <a:rPr lang="en-US" sz="1400" dirty="0"/>
              <a:t>A library that simplifies the process of </a:t>
            </a:r>
            <a:r>
              <a:rPr lang="en-US" sz="1400" u="sng" dirty="0"/>
              <a:t>supervised fine-tuning</a:t>
            </a:r>
            <a:r>
              <a:rPr lang="en-US" sz="1400" dirty="0"/>
              <a:t>, enabling efficient training of language models on specific tasks by managing data and training configurations.</a:t>
            </a:r>
          </a:p>
        </p:txBody>
      </p:sp>
    </p:spTree>
    <p:extLst>
      <p:ext uri="{BB962C8B-B14F-4D97-AF65-F5344CB8AC3E}">
        <p14:creationId xmlns:p14="http://schemas.microsoft.com/office/powerpoint/2010/main" val="4008705246"/>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StratConsultTemplate_Graphik_100820" id="{AA27F5F8-6D96-BB41-9F17-61AB38D4AF3D}" vid="{107E801C-741C-9549-8358-B17D1F5E56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A4DE5A50BEBF4FAA1102EAECB4A7E9" ma:contentTypeVersion="4" ma:contentTypeDescription="Create a new document." ma:contentTypeScope="" ma:versionID="67270207f347ef32ae886b42da498052">
  <xsd:schema xmlns:xsd="http://www.w3.org/2001/XMLSchema" xmlns:xs="http://www.w3.org/2001/XMLSchema" xmlns:p="http://schemas.microsoft.com/office/2006/metadata/properties" xmlns:ns2="afa02790-72df-40ba-80cf-8e8b301d44be" targetNamespace="http://schemas.microsoft.com/office/2006/metadata/properties" ma:root="true" ma:fieldsID="38b68a8c5aa78f57ff4a8a3626ae9290" ns2:_="">
    <xsd:import namespace="afa02790-72df-40ba-80cf-8e8b301d44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02790-72df-40ba-80cf-8e8b301d44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http://schemas.microsoft.com/office/2006/documentManagement/types"/>
    <ds:schemaRef ds:uri="http://purl.org/dc/dcmitype/"/>
    <ds:schemaRef ds:uri="http://purl.org/dc/elements/1.1/"/>
    <ds:schemaRef ds:uri="afa02790-72df-40ba-80cf-8e8b301d44be"/>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5C686BC-2A2D-44CD-B102-AA170A483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02790-72df-40ba-80cf-8e8b301d44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5601</TotalTime>
  <Words>2110</Words>
  <Application>Microsoft Office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Graphik</vt:lpstr>
      <vt:lpstr>GT Sectra Fine</vt:lpstr>
      <vt:lpstr>HK Grotesk Bold</vt:lpstr>
      <vt:lpstr>Symbol</vt:lpstr>
      <vt:lpstr>System Font</vt:lpstr>
      <vt:lpstr>Office Theme</vt:lpstr>
      <vt:lpstr>Improvise GenAI based Financial Services    Dhruv Bhatia August 2024</vt:lpstr>
      <vt:lpstr>Business Objective</vt:lpstr>
      <vt:lpstr>Strategic Steps for tailored LLMs</vt:lpstr>
      <vt:lpstr>Fine-Tuning Methods</vt:lpstr>
      <vt:lpstr>Exploring PEFT</vt:lpstr>
      <vt:lpstr>How LoRA reduces parameters?</vt:lpstr>
      <vt:lpstr>Matrix Decomposition</vt:lpstr>
      <vt:lpstr>Impact of LoRA with QLoRA</vt:lpstr>
      <vt:lpstr>Essential Dependencies</vt:lpstr>
      <vt:lpstr>Approach steps in PEFT – Tailored </vt:lpstr>
      <vt:lpstr>Outputs</vt:lpstr>
      <vt:lpstr>Outputs</vt:lpstr>
      <vt:lpstr>Way Forward</vt:lpstr>
      <vt:lpstr>Key Learnings</vt:lpstr>
      <vt:lpstr>Thank You</vt:lpstr>
      <vt:lpstr>Appendix</vt:lpstr>
      <vt:lpstr>The Power of Fine-Tuning LLMs for Finance</vt:lpstr>
      <vt:lpstr>Approach</vt:lpstr>
      <vt:lpstr>Fine-Tuning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Bhatia</dc:creator>
  <cp:lastModifiedBy>Dhruv Bhatia</cp:lastModifiedBy>
  <cp:revision>77</cp:revision>
  <dcterms:created xsi:type="dcterms:W3CDTF">2024-05-23T15:33:53Z</dcterms:created>
  <dcterms:modified xsi:type="dcterms:W3CDTF">2024-08-12T07:57:34Z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0x0101008EA4DE5A50BEBF4FAA1102EAECB4A7E9</vt:lpwstr>
  </property>
</Properties>
</file>