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8" r:id="rId1"/>
  </p:sldMasterIdLst>
  <p:sldIdLst>
    <p:sldId id="257" r:id="rId2"/>
    <p:sldId id="285" r:id="rId3"/>
    <p:sldId id="286" r:id="rId4"/>
    <p:sldId id="288" r:id="rId5"/>
    <p:sldId id="289" r:id="rId6"/>
    <p:sldId id="290" r:id="rId7"/>
    <p:sldId id="291" r:id="rId8"/>
    <p:sldId id="316" r:id="rId9"/>
    <p:sldId id="292" r:id="rId10"/>
    <p:sldId id="293" r:id="rId11"/>
    <p:sldId id="294" r:id="rId12"/>
    <p:sldId id="295" r:id="rId13"/>
    <p:sldId id="296" r:id="rId14"/>
    <p:sldId id="297" r:id="rId15"/>
    <p:sldId id="298" r:id="rId16"/>
    <p:sldId id="299" r:id="rId17"/>
    <p:sldId id="300" r:id="rId18"/>
    <p:sldId id="273" r:id="rId19"/>
    <p:sldId id="274" r:id="rId20"/>
    <p:sldId id="276" r:id="rId21"/>
    <p:sldId id="301" r:id="rId22"/>
    <p:sldId id="302" r:id="rId23"/>
    <p:sldId id="303" r:id="rId24"/>
    <p:sldId id="304" r:id="rId25"/>
    <p:sldId id="305" r:id="rId26"/>
    <p:sldId id="306" r:id="rId27"/>
    <p:sldId id="307" r:id="rId28"/>
    <p:sldId id="308" r:id="rId29"/>
    <p:sldId id="284" r:id="rId30"/>
    <p:sldId id="309" r:id="rId31"/>
    <p:sldId id="310" r:id="rId32"/>
    <p:sldId id="311" r:id="rId33"/>
    <p:sldId id="312" r:id="rId34"/>
    <p:sldId id="313" r:id="rId35"/>
    <p:sldId id="314" r:id="rId36"/>
    <p:sldId id="315" r:id="rId37"/>
    <p:sldId id="317" r:id="rId38"/>
    <p:sldId id="318" r:id="rId39"/>
    <p:sldId id="319" r:id="rId40"/>
    <p:sldId id="32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5FEACB-1891-490E-9DFE-BEAFCB171AA6}" v="1301" dt="2021-03-01T12:16:48.745"/>
    <p1510:client id="{E6DBEF06-20C0-48C4-A9D4-F5801E1989CF}" v="674" dt="2021-03-01T09:45:41.46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107" d="100"/>
          <a:sy n="107" d="100"/>
        </p:scale>
        <p:origin x="12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AE3CC-7309-4428-BCC2-188AFBA622F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45863F4-461B-4888-B63E-1C451723978F}">
      <dgm:prSet/>
      <dgm:spPr/>
      <dgm:t>
        <a:bodyPr/>
        <a:lstStyle/>
        <a:p>
          <a:r>
            <a:rPr lang="en-US" dirty="0"/>
            <a:t>Import Libraries</a:t>
          </a:r>
        </a:p>
      </dgm:t>
    </dgm:pt>
    <dgm:pt modelId="{DF725607-E8C3-475A-BBD3-F6369ADA3273}" type="parTrans" cxnId="{FC278A0A-C9F3-47FE-A0DC-FAE384C6F5E6}">
      <dgm:prSet/>
      <dgm:spPr/>
      <dgm:t>
        <a:bodyPr/>
        <a:lstStyle/>
        <a:p>
          <a:endParaRPr lang="en-US"/>
        </a:p>
      </dgm:t>
    </dgm:pt>
    <dgm:pt modelId="{489739F3-86F3-46B4-BCD1-7DE05A269308}" type="sibTrans" cxnId="{FC278A0A-C9F3-47FE-A0DC-FAE384C6F5E6}">
      <dgm:prSet/>
      <dgm:spPr/>
      <dgm:t>
        <a:bodyPr/>
        <a:lstStyle/>
        <a:p>
          <a:endParaRPr lang="en-US"/>
        </a:p>
      </dgm:t>
    </dgm:pt>
    <dgm:pt modelId="{36DAD823-11C4-4AE3-9AA1-A21EB4BFBC4A}">
      <dgm:prSet/>
      <dgm:spPr/>
      <dgm:t>
        <a:bodyPr/>
        <a:lstStyle/>
        <a:p>
          <a:r>
            <a:rPr lang="en-US" dirty="0"/>
            <a:t>Reading the Dataset</a:t>
          </a:r>
        </a:p>
      </dgm:t>
    </dgm:pt>
    <dgm:pt modelId="{5C61B488-F50E-4B8B-ACC2-AB8BD60A0E44}" type="parTrans" cxnId="{598A35D7-0502-40EC-B44C-DD63F80B85B3}">
      <dgm:prSet/>
      <dgm:spPr/>
      <dgm:t>
        <a:bodyPr/>
        <a:lstStyle/>
        <a:p>
          <a:endParaRPr lang="en-US"/>
        </a:p>
      </dgm:t>
    </dgm:pt>
    <dgm:pt modelId="{3EC22B50-BC0D-4A0F-9D33-0F67E3C6F68C}" type="sibTrans" cxnId="{598A35D7-0502-40EC-B44C-DD63F80B85B3}">
      <dgm:prSet/>
      <dgm:spPr/>
      <dgm:t>
        <a:bodyPr/>
        <a:lstStyle/>
        <a:p>
          <a:endParaRPr lang="en-US"/>
        </a:p>
      </dgm:t>
    </dgm:pt>
    <dgm:pt modelId="{BA2E6043-644E-482A-A52C-4DFBE8C2C125}">
      <dgm:prSet/>
      <dgm:spPr/>
      <dgm:t>
        <a:bodyPr/>
        <a:lstStyle/>
        <a:p>
          <a:r>
            <a:rPr lang="en-US" dirty="0"/>
            <a:t>Data Cleaning</a:t>
          </a:r>
        </a:p>
      </dgm:t>
    </dgm:pt>
    <dgm:pt modelId="{27DAD443-D1E8-4B22-B808-DD72ADFFB42E}" type="parTrans" cxnId="{AE862680-7FCE-409B-832B-DC291C09C2C3}">
      <dgm:prSet/>
      <dgm:spPr/>
      <dgm:t>
        <a:bodyPr/>
        <a:lstStyle/>
        <a:p>
          <a:endParaRPr lang="en-US"/>
        </a:p>
      </dgm:t>
    </dgm:pt>
    <dgm:pt modelId="{7BD34474-B817-4284-B087-232B52FF9FF6}" type="sibTrans" cxnId="{AE862680-7FCE-409B-832B-DC291C09C2C3}">
      <dgm:prSet/>
      <dgm:spPr/>
      <dgm:t>
        <a:bodyPr/>
        <a:lstStyle/>
        <a:p>
          <a:endParaRPr lang="en-US"/>
        </a:p>
      </dgm:t>
    </dgm:pt>
    <dgm:pt modelId="{6AAADFEA-5252-4791-8870-640499B2EA40}">
      <dgm:prSet/>
      <dgm:spPr/>
      <dgm:t>
        <a:bodyPr/>
        <a:lstStyle/>
        <a:p>
          <a:r>
            <a:rPr lang="en-US" dirty="0"/>
            <a:t>Handling Missing Values</a:t>
          </a:r>
        </a:p>
      </dgm:t>
    </dgm:pt>
    <dgm:pt modelId="{76B37F6F-28A8-4603-98CB-C0183F2CF189}" type="parTrans" cxnId="{8713F0A2-4BEF-4C29-8FAD-5A0D84BA4591}">
      <dgm:prSet/>
      <dgm:spPr/>
      <dgm:t>
        <a:bodyPr/>
        <a:lstStyle/>
        <a:p>
          <a:endParaRPr lang="en-US"/>
        </a:p>
      </dgm:t>
    </dgm:pt>
    <dgm:pt modelId="{BA1C2C56-7999-42C5-84FC-CC8956E8E7E7}" type="sibTrans" cxnId="{8713F0A2-4BEF-4C29-8FAD-5A0D84BA4591}">
      <dgm:prSet/>
      <dgm:spPr/>
      <dgm:t>
        <a:bodyPr/>
        <a:lstStyle/>
        <a:p>
          <a:endParaRPr lang="en-US"/>
        </a:p>
      </dgm:t>
    </dgm:pt>
    <dgm:pt modelId="{6CEF26CA-7243-4406-BE31-5204310D5A4C}">
      <dgm:prSet/>
      <dgm:spPr/>
      <dgm:t>
        <a:bodyPr/>
        <a:lstStyle/>
        <a:p>
          <a:r>
            <a:rPr lang="en-US" dirty="0"/>
            <a:t>Type Casting</a:t>
          </a:r>
        </a:p>
      </dgm:t>
    </dgm:pt>
    <dgm:pt modelId="{C3723831-AAAD-4058-BFF0-D2FDE2EB5E2C}" type="parTrans" cxnId="{04213C68-3750-4517-B7D8-ED43C064C331}">
      <dgm:prSet/>
      <dgm:spPr/>
      <dgm:t>
        <a:bodyPr/>
        <a:lstStyle/>
        <a:p>
          <a:endParaRPr lang="en-US"/>
        </a:p>
      </dgm:t>
    </dgm:pt>
    <dgm:pt modelId="{BB9042BE-574E-4DB6-A579-0C6A099AED20}" type="sibTrans" cxnId="{04213C68-3750-4517-B7D8-ED43C064C331}">
      <dgm:prSet/>
      <dgm:spPr/>
      <dgm:t>
        <a:bodyPr/>
        <a:lstStyle/>
        <a:p>
          <a:endParaRPr lang="en-US"/>
        </a:p>
      </dgm:t>
    </dgm:pt>
    <dgm:pt modelId="{E765D6E3-EB60-4FC4-BE12-EBE81CBD8D6D}">
      <dgm:prSet/>
      <dgm:spPr/>
      <dgm:t>
        <a:bodyPr/>
        <a:lstStyle/>
        <a:p>
          <a:r>
            <a:rPr lang="en-US" dirty="0"/>
            <a:t>Fixing Rows and Columns</a:t>
          </a:r>
        </a:p>
      </dgm:t>
    </dgm:pt>
    <dgm:pt modelId="{1E76E7FF-61C0-4E4D-A4B1-92CD2AEEAB73}" type="parTrans" cxnId="{28ECE1AA-91E4-4973-879C-B711934E38F9}">
      <dgm:prSet/>
      <dgm:spPr/>
      <dgm:t>
        <a:bodyPr/>
        <a:lstStyle/>
        <a:p>
          <a:endParaRPr lang="en-US"/>
        </a:p>
      </dgm:t>
    </dgm:pt>
    <dgm:pt modelId="{FCA82365-4A13-4696-A936-83D78AAE2B4D}" type="sibTrans" cxnId="{28ECE1AA-91E4-4973-879C-B711934E38F9}">
      <dgm:prSet/>
      <dgm:spPr/>
      <dgm:t>
        <a:bodyPr/>
        <a:lstStyle/>
        <a:p>
          <a:endParaRPr lang="en-US"/>
        </a:p>
      </dgm:t>
    </dgm:pt>
    <dgm:pt modelId="{40C6EFBE-42F0-4C4B-8930-D321033D3448}">
      <dgm:prSet/>
      <dgm:spPr/>
      <dgm:t>
        <a:bodyPr/>
        <a:lstStyle/>
        <a:p>
          <a:r>
            <a:rPr lang="en-US" dirty="0"/>
            <a:t>Handling Outliers</a:t>
          </a:r>
        </a:p>
      </dgm:t>
    </dgm:pt>
    <dgm:pt modelId="{30EE488F-1132-4E0C-8E6E-E2565CAD5A73}" type="parTrans" cxnId="{9D2F8181-BDD2-4093-9593-82B6C2084C6F}">
      <dgm:prSet/>
      <dgm:spPr/>
      <dgm:t>
        <a:bodyPr/>
        <a:lstStyle/>
        <a:p>
          <a:endParaRPr lang="en-US"/>
        </a:p>
      </dgm:t>
    </dgm:pt>
    <dgm:pt modelId="{794B627B-1445-440B-9D6C-033BC0F289B7}" type="sibTrans" cxnId="{9D2F8181-BDD2-4093-9593-82B6C2084C6F}">
      <dgm:prSet/>
      <dgm:spPr/>
      <dgm:t>
        <a:bodyPr/>
        <a:lstStyle/>
        <a:p>
          <a:endParaRPr lang="en-US"/>
        </a:p>
      </dgm:t>
    </dgm:pt>
    <dgm:pt modelId="{CA8FB02C-D315-4EDB-9B1C-6FCE19EAF969}">
      <dgm:prSet/>
      <dgm:spPr/>
      <dgm:t>
        <a:bodyPr/>
        <a:lstStyle/>
        <a:p>
          <a:r>
            <a:rPr lang="en-US" dirty="0"/>
            <a:t>Univariate Analysis</a:t>
          </a:r>
        </a:p>
      </dgm:t>
    </dgm:pt>
    <dgm:pt modelId="{68FBFE50-F647-4A12-BC52-5CCB50FCD1CB}" type="parTrans" cxnId="{B22EB754-F77F-4904-AE1B-84B4BE8B8DAE}">
      <dgm:prSet/>
      <dgm:spPr/>
      <dgm:t>
        <a:bodyPr/>
        <a:lstStyle/>
        <a:p>
          <a:endParaRPr lang="en-US"/>
        </a:p>
      </dgm:t>
    </dgm:pt>
    <dgm:pt modelId="{692EA11D-200E-4186-B2D3-D54B2AB28B10}" type="sibTrans" cxnId="{B22EB754-F77F-4904-AE1B-84B4BE8B8DAE}">
      <dgm:prSet/>
      <dgm:spPr/>
      <dgm:t>
        <a:bodyPr/>
        <a:lstStyle/>
        <a:p>
          <a:endParaRPr lang="en-US"/>
        </a:p>
      </dgm:t>
    </dgm:pt>
    <dgm:pt modelId="{98A461C7-BFA0-4D89-8312-86A733FFCE0B}">
      <dgm:prSet/>
      <dgm:spPr/>
      <dgm:t>
        <a:bodyPr/>
        <a:lstStyle/>
        <a:p>
          <a:r>
            <a:rPr lang="en-US" dirty="0"/>
            <a:t>Bivariate and Multivariate Analysis</a:t>
          </a:r>
        </a:p>
      </dgm:t>
    </dgm:pt>
    <dgm:pt modelId="{D15C41A8-7429-44DA-B73E-7F23120AB132}" type="parTrans" cxnId="{24296527-5B2B-4EE8-A5C5-B8385DF0479F}">
      <dgm:prSet/>
      <dgm:spPr/>
      <dgm:t>
        <a:bodyPr/>
        <a:lstStyle/>
        <a:p>
          <a:endParaRPr lang="en-US"/>
        </a:p>
      </dgm:t>
    </dgm:pt>
    <dgm:pt modelId="{123E1675-DDA6-4160-94F9-BF19A4B53258}" type="sibTrans" cxnId="{24296527-5B2B-4EE8-A5C5-B8385DF0479F}">
      <dgm:prSet/>
      <dgm:spPr/>
      <dgm:t>
        <a:bodyPr/>
        <a:lstStyle/>
        <a:p>
          <a:endParaRPr lang="en-US"/>
        </a:p>
      </dgm:t>
    </dgm:pt>
    <dgm:pt modelId="{3C2814C3-1C75-4736-9BD3-5D6F94B78F1F}">
      <dgm:prSet phldr="0"/>
      <dgm:spPr/>
      <dgm:t>
        <a:bodyPr/>
        <a:lstStyle/>
        <a:p>
          <a:pPr rtl="0"/>
          <a:r>
            <a:rPr lang="en-US" dirty="0">
              <a:latin typeface="Corbel" panose="020B0503020204020204"/>
            </a:rPr>
            <a:t>Checking Data Imbalance</a:t>
          </a:r>
        </a:p>
      </dgm:t>
    </dgm:pt>
    <dgm:pt modelId="{E27DA866-AD7E-4197-B1F6-0FA998AC4F36}" type="parTrans" cxnId="{7C067741-085B-4245-B22D-9CB907A602E1}">
      <dgm:prSet/>
      <dgm:spPr/>
      <dgm:t>
        <a:bodyPr/>
        <a:lstStyle/>
        <a:p>
          <a:endParaRPr lang="en-IN"/>
        </a:p>
      </dgm:t>
    </dgm:pt>
    <dgm:pt modelId="{7AE8C0BE-EC65-4AFC-8827-89E2921D86C1}" type="sibTrans" cxnId="{7C067741-085B-4245-B22D-9CB907A602E1}">
      <dgm:prSet/>
      <dgm:spPr/>
      <dgm:t>
        <a:bodyPr/>
        <a:lstStyle/>
        <a:p>
          <a:endParaRPr lang="en-IN"/>
        </a:p>
      </dgm:t>
    </dgm:pt>
    <dgm:pt modelId="{E704E63F-CC27-4CAA-937C-52FC73207672}" type="pres">
      <dgm:prSet presAssocID="{9B5AE3CC-7309-4428-BCC2-188AFBA622FB}" presName="linear" presStyleCnt="0">
        <dgm:presLayoutVars>
          <dgm:dir/>
          <dgm:animLvl val="lvl"/>
          <dgm:resizeHandles val="exact"/>
        </dgm:presLayoutVars>
      </dgm:prSet>
      <dgm:spPr/>
      <dgm:t>
        <a:bodyPr/>
        <a:lstStyle/>
        <a:p>
          <a:endParaRPr lang="en-IN"/>
        </a:p>
      </dgm:t>
    </dgm:pt>
    <dgm:pt modelId="{5BACF0EF-A379-4405-8F33-69619AC19652}" type="pres">
      <dgm:prSet presAssocID="{145863F4-461B-4888-B63E-1C451723978F}" presName="parentLin" presStyleCnt="0"/>
      <dgm:spPr/>
    </dgm:pt>
    <dgm:pt modelId="{26553CFE-600A-4CD5-8D67-1449864F00E9}" type="pres">
      <dgm:prSet presAssocID="{145863F4-461B-4888-B63E-1C451723978F}" presName="parentLeftMargin" presStyleLbl="node1" presStyleIdx="0" presStyleCnt="6"/>
      <dgm:spPr/>
      <dgm:t>
        <a:bodyPr/>
        <a:lstStyle/>
        <a:p>
          <a:endParaRPr lang="en-IN"/>
        </a:p>
      </dgm:t>
    </dgm:pt>
    <dgm:pt modelId="{EBDCD785-CBC1-4380-8508-5B5E4EB18250}" type="pres">
      <dgm:prSet presAssocID="{145863F4-461B-4888-B63E-1C451723978F}" presName="parentText" presStyleLbl="node1" presStyleIdx="0" presStyleCnt="6">
        <dgm:presLayoutVars>
          <dgm:chMax val="0"/>
          <dgm:bulletEnabled val="1"/>
        </dgm:presLayoutVars>
      </dgm:prSet>
      <dgm:spPr/>
      <dgm:t>
        <a:bodyPr/>
        <a:lstStyle/>
        <a:p>
          <a:endParaRPr lang="en-IN"/>
        </a:p>
      </dgm:t>
    </dgm:pt>
    <dgm:pt modelId="{37FAE33D-3E4F-43A8-B47A-971AC557F2FC}" type="pres">
      <dgm:prSet presAssocID="{145863F4-461B-4888-B63E-1C451723978F}" presName="negativeSpace" presStyleCnt="0"/>
      <dgm:spPr/>
    </dgm:pt>
    <dgm:pt modelId="{083DF06A-8285-44D9-959E-E807C62D1ABA}" type="pres">
      <dgm:prSet presAssocID="{145863F4-461B-4888-B63E-1C451723978F}" presName="childText" presStyleLbl="conFgAcc1" presStyleIdx="0" presStyleCnt="6">
        <dgm:presLayoutVars>
          <dgm:bulletEnabled val="1"/>
        </dgm:presLayoutVars>
      </dgm:prSet>
      <dgm:spPr/>
    </dgm:pt>
    <dgm:pt modelId="{93E0BF62-AF2D-4E94-A60E-7CE6F9E9FAC0}" type="pres">
      <dgm:prSet presAssocID="{489739F3-86F3-46B4-BCD1-7DE05A269308}" presName="spaceBetweenRectangles" presStyleCnt="0"/>
      <dgm:spPr/>
    </dgm:pt>
    <dgm:pt modelId="{F5E203E6-7E6B-4F4C-A0F7-B90E9611C50C}" type="pres">
      <dgm:prSet presAssocID="{36DAD823-11C4-4AE3-9AA1-A21EB4BFBC4A}" presName="parentLin" presStyleCnt="0"/>
      <dgm:spPr/>
    </dgm:pt>
    <dgm:pt modelId="{A76971DD-8D70-4B6D-B758-467F1466B16F}" type="pres">
      <dgm:prSet presAssocID="{36DAD823-11C4-4AE3-9AA1-A21EB4BFBC4A}" presName="parentLeftMargin" presStyleLbl="node1" presStyleIdx="0" presStyleCnt="6"/>
      <dgm:spPr/>
      <dgm:t>
        <a:bodyPr/>
        <a:lstStyle/>
        <a:p>
          <a:endParaRPr lang="en-IN"/>
        </a:p>
      </dgm:t>
    </dgm:pt>
    <dgm:pt modelId="{8935C642-68EB-464E-905A-45DDF0EB7587}" type="pres">
      <dgm:prSet presAssocID="{36DAD823-11C4-4AE3-9AA1-A21EB4BFBC4A}" presName="parentText" presStyleLbl="node1" presStyleIdx="1" presStyleCnt="6">
        <dgm:presLayoutVars>
          <dgm:chMax val="0"/>
          <dgm:bulletEnabled val="1"/>
        </dgm:presLayoutVars>
      </dgm:prSet>
      <dgm:spPr/>
      <dgm:t>
        <a:bodyPr/>
        <a:lstStyle/>
        <a:p>
          <a:endParaRPr lang="en-IN"/>
        </a:p>
      </dgm:t>
    </dgm:pt>
    <dgm:pt modelId="{3805A5A8-E16A-4145-8A13-8CE582D295ED}" type="pres">
      <dgm:prSet presAssocID="{36DAD823-11C4-4AE3-9AA1-A21EB4BFBC4A}" presName="negativeSpace" presStyleCnt="0"/>
      <dgm:spPr/>
    </dgm:pt>
    <dgm:pt modelId="{A113AA24-A4E7-4899-A8D6-44A6398F1031}" type="pres">
      <dgm:prSet presAssocID="{36DAD823-11C4-4AE3-9AA1-A21EB4BFBC4A}" presName="childText" presStyleLbl="conFgAcc1" presStyleIdx="1" presStyleCnt="6">
        <dgm:presLayoutVars>
          <dgm:bulletEnabled val="1"/>
        </dgm:presLayoutVars>
      </dgm:prSet>
      <dgm:spPr/>
    </dgm:pt>
    <dgm:pt modelId="{61EF5CF5-9492-4F1C-9220-FB0E31FEF87A}" type="pres">
      <dgm:prSet presAssocID="{3EC22B50-BC0D-4A0F-9D33-0F67E3C6F68C}" presName="spaceBetweenRectangles" presStyleCnt="0"/>
      <dgm:spPr/>
    </dgm:pt>
    <dgm:pt modelId="{DBB307E1-FB39-44FD-8FBE-8B845755F85F}" type="pres">
      <dgm:prSet presAssocID="{BA2E6043-644E-482A-A52C-4DFBE8C2C125}" presName="parentLin" presStyleCnt="0"/>
      <dgm:spPr/>
    </dgm:pt>
    <dgm:pt modelId="{4B46B18F-630B-48BD-B216-5D2D9456D59A}" type="pres">
      <dgm:prSet presAssocID="{BA2E6043-644E-482A-A52C-4DFBE8C2C125}" presName="parentLeftMargin" presStyleLbl="node1" presStyleIdx="1" presStyleCnt="6"/>
      <dgm:spPr/>
      <dgm:t>
        <a:bodyPr/>
        <a:lstStyle/>
        <a:p>
          <a:endParaRPr lang="en-IN"/>
        </a:p>
      </dgm:t>
    </dgm:pt>
    <dgm:pt modelId="{0A381217-B6EE-4A36-8DE0-921B1CF0A685}" type="pres">
      <dgm:prSet presAssocID="{BA2E6043-644E-482A-A52C-4DFBE8C2C125}" presName="parentText" presStyleLbl="node1" presStyleIdx="2" presStyleCnt="6">
        <dgm:presLayoutVars>
          <dgm:chMax val="0"/>
          <dgm:bulletEnabled val="1"/>
        </dgm:presLayoutVars>
      </dgm:prSet>
      <dgm:spPr/>
      <dgm:t>
        <a:bodyPr/>
        <a:lstStyle/>
        <a:p>
          <a:endParaRPr lang="en-IN"/>
        </a:p>
      </dgm:t>
    </dgm:pt>
    <dgm:pt modelId="{55C06E5C-C628-46EC-8A40-76E721A21CB5}" type="pres">
      <dgm:prSet presAssocID="{BA2E6043-644E-482A-A52C-4DFBE8C2C125}" presName="negativeSpace" presStyleCnt="0"/>
      <dgm:spPr/>
    </dgm:pt>
    <dgm:pt modelId="{793F481C-8EF0-4860-B2E7-0E94ED7FC102}" type="pres">
      <dgm:prSet presAssocID="{BA2E6043-644E-482A-A52C-4DFBE8C2C125}" presName="childText" presStyleLbl="conFgAcc1" presStyleIdx="2" presStyleCnt="6">
        <dgm:presLayoutVars>
          <dgm:bulletEnabled val="1"/>
        </dgm:presLayoutVars>
      </dgm:prSet>
      <dgm:spPr/>
      <dgm:t>
        <a:bodyPr/>
        <a:lstStyle/>
        <a:p>
          <a:endParaRPr lang="en-IN"/>
        </a:p>
      </dgm:t>
    </dgm:pt>
    <dgm:pt modelId="{4E1289CD-A4D2-4143-86B1-7902F3A407C5}" type="pres">
      <dgm:prSet presAssocID="{7BD34474-B817-4284-B087-232B52FF9FF6}" presName="spaceBetweenRectangles" presStyleCnt="0"/>
      <dgm:spPr/>
    </dgm:pt>
    <dgm:pt modelId="{5DFD3D4F-1D54-4B83-8DF1-C3946A8E38C9}" type="pres">
      <dgm:prSet presAssocID="{3C2814C3-1C75-4736-9BD3-5D6F94B78F1F}" presName="parentLin" presStyleCnt="0"/>
      <dgm:spPr/>
    </dgm:pt>
    <dgm:pt modelId="{AB67494D-971C-49DE-ACF9-6504F0E1C8DF}" type="pres">
      <dgm:prSet presAssocID="{3C2814C3-1C75-4736-9BD3-5D6F94B78F1F}" presName="parentLeftMargin" presStyleLbl="node1" presStyleIdx="2" presStyleCnt="6"/>
      <dgm:spPr/>
      <dgm:t>
        <a:bodyPr/>
        <a:lstStyle/>
        <a:p>
          <a:endParaRPr lang="en-IN"/>
        </a:p>
      </dgm:t>
    </dgm:pt>
    <dgm:pt modelId="{41E2AA16-3402-4961-842C-512A09323519}" type="pres">
      <dgm:prSet presAssocID="{3C2814C3-1C75-4736-9BD3-5D6F94B78F1F}" presName="parentText" presStyleLbl="node1" presStyleIdx="3" presStyleCnt="6">
        <dgm:presLayoutVars>
          <dgm:chMax val="0"/>
          <dgm:bulletEnabled val="1"/>
        </dgm:presLayoutVars>
      </dgm:prSet>
      <dgm:spPr/>
      <dgm:t>
        <a:bodyPr/>
        <a:lstStyle/>
        <a:p>
          <a:endParaRPr lang="en-IN"/>
        </a:p>
      </dgm:t>
    </dgm:pt>
    <dgm:pt modelId="{F4917BE8-A56F-4A06-BB55-274D4433674F}" type="pres">
      <dgm:prSet presAssocID="{3C2814C3-1C75-4736-9BD3-5D6F94B78F1F}" presName="negativeSpace" presStyleCnt="0"/>
      <dgm:spPr/>
    </dgm:pt>
    <dgm:pt modelId="{C300B72A-B1C1-43A3-9275-31F9C88574CD}" type="pres">
      <dgm:prSet presAssocID="{3C2814C3-1C75-4736-9BD3-5D6F94B78F1F}" presName="childText" presStyleLbl="conFgAcc1" presStyleIdx="3" presStyleCnt="6">
        <dgm:presLayoutVars>
          <dgm:bulletEnabled val="1"/>
        </dgm:presLayoutVars>
      </dgm:prSet>
      <dgm:spPr/>
    </dgm:pt>
    <dgm:pt modelId="{3EE2C1D4-CE99-448A-806F-CFFC970701F9}" type="pres">
      <dgm:prSet presAssocID="{7AE8C0BE-EC65-4AFC-8827-89E2921D86C1}" presName="spaceBetweenRectangles" presStyleCnt="0"/>
      <dgm:spPr/>
    </dgm:pt>
    <dgm:pt modelId="{DFFCC5B2-5C89-48EC-8037-0EEC7C67ADCB}" type="pres">
      <dgm:prSet presAssocID="{CA8FB02C-D315-4EDB-9B1C-6FCE19EAF969}" presName="parentLin" presStyleCnt="0"/>
      <dgm:spPr/>
    </dgm:pt>
    <dgm:pt modelId="{01A0059A-776C-43D1-8C48-A614DEA0E113}" type="pres">
      <dgm:prSet presAssocID="{CA8FB02C-D315-4EDB-9B1C-6FCE19EAF969}" presName="parentLeftMargin" presStyleLbl="node1" presStyleIdx="3" presStyleCnt="6"/>
      <dgm:spPr/>
      <dgm:t>
        <a:bodyPr/>
        <a:lstStyle/>
        <a:p>
          <a:endParaRPr lang="en-IN"/>
        </a:p>
      </dgm:t>
    </dgm:pt>
    <dgm:pt modelId="{26193B26-EAA2-4024-AB5D-71D813E8B35F}" type="pres">
      <dgm:prSet presAssocID="{CA8FB02C-D315-4EDB-9B1C-6FCE19EAF969}" presName="parentText" presStyleLbl="node1" presStyleIdx="4" presStyleCnt="6">
        <dgm:presLayoutVars>
          <dgm:chMax val="0"/>
          <dgm:bulletEnabled val="1"/>
        </dgm:presLayoutVars>
      </dgm:prSet>
      <dgm:spPr/>
      <dgm:t>
        <a:bodyPr/>
        <a:lstStyle/>
        <a:p>
          <a:endParaRPr lang="en-IN"/>
        </a:p>
      </dgm:t>
    </dgm:pt>
    <dgm:pt modelId="{A68BE281-A52A-42C0-97CA-D4DDE1A3D1CC}" type="pres">
      <dgm:prSet presAssocID="{CA8FB02C-D315-4EDB-9B1C-6FCE19EAF969}" presName="negativeSpace" presStyleCnt="0"/>
      <dgm:spPr/>
    </dgm:pt>
    <dgm:pt modelId="{E75224F6-B740-434E-9B9A-75CFD81F6763}" type="pres">
      <dgm:prSet presAssocID="{CA8FB02C-D315-4EDB-9B1C-6FCE19EAF969}" presName="childText" presStyleLbl="conFgAcc1" presStyleIdx="4" presStyleCnt="6">
        <dgm:presLayoutVars>
          <dgm:bulletEnabled val="1"/>
        </dgm:presLayoutVars>
      </dgm:prSet>
      <dgm:spPr/>
    </dgm:pt>
    <dgm:pt modelId="{E26E70C3-029C-48B2-B904-3C44E4EC39E3}" type="pres">
      <dgm:prSet presAssocID="{692EA11D-200E-4186-B2D3-D54B2AB28B10}" presName="spaceBetweenRectangles" presStyleCnt="0"/>
      <dgm:spPr/>
    </dgm:pt>
    <dgm:pt modelId="{3E335C43-0152-4EAF-9702-5AF0649A0C3C}" type="pres">
      <dgm:prSet presAssocID="{98A461C7-BFA0-4D89-8312-86A733FFCE0B}" presName="parentLin" presStyleCnt="0"/>
      <dgm:spPr/>
    </dgm:pt>
    <dgm:pt modelId="{AC61F00D-9F5E-4520-95F8-DEE19A991B5A}" type="pres">
      <dgm:prSet presAssocID="{98A461C7-BFA0-4D89-8312-86A733FFCE0B}" presName="parentLeftMargin" presStyleLbl="node1" presStyleIdx="4" presStyleCnt="6"/>
      <dgm:spPr/>
      <dgm:t>
        <a:bodyPr/>
        <a:lstStyle/>
        <a:p>
          <a:endParaRPr lang="en-IN"/>
        </a:p>
      </dgm:t>
    </dgm:pt>
    <dgm:pt modelId="{B51E669A-F64A-4151-8565-54F258DCA749}" type="pres">
      <dgm:prSet presAssocID="{98A461C7-BFA0-4D89-8312-86A733FFCE0B}" presName="parentText" presStyleLbl="node1" presStyleIdx="5" presStyleCnt="6">
        <dgm:presLayoutVars>
          <dgm:chMax val="0"/>
          <dgm:bulletEnabled val="1"/>
        </dgm:presLayoutVars>
      </dgm:prSet>
      <dgm:spPr/>
      <dgm:t>
        <a:bodyPr/>
        <a:lstStyle/>
        <a:p>
          <a:endParaRPr lang="en-IN"/>
        </a:p>
      </dgm:t>
    </dgm:pt>
    <dgm:pt modelId="{9F3E238B-67A8-4300-92C0-7F8ED5E72079}" type="pres">
      <dgm:prSet presAssocID="{98A461C7-BFA0-4D89-8312-86A733FFCE0B}" presName="negativeSpace" presStyleCnt="0"/>
      <dgm:spPr/>
    </dgm:pt>
    <dgm:pt modelId="{6C800EAE-F764-4EA6-A246-6FB15895D275}" type="pres">
      <dgm:prSet presAssocID="{98A461C7-BFA0-4D89-8312-86A733FFCE0B}" presName="childText" presStyleLbl="conFgAcc1" presStyleIdx="5" presStyleCnt="6">
        <dgm:presLayoutVars>
          <dgm:bulletEnabled val="1"/>
        </dgm:presLayoutVars>
      </dgm:prSet>
      <dgm:spPr/>
    </dgm:pt>
  </dgm:ptLst>
  <dgm:cxnLst>
    <dgm:cxn modelId="{FD2DB88E-9543-445C-A012-4D2D0EB9CBCA}" type="presOf" srcId="{CA8FB02C-D315-4EDB-9B1C-6FCE19EAF969}" destId="{26193B26-EAA2-4024-AB5D-71D813E8B35F}" srcOrd="1" destOrd="0" presId="urn:microsoft.com/office/officeart/2005/8/layout/list1"/>
    <dgm:cxn modelId="{F2C3F7FD-6DD1-4E05-9268-FD852B798B9C}" type="presOf" srcId="{36DAD823-11C4-4AE3-9AA1-A21EB4BFBC4A}" destId="{8935C642-68EB-464E-905A-45DDF0EB7587}" srcOrd="1" destOrd="0" presId="urn:microsoft.com/office/officeart/2005/8/layout/list1"/>
    <dgm:cxn modelId="{64CE0609-D3B2-4004-9D4C-E18D64B4AAED}" type="presOf" srcId="{BA2E6043-644E-482A-A52C-4DFBE8C2C125}" destId="{4B46B18F-630B-48BD-B216-5D2D9456D59A}" srcOrd="0" destOrd="0" presId="urn:microsoft.com/office/officeart/2005/8/layout/list1"/>
    <dgm:cxn modelId="{9D2F8181-BDD2-4093-9593-82B6C2084C6F}" srcId="{BA2E6043-644E-482A-A52C-4DFBE8C2C125}" destId="{40C6EFBE-42F0-4C4B-8930-D321033D3448}" srcOrd="3" destOrd="0" parTransId="{30EE488F-1132-4E0C-8E6E-E2565CAD5A73}" sibTransId="{794B627B-1445-440B-9D6C-033BC0F289B7}"/>
    <dgm:cxn modelId="{FC278A0A-C9F3-47FE-A0DC-FAE384C6F5E6}" srcId="{9B5AE3CC-7309-4428-BCC2-188AFBA622FB}" destId="{145863F4-461B-4888-B63E-1C451723978F}" srcOrd="0" destOrd="0" parTransId="{DF725607-E8C3-475A-BBD3-F6369ADA3273}" sibTransId="{489739F3-86F3-46B4-BCD1-7DE05A269308}"/>
    <dgm:cxn modelId="{AD6C3F10-710A-43F2-A208-CE33735FC09E}" type="presOf" srcId="{6AAADFEA-5252-4791-8870-640499B2EA40}" destId="{793F481C-8EF0-4860-B2E7-0E94ED7FC102}" srcOrd="0" destOrd="0" presId="urn:microsoft.com/office/officeart/2005/8/layout/list1"/>
    <dgm:cxn modelId="{28ECE1AA-91E4-4973-879C-B711934E38F9}" srcId="{BA2E6043-644E-482A-A52C-4DFBE8C2C125}" destId="{E765D6E3-EB60-4FC4-BE12-EBE81CBD8D6D}" srcOrd="2" destOrd="0" parTransId="{1E76E7FF-61C0-4E4D-A4B1-92CD2AEEAB73}" sibTransId="{FCA82365-4A13-4696-A936-83D78AAE2B4D}"/>
    <dgm:cxn modelId="{452C31AB-E032-494C-ADC8-1D3B25B7360A}" type="presOf" srcId="{145863F4-461B-4888-B63E-1C451723978F}" destId="{EBDCD785-CBC1-4380-8508-5B5E4EB18250}" srcOrd="1" destOrd="0" presId="urn:microsoft.com/office/officeart/2005/8/layout/list1"/>
    <dgm:cxn modelId="{B22EB754-F77F-4904-AE1B-84B4BE8B8DAE}" srcId="{9B5AE3CC-7309-4428-BCC2-188AFBA622FB}" destId="{CA8FB02C-D315-4EDB-9B1C-6FCE19EAF969}" srcOrd="4" destOrd="0" parTransId="{68FBFE50-F647-4A12-BC52-5CCB50FCD1CB}" sibTransId="{692EA11D-200E-4186-B2D3-D54B2AB28B10}"/>
    <dgm:cxn modelId="{AC337C2D-5560-4BE1-899B-7B19541A80BD}" type="presOf" srcId="{6CEF26CA-7243-4406-BE31-5204310D5A4C}" destId="{793F481C-8EF0-4860-B2E7-0E94ED7FC102}" srcOrd="0" destOrd="1" presId="urn:microsoft.com/office/officeart/2005/8/layout/list1"/>
    <dgm:cxn modelId="{04042073-67BB-4986-BB23-0224B79F3AC8}" type="presOf" srcId="{BA2E6043-644E-482A-A52C-4DFBE8C2C125}" destId="{0A381217-B6EE-4A36-8DE0-921B1CF0A685}" srcOrd="1" destOrd="0" presId="urn:microsoft.com/office/officeart/2005/8/layout/list1"/>
    <dgm:cxn modelId="{04213C68-3750-4517-B7D8-ED43C064C331}" srcId="{BA2E6043-644E-482A-A52C-4DFBE8C2C125}" destId="{6CEF26CA-7243-4406-BE31-5204310D5A4C}" srcOrd="1" destOrd="0" parTransId="{C3723831-AAAD-4058-BFF0-D2FDE2EB5E2C}" sibTransId="{BB9042BE-574E-4DB6-A579-0C6A099AED20}"/>
    <dgm:cxn modelId="{77917133-88AA-4627-96AE-0DE1D9D7DB0C}" type="presOf" srcId="{3C2814C3-1C75-4736-9BD3-5D6F94B78F1F}" destId="{41E2AA16-3402-4961-842C-512A09323519}" srcOrd="1" destOrd="0" presId="urn:microsoft.com/office/officeart/2005/8/layout/list1"/>
    <dgm:cxn modelId="{1E3F114A-D80F-4C3A-96B3-9CC1BF6C03C3}" type="presOf" srcId="{145863F4-461B-4888-B63E-1C451723978F}" destId="{26553CFE-600A-4CD5-8D67-1449864F00E9}" srcOrd="0" destOrd="0" presId="urn:microsoft.com/office/officeart/2005/8/layout/list1"/>
    <dgm:cxn modelId="{7C067741-085B-4245-B22D-9CB907A602E1}" srcId="{9B5AE3CC-7309-4428-BCC2-188AFBA622FB}" destId="{3C2814C3-1C75-4736-9BD3-5D6F94B78F1F}" srcOrd="3" destOrd="0" parTransId="{E27DA866-AD7E-4197-B1F6-0FA998AC4F36}" sibTransId="{7AE8C0BE-EC65-4AFC-8827-89E2921D86C1}"/>
    <dgm:cxn modelId="{E8A07DB9-9202-48AC-8833-B463F436A06B}" type="presOf" srcId="{3C2814C3-1C75-4736-9BD3-5D6F94B78F1F}" destId="{AB67494D-971C-49DE-ACF9-6504F0E1C8DF}" srcOrd="0" destOrd="0" presId="urn:microsoft.com/office/officeart/2005/8/layout/list1"/>
    <dgm:cxn modelId="{AE862680-7FCE-409B-832B-DC291C09C2C3}" srcId="{9B5AE3CC-7309-4428-BCC2-188AFBA622FB}" destId="{BA2E6043-644E-482A-A52C-4DFBE8C2C125}" srcOrd="2" destOrd="0" parTransId="{27DAD443-D1E8-4B22-B808-DD72ADFFB42E}" sibTransId="{7BD34474-B817-4284-B087-232B52FF9FF6}"/>
    <dgm:cxn modelId="{7F280DA6-6477-4874-A7A7-0E679A66CFE0}" type="presOf" srcId="{9B5AE3CC-7309-4428-BCC2-188AFBA622FB}" destId="{E704E63F-CC27-4CAA-937C-52FC73207672}" srcOrd="0" destOrd="0" presId="urn:microsoft.com/office/officeart/2005/8/layout/list1"/>
    <dgm:cxn modelId="{598A35D7-0502-40EC-B44C-DD63F80B85B3}" srcId="{9B5AE3CC-7309-4428-BCC2-188AFBA622FB}" destId="{36DAD823-11C4-4AE3-9AA1-A21EB4BFBC4A}" srcOrd="1" destOrd="0" parTransId="{5C61B488-F50E-4B8B-ACC2-AB8BD60A0E44}" sibTransId="{3EC22B50-BC0D-4A0F-9D33-0F67E3C6F68C}"/>
    <dgm:cxn modelId="{8EE38641-8631-4342-A953-27B6CE4E72EA}" type="presOf" srcId="{40C6EFBE-42F0-4C4B-8930-D321033D3448}" destId="{793F481C-8EF0-4860-B2E7-0E94ED7FC102}" srcOrd="0" destOrd="3" presId="urn:microsoft.com/office/officeart/2005/8/layout/list1"/>
    <dgm:cxn modelId="{91C1233F-48E8-47EB-9F2D-3EF942C0F79E}" type="presOf" srcId="{E765D6E3-EB60-4FC4-BE12-EBE81CBD8D6D}" destId="{793F481C-8EF0-4860-B2E7-0E94ED7FC102}" srcOrd="0" destOrd="2" presId="urn:microsoft.com/office/officeart/2005/8/layout/list1"/>
    <dgm:cxn modelId="{8713F0A2-4BEF-4C29-8FAD-5A0D84BA4591}" srcId="{BA2E6043-644E-482A-A52C-4DFBE8C2C125}" destId="{6AAADFEA-5252-4791-8870-640499B2EA40}" srcOrd="0" destOrd="0" parTransId="{76B37F6F-28A8-4603-98CB-C0183F2CF189}" sibTransId="{BA1C2C56-7999-42C5-84FC-CC8956E8E7E7}"/>
    <dgm:cxn modelId="{3DC9718D-AE12-44F2-84F4-B1207B10E101}" type="presOf" srcId="{98A461C7-BFA0-4D89-8312-86A733FFCE0B}" destId="{AC61F00D-9F5E-4520-95F8-DEE19A991B5A}" srcOrd="0" destOrd="0" presId="urn:microsoft.com/office/officeart/2005/8/layout/list1"/>
    <dgm:cxn modelId="{4593AA58-5FA3-4323-8BA9-0D84C1831B89}" type="presOf" srcId="{36DAD823-11C4-4AE3-9AA1-A21EB4BFBC4A}" destId="{A76971DD-8D70-4B6D-B758-467F1466B16F}" srcOrd="0" destOrd="0" presId="urn:microsoft.com/office/officeart/2005/8/layout/list1"/>
    <dgm:cxn modelId="{3638647D-E0F0-44B3-A5FD-EBD894DC6017}" type="presOf" srcId="{98A461C7-BFA0-4D89-8312-86A733FFCE0B}" destId="{B51E669A-F64A-4151-8565-54F258DCA749}" srcOrd="1" destOrd="0" presId="urn:microsoft.com/office/officeart/2005/8/layout/list1"/>
    <dgm:cxn modelId="{67864B29-4431-4D2B-A98F-2B4559F26925}" type="presOf" srcId="{CA8FB02C-D315-4EDB-9B1C-6FCE19EAF969}" destId="{01A0059A-776C-43D1-8C48-A614DEA0E113}" srcOrd="0" destOrd="0" presId="urn:microsoft.com/office/officeart/2005/8/layout/list1"/>
    <dgm:cxn modelId="{24296527-5B2B-4EE8-A5C5-B8385DF0479F}" srcId="{9B5AE3CC-7309-4428-BCC2-188AFBA622FB}" destId="{98A461C7-BFA0-4D89-8312-86A733FFCE0B}" srcOrd="5" destOrd="0" parTransId="{D15C41A8-7429-44DA-B73E-7F23120AB132}" sibTransId="{123E1675-DDA6-4160-94F9-BF19A4B53258}"/>
    <dgm:cxn modelId="{6B3F441A-A200-4841-BB73-B825F2301DE8}" type="presParOf" srcId="{E704E63F-CC27-4CAA-937C-52FC73207672}" destId="{5BACF0EF-A379-4405-8F33-69619AC19652}" srcOrd="0" destOrd="0" presId="urn:microsoft.com/office/officeart/2005/8/layout/list1"/>
    <dgm:cxn modelId="{B4A0B626-C940-415D-B013-92AA81772FC0}" type="presParOf" srcId="{5BACF0EF-A379-4405-8F33-69619AC19652}" destId="{26553CFE-600A-4CD5-8D67-1449864F00E9}" srcOrd="0" destOrd="0" presId="urn:microsoft.com/office/officeart/2005/8/layout/list1"/>
    <dgm:cxn modelId="{4DFB4B08-3415-453C-B14D-6D05037C7A67}" type="presParOf" srcId="{5BACF0EF-A379-4405-8F33-69619AC19652}" destId="{EBDCD785-CBC1-4380-8508-5B5E4EB18250}" srcOrd="1" destOrd="0" presId="urn:microsoft.com/office/officeart/2005/8/layout/list1"/>
    <dgm:cxn modelId="{BEF24726-C201-4F68-B069-C554C9666FB7}" type="presParOf" srcId="{E704E63F-CC27-4CAA-937C-52FC73207672}" destId="{37FAE33D-3E4F-43A8-B47A-971AC557F2FC}" srcOrd="1" destOrd="0" presId="urn:microsoft.com/office/officeart/2005/8/layout/list1"/>
    <dgm:cxn modelId="{1B7D2C8E-AC44-4933-AC10-539DCC288B3A}" type="presParOf" srcId="{E704E63F-CC27-4CAA-937C-52FC73207672}" destId="{083DF06A-8285-44D9-959E-E807C62D1ABA}" srcOrd="2" destOrd="0" presId="urn:microsoft.com/office/officeart/2005/8/layout/list1"/>
    <dgm:cxn modelId="{69967247-8A6F-4D59-B077-37ADB56BE768}" type="presParOf" srcId="{E704E63F-CC27-4CAA-937C-52FC73207672}" destId="{93E0BF62-AF2D-4E94-A60E-7CE6F9E9FAC0}" srcOrd="3" destOrd="0" presId="urn:microsoft.com/office/officeart/2005/8/layout/list1"/>
    <dgm:cxn modelId="{974E2F60-6513-4B23-B6D0-CAF913469DBC}" type="presParOf" srcId="{E704E63F-CC27-4CAA-937C-52FC73207672}" destId="{F5E203E6-7E6B-4F4C-A0F7-B90E9611C50C}" srcOrd="4" destOrd="0" presId="urn:microsoft.com/office/officeart/2005/8/layout/list1"/>
    <dgm:cxn modelId="{CFA2A0E5-5B3D-47D3-BD27-96B573C6A668}" type="presParOf" srcId="{F5E203E6-7E6B-4F4C-A0F7-B90E9611C50C}" destId="{A76971DD-8D70-4B6D-B758-467F1466B16F}" srcOrd="0" destOrd="0" presId="urn:microsoft.com/office/officeart/2005/8/layout/list1"/>
    <dgm:cxn modelId="{5B308464-3F3A-4B43-9040-2FE81ABCE859}" type="presParOf" srcId="{F5E203E6-7E6B-4F4C-A0F7-B90E9611C50C}" destId="{8935C642-68EB-464E-905A-45DDF0EB7587}" srcOrd="1" destOrd="0" presId="urn:microsoft.com/office/officeart/2005/8/layout/list1"/>
    <dgm:cxn modelId="{E9235DF0-4AC6-4B05-A31E-4B8B364AB4ED}" type="presParOf" srcId="{E704E63F-CC27-4CAA-937C-52FC73207672}" destId="{3805A5A8-E16A-4145-8A13-8CE582D295ED}" srcOrd="5" destOrd="0" presId="urn:microsoft.com/office/officeart/2005/8/layout/list1"/>
    <dgm:cxn modelId="{44ABF54D-688B-4032-B9FD-3C63A7E52820}" type="presParOf" srcId="{E704E63F-CC27-4CAA-937C-52FC73207672}" destId="{A113AA24-A4E7-4899-A8D6-44A6398F1031}" srcOrd="6" destOrd="0" presId="urn:microsoft.com/office/officeart/2005/8/layout/list1"/>
    <dgm:cxn modelId="{01B5E0F4-7B73-4229-A5F8-2C33743B7907}" type="presParOf" srcId="{E704E63F-CC27-4CAA-937C-52FC73207672}" destId="{61EF5CF5-9492-4F1C-9220-FB0E31FEF87A}" srcOrd="7" destOrd="0" presId="urn:microsoft.com/office/officeart/2005/8/layout/list1"/>
    <dgm:cxn modelId="{EEE27403-3008-4CBF-8F9D-4D74FD4348CF}" type="presParOf" srcId="{E704E63F-CC27-4CAA-937C-52FC73207672}" destId="{DBB307E1-FB39-44FD-8FBE-8B845755F85F}" srcOrd="8" destOrd="0" presId="urn:microsoft.com/office/officeart/2005/8/layout/list1"/>
    <dgm:cxn modelId="{9C993DB7-22C9-429E-92CE-F3E64C5DCF6D}" type="presParOf" srcId="{DBB307E1-FB39-44FD-8FBE-8B845755F85F}" destId="{4B46B18F-630B-48BD-B216-5D2D9456D59A}" srcOrd="0" destOrd="0" presId="urn:microsoft.com/office/officeart/2005/8/layout/list1"/>
    <dgm:cxn modelId="{E3E7BCFB-4532-45AE-BBCA-93B87893AFAB}" type="presParOf" srcId="{DBB307E1-FB39-44FD-8FBE-8B845755F85F}" destId="{0A381217-B6EE-4A36-8DE0-921B1CF0A685}" srcOrd="1" destOrd="0" presId="urn:microsoft.com/office/officeart/2005/8/layout/list1"/>
    <dgm:cxn modelId="{42636957-D7F0-4AA8-A012-84FCD83402F5}" type="presParOf" srcId="{E704E63F-CC27-4CAA-937C-52FC73207672}" destId="{55C06E5C-C628-46EC-8A40-76E721A21CB5}" srcOrd="9" destOrd="0" presId="urn:microsoft.com/office/officeart/2005/8/layout/list1"/>
    <dgm:cxn modelId="{21617BDB-B9B7-4E17-99AD-D77275DEB297}" type="presParOf" srcId="{E704E63F-CC27-4CAA-937C-52FC73207672}" destId="{793F481C-8EF0-4860-B2E7-0E94ED7FC102}" srcOrd="10" destOrd="0" presId="urn:microsoft.com/office/officeart/2005/8/layout/list1"/>
    <dgm:cxn modelId="{33AF4E52-6795-4AC2-9E64-04FC49AB5363}" type="presParOf" srcId="{E704E63F-CC27-4CAA-937C-52FC73207672}" destId="{4E1289CD-A4D2-4143-86B1-7902F3A407C5}" srcOrd="11" destOrd="0" presId="urn:microsoft.com/office/officeart/2005/8/layout/list1"/>
    <dgm:cxn modelId="{70B6836F-D11A-4BA3-AA5F-2D1FAD8560BF}" type="presParOf" srcId="{E704E63F-CC27-4CAA-937C-52FC73207672}" destId="{5DFD3D4F-1D54-4B83-8DF1-C3946A8E38C9}" srcOrd="12" destOrd="0" presId="urn:microsoft.com/office/officeart/2005/8/layout/list1"/>
    <dgm:cxn modelId="{768B2E8F-75E0-424E-8BA6-1FE02E456D9C}" type="presParOf" srcId="{5DFD3D4F-1D54-4B83-8DF1-C3946A8E38C9}" destId="{AB67494D-971C-49DE-ACF9-6504F0E1C8DF}" srcOrd="0" destOrd="0" presId="urn:microsoft.com/office/officeart/2005/8/layout/list1"/>
    <dgm:cxn modelId="{0CBE2A71-32FE-4847-9CEC-1B171A53333D}" type="presParOf" srcId="{5DFD3D4F-1D54-4B83-8DF1-C3946A8E38C9}" destId="{41E2AA16-3402-4961-842C-512A09323519}" srcOrd="1" destOrd="0" presId="urn:microsoft.com/office/officeart/2005/8/layout/list1"/>
    <dgm:cxn modelId="{414E4EA2-0C3B-45CD-ADFD-90A35E2AB568}" type="presParOf" srcId="{E704E63F-CC27-4CAA-937C-52FC73207672}" destId="{F4917BE8-A56F-4A06-BB55-274D4433674F}" srcOrd="13" destOrd="0" presId="urn:microsoft.com/office/officeart/2005/8/layout/list1"/>
    <dgm:cxn modelId="{2F78B131-E00A-4436-BA25-7F1699F87AF6}" type="presParOf" srcId="{E704E63F-CC27-4CAA-937C-52FC73207672}" destId="{C300B72A-B1C1-43A3-9275-31F9C88574CD}" srcOrd="14" destOrd="0" presId="urn:microsoft.com/office/officeart/2005/8/layout/list1"/>
    <dgm:cxn modelId="{4A5E02A4-2B8B-497D-B077-DA983D0F074A}" type="presParOf" srcId="{E704E63F-CC27-4CAA-937C-52FC73207672}" destId="{3EE2C1D4-CE99-448A-806F-CFFC970701F9}" srcOrd="15" destOrd="0" presId="urn:microsoft.com/office/officeart/2005/8/layout/list1"/>
    <dgm:cxn modelId="{89F9464C-2331-4910-885A-039A7B540C7C}" type="presParOf" srcId="{E704E63F-CC27-4CAA-937C-52FC73207672}" destId="{DFFCC5B2-5C89-48EC-8037-0EEC7C67ADCB}" srcOrd="16" destOrd="0" presId="urn:microsoft.com/office/officeart/2005/8/layout/list1"/>
    <dgm:cxn modelId="{95A8C605-7BEC-4EDD-A192-FAB822E42CCB}" type="presParOf" srcId="{DFFCC5B2-5C89-48EC-8037-0EEC7C67ADCB}" destId="{01A0059A-776C-43D1-8C48-A614DEA0E113}" srcOrd="0" destOrd="0" presId="urn:microsoft.com/office/officeart/2005/8/layout/list1"/>
    <dgm:cxn modelId="{42D1FFB3-DB58-4A11-9F48-AEEA2C71AF39}" type="presParOf" srcId="{DFFCC5B2-5C89-48EC-8037-0EEC7C67ADCB}" destId="{26193B26-EAA2-4024-AB5D-71D813E8B35F}" srcOrd="1" destOrd="0" presId="urn:microsoft.com/office/officeart/2005/8/layout/list1"/>
    <dgm:cxn modelId="{FB4E1A27-D599-4544-AE5C-165A83F30B86}" type="presParOf" srcId="{E704E63F-CC27-4CAA-937C-52FC73207672}" destId="{A68BE281-A52A-42C0-97CA-D4DDE1A3D1CC}" srcOrd="17" destOrd="0" presId="urn:microsoft.com/office/officeart/2005/8/layout/list1"/>
    <dgm:cxn modelId="{985E0945-BEF7-4F69-A358-47D382B113B0}" type="presParOf" srcId="{E704E63F-CC27-4CAA-937C-52FC73207672}" destId="{E75224F6-B740-434E-9B9A-75CFD81F6763}" srcOrd="18" destOrd="0" presId="urn:microsoft.com/office/officeart/2005/8/layout/list1"/>
    <dgm:cxn modelId="{B1401552-FDAD-4F9B-9A1F-4A69A0E08731}" type="presParOf" srcId="{E704E63F-CC27-4CAA-937C-52FC73207672}" destId="{E26E70C3-029C-48B2-B904-3C44E4EC39E3}" srcOrd="19" destOrd="0" presId="urn:microsoft.com/office/officeart/2005/8/layout/list1"/>
    <dgm:cxn modelId="{1F58CCA0-3069-420D-B04C-7F5B646D7291}" type="presParOf" srcId="{E704E63F-CC27-4CAA-937C-52FC73207672}" destId="{3E335C43-0152-4EAF-9702-5AF0649A0C3C}" srcOrd="20" destOrd="0" presId="urn:microsoft.com/office/officeart/2005/8/layout/list1"/>
    <dgm:cxn modelId="{244FA598-641A-43F6-8DDF-9E1ED6C74A56}" type="presParOf" srcId="{3E335C43-0152-4EAF-9702-5AF0649A0C3C}" destId="{AC61F00D-9F5E-4520-95F8-DEE19A991B5A}" srcOrd="0" destOrd="0" presId="urn:microsoft.com/office/officeart/2005/8/layout/list1"/>
    <dgm:cxn modelId="{F12C5933-D7A5-4566-ABA8-15841E5BB210}" type="presParOf" srcId="{3E335C43-0152-4EAF-9702-5AF0649A0C3C}" destId="{B51E669A-F64A-4151-8565-54F258DCA749}" srcOrd="1" destOrd="0" presId="urn:microsoft.com/office/officeart/2005/8/layout/list1"/>
    <dgm:cxn modelId="{56830168-8B4E-4500-AE3D-84B504C93355}" type="presParOf" srcId="{E704E63F-CC27-4CAA-937C-52FC73207672}" destId="{9F3E238B-67A8-4300-92C0-7F8ED5E72079}" srcOrd="21" destOrd="0" presId="urn:microsoft.com/office/officeart/2005/8/layout/list1"/>
    <dgm:cxn modelId="{829D8D7E-CCE6-48C6-9B62-58D637169327}" type="presParOf" srcId="{E704E63F-CC27-4CAA-937C-52FC73207672}" destId="{6C800EAE-F764-4EA6-A246-6FB15895D27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DF06A-8285-44D9-959E-E807C62D1ABA}">
      <dsp:nvSpPr>
        <dsp:cNvPr id="0" name=""/>
        <dsp:cNvSpPr/>
      </dsp:nvSpPr>
      <dsp:spPr>
        <a:xfrm>
          <a:off x="0" y="277274"/>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DCD785-CBC1-4380-8508-5B5E4EB18250}">
      <dsp:nvSpPr>
        <dsp:cNvPr id="0" name=""/>
        <dsp:cNvSpPr/>
      </dsp:nvSpPr>
      <dsp:spPr>
        <a:xfrm>
          <a:off x="369850" y="55874"/>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lvl="0" algn="l" defTabSz="666750">
            <a:lnSpc>
              <a:spcPct val="90000"/>
            </a:lnSpc>
            <a:spcBef>
              <a:spcPct val="0"/>
            </a:spcBef>
            <a:spcAft>
              <a:spcPct val="35000"/>
            </a:spcAft>
          </a:pPr>
          <a:r>
            <a:rPr lang="en-US" sz="1500" kern="1200" dirty="0"/>
            <a:t>Import Libraries</a:t>
          </a:r>
        </a:p>
      </dsp:txBody>
      <dsp:txXfrm>
        <a:off x="391466" y="77490"/>
        <a:ext cx="5134670" cy="399568"/>
      </dsp:txXfrm>
    </dsp:sp>
    <dsp:sp modelId="{A113AA24-A4E7-4899-A8D6-44A6398F1031}">
      <dsp:nvSpPr>
        <dsp:cNvPr id="0" name=""/>
        <dsp:cNvSpPr/>
      </dsp:nvSpPr>
      <dsp:spPr>
        <a:xfrm>
          <a:off x="0" y="957675"/>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35C642-68EB-464E-905A-45DDF0EB7587}">
      <dsp:nvSpPr>
        <dsp:cNvPr id="0" name=""/>
        <dsp:cNvSpPr/>
      </dsp:nvSpPr>
      <dsp:spPr>
        <a:xfrm>
          <a:off x="369850" y="736274"/>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lvl="0" algn="l" defTabSz="666750">
            <a:lnSpc>
              <a:spcPct val="90000"/>
            </a:lnSpc>
            <a:spcBef>
              <a:spcPct val="0"/>
            </a:spcBef>
            <a:spcAft>
              <a:spcPct val="35000"/>
            </a:spcAft>
          </a:pPr>
          <a:r>
            <a:rPr lang="en-US" sz="1500" kern="1200" dirty="0"/>
            <a:t>Reading the Dataset</a:t>
          </a:r>
        </a:p>
      </dsp:txBody>
      <dsp:txXfrm>
        <a:off x="391466" y="757890"/>
        <a:ext cx="5134670" cy="399568"/>
      </dsp:txXfrm>
    </dsp:sp>
    <dsp:sp modelId="{793F481C-8EF0-4860-B2E7-0E94ED7FC102}">
      <dsp:nvSpPr>
        <dsp:cNvPr id="0" name=""/>
        <dsp:cNvSpPr/>
      </dsp:nvSpPr>
      <dsp:spPr>
        <a:xfrm>
          <a:off x="0" y="1638075"/>
          <a:ext cx="7397003" cy="1370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4090" tIns="312420" rIns="57409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Handling Missing Values</a:t>
          </a:r>
        </a:p>
        <a:p>
          <a:pPr marL="114300" lvl="1" indent="-114300" algn="l" defTabSz="666750">
            <a:lnSpc>
              <a:spcPct val="90000"/>
            </a:lnSpc>
            <a:spcBef>
              <a:spcPct val="0"/>
            </a:spcBef>
            <a:spcAft>
              <a:spcPct val="15000"/>
            </a:spcAft>
            <a:buChar char="••"/>
          </a:pPr>
          <a:r>
            <a:rPr lang="en-US" sz="1500" kern="1200" dirty="0"/>
            <a:t>Type Casting</a:t>
          </a:r>
        </a:p>
        <a:p>
          <a:pPr marL="114300" lvl="1" indent="-114300" algn="l" defTabSz="666750">
            <a:lnSpc>
              <a:spcPct val="90000"/>
            </a:lnSpc>
            <a:spcBef>
              <a:spcPct val="0"/>
            </a:spcBef>
            <a:spcAft>
              <a:spcPct val="15000"/>
            </a:spcAft>
            <a:buChar char="••"/>
          </a:pPr>
          <a:r>
            <a:rPr lang="en-US" sz="1500" kern="1200" dirty="0"/>
            <a:t>Fixing Rows and Columns</a:t>
          </a:r>
        </a:p>
        <a:p>
          <a:pPr marL="114300" lvl="1" indent="-114300" algn="l" defTabSz="666750">
            <a:lnSpc>
              <a:spcPct val="90000"/>
            </a:lnSpc>
            <a:spcBef>
              <a:spcPct val="0"/>
            </a:spcBef>
            <a:spcAft>
              <a:spcPct val="15000"/>
            </a:spcAft>
            <a:buChar char="••"/>
          </a:pPr>
          <a:r>
            <a:rPr lang="en-US" sz="1500" kern="1200" dirty="0"/>
            <a:t>Handling Outliers</a:t>
          </a:r>
        </a:p>
      </dsp:txBody>
      <dsp:txXfrm>
        <a:off x="0" y="1638075"/>
        <a:ext cx="7397003" cy="1370250"/>
      </dsp:txXfrm>
    </dsp:sp>
    <dsp:sp modelId="{0A381217-B6EE-4A36-8DE0-921B1CF0A685}">
      <dsp:nvSpPr>
        <dsp:cNvPr id="0" name=""/>
        <dsp:cNvSpPr/>
      </dsp:nvSpPr>
      <dsp:spPr>
        <a:xfrm>
          <a:off x="369850" y="1416675"/>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lvl="0" algn="l" defTabSz="666750">
            <a:lnSpc>
              <a:spcPct val="90000"/>
            </a:lnSpc>
            <a:spcBef>
              <a:spcPct val="0"/>
            </a:spcBef>
            <a:spcAft>
              <a:spcPct val="35000"/>
            </a:spcAft>
          </a:pPr>
          <a:r>
            <a:rPr lang="en-US" sz="1500" kern="1200" dirty="0"/>
            <a:t>Data Cleaning</a:t>
          </a:r>
        </a:p>
      </dsp:txBody>
      <dsp:txXfrm>
        <a:off x="391466" y="1438291"/>
        <a:ext cx="5134670" cy="399568"/>
      </dsp:txXfrm>
    </dsp:sp>
    <dsp:sp modelId="{C300B72A-B1C1-43A3-9275-31F9C88574CD}">
      <dsp:nvSpPr>
        <dsp:cNvPr id="0" name=""/>
        <dsp:cNvSpPr/>
      </dsp:nvSpPr>
      <dsp:spPr>
        <a:xfrm>
          <a:off x="0" y="3310725"/>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E2AA16-3402-4961-842C-512A09323519}">
      <dsp:nvSpPr>
        <dsp:cNvPr id="0" name=""/>
        <dsp:cNvSpPr/>
      </dsp:nvSpPr>
      <dsp:spPr>
        <a:xfrm>
          <a:off x="369850" y="3089325"/>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lvl="0" algn="l" defTabSz="666750" rtl="0">
            <a:lnSpc>
              <a:spcPct val="90000"/>
            </a:lnSpc>
            <a:spcBef>
              <a:spcPct val="0"/>
            </a:spcBef>
            <a:spcAft>
              <a:spcPct val="35000"/>
            </a:spcAft>
          </a:pPr>
          <a:r>
            <a:rPr lang="en-US" sz="1500" kern="1200" dirty="0">
              <a:latin typeface="Corbel" panose="020B0503020204020204"/>
            </a:rPr>
            <a:t>Checking Data Imbalance</a:t>
          </a:r>
        </a:p>
      </dsp:txBody>
      <dsp:txXfrm>
        <a:off x="391466" y="3110941"/>
        <a:ext cx="5134670" cy="399568"/>
      </dsp:txXfrm>
    </dsp:sp>
    <dsp:sp modelId="{E75224F6-B740-434E-9B9A-75CFD81F6763}">
      <dsp:nvSpPr>
        <dsp:cNvPr id="0" name=""/>
        <dsp:cNvSpPr/>
      </dsp:nvSpPr>
      <dsp:spPr>
        <a:xfrm>
          <a:off x="0" y="3991125"/>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193B26-EAA2-4024-AB5D-71D813E8B35F}">
      <dsp:nvSpPr>
        <dsp:cNvPr id="0" name=""/>
        <dsp:cNvSpPr/>
      </dsp:nvSpPr>
      <dsp:spPr>
        <a:xfrm>
          <a:off x="369850" y="3769725"/>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lvl="0" algn="l" defTabSz="666750">
            <a:lnSpc>
              <a:spcPct val="90000"/>
            </a:lnSpc>
            <a:spcBef>
              <a:spcPct val="0"/>
            </a:spcBef>
            <a:spcAft>
              <a:spcPct val="35000"/>
            </a:spcAft>
          </a:pPr>
          <a:r>
            <a:rPr lang="en-US" sz="1500" kern="1200" dirty="0"/>
            <a:t>Univariate Analysis</a:t>
          </a:r>
        </a:p>
      </dsp:txBody>
      <dsp:txXfrm>
        <a:off x="391466" y="3791341"/>
        <a:ext cx="5134670" cy="399568"/>
      </dsp:txXfrm>
    </dsp:sp>
    <dsp:sp modelId="{6C800EAE-F764-4EA6-A246-6FB15895D275}">
      <dsp:nvSpPr>
        <dsp:cNvPr id="0" name=""/>
        <dsp:cNvSpPr/>
      </dsp:nvSpPr>
      <dsp:spPr>
        <a:xfrm>
          <a:off x="0" y="4671525"/>
          <a:ext cx="739700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1E669A-F64A-4151-8565-54F258DCA749}">
      <dsp:nvSpPr>
        <dsp:cNvPr id="0" name=""/>
        <dsp:cNvSpPr/>
      </dsp:nvSpPr>
      <dsp:spPr>
        <a:xfrm>
          <a:off x="369850" y="4450124"/>
          <a:ext cx="5177902"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712" tIns="0" rIns="195712" bIns="0" numCol="1" spcCol="1270" anchor="ctr" anchorCtr="0">
          <a:noAutofit/>
        </a:bodyPr>
        <a:lstStyle/>
        <a:p>
          <a:pPr lvl="0" algn="l" defTabSz="666750">
            <a:lnSpc>
              <a:spcPct val="90000"/>
            </a:lnSpc>
            <a:spcBef>
              <a:spcPct val="0"/>
            </a:spcBef>
            <a:spcAft>
              <a:spcPct val="35000"/>
            </a:spcAft>
          </a:pPr>
          <a:r>
            <a:rPr lang="en-US" sz="1500" kern="1200" dirty="0"/>
            <a:t>Bivariate and Multivariate Analysis</a:t>
          </a:r>
        </a:p>
      </dsp:txBody>
      <dsp:txXfrm>
        <a:off x="391466" y="4471740"/>
        <a:ext cx="5134670"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5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155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32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337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943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30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554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90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94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70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19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38051"/>
      </p:ext>
    </p:extLst>
  </p:cSld>
  <p:clrMap bg1="lt1" tx1="dk1" bg2="lt2" tx2="dk2" accent1="accent1" accent2="accent2" accent3="accent3" accent4="accent4" accent5="accent5" accent6="accent6" hlink="hlink" folHlink="folHlink"/>
  <p:sldLayoutIdLst>
    <p:sldLayoutId id="2147484439" r:id="rId1"/>
    <p:sldLayoutId id="2147484440" r:id="rId2"/>
    <p:sldLayoutId id="2147484441" r:id="rId3"/>
    <p:sldLayoutId id="2147484442" r:id="rId4"/>
    <p:sldLayoutId id="2147484443" r:id="rId5"/>
    <p:sldLayoutId id="2147484444" r:id="rId6"/>
    <p:sldLayoutId id="2147484445" r:id="rId7"/>
    <p:sldLayoutId id="2147484446" r:id="rId8"/>
    <p:sldLayoutId id="2147484447" r:id="rId9"/>
    <p:sldLayoutId id="2147484448" r:id="rId10"/>
    <p:sldLayoutId id="21474844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mailto:hetu.parmar@gmail.com" TargetMode="External"/><Relationship Id="rId4" Type="http://schemas.openxmlformats.org/officeDocument/2006/relationships/hyperlink" Target="mailto:dhruv.bhatia563@yahoo.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xmlns="" id="{08F94D66-27EC-4CB8-8226-D7F41C16186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46100" y="-4763"/>
            <a:ext cx="5014912" cy="6862763"/>
            <a:chOff x="2928938" y="-4763"/>
            <a:chExt cx="5014912" cy="6862763"/>
          </a:xfrm>
        </p:grpSpPr>
        <p:sp>
          <p:nvSpPr>
            <p:cNvPr id="109" name="Freeform 6">
              <a:extLst>
                <a:ext uri="{FF2B5EF4-FFF2-40B4-BE49-F238E27FC236}">
                  <a16:creationId xmlns:a16="http://schemas.microsoft.com/office/drawing/2014/main" xmlns="" id="{1A53964C-7D93-4C48-A4A6-C4C2C393C5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0" name="Freeform 7">
              <a:extLst>
                <a:ext uri="{FF2B5EF4-FFF2-40B4-BE49-F238E27FC236}">
                  <a16:creationId xmlns:a16="http://schemas.microsoft.com/office/drawing/2014/main" xmlns="" id="{9C944EEC-539E-4389-8785-58E65D04E8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1" name="Freeform 9">
              <a:extLst>
                <a:ext uri="{FF2B5EF4-FFF2-40B4-BE49-F238E27FC236}">
                  <a16:creationId xmlns:a16="http://schemas.microsoft.com/office/drawing/2014/main" xmlns="" id="{7836EB7E-895C-4D68-B92E-312B371CBD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2" name="Freeform 10">
              <a:extLst>
                <a:ext uri="{FF2B5EF4-FFF2-40B4-BE49-F238E27FC236}">
                  <a16:creationId xmlns:a16="http://schemas.microsoft.com/office/drawing/2014/main" xmlns="" id="{0F29242B-8CE7-4636-B326-4BEE42EB6D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13" name="Freeform 11">
              <a:extLst>
                <a:ext uri="{FF2B5EF4-FFF2-40B4-BE49-F238E27FC236}">
                  <a16:creationId xmlns:a16="http://schemas.microsoft.com/office/drawing/2014/main" xmlns="" id="{4D0B8E9A-7727-4AD9-974E-8815F0B20E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14" name="Freeform 12">
              <a:extLst>
                <a:ext uri="{FF2B5EF4-FFF2-40B4-BE49-F238E27FC236}">
                  <a16:creationId xmlns:a16="http://schemas.microsoft.com/office/drawing/2014/main" xmlns="" id="{1CD6C65C-71BE-4549-926A-1C1135FD06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16" name="Rectangle 115">
            <a:extLst>
              <a:ext uri="{FF2B5EF4-FFF2-40B4-BE49-F238E27FC236}">
                <a16:creationId xmlns:a16="http://schemas.microsoft.com/office/drawing/2014/main" xmlns="" id="{E58348C3-6249-4952-AA86-C63DB35EA9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xmlns="" id="{DE6174AD-DBB0-43E6-98C2-738DB3A1524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959100" y="-4763"/>
            <a:ext cx="5014912" cy="6862763"/>
            <a:chOff x="2928938" y="-4763"/>
            <a:chExt cx="5014912" cy="6862763"/>
          </a:xfrm>
        </p:grpSpPr>
        <p:sp>
          <p:nvSpPr>
            <p:cNvPr id="119" name="Freeform 6">
              <a:extLst>
                <a:ext uri="{FF2B5EF4-FFF2-40B4-BE49-F238E27FC236}">
                  <a16:creationId xmlns:a16="http://schemas.microsoft.com/office/drawing/2014/main" xmlns="" id="{50A59800-3661-4778-9D8A-F816C85C41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0" name="Freeform 7">
              <a:extLst>
                <a:ext uri="{FF2B5EF4-FFF2-40B4-BE49-F238E27FC236}">
                  <a16:creationId xmlns:a16="http://schemas.microsoft.com/office/drawing/2014/main" xmlns="" id="{7A810977-C816-4698-B7E7-0E6BDED79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1" name="Freeform 9">
              <a:extLst>
                <a:ext uri="{FF2B5EF4-FFF2-40B4-BE49-F238E27FC236}">
                  <a16:creationId xmlns:a16="http://schemas.microsoft.com/office/drawing/2014/main" xmlns="" id="{181E4B1B-2437-4A14-8927-817FC7AED6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2" name="Freeform 10">
              <a:extLst>
                <a:ext uri="{FF2B5EF4-FFF2-40B4-BE49-F238E27FC236}">
                  <a16:creationId xmlns:a16="http://schemas.microsoft.com/office/drawing/2014/main" xmlns="" id="{3F98AD26-9FF7-44EA-B876-9C857F8ED9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3" name="Freeform 11">
              <a:extLst>
                <a:ext uri="{FF2B5EF4-FFF2-40B4-BE49-F238E27FC236}">
                  <a16:creationId xmlns:a16="http://schemas.microsoft.com/office/drawing/2014/main" xmlns="" id="{32EBB12A-A9CE-446F-9462-15DAC0D0FA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24" name="Freeform 12">
              <a:extLst>
                <a:ext uri="{FF2B5EF4-FFF2-40B4-BE49-F238E27FC236}">
                  <a16:creationId xmlns:a16="http://schemas.microsoft.com/office/drawing/2014/main" xmlns="" id="{85925599-F99B-48E5-A384-76136C0818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xmlns="" id="{9A78ABBD-A002-4E3B-BBD3-185EC5100C7E}"/>
              </a:ext>
            </a:extLst>
          </p:cNvPr>
          <p:cNvSpPr>
            <a:spLocks noGrp="1"/>
          </p:cNvSpPr>
          <p:nvPr>
            <p:ph type="title"/>
          </p:nvPr>
        </p:nvSpPr>
        <p:spPr>
          <a:xfrm>
            <a:off x="4321174" y="1165411"/>
            <a:ext cx="7723186" cy="832083"/>
          </a:xfrm>
        </p:spPr>
        <p:txBody>
          <a:bodyPr vert="horz" lIns="91440" tIns="45720" rIns="91440" bIns="45720" rtlCol="0" anchor="b">
            <a:normAutofit fontScale="90000"/>
          </a:bodyPr>
          <a:lstStyle/>
          <a:p>
            <a:pPr algn="r"/>
            <a:r>
              <a:rPr lang="en-US" sz="6000" dirty="0">
                <a:solidFill>
                  <a:schemeClr val="tx1"/>
                </a:solidFill>
              </a:rPr>
              <a:t>CREDIT </a:t>
            </a:r>
            <a:r>
              <a:rPr lang="en-US" sz="6000" dirty="0" smtClean="0">
                <a:solidFill>
                  <a:schemeClr val="tx1"/>
                </a:solidFill>
              </a:rPr>
              <a:t>EDA CASE </a:t>
            </a:r>
            <a:r>
              <a:rPr lang="en-US" sz="6000" dirty="0">
                <a:solidFill>
                  <a:schemeClr val="tx1"/>
                </a:solidFill>
              </a:rPr>
              <a:t>STUDY</a:t>
            </a:r>
            <a:endParaRPr lang="en-US" sz="6000" i="0" dirty="0">
              <a:solidFill>
                <a:schemeClr val="tx1"/>
              </a:solidFill>
            </a:endParaRPr>
          </a:p>
        </p:txBody>
      </p:sp>
      <p:pic>
        <p:nvPicPr>
          <p:cNvPr id="104" name="Picture 103" descr="Calculator and notepad">
            <a:extLst>
              <a:ext uri="{FF2B5EF4-FFF2-40B4-BE49-F238E27FC236}">
                <a16:creationId xmlns:a16="http://schemas.microsoft.com/office/drawing/2014/main" xmlns="" id="{A296F72B-AECD-4654-B173-B6975F6D8768}"/>
              </a:ext>
            </a:extLst>
          </p:cNvPr>
          <p:cNvPicPr>
            <a:picLocks noChangeAspect="1"/>
          </p:cNvPicPr>
          <p:nvPr/>
        </p:nvPicPr>
        <p:blipFill rotWithShape="1">
          <a:blip r:embed="rId3"/>
          <a:srcRect l="47542" r="3056" b="6837"/>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
        <p:nvSpPr>
          <p:cNvPr id="19" name="Title 1">
            <a:extLst>
              <a:ext uri="{FF2B5EF4-FFF2-40B4-BE49-F238E27FC236}">
                <a16:creationId xmlns:a16="http://schemas.microsoft.com/office/drawing/2014/main" xmlns="" id="{9A78ABBD-A002-4E3B-BBD3-185EC5100C7E}"/>
              </a:ext>
            </a:extLst>
          </p:cNvPr>
          <p:cNvSpPr txBox="1">
            <a:spLocks/>
          </p:cNvSpPr>
          <p:nvPr/>
        </p:nvSpPr>
        <p:spPr>
          <a:xfrm>
            <a:off x="6734174" y="4925148"/>
            <a:ext cx="5722304" cy="83208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dirty="0" smtClean="0"/>
              <a:t>Group Partners :</a:t>
            </a:r>
          </a:p>
          <a:p>
            <a:pPr algn="l"/>
            <a:endParaRPr lang="en-US" sz="1800" dirty="0" smtClean="0"/>
          </a:p>
          <a:p>
            <a:pPr marL="571500" indent="-571500" algn="l">
              <a:buFont typeface="Arial" panose="020B0604020202020204" pitchFamily="34" charset="0"/>
              <a:buChar char="•"/>
            </a:pPr>
            <a:r>
              <a:rPr lang="en-US" sz="1800" dirty="0" smtClean="0"/>
              <a:t>Dhruv Bhatia – </a:t>
            </a:r>
            <a:r>
              <a:rPr lang="en-US" sz="1800" dirty="0" smtClean="0">
                <a:hlinkClick r:id="rId4"/>
              </a:rPr>
              <a:t>dhruv.bhatia563@yahoo.com</a:t>
            </a:r>
            <a:endParaRPr lang="en-US" sz="1800" dirty="0" smtClean="0"/>
          </a:p>
          <a:p>
            <a:pPr marL="571500" indent="-571500" algn="l">
              <a:buFont typeface="Arial" panose="020B0604020202020204" pitchFamily="34" charset="0"/>
              <a:buChar char="•"/>
            </a:pPr>
            <a:r>
              <a:rPr lang="en-US" sz="1800" dirty="0" err="1" smtClean="0"/>
              <a:t>Hetal</a:t>
            </a:r>
            <a:r>
              <a:rPr lang="en-US" sz="1800" dirty="0" smtClean="0"/>
              <a:t> </a:t>
            </a:r>
            <a:r>
              <a:rPr lang="en-US" sz="1800" dirty="0" err="1" smtClean="0"/>
              <a:t>Khanapure</a:t>
            </a:r>
            <a:r>
              <a:rPr lang="en-US" sz="1800" dirty="0" smtClean="0"/>
              <a:t> – </a:t>
            </a:r>
            <a:r>
              <a:rPr lang="en-US" sz="1800" dirty="0" smtClean="0">
                <a:hlinkClick r:id="rId5"/>
              </a:rPr>
              <a:t>hetu.parmar@gmail.com</a:t>
            </a:r>
            <a:endParaRPr lang="en-US" sz="1800" dirty="0" smtClean="0"/>
          </a:p>
          <a:p>
            <a:pPr marL="571500" indent="-571500" algn="l">
              <a:buFont typeface="Arial" panose="020B0604020202020204" pitchFamily="34" charset="0"/>
              <a:buChar char="•"/>
            </a:pPr>
            <a:endParaRPr lang="en-US" sz="1800" dirty="0"/>
          </a:p>
        </p:txBody>
      </p:sp>
      <p:pic>
        <p:nvPicPr>
          <p:cNvPr id="1026" name="Picture 2" descr="IIITB and UpGrad launch software engineering programme to reskill workfor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2237" y="2246660"/>
            <a:ext cx="3695699" cy="164827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462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1595716" y="5818111"/>
            <a:ext cx="9466729" cy="646331"/>
          </a:xfrm>
          <a:prstGeom prst="rect">
            <a:avLst/>
          </a:prstGeom>
        </p:spPr>
        <p:txBody>
          <a:bodyPr wrap="square">
            <a:spAutoFit/>
          </a:bodyPr>
          <a:lstStyle/>
          <a:p>
            <a:pPr algn="ctr"/>
            <a:r>
              <a:rPr lang="en-US" dirty="0">
                <a:solidFill>
                  <a:srgbClr val="000000"/>
                </a:solidFill>
                <a:latin typeface="Helvetica Neue"/>
              </a:rPr>
              <a:t>We can observer that </a:t>
            </a:r>
            <a:r>
              <a:rPr lang="en-US" dirty="0" smtClean="0">
                <a:solidFill>
                  <a:srgbClr val="000000"/>
                </a:solidFill>
                <a:latin typeface="Helvetica Neue"/>
              </a:rPr>
              <a:t>Laborers</a:t>
            </a:r>
            <a:r>
              <a:rPr lang="en-US" dirty="0">
                <a:solidFill>
                  <a:srgbClr val="000000"/>
                </a:solidFill>
                <a:latin typeface="Helvetica Neue"/>
              </a:rPr>
              <a:t>, Sales Staff and Core Staff constitute the majority whereas IT Staff is on the lower side.</a:t>
            </a:r>
            <a:endParaRPr lang="en-US" b="0" i="0" dirty="0">
              <a:solidFill>
                <a:srgbClr val="000000"/>
              </a:solidFill>
              <a:effectLst/>
              <a:latin typeface="Helvetica Neu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526" y="1094178"/>
            <a:ext cx="8570260" cy="4536953"/>
          </a:xfrm>
          <a:prstGeom prst="rect">
            <a:avLst/>
          </a:prstGeom>
        </p:spPr>
      </p:pic>
      <p:sp>
        <p:nvSpPr>
          <p:cNvPr id="5" name="Title 1">
            <a:extLst>
              <a:ext uri="{FF2B5EF4-FFF2-40B4-BE49-F238E27FC236}">
                <a16:creationId xmlns:a16="http://schemas.microsoft.com/office/drawing/2014/main" xmlns=""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t>FINDING INSIGHTS IN DATA</a:t>
            </a:r>
            <a:endParaRPr lang="en-US" sz="3200" b="1" dirty="0"/>
          </a:p>
        </p:txBody>
      </p:sp>
    </p:spTree>
    <p:extLst>
      <p:ext uri="{BB962C8B-B14F-4D97-AF65-F5344CB8AC3E}">
        <p14:creationId xmlns:p14="http://schemas.microsoft.com/office/powerpoint/2010/main" val="1813317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t>FINDING INSIGHTS IN DATA</a:t>
            </a:r>
            <a:endParaRPr lang="en-US" sz="3200" b="1" dirty="0"/>
          </a:p>
        </p:txBody>
      </p:sp>
      <p:sp>
        <p:nvSpPr>
          <p:cNvPr id="4" name="Rectangle 3"/>
          <p:cNvSpPr/>
          <p:nvPr/>
        </p:nvSpPr>
        <p:spPr>
          <a:xfrm>
            <a:off x="3478306" y="5934670"/>
            <a:ext cx="6096000" cy="923330"/>
          </a:xfrm>
          <a:prstGeom prst="rect">
            <a:avLst/>
          </a:prstGeom>
        </p:spPr>
        <p:txBody>
          <a:bodyPr>
            <a:spAutoFit/>
          </a:bodyPr>
          <a:lstStyle/>
          <a:p>
            <a:pPr algn="ctr"/>
            <a:r>
              <a:rPr lang="en-US" dirty="0">
                <a:solidFill>
                  <a:srgbClr val="000000"/>
                </a:solidFill>
                <a:latin typeface="Helvetica Neue"/>
              </a:rPr>
              <a:t>We can observe that Business Entity Type 3 organizations have majority of the loan applications</a:t>
            </a:r>
            <a:r>
              <a:rPr lang="en-US" dirty="0" smtClean="0">
                <a:solidFill>
                  <a:srgbClr val="000000"/>
                </a:solidFill>
                <a:latin typeface="Helvetica Neue"/>
              </a:rPr>
              <a:t>.</a:t>
            </a:r>
            <a:r>
              <a:rPr lang="en-US" dirty="0"/>
              <a:t/>
            </a:r>
            <a:br>
              <a:rPr lang="en-US" dirty="0"/>
            </a:b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77" y="996875"/>
            <a:ext cx="10058400" cy="4757962"/>
          </a:xfrm>
          <a:prstGeom prst="rect">
            <a:avLst/>
          </a:prstGeom>
        </p:spPr>
      </p:pic>
    </p:spTree>
    <p:extLst>
      <p:ext uri="{BB962C8B-B14F-4D97-AF65-F5344CB8AC3E}">
        <p14:creationId xmlns:p14="http://schemas.microsoft.com/office/powerpoint/2010/main" val="793746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3603426" y="3244334"/>
            <a:ext cx="184731" cy="369332"/>
          </a:xfrm>
          <a:prstGeom prst="rect">
            <a:avLst/>
          </a:prstGeom>
        </p:spPr>
        <p:txBody>
          <a:bodyPr wrap="none">
            <a:spAutoFit/>
          </a:bodyPr>
          <a:lstStyle/>
          <a:p>
            <a:endParaRPr lang="en-US" b="1" i="0" dirty="0">
              <a:solidFill>
                <a:srgbClr val="000000"/>
              </a:solidFill>
              <a:effectLst/>
              <a:latin typeface="Helvetica Neue"/>
            </a:endParaRPr>
          </a:p>
        </p:txBody>
      </p:sp>
      <p:sp>
        <p:nvSpPr>
          <p:cNvPr id="4"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endParaRPr lang="en-US" sz="3600" b="1" dirty="0">
              <a:solidFill>
                <a:srgbClr val="000000"/>
              </a:solidFill>
              <a:latin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9" y="1840058"/>
            <a:ext cx="7953739" cy="317788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139947165"/>
              </p:ext>
            </p:extLst>
          </p:nvPr>
        </p:nvGraphicFramePr>
        <p:xfrm>
          <a:off x="7835152" y="2390887"/>
          <a:ext cx="3457576" cy="1939067"/>
        </p:xfrm>
        <a:graphic>
          <a:graphicData uri="http://schemas.openxmlformats.org/drawingml/2006/table">
            <a:tbl>
              <a:tblPr>
                <a:tableStyleId>{2D5ABB26-0587-4C30-8999-92F81FD0307C}</a:tableStyleId>
              </a:tblPr>
              <a:tblGrid>
                <a:gridCol w="1728788"/>
                <a:gridCol w="1728788"/>
              </a:tblGrid>
              <a:tr h="1077259">
                <a:tc>
                  <a:txBody>
                    <a:bodyPr/>
                    <a:lstStyle/>
                    <a:p>
                      <a:pPr algn="r" fontAlgn="ctr"/>
                      <a:r>
                        <a:rPr lang="en-IN" dirty="0" smtClean="0">
                          <a:effectLst/>
                        </a:rPr>
                        <a:t>Value</a:t>
                      </a:r>
                      <a:endParaRPr lang="en-IN" b="1"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effectLst/>
                        </a:rPr>
                        <a:t>Percentage of Defaulter</a:t>
                      </a:r>
                    </a:p>
                    <a:p>
                      <a:endParaRPr lang="en-IN" dirty="0"/>
                    </a:p>
                  </a:txBody>
                  <a:tcPr/>
                </a:tc>
              </a:tr>
              <a:tr h="430904">
                <a:tc>
                  <a:txBody>
                    <a:bodyPr/>
                    <a:lstStyle/>
                    <a:p>
                      <a:pPr algn="r" fontAlgn="ctr"/>
                      <a:r>
                        <a:rPr lang="en-IN">
                          <a:effectLst/>
                        </a:rPr>
                        <a:t>M</a:t>
                      </a:r>
                    </a:p>
                  </a:txBody>
                  <a:tcPr anchor="ctr"/>
                </a:tc>
                <a:tc>
                  <a:txBody>
                    <a:bodyPr/>
                    <a:lstStyle/>
                    <a:p>
                      <a:pPr algn="r" fontAlgn="ctr"/>
                      <a:r>
                        <a:rPr lang="en-IN">
                          <a:effectLst/>
                        </a:rPr>
                        <a:t>10.303457</a:t>
                      </a:r>
                    </a:p>
                  </a:txBody>
                  <a:tcPr anchor="ctr"/>
                </a:tc>
              </a:tr>
              <a:tr h="430904">
                <a:tc>
                  <a:txBody>
                    <a:bodyPr/>
                    <a:lstStyle/>
                    <a:p>
                      <a:pPr algn="r" fontAlgn="ctr"/>
                      <a:r>
                        <a:rPr lang="en-IN">
                          <a:effectLst/>
                        </a:rPr>
                        <a:t>F</a:t>
                      </a:r>
                    </a:p>
                  </a:txBody>
                  <a:tcPr anchor="ctr"/>
                </a:tc>
                <a:tc>
                  <a:txBody>
                    <a:bodyPr/>
                    <a:lstStyle/>
                    <a:p>
                      <a:pPr algn="r" fontAlgn="ctr"/>
                      <a:r>
                        <a:rPr lang="en-IN" dirty="0">
                          <a:effectLst/>
                        </a:rPr>
                        <a:t>7.058989</a:t>
                      </a:r>
                    </a:p>
                  </a:txBody>
                  <a:tcPr anchor="ctr"/>
                </a:tc>
              </a:tr>
            </a:tbl>
          </a:graphicData>
        </a:graphic>
      </p:graphicFrame>
      <p:sp>
        <p:nvSpPr>
          <p:cNvPr id="7" name="Rectangle 6"/>
          <p:cNvSpPr/>
          <p:nvPr/>
        </p:nvSpPr>
        <p:spPr>
          <a:xfrm>
            <a:off x="170329" y="5099626"/>
            <a:ext cx="8956127"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Helvetica Neue"/>
              </a:rPr>
              <a:t>Comparing </a:t>
            </a:r>
            <a:r>
              <a:rPr lang="en-US" dirty="0">
                <a:solidFill>
                  <a:srgbClr val="000000"/>
                </a:solidFill>
                <a:latin typeface="Helvetica Neue"/>
              </a:rPr>
              <a:t>the Payment Difficulties and Non Payment Difficulties on the basis of Gender, we observe that Females are the majority in both the cases although there is an increase in the percentage in Male Payment Difficulties from Non-Payment Difficulties.</a:t>
            </a:r>
          </a:p>
          <a:p>
            <a:pPr marL="285750" indent="-285750">
              <a:buFont typeface="Arial" panose="020B0604020202020204" pitchFamily="34" charset="0"/>
              <a:buChar char="•"/>
            </a:pPr>
            <a:r>
              <a:rPr lang="en-US" dirty="0">
                <a:solidFill>
                  <a:srgbClr val="000000"/>
                </a:solidFill>
                <a:latin typeface="Helvetica Neue"/>
              </a:rPr>
              <a:t>Overall Default % is higher for Male Clients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486090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endParaRPr lang="en-US" sz="3600" b="1" dirty="0">
              <a:solidFill>
                <a:srgbClr val="000000"/>
              </a:solidFill>
              <a:latin typeface="Helvetica Neu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03" y="1682742"/>
            <a:ext cx="5405392" cy="3201481"/>
          </a:xfrm>
          <a:prstGeom prst="rect">
            <a:avLst/>
          </a:prstGeom>
        </p:spPr>
      </p:pic>
      <p:sp>
        <p:nvSpPr>
          <p:cNvPr id="5" name="Rectangle 4"/>
          <p:cNvSpPr/>
          <p:nvPr/>
        </p:nvSpPr>
        <p:spPr>
          <a:xfrm>
            <a:off x="430306" y="5217332"/>
            <a:ext cx="5486400" cy="738664"/>
          </a:xfrm>
          <a:prstGeom prst="rect">
            <a:avLst/>
          </a:prstGeom>
        </p:spPr>
        <p:txBody>
          <a:bodyPr wrap="square">
            <a:spAutoFit/>
          </a:bodyPr>
          <a:lstStyle/>
          <a:p>
            <a:r>
              <a:rPr lang="en-US" sz="1400" dirty="0">
                <a:solidFill>
                  <a:srgbClr val="000000"/>
                </a:solidFill>
                <a:latin typeface="Helvetica Neue"/>
              </a:rPr>
              <a:t>We observe a decrease in the percentage of Payment Difficulties who are </a:t>
            </a:r>
            <a:r>
              <a:rPr lang="en-US" sz="1400" dirty="0" smtClean="0">
                <a:solidFill>
                  <a:srgbClr val="000000"/>
                </a:solidFill>
                <a:latin typeface="Helvetica Neue"/>
              </a:rPr>
              <a:t>pensioners </a:t>
            </a:r>
            <a:r>
              <a:rPr lang="en-US" sz="1400" dirty="0">
                <a:solidFill>
                  <a:srgbClr val="000000"/>
                </a:solidFill>
                <a:latin typeface="Helvetica Neue"/>
              </a:rPr>
              <a:t>and an increase in the percentage of Payment Difficulties who are working when compared</a:t>
            </a:r>
            <a:endParaRPr lang="en-US" sz="1400" b="0" i="0" dirty="0">
              <a:solidFill>
                <a:srgbClr val="000000"/>
              </a:solidFill>
              <a:effectLst/>
              <a:latin typeface="Helvetica Neue"/>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376" y="1682742"/>
            <a:ext cx="5208819" cy="3184197"/>
          </a:xfrm>
          <a:prstGeom prst="rect">
            <a:avLst/>
          </a:prstGeom>
        </p:spPr>
      </p:pic>
      <p:sp>
        <p:nvSpPr>
          <p:cNvPr id="7" name="Rectangle 6"/>
          <p:cNvSpPr/>
          <p:nvPr/>
        </p:nvSpPr>
        <p:spPr>
          <a:xfrm>
            <a:off x="6433857" y="5217332"/>
            <a:ext cx="5576047" cy="1169551"/>
          </a:xfrm>
          <a:prstGeom prst="rect">
            <a:avLst/>
          </a:prstGeom>
        </p:spPr>
        <p:txBody>
          <a:bodyPr wrap="square">
            <a:spAutoFit/>
          </a:bodyPr>
          <a:lstStyle/>
          <a:p>
            <a:r>
              <a:rPr lang="en-US" sz="1400" dirty="0">
                <a:solidFill>
                  <a:srgbClr val="000000"/>
                </a:solidFill>
                <a:latin typeface="Helvetica Neue"/>
              </a:rPr>
              <a:t>We observe a decrease in the percentage of married and widowed with Loan Payment Difficulties and an increase in the </a:t>
            </a:r>
            <a:r>
              <a:rPr lang="en-US" sz="1400" dirty="0" err="1">
                <a:solidFill>
                  <a:srgbClr val="000000"/>
                </a:solidFill>
                <a:latin typeface="Helvetica Neue"/>
              </a:rPr>
              <a:t>the</a:t>
            </a:r>
            <a:r>
              <a:rPr lang="en-US" sz="1400" dirty="0">
                <a:solidFill>
                  <a:srgbClr val="000000"/>
                </a:solidFill>
                <a:latin typeface="Helvetica Neue"/>
              </a:rPr>
              <a:t> percentage of single and civil married with Loan Payment Difficulties when </a:t>
            </a:r>
            <a:r>
              <a:rPr lang="en-US" sz="1400" dirty="0" smtClean="0">
                <a:solidFill>
                  <a:srgbClr val="000000"/>
                </a:solidFill>
                <a:latin typeface="Helvetica Neue"/>
              </a:rPr>
              <a:t>compared </a:t>
            </a:r>
            <a:r>
              <a:rPr lang="en-US" sz="1400" dirty="0">
                <a:solidFill>
                  <a:srgbClr val="000000"/>
                </a:solidFill>
                <a:latin typeface="Helvetica Neue"/>
              </a:rPr>
              <a:t>with the percentages of both Loan Payment Difficulties and Loan Non-Payment Difficulties</a:t>
            </a:r>
            <a:endParaRPr lang="en-US" sz="1400" b="0" i="0" dirty="0">
              <a:solidFill>
                <a:srgbClr val="000000"/>
              </a:solidFill>
              <a:effectLst/>
              <a:latin typeface="Helvetica Neue"/>
            </a:endParaRPr>
          </a:p>
        </p:txBody>
      </p:sp>
    </p:spTree>
    <p:extLst>
      <p:ext uri="{BB962C8B-B14F-4D97-AF65-F5344CB8AC3E}">
        <p14:creationId xmlns:p14="http://schemas.microsoft.com/office/powerpoint/2010/main" val="2812132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endParaRPr lang="en-US" sz="3600" b="1" dirty="0">
              <a:solidFill>
                <a:srgbClr val="000000"/>
              </a:solidFill>
              <a:latin typeface="Helvetica Neue"/>
            </a:endParaRPr>
          </a:p>
        </p:txBody>
      </p:sp>
      <p:sp>
        <p:nvSpPr>
          <p:cNvPr id="4" name="Rectangle 3"/>
          <p:cNvSpPr/>
          <p:nvPr/>
        </p:nvSpPr>
        <p:spPr>
          <a:xfrm>
            <a:off x="170329" y="5422012"/>
            <a:ext cx="5414683" cy="1015663"/>
          </a:xfrm>
          <a:prstGeom prst="rect">
            <a:avLst/>
          </a:prstGeom>
        </p:spPr>
        <p:txBody>
          <a:bodyPr wrap="square">
            <a:spAutoFit/>
          </a:bodyPr>
          <a:lstStyle/>
          <a:p>
            <a:r>
              <a:rPr lang="en-US" sz="1200" dirty="0" smtClean="0">
                <a:solidFill>
                  <a:srgbClr val="000000"/>
                </a:solidFill>
                <a:latin typeface="Helvetica Neue"/>
              </a:rPr>
              <a:t>We observe an increase in percentage of Loan Payment Difficulties whose educational qualifications are secondary/secondary special and a decrease in the percentage of Loan Payment Difficulties who have completed higher education when compared with the percentages of Loan Payment Difficulties and Loan Non-Payment Difficulties</a:t>
            </a:r>
            <a:endParaRPr lang="en-US" sz="1200" b="0" i="0" dirty="0">
              <a:solidFill>
                <a:srgbClr val="000000"/>
              </a:solidFill>
              <a:effectLst/>
              <a:latin typeface="Helvetica Neue"/>
            </a:endParaRPr>
          </a:p>
        </p:txBody>
      </p:sp>
      <p:sp>
        <p:nvSpPr>
          <p:cNvPr id="5" name="Rectangle 4"/>
          <p:cNvSpPr/>
          <p:nvPr/>
        </p:nvSpPr>
        <p:spPr>
          <a:xfrm>
            <a:off x="7091083" y="5418346"/>
            <a:ext cx="4327151" cy="830997"/>
          </a:xfrm>
          <a:prstGeom prst="rect">
            <a:avLst/>
          </a:prstGeom>
        </p:spPr>
        <p:txBody>
          <a:bodyPr wrap="square">
            <a:spAutoFit/>
          </a:bodyPr>
          <a:lstStyle/>
          <a:p>
            <a:r>
              <a:rPr lang="en-US" sz="1200" dirty="0">
                <a:solidFill>
                  <a:srgbClr val="000000"/>
                </a:solidFill>
                <a:latin typeface="Helvetica Neue"/>
              </a:rPr>
              <a:t>We observe an increase in the percentage of Loan Payment Difficulties whose income is low when compared with the percentages of Payment Difficulties and Loan-Non Payment Difficulties</a:t>
            </a:r>
            <a:endParaRPr lang="en-US" sz="1200" b="0" i="0" dirty="0">
              <a:solidFill>
                <a:srgbClr val="000000"/>
              </a:solidFill>
              <a:effectLst/>
              <a:latin typeface="Helvetica Neue"/>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9" y="1668717"/>
            <a:ext cx="5620871" cy="352802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587" y="1668717"/>
            <a:ext cx="5833317" cy="3282664"/>
          </a:xfrm>
          <a:prstGeom prst="rect">
            <a:avLst/>
          </a:prstGeom>
        </p:spPr>
      </p:pic>
    </p:spTree>
    <p:extLst>
      <p:ext uri="{BB962C8B-B14F-4D97-AF65-F5344CB8AC3E}">
        <p14:creationId xmlns:p14="http://schemas.microsoft.com/office/powerpoint/2010/main" val="3926913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609599" y="5428601"/>
            <a:ext cx="4518212" cy="830997"/>
          </a:xfrm>
          <a:prstGeom prst="rect">
            <a:avLst/>
          </a:prstGeom>
        </p:spPr>
        <p:txBody>
          <a:bodyPr wrap="square">
            <a:spAutoFit/>
          </a:bodyPr>
          <a:lstStyle/>
          <a:p>
            <a:r>
              <a:rPr lang="en-US" sz="1200" dirty="0">
                <a:solidFill>
                  <a:srgbClr val="000000"/>
                </a:solidFill>
                <a:latin typeface="Helvetica Neue"/>
              </a:rPr>
              <a:t>We observe that there is an increase in the percentage of Loan Payment Difficulties who are young in age when compared to the percentages of Payment Difficulties and Loan-Non Payment Difficulties.</a:t>
            </a:r>
            <a:endParaRPr lang="en-US" sz="1200" b="0" i="0" dirty="0">
              <a:solidFill>
                <a:srgbClr val="000000"/>
              </a:solidFill>
              <a:effectLst/>
              <a:latin typeface="Helvetica Neue"/>
            </a:endParaRPr>
          </a:p>
        </p:txBody>
      </p:sp>
      <p:sp>
        <p:nvSpPr>
          <p:cNvPr id="4" name="Rectangle 3"/>
          <p:cNvSpPr/>
          <p:nvPr/>
        </p:nvSpPr>
        <p:spPr>
          <a:xfrm>
            <a:off x="7100047" y="5428600"/>
            <a:ext cx="4616824" cy="830997"/>
          </a:xfrm>
          <a:prstGeom prst="rect">
            <a:avLst/>
          </a:prstGeom>
        </p:spPr>
        <p:txBody>
          <a:bodyPr wrap="square">
            <a:spAutoFit/>
          </a:bodyPr>
          <a:lstStyle/>
          <a:p>
            <a:r>
              <a:rPr lang="en-US" sz="1200" dirty="0">
                <a:solidFill>
                  <a:srgbClr val="000000"/>
                </a:solidFill>
                <a:latin typeface="Helvetica Neue"/>
              </a:rPr>
              <a:t>We can observe that cash loans are </a:t>
            </a:r>
            <a:r>
              <a:rPr lang="en-US" sz="1200" dirty="0" smtClean="0">
                <a:solidFill>
                  <a:srgbClr val="000000"/>
                </a:solidFill>
                <a:latin typeface="Helvetica Neue"/>
              </a:rPr>
              <a:t>preferred </a:t>
            </a:r>
            <a:r>
              <a:rPr lang="en-US" sz="1200" dirty="0">
                <a:solidFill>
                  <a:srgbClr val="000000"/>
                </a:solidFill>
                <a:latin typeface="Helvetica Neue"/>
              </a:rPr>
              <a:t>by both Loan Payment Difficulties and Loan-Non Payment Difficulties although there is a decrease in the percentage of Payment Difficulties who opt for revolving loans.</a:t>
            </a:r>
            <a:endParaRPr lang="en-US" sz="1200" b="0" i="0" dirty="0">
              <a:solidFill>
                <a:srgbClr val="000000"/>
              </a:solidFill>
              <a:effectLst/>
              <a:latin typeface="Helvetica Neue"/>
            </a:endParaRPr>
          </a:p>
        </p:txBody>
      </p:sp>
      <p:sp>
        <p:nvSpPr>
          <p:cNvPr id="5"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endParaRPr lang="en-US" sz="3600" b="1" dirty="0">
              <a:solidFill>
                <a:srgbClr val="000000"/>
              </a:solidFill>
              <a:latin typeface="Helvetica Neue"/>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9" y="1542263"/>
            <a:ext cx="5629510" cy="34421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955" y="1542263"/>
            <a:ext cx="5683949" cy="3280370"/>
          </a:xfrm>
          <a:prstGeom prst="rect">
            <a:avLst/>
          </a:prstGeom>
        </p:spPr>
      </p:pic>
    </p:spTree>
    <p:extLst>
      <p:ext uri="{BB962C8B-B14F-4D97-AF65-F5344CB8AC3E}">
        <p14:creationId xmlns:p14="http://schemas.microsoft.com/office/powerpoint/2010/main" val="1771971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endParaRPr lang="en-US" sz="3600" b="1" dirty="0">
              <a:solidFill>
                <a:srgbClr val="000000"/>
              </a:solidFill>
              <a:latin typeface="Helvetica Neu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9" y="1585626"/>
            <a:ext cx="6154582" cy="30509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5252" y="3844733"/>
            <a:ext cx="5716808" cy="2833973"/>
          </a:xfrm>
          <a:prstGeom prst="rect">
            <a:avLst/>
          </a:prstGeom>
        </p:spPr>
      </p:pic>
      <p:sp>
        <p:nvSpPr>
          <p:cNvPr id="6" name="Rectangle 5"/>
          <p:cNvSpPr/>
          <p:nvPr/>
        </p:nvSpPr>
        <p:spPr>
          <a:xfrm>
            <a:off x="299252" y="5536177"/>
            <a:ext cx="6096000" cy="646331"/>
          </a:xfrm>
          <a:prstGeom prst="rect">
            <a:avLst/>
          </a:prstGeom>
        </p:spPr>
        <p:txBody>
          <a:bodyPr>
            <a:spAutoFit/>
          </a:bodyPr>
          <a:lstStyle/>
          <a:p>
            <a:r>
              <a:rPr lang="en-US" sz="1200" dirty="0">
                <a:solidFill>
                  <a:srgbClr val="000000"/>
                </a:solidFill>
                <a:latin typeface="Helvetica Neue"/>
              </a:rPr>
              <a:t>We observe that there is an increase in the percentage of Loan Payment Difficulties who are 'Self-Employed' in organization when compared to the percentages of Payment Difficulties and Loan-Non Payment Difficulties.</a:t>
            </a: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969538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endParaRPr lang="en-US" sz="3600" b="1" dirty="0">
              <a:solidFill>
                <a:srgbClr val="000000"/>
              </a:solidFill>
              <a:latin typeface="Helvetica Neue"/>
            </a:endParaRPr>
          </a:p>
        </p:txBody>
      </p:sp>
      <p:sp>
        <p:nvSpPr>
          <p:cNvPr id="5" name="Rectangle 4"/>
          <p:cNvSpPr/>
          <p:nvPr/>
        </p:nvSpPr>
        <p:spPr>
          <a:xfrm>
            <a:off x="324443" y="2219742"/>
            <a:ext cx="4715436" cy="3785652"/>
          </a:xfrm>
          <a:prstGeom prst="rect">
            <a:avLst/>
          </a:prstGeom>
        </p:spPr>
        <p:txBody>
          <a:bodyPr wrap="square">
            <a:spAutoFit/>
          </a:bodyPr>
          <a:lstStyle/>
          <a:p>
            <a:pPr lvl="0" defTabSz="914400" eaLnBrk="0" fontAlgn="base" hangingPunct="0">
              <a:spcBef>
                <a:spcPct val="0"/>
              </a:spcBef>
              <a:spcAft>
                <a:spcPct val="0"/>
              </a:spcAft>
              <a:buFontTx/>
              <a:buChar char="•"/>
            </a:pPr>
            <a:r>
              <a:rPr lang="en-US" altLang="en-US" sz="1600" dirty="0">
                <a:solidFill>
                  <a:srgbClr val="000000"/>
                </a:solidFill>
              </a:rPr>
              <a:t>Default rate is highest for </a:t>
            </a:r>
            <a:r>
              <a:rPr lang="en-US" altLang="en-US" sz="1600" dirty="0">
                <a:solidFill>
                  <a:srgbClr val="000000"/>
                </a:solidFill>
                <a:cs typeface="Courier New" panose="02070309020205020404" pitchFamily="49" charset="0"/>
              </a:rPr>
              <a:t>Civil Marriage</a:t>
            </a:r>
            <a:r>
              <a:rPr lang="en-US" altLang="en-US" sz="1600" dirty="0">
                <a:solidFill>
                  <a:srgbClr val="000000"/>
                </a:solidFill>
              </a:rPr>
              <a:t> and </a:t>
            </a:r>
            <a:r>
              <a:rPr lang="en-US" altLang="en-US" sz="1600" dirty="0">
                <a:solidFill>
                  <a:srgbClr val="000000"/>
                </a:solidFill>
                <a:cs typeface="Courier New" panose="02070309020205020404" pitchFamily="49" charset="0"/>
              </a:rPr>
              <a:t>Single clients</a:t>
            </a:r>
            <a:r>
              <a:rPr lang="en-US" altLang="en-US" sz="1600" dirty="0">
                <a:solidFill>
                  <a:srgbClr val="000000"/>
                </a:solidFill>
              </a:rPr>
              <a:t>.</a:t>
            </a:r>
          </a:p>
          <a:p>
            <a:pPr lvl="0" defTabSz="914400" eaLnBrk="0" fontAlgn="base" hangingPunct="0">
              <a:spcBef>
                <a:spcPct val="0"/>
              </a:spcBef>
              <a:spcAft>
                <a:spcPct val="0"/>
              </a:spcAft>
              <a:buFontTx/>
              <a:buChar char="•"/>
            </a:pPr>
            <a:r>
              <a:rPr lang="en-US" altLang="en-US" sz="1600" dirty="0">
                <a:solidFill>
                  <a:srgbClr val="000000"/>
                </a:solidFill>
              </a:rPr>
              <a:t>Maximum clients are married with family members as 2 and 0 children.</a:t>
            </a:r>
          </a:p>
          <a:p>
            <a:pPr lvl="0" defTabSz="914400" eaLnBrk="0" fontAlgn="base" hangingPunct="0">
              <a:spcBef>
                <a:spcPct val="0"/>
              </a:spcBef>
              <a:spcAft>
                <a:spcPct val="0"/>
              </a:spcAft>
              <a:buFontTx/>
              <a:buChar char="•"/>
            </a:pPr>
            <a:r>
              <a:rPr lang="en-US" altLang="en-US" sz="1600" dirty="0">
                <a:solidFill>
                  <a:srgbClr val="000000"/>
                </a:solidFill>
              </a:rPr>
              <a:t>As the number of children increases default percentage increases.</a:t>
            </a:r>
          </a:p>
          <a:p>
            <a:pPr lvl="0" defTabSz="914400" eaLnBrk="0" fontAlgn="base" hangingPunct="0">
              <a:spcBef>
                <a:spcPct val="0"/>
              </a:spcBef>
              <a:spcAft>
                <a:spcPct val="0"/>
              </a:spcAft>
              <a:buFontTx/>
              <a:buChar char="•"/>
            </a:pPr>
            <a:r>
              <a:rPr lang="en-US" altLang="en-US" sz="1600" dirty="0">
                <a:solidFill>
                  <a:srgbClr val="000000"/>
                </a:solidFill>
              </a:rPr>
              <a:t>As the number of family members increases default percentage increases.</a:t>
            </a:r>
          </a:p>
          <a:p>
            <a:pPr lvl="0" defTabSz="914400" eaLnBrk="0" fontAlgn="base" hangingPunct="0">
              <a:spcBef>
                <a:spcPct val="0"/>
              </a:spcBef>
              <a:spcAft>
                <a:spcPct val="0"/>
              </a:spcAft>
            </a:pPr>
            <a:r>
              <a:rPr lang="en-US" altLang="en-US" sz="1600" dirty="0">
                <a:solidFill>
                  <a:srgbClr val="000000"/>
                </a:solidFill>
              </a:rPr>
              <a:t>Note :</a:t>
            </a:r>
            <a:endParaRPr lang="en-US" altLang="en-US" sz="1200" dirty="0"/>
          </a:p>
          <a:p>
            <a:pPr lvl="0" defTabSz="914400" eaLnBrk="0" fontAlgn="base" hangingPunct="0">
              <a:spcBef>
                <a:spcPct val="0"/>
              </a:spcBef>
              <a:spcAft>
                <a:spcPct val="0"/>
              </a:spcAft>
              <a:buFontTx/>
              <a:buChar char="•"/>
            </a:pPr>
            <a:r>
              <a:rPr lang="en-US" altLang="en-US" sz="1600" dirty="0">
                <a:solidFill>
                  <a:srgbClr val="000000"/>
                </a:solidFill>
              </a:rPr>
              <a:t>In some cases it has been observed that where the count of children/family member is high, default % is either very high or very low. This shows the </a:t>
            </a:r>
            <a:r>
              <a:rPr lang="en-US" altLang="en-US" sz="1600" dirty="0" smtClean="0">
                <a:solidFill>
                  <a:srgbClr val="000000"/>
                </a:solidFill>
              </a:rPr>
              <a:t>imbalance </a:t>
            </a:r>
            <a:r>
              <a:rPr lang="en-US" altLang="en-US" sz="1600" dirty="0">
                <a:solidFill>
                  <a:srgbClr val="000000"/>
                </a:solidFill>
              </a:rPr>
              <a:t>in the dataset as the clients with very high count in family members </a:t>
            </a:r>
            <a:r>
              <a:rPr lang="en-US" altLang="en-US" sz="1600" dirty="0" smtClean="0">
                <a:solidFill>
                  <a:srgbClr val="000000"/>
                </a:solidFill>
              </a:rPr>
              <a:t>there </a:t>
            </a:r>
            <a:r>
              <a:rPr lang="en-US" altLang="en-US" sz="1600" dirty="0">
                <a:solidFill>
                  <a:srgbClr val="000000"/>
                </a:solidFill>
              </a:rPr>
              <a:t>total count in dataset is low thereby cannot be taken as conclusion.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993" y="2724931"/>
            <a:ext cx="6779741" cy="2599536"/>
          </a:xfrm>
          <a:prstGeom prst="rect">
            <a:avLst/>
          </a:prstGeom>
        </p:spPr>
      </p:pic>
    </p:spTree>
    <p:extLst>
      <p:ext uri="{BB962C8B-B14F-4D97-AF65-F5344CB8AC3E}">
        <p14:creationId xmlns:p14="http://schemas.microsoft.com/office/powerpoint/2010/main" val="2910611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histogram&#10;&#10;Description automatically generated">
            <a:extLst>
              <a:ext uri="{FF2B5EF4-FFF2-40B4-BE49-F238E27FC236}">
                <a16:creationId xmlns:a16="http://schemas.microsoft.com/office/drawing/2014/main" xmlns="" id="{02AFBCEE-0D39-4487-8EFB-8CEBCC255F1C}"/>
              </a:ext>
            </a:extLst>
          </p:cNvPr>
          <p:cNvPicPr>
            <a:picLocks noChangeAspect="1"/>
          </p:cNvPicPr>
          <p:nvPr/>
        </p:nvPicPr>
        <p:blipFill>
          <a:blip r:embed="rId2"/>
          <a:stretch>
            <a:fillRect/>
          </a:stretch>
        </p:blipFill>
        <p:spPr>
          <a:xfrm>
            <a:off x="4049806" y="1639681"/>
            <a:ext cx="6537511" cy="4046184"/>
          </a:xfrm>
          <a:prstGeom prst="rect">
            <a:avLst/>
          </a:prstGeom>
        </p:spPr>
      </p:pic>
      <p:sp>
        <p:nvSpPr>
          <p:cNvPr id="4" name="TextBox 3">
            <a:extLst>
              <a:ext uri="{FF2B5EF4-FFF2-40B4-BE49-F238E27FC236}">
                <a16:creationId xmlns:a16="http://schemas.microsoft.com/office/drawing/2014/main" xmlns="" id="{FC624B5D-DCEE-4697-B05F-69911CF01724}"/>
              </a:ext>
            </a:extLst>
          </p:cNvPr>
          <p:cNvSpPr txBox="1"/>
          <p:nvPr/>
        </p:nvSpPr>
        <p:spPr>
          <a:xfrm>
            <a:off x="553571" y="5685865"/>
            <a:ext cx="81444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latin typeface="Helvetica Neue"/>
              </a:rPr>
              <a:t>Maximum clients occupation is Laborer as its count is high.</a:t>
            </a:r>
          </a:p>
          <a:p>
            <a:pPr>
              <a:buChar char="•"/>
            </a:pPr>
            <a:r>
              <a:rPr lang="en-US" dirty="0">
                <a:latin typeface="Helvetica Neue"/>
              </a:rPr>
              <a:t>Default % is high for Low-skill Laborers occupation of client as compared to other occupations.</a:t>
            </a:r>
          </a:p>
        </p:txBody>
      </p:sp>
      <p:sp>
        <p:nvSpPr>
          <p:cNvPr id="5"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endParaRPr lang="en-US" sz="3600" b="1" dirty="0">
              <a:solidFill>
                <a:srgbClr val="000000"/>
              </a:solidFill>
              <a:latin typeface="Helvetica Neue"/>
            </a:endParaRPr>
          </a:p>
        </p:txBody>
      </p:sp>
      <p:pic>
        <p:nvPicPr>
          <p:cNvPr id="6" name="Picture 2" descr="IIITB and UpGrad launch software engineering programme to reskill workfor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284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Bar chart&#10;&#10;Description automatically generated">
            <a:extLst>
              <a:ext uri="{FF2B5EF4-FFF2-40B4-BE49-F238E27FC236}">
                <a16:creationId xmlns:a16="http://schemas.microsoft.com/office/drawing/2014/main" xmlns="" id="{F6859A39-9EFD-4888-933D-B9570E24CF3D}"/>
              </a:ext>
            </a:extLst>
          </p:cNvPr>
          <p:cNvPicPr>
            <a:picLocks noChangeAspect="1"/>
          </p:cNvPicPr>
          <p:nvPr/>
        </p:nvPicPr>
        <p:blipFill>
          <a:blip r:embed="rId2"/>
          <a:stretch>
            <a:fillRect/>
          </a:stretch>
        </p:blipFill>
        <p:spPr>
          <a:xfrm>
            <a:off x="6042212" y="1294280"/>
            <a:ext cx="4547347" cy="2579595"/>
          </a:xfrm>
          <a:prstGeom prst="rect">
            <a:avLst/>
          </a:prstGeom>
        </p:spPr>
      </p:pic>
      <p:sp>
        <p:nvSpPr>
          <p:cNvPr id="4" name="TextBox 3">
            <a:extLst>
              <a:ext uri="{FF2B5EF4-FFF2-40B4-BE49-F238E27FC236}">
                <a16:creationId xmlns:a16="http://schemas.microsoft.com/office/drawing/2014/main" xmlns="" id="{417484A3-135F-4730-8242-36DA2CE60B87}"/>
              </a:ext>
            </a:extLst>
          </p:cNvPr>
          <p:cNvSpPr txBox="1"/>
          <p:nvPr/>
        </p:nvSpPr>
        <p:spPr>
          <a:xfrm>
            <a:off x="170329" y="1737916"/>
            <a:ext cx="42111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latin typeface="Helvetica Neue"/>
              </a:rPr>
              <a:t>Maximum Clients Own Realty.</a:t>
            </a:r>
          </a:p>
          <a:p>
            <a:pPr>
              <a:buChar char="•"/>
            </a:pPr>
            <a:r>
              <a:rPr lang="en-US" dirty="0">
                <a:latin typeface="Helvetica Neue"/>
              </a:rPr>
              <a:t>Maximum Clients do not Own Car</a:t>
            </a:r>
          </a:p>
          <a:p>
            <a:pPr>
              <a:buChar char="•"/>
            </a:pPr>
            <a:r>
              <a:rPr lang="en-US" dirty="0">
                <a:latin typeface="Helvetica Neue"/>
              </a:rPr>
              <a:t>Default case is approx. 8% in case of clients not owning realty or car</a:t>
            </a:r>
          </a:p>
        </p:txBody>
      </p:sp>
      <p:pic>
        <p:nvPicPr>
          <p:cNvPr id="5" name="Picture 5" descr="Chart&#10;&#10;Description automatically generated">
            <a:extLst>
              <a:ext uri="{FF2B5EF4-FFF2-40B4-BE49-F238E27FC236}">
                <a16:creationId xmlns:a16="http://schemas.microsoft.com/office/drawing/2014/main" xmlns="" id="{158EFFB3-CF9A-46E5-8FE6-FD52ABC980DB}"/>
              </a:ext>
            </a:extLst>
          </p:cNvPr>
          <p:cNvPicPr>
            <a:picLocks noChangeAspect="1"/>
          </p:cNvPicPr>
          <p:nvPr/>
        </p:nvPicPr>
        <p:blipFill>
          <a:blip r:embed="rId3"/>
          <a:stretch>
            <a:fillRect/>
          </a:stretch>
        </p:blipFill>
        <p:spPr>
          <a:xfrm>
            <a:off x="4381498" y="4139688"/>
            <a:ext cx="4883522" cy="2666460"/>
          </a:xfrm>
          <a:prstGeom prst="rect">
            <a:avLst/>
          </a:prstGeom>
        </p:spPr>
      </p:pic>
      <p:sp>
        <p:nvSpPr>
          <p:cNvPr id="6" name="TextBox 5">
            <a:extLst>
              <a:ext uri="{FF2B5EF4-FFF2-40B4-BE49-F238E27FC236}">
                <a16:creationId xmlns:a16="http://schemas.microsoft.com/office/drawing/2014/main" xmlns="" id="{1AC1B479-4BFC-4DDD-A75E-8F2D6EF9E5CC}"/>
              </a:ext>
            </a:extLst>
          </p:cNvPr>
          <p:cNvSpPr txBox="1"/>
          <p:nvPr/>
        </p:nvSpPr>
        <p:spPr>
          <a:xfrm>
            <a:off x="170329" y="4549588"/>
            <a:ext cx="3482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latin typeface="Helvetica Neue"/>
              </a:rPr>
              <a:t>All weekdays have similar number of applicants than weekend(Saturday and Sunday)</a:t>
            </a:r>
          </a:p>
        </p:txBody>
      </p:sp>
      <p:sp>
        <p:nvSpPr>
          <p:cNvPr id="7"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endParaRPr lang="en-US" sz="3600" b="1" dirty="0">
              <a:solidFill>
                <a:srgbClr val="000000"/>
              </a:solidFill>
              <a:latin typeface="Helvetica Neue"/>
            </a:endParaRPr>
          </a:p>
        </p:txBody>
      </p:sp>
      <p:pic>
        <p:nvPicPr>
          <p:cNvPr id="8" name="Picture 2" descr="IIITB and UpGrad launch software engineering programme to reskill workfor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169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A78ABBD-A002-4E3B-BBD3-185EC5100C7E}"/>
              </a:ext>
            </a:extLst>
          </p:cNvPr>
          <p:cNvSpPr txBox="1">
            <a:spLocks/>
          </p:cNvSpPr>
          <p:nvPr/>
        </p:nvSpPr>
        <p:spPr>
          <a:xfrm>
            <a:off x="268941" y="810349"/>
            <a:ext cx="9762565"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t>EXECUTIVE SUMMARY: Key Findings on Giving Loans</a:t>
            </a:r>
            <a:endParaRPr lang="en-US" sz="3200" b="1" dirty="0"/>
          </a:p>
        </p:txBody>
      </p:sp>
      <p:sp>
        <p:nvSpPr>
          <p:cNvPr id="5" name="Title 1">
            <a:extLst>
              <a:ext uri="{FF2B5EF4-FFF2-40B4-BE49-F238E27FC236}">
                <a16:creationId xmlns:a16="http://schemas.microsoft.com/office/drawing/2014/main" xmlns="" id="{9A78ABBD-A002-4E3B-BBD3-185EC5100C7E}"/>
              </a:ext>
            </a:extLst>
          </p:cNvPr>
          <p:cNvSpPr txBox="1">
            <a:spLocks/>
          </p:cNvSpPr>
          <p:nvPr/>
        </p:nvSpPr>
        <p:spPr>
          <a:xfrm>
            <a:off x="1615327" y="810349"/>
            <a:ext cx="5722304" cy="83208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800" dirty="0"/>
          </a:p>
        </p:txBody>
      </p:sp>
      <p:sp>
        <p:nvSpPr>
          <p:cNvPr id="6" name="Title 1">
            <a:extLst>
              <a:ext uri="{FF2B5EF4-FFF2-40B4-BE49-F238E27FC236}">
                <a16:creationId xmlns:a16="http://schemas.microsoft.com/office/drawing/2014/main" xmlns="" id="{9A78ABBD-A002-4E3B-BBD3-185EC5100C7E}"/>
              </a:ext>
            </a:extLst>
          </p:cNvPr>
          <p:cNvSpPr txBox="1">
            <a:spLocks/>
          </p:cNvSpPr>
          <p:nvPr/>
        </p:nvSpPr>
        <p:spPr>
          <a:xfrm>
            <a:off x="510988" y="1004047"/>
            <a:ext cx="10461812" cy="5611906"/>
          </a:xfrm>
          <a:prstGeom prst="rect">
            <a:avLst/>
          </a:prstGeom>
        </p:spPr>
        <p:txBody>
          <a:bodyPr vert="horz" lIns="91440" tIns="45720" rIns="91440" bIns="45720" rtlCol="0" anchor="b">
            <a:normAutofit fontScale="90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smtClean="0"/>
              <a:t>EDA for the banking dataset revealed that :</a:t>
            </a:r>
          </a:p>
          <a:p>
            <a:pPr algn="l"/>
            <a:endParaRPr lang="en-US" sz="2800" dirty="0" smtClean="0"/>
          </a:p>
          <a:p>
            <a:pPr marL="457200" indent="-457200" algn="l">
              <a:buFont typeface="Arial" panose="020B0604020202020204" pitchFamily="34" charset="0"/>
              <a:buChar char="•"/>
            </a:pPr>
            <a:r>
              <a:rPr lang="en-US" sz="2800" dirty="0" smtClean="0"/>
              <a:t>The proportion of defaulters is 8.11%</a:t>
            </a:r>
          </a:p>
          <a:p>
            <a:pPr marL="457200" indent="-457200" algn="l">
              <a:buFont typeface="Arial" panose="020B0604020202020204" pitchFamily="34" charset="0"/>
              <a:buChar char="•"/>
            </a:pPr>
            <a:r>
              <a:rPr lang="en-US" sz="2800" dirty="0" smtClean="0"/>
              <a:t>The bank lends more to females, proportion of female defaulter percentage is lower – could actively look for more male customers who satisfy other criteria.</a:t>
            </a:r>
          </a:p>
          <a:p>
            <a:pPr marL="457200" indent="-457200" algn="l">
              <a:buFont typeface="Arial" panose="020B0604020202020204" pitchFamily="34" charset="0"/>
              <a:buChar char="•"/>
            </a:pPr>
            <a:r>
              <a:rPr lang="en-US" sz="2800" dirty="0" smtClean="0"/>
              <a:t>More Cash Loans go into default : bank should concentrate more on Revolving Loans</a:t>
            </a:r>
          </a:p>
          <a:p>
            <a:pPr marL="457200" indent="-457200" algn="l">
              <a:buFont typeface="Arial" panose="020B0604020202020204" pitchFamily="34" charset="0"/>
              <a:buChar char="•"/>
            </a:pPr>
            <a:r>
              <a:rPr lang="en-US" sz="2800" dirty="0" smtClean="0"/>
              <a:t>Proportion of Working Clients in defaults is higher and State Servant is lower, should focus on State Servant for fresh loans.</a:t>
            </a:r>
          </a:p>
          <a:p>
            <a:pPr marL="457200" indent="-457200" algn="l">
              <a:buFont typeface="Arial" panose="020B0604020202020204" pitchFamily="34" charset="0"/>
              <a:buChar char="•"/>
            </a:pPr>
            <a:r>
              <a:rPr lang="en-US" sz="2800" dirty="0" smtClean="0"/>
              <a:t>Clients </a:t>
            </a:r>
            <a:r>
              <a:rPr lang="en-US" sz="2800" dirty="0"/>
              <a:t>living with their parents or in rented apartment have higher rate of default.</a:t>
            </a:r>
          </a:p>
          <a:p>
            <a:pPr marL="457200" indent="-457200" algn="l">
              <a:buFont typeface="Arial" panose="020B0604020202020204" pitchFamily="34" charset="0"/>
              <a:buChar char="•"/>
            </a:pPr>
            <a:r>
              <a:rPr lang="en-US" sz="2800" dirty="0" smtClean="0"/>
              <a:t>Higher Education and Old Age default percentage less, bank should target them</a:t>
            </a:r>
          </a:p>
          <a:p>
            <a:pPr marL="457200" indent="-457200" algn="l">
              <a:buFont typeface="Arial" panose="020B0604020202020204" pitchFamily="34" charset="0"/>
              <a:buChar char="•"/>
            </a:pPr>
            <a:r>
              <a:rPr lang="en-US" sz="2800" dirty="0" smtClean="0"/>
              <a:t>Married people are safer as Singles default percentage is very high</a:t>
            </a:r>
          </a:p>
          <a:p>
            <a:pPr marL="457200" indent="-457200" algn="l">
              <a:buFont typeface="Arial" panose="020B0604020202020204" pitchFamily="34" charset="0"/>
              <a:buChar char="•"/>
            </a:pPr>
            <a:r>
              <a:rPr lang="en-US" sz="2800" dirty="0"/>
              <a:t>The </a:t>
            </a:r>
            <a:r>
              <a:rPr lang="en-US" sz="2800" dirty="0" smtClean="0"/>
              <a:t>clients whose </a:t>
            </a:r>
            <a:r>
              <a:rPr lang="en-US" sz="2800" dirty="0"/>
              <a:t>previous loans were approved are more likely to pay current loan in time, than the </a:t>
            </a:r>
            <a:r>
              <a:rPr lang="en-US" sz="2800" dirty="0" smtClean="0"/>
              <a:t>clients whose </a:t>
            </a:r>
            <a:r>
              <a:rPr lang="en-US" sz="2800" dirty="0"/>
              <a:t>previous loans were rejected.</a:t>
            </a:r>
            <a:r>
              <a:rPr lang="en-US" sz="2800" dirty="0" smtClean="0"/>
              <a:t> </a:t>
            </a:r>
          </a:p>
        </p:txBody>
      </p:sp>
      <p:pic>
        <p:nvPicPr>
          <p:cNvPr id="7"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97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Categorical Variables</a:t>
            </a:r>
            <a:endParaRPr lang="en-US" sz="3600" b="1" dirty="0">
              <a:solidFill>
                <a:srgbClr val="000000"/>
              </a:solidFill>
              <a:latin typeface="Helvetica Neue"/>
            </a:endParaRPr>
          </a:p>
        </p:txBody>
      </p:sp>
      <p:pic>
        <p:nvPicPr>
          <p:cNvPr id="6" name="Picture 3" descr="Graphical user interface, application&#10;&#10;Description automatically generated">
            <a:extLst>
              <a:ext uri="{FF2B5EF4-FFF2-40B4-BE49-F238E27FC236}">
                <a16:creationId xmlns:a16="http://schemas.microsoft.com/office/drawing/2014/main" xmlns="" id="{6D20209F-5EE6-4AFD-AF64-ABB49B1B4DDF}"/>
              </a:ext>
            </a:extLst>
          </p:cNvPr>
          <p:cNvPicPr>
            <a:picLocks noChangeAspect="1"/>
          </p:cNvPicPr>
          <p:nvPr/>
        </p:nvPicPr>
        <p:blipFill>
          <a:blip r:embed="rId2"/>
          <a:stretch>
            <a:fillRect/>
          </a:stretch>
        </p:blipFill>
        <p:spPr>
          <a:xfrm>
            <a:off x="170329" y="1589927"/>
            <a:ext cx="9612405" cy="3696077"/>
          </a:xfrm>
          <a:prstGeom prst="rect">
            <a:avLst/>
          </a:prstGeom>
        </p:spPr>
      </p:pic>
      <p:pic>
        <p:nvPicPr>
          <p:cNvPr id="7" name="Picture 2" descr="IIITB and UpGrad launch software engineering programme to reskill workfor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451A0B82-E0D5-499F-84C4-C1BFA43DF0C1}"/>
              </a:ext>
            </a:extLst>
          </p:cNvPr>
          <p:cNvSpPr txBox="1"/>
          <p:nvPr/>
        </p:nvSpPr>
        <p:spPr>
          <a:xfrm>
            <a:off x="311524" y="5598458"/>
            <a:ext cx="86150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latin typeface="Helvetica Neue"/>
              </a:rPr>
              <a:t>Defaulter rate is highest when REG_REGION_NOT_WORK_REGION=0 i.e. permanent address and working address is same.</a:t>
            </a:r>
          </a:p>
          <a:p>
            <a:pPr>
              <a:buChar char="•"/>
            </a:pPr>
            <a:r>
              <a:rPr lang="en-US" dirty="0">
                <a:latin typeface="Helvetica Neue"/>
              </a:rPr>
              <a:t>Highest Applicants have Region rating of 2</a:t>
            </a:r>
          </a:p>
        </p:txBody>
      </p:sp>
    </p:spTree>
    <p:extLst>
      <p:ext uri="{BB962C8B-B14F-4D97-AF65-F5344CB8AC3E}">
        <p14:creationId xmlns:p14="http://schemas.microsoft.com/office/powerpoint/2010/main" val="576913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a:t>
            </a:r>
            <a:r>
              <a:rPr lang="en-US" sz="3600" b="1" dirty="0" smtClean="0">
                <a:solidFill>
                  <a:srgbClr val="000000"/>
                </a:solidFill>
                <a:latin typeface="Helvetica Neue"/>
              </a:rPr>
              <a:t>Numerical </a:t>
            </a:r>
            <a:r>
              <a:rPr lang="en-US" sz="3600" b="1" dirty="0">
                <a:solidFill>
                  <a:srgbClr val="000000"/>
                </a:solidFill>
                <a:latin typeface="Helvetica Neue"/>
              </a:rPr>
              <a:t>Variables</a:t>
            </a:r>
            <a:endParaRPr lang="en-US" sz="3600" b="1" dirty="0">
              <a:solidFill>
                <a:srgbClr val="000000"/>
              </a:solidFill>
              <a:latin typeface="Helvetica Neue"/>
            </a:endParaRPr>
          </a:p>
        </p:txBody>
      </p:sp>
      <p:sp>
        <p:nvSpPr>
          <p:cNvPr id="5" name="Rectangle 4"/>
          <p:cNvSpPr/>
          <p:nvPr/>
        </p:nvSpPr>
        <p:spPr>
          <a:xfrm>
            <a:off x="170329" y="5523791"/>
            <a:ext cx="6096000" cy="523220"/>
          </a:xfrm>
          <a:prstGeom prst="rect">
            <a:avLst/>
          </a:prstGeom>
        </p:spPr>
        <p:txBody>
          <a:bodyPr>
            <a:spAutoFit/>
          </a:bodyPr>
          <a:lstStyle/>
          <a:p>
            <a:r>
              <a:rPr lang="en-US" sz="1400" dirty="0">
                <a:solidFill>
                  <a:srgbClr val="000000"/>
                </a:solidFill>
                <a:latin typeface="Helvetica Neue"/>
              </a:rPr>
              <a:t>AMT_INCOME_TOTAL</a:t>
            </a:r>
          </a:p>
          <a:p>
            <a:pPr marL="742950" lvl="1" indent="-285750">
              <a:buFont typeface="Arial" panose="020B0604020202020204" pitchFamily="34" charset="0"/>
              <a:buChar char="•"/>
            </a:pPr>
            <a:r>
              <a:rPr lang="en-US" sz="1400" dirty="0">
                <a:solidFill>
                  <a:srgbClr val="000000"/>
                </a:solidFill>
                <a:latin typeface="Helvetica Neue"/>
              </a:rPr>
              <a:t>As the client's income increases, default rate </a:t>
            </a:r>
            <a:r>
              <a:rPr lang="en-US" sz="1400" dirty="0" smtClean="0">
                <a:solidFill>
                  <a:srgbClr val="000000"/>
                </a:solidFill>
                <a:latin typeface="Helvetica Neue"/>
              </a:rPr>
              <a:t>decreases</a:t>
            </a:r>
            <a:endParaRPr lang="en-US" sz="1400" dirty="0">
              <a:solidFill>
                <a:srgbClr val="000000"/>
              </a:solidFill>
              <a:latin typeface="Helvetica Neue"/>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9" y="1885582"/>
            <a:ext cx="5667521" cy="30928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6329" y="1885582"/>
            <a:ext cx="5821012" cy="3136879"/>
          </a:xfrm>
          <a:prstGeom prst="rect">
            <a:avLst/>
          </a:prstGeom>
        </p:spPr>
      </p:pic>
      <p:sp>
        <p:nvSpPr>
          <p:cNvPr id="8" name="Rectangle 7"/>
          <p:cNvSpPr/>
          <p:nvPr/>
        </p:nvSpPr>
        <p:spPr>
          <a:xfrm>
            <a:off x="6128835" y="5785401"/>
            <a:ext cx="6096000" cy="523220"/>
          </a:xfrm>
          <a:prstGeom prst="rect">
            <a:avLst/>
          </a:prstGeom>
        </p:spPr>
        <p:txBody>
          <a:bodyPr>
            <a:spAutoFit/>
          </a:bodyPr>
          <a:lstStyle/>
          <a:p>
            <a:r>
              <a:rPr lang="en-US" sz="1400" dirty="0">
                <a:solidFill>
                  <a:srgbClr val="000000"/>
                </a:solidFill>
                <a:latin typeface="Helvetica Neue"/>
              </a:rPr>
              <a:t>AMT_ANNUITY</a:t>
            </a:r>
          </a:p>
          <a:p>
            <a:pPr marL="742950" lvl="1" indent="-285750">
              <a:buFont typeface="Arial" panose="020B0604020202020204" pitchFamily="34" charset="0"/>
              <a:buChar char="•"/>
            </a:pPr>
            <a:r>
              <a:rPr lang="en-US" sz="1400" dirty="0">
                <a:solidFill>
                  <a:srgbClr val="000000"/>
                </a:solidFill>
                <a:latin typeface="Helvetica Neue"/>
              </a:rPr>
              <a:t>Quite similar distribution for both Defaulter and Non Defaulter</a:t>
            </a:r>
            <a:endParaRPr lang="en-US" sz="1400" dirty="0">
              <a:solidFill>
                <a:srgbClr val="000000"/>
              </a:solidFill>
              <a:latin typeface="Helvetica Neue"/>
            </a:endParaRPr>
          </a:p>
        </p:txBody>
      </p:sp>
    </p:spTree>
    <p:extLst>
      <p:ext uri="{BB962C8B-B14F-4D97-AF65-F5344CB8AC3E}">
        <p14:creationId xmlns:p14="http://schemas.microsoft.com/office/powerpoint/2010/main" val="2111147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170329" y="190640"/>
            <a:ext cx="5023664" cy="1252805"/>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0000"/>
                </a:solidFill>
                <a:latin typeface="Helvetica Neue"/>
              </a:rPr>
              <a:t>Univariate Analysis of </a:t>
            </a:r>
            <a:r>
              <a:rPr lang="en-US" sz="3600" b="1" dirty="0" smtClean="0">
                <a:solidFill>
                  <a:srgbClr val="000000"/>
                </a:solidFill>
                <a:latin typeface="Helvetica Neue"/>
              </a:rPr>
              <a:t>Numerical </a:t>
            </a:r>
            <a:r>
              <a:rPr lang="en-US" sz="3600" b="1" dirty="0">
                <a:solidFill>
                  <a:srgbClr val="000000"/>
                </a:solidFill>
                <a:latin typeface="Helvetica Neue"/>
              </a:rPr>
              <a:t>Variables</a:t>
            </a:r>
            <a:endParaRPr lang="en-US" sz="3600" b="1" dirty="0">
              <a:solidFill>
                <a:srgbClr val="000000"/>
              </a:solidFill>
              <a:latin typeface="Helvetica Neu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9" y="1646826"/>
            <a:ext cx="5893953" cy="31761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132" y="1443445"/>
            <a:ext cx="5168254" cy="4533333"/>
          </a:xfrm>
          <a:prstGeom prst="rect">
            <a:avLst/>
          </a:prstGeom>
        </p:spPr>
      </p:pic>
      <p:sp>
        <p:nvSpPr>
          <p:cNvPr id="7" name="Rectangle 6"/>
          <p:cNvSpPr/>
          <p:nvPr/>
        </p:nvSpPr>
        <p:spPr>
          <a:xfrm>
            <a:off x="170329" y="5232014"/>
            <a:ext cx="6096000" cy="1200329"/>
          </a:xfrm>
          <a:prstGeom prst="rect">
            <a:avLst/>
          </a:prstGeom>
        </p:spPr>
        <p:txBody>
          <a:bodyPr>
            <a:spAutoFit/>
          </a:bodyPr>
          <a:lstStyle/>
          <a:p>
            <a:pPr lvl="0" defTabSz="914400" eaLnBrk="0" fontAlgn="base" hangingPunct="0">
              <a:spcBef>
                <a:spcPct val="0"/>
              </a:spcBef>
              <a:spcAft>
                <a:spcPct val="0"/>
              </a:spcAft>
              <a:buFontTx/>
              <a:buChar char="•"/>
            </a:pPr>
            <a:r>
              <a:rPr lang="en-US" altLang="en-US" dirty="0" smtClean="0">
                <a:solidFill>
                  <a:srgbClr val="000000"/>
                </a:solidFill>
                <a:cs typeface="Courier New" panose="02070309020205020404" pitchFamily="49" charset="0"/>
              </a:rPr>
              <a:t>AMT_CREDIT</a:t>
            </a:r>
            <a:r>
              <a:rPr lang="en-US" altLang="en-US" dirty="0">
                <a:solidFill>
                  <a:srgbClr val="000000"/>
                </a:solidFill>
              </a:rPr>
              <a:t> and </a:t>
            </a:r>
            <a:r>
              <a:rPr lang="en-US" altLang="en-US" dirty="0">
                <a:solidFill>
                  <a:srgbClr val="000000"/>
                </a:solidFill>
                <a:cs typeface="Courier New" panose="02070309020205020404" pitchFamily="49" charset="0"/>
              </a:rPr>
              <a:t>AMT_GOODS_PRICE</a:t>
            </a:r>
            <a:r>
              <a:rPr lang="en-US" altLang="en-US" dirty="0">
                <a:solidFill>
                  <a:srgbClr val="000000"/>
                </a:solidFill>
              </a:rPr>
              <a:t> have linear relation.</a:t>
            </a:r>
          </a:p>
          <a:p>
            <a:pPr lvl="0" defTabSz="914400" eaLnBrk="0" fontAlgn="base" hangingPunct="0">
              <a:spcBef>
                <a:spcPct val="0"/>
              </a:spcBef>
              <a:spcAft>
                <a:spcPct val="0"/>
              </a:spcAft>
              <a:buFontTx/>
              <a:buChar char="•"/>
            </a:pPr>
            <a:r>
              <a:rPr lang="en-US" altLang="en-US" dirty="0">
                <a:solidFill>
                  <a:srgbClr val="000000"/>
                </a:solidFill>
              </a:rPr>
              <a:t>For lower range of </a:t>
            </a:r>
            <a:r>
              <a:rPr lang="en-US" altLang="en-US" dirty="0">
                <a:solidFill>
                  <a:srgbClr val="000000"/>
                </a:solidFill>
                <a:cs typeface="Courier New" panose="02070309020205020404" pitchFamily="49" charset="0"/>
              </a:rPr>
              <a:t>AMT_CREDIT</a:t>
            </a:r>
            <a:r>
              <a:rPr lang="en-US" altLang="en-US" dirty="0">
                <a:solidFill>
                  <a:srgbClr val="000000"/>
                </a:solidFill>
              </a:rPr>
              <a:t> and </a:t>
            </a:r>
            <a:r>
              <a:rPr lang="en-US" altLang="en-US" dirty="0">
                <a:solidFill>
                  <a:srgbClr val="000000"/>
                </a:solidFill>
                <a:cs typeface="Courier New" panose="02070309020205020404" pitchFamily="49" charset="0"/>
              </a:rPr>
              <a:t>AMT_GOODS_PRICE</a:t>
            </a:r>
            <a:r>
              <a:rPr lang="en-US" altLang="en-US" dirty="0">
                <a:solidFill>
                  <a:srgbClr val="000000"/>
                </a:solidFill>
              </a:rPr>
              <a:t>, default rate is high but amount of defaulters is less as distribution is narrow</a:t>
            </a:r>
            <a:r>
              <a:rPr lang="en-US" altLang="en-US" dirty="0" smtClean="0">
                <a:solidFill>
                  <a:srgbClr val="000000"/>
                </a:solidFill>
              </a:rPr>
              <a:t>.</a:t>
            </a:r>
            <a:endParaRPr lang="en-US" altLang="en-US" dirty="0">
              <a:solidFill>
                <a:srgbClr val="000000"/>
              </a:solidFill>
            </a:endParaRPr>
          </a:p>
        </p:txBody>
      </p:sp>
    </p:spTree>
    <p:extLst>
      <p:ext uri="{BB962C8B-B14F-4D97-AF65-F5344CB8AC3E}">
        <p14:creationId xmlns:p14="http://schemas.microsoft.com/office/powerpoint/2010/main" val="2341606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solidFill>
                  <a:srgbClr val="000000"/>
                </a:solidFill>
                <a:latin typeface="Helvetica Neue"/>
              </a:rPr>
              <a:t>Bivariate Analysis </a:t>
            </a:r>
            <a:r>
              <a:rPr lang="en-US" sz="3600" b="1" dirty="0">
                <a:solidFill>
                  <a:srgbClr val="000000"/>
                </a:solidFill>
                <a:latin typeface="Helvetica Neue"/>
              </a:rPr>
              <a:t>of </a:t>
            </a:r>
            <a:r>
              <a:rPr lang="en-US" sz="3600" b="1" dirty="0" smtClean="0">
                <a:solidFill>
                  <a:srgbClr val="000000"/>
                </a:solidFill>
                <a:latin typeface="Helvetica Neue"/>
              </a:rPr>
              <a:t>Categorical vs. Numerical </a:t>
            </a:r>
            <a:r>
              <a:rPr lang="en-US" sz="3600" b="1" dirty="0">
                <a:solidFill>
                  <a:srgbClr val="000000"/>
                </a:solidFill>
                <a:latin typeface="Helvetica Neue"/>
              </a:rPr>
              <a:t>Variables</a:t>
            </a:r>
            <a:endParaRPr lang="en-US" sz="3600" b="1" dirty="0">
              <a:solidFill>
                <a:srgbClr val="000000"/>
              </a:solidFill>
              <a:latin typeface="Helvetica Neue"/>
            </a:endParaRPr>
          </a:p>
        </p:txBody>
      </p:sp>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06186" y="5103099"/>
            <a:ext cx="4365812" cy="1015663"/>
          </a:xfrm>
          <a:prstGeom prst="rect">
            <a:avLst/>
          </a:prstGeom>
        </p:spPr>
        <p:txBody>
          <a:bodyPr wrap="square">
            <a:spAutoFit/>
          </a:bodyPr>
          <a:lstStyle/>
          <a:p>
            <a:r>
              <a:rPr lang="en-US" sz="1200" dirty="0">
                <a:solidFill>
                  <a:srgbClr val="000000"/>
                </a:solidFill>
                <a:latin typeface="Helvetica Neue"/>
              </a:rPr>
              <a:t>The graphs for Loan Payment Difficulties and Loan Non-Payment Difficulties </a:t>
            </a:r>
            <a:r>
              <a:rPr lang="en-US" sz="1200" dirty="0" smtClean="0">
                <a:solidFill>
                  <a:srgbClr val="000000"/>
                </a:solidFill>
                <a:latin typeface="Helvetica Neue"/>
              </a:rPr>
              <a:t>appears </a:t>
            </a:r>
            <a:r>
              <a:rPr lang="en-US" sz="1200" dirty="0">
                <a:solidFill>
                  <a:srgbClr val="000000"/>
                </a:solidFill>
                <a:latin typeface="Helvetica Neue"/>
              </a:rPr>
              <a:t>to be similar. We observe that Family status of 'civil marriage', 'marriage' and 'separated' of Academic degree education are having higher number of credits than others</a:t>
            </a:r>
            <a:r>
              <a:rPr lang="en-US" sz="1200" dirty="0" smtClean="0">
                <a:solidFill>
                  <a:srgbClr val="000000"/>
                </a:solidFill>
                <a:latin typeface="Helvetica Neue"/>
              </a:rPr>
              <a:t>.</a:t>
            </a:r>
            <a:endParaRPr lang="en-US" sz="1200" b="0" i="0" dirty="0">
              <a:solidFill>
                <a:srgbClr val="000000"/>
              </a:solidFill>
              <a:effectLst/>
              <a:latin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4" y="2122260"/>
            <a:ext cx="5904418" cy="25769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930" y="3314566"/>
            <a:ext cx="5904419" cy="2576957"/>
          </a:xfrm>
          <a:prstGeom prst="rect">
            <a:avLst/>
          </a:prstGeom>
        </p:spPr>
      </p:pic>
      <p:sp>
        <p:nvSpPr>
          <p:cNvPr id="7" name="Rectangle 6"/>
          <p:cNvSpPr/>
          <p:nvPr/>
        </p:nvSpPr>
        <p:spPr>
          <a:xfrm>
            <a:off x="9552337" y="1909611"/>
            <a:ext cx="2537012" cy="1015663"/>
          </a:xfrm>
          <a:prstGeom prst="rect">
            <a:avLst/>
          </a:prstGeom>
        </p:spPr>
        <p:txBody>
          <a:bodyPr wrap="square">
            <a:spAutoFit/>
          </a:bodyPr>
          <a:lstStyle/>
          <a:p>
            <a:r>
              <a:rPr lang="en-US" sz="1200" dirty="0">
                <a:solidFill>
                  <a:srgbClr val="000000"/>
                </a:solidFill>
                <a:latin typeface="Helvetica Neue"/>
              </a:rPr>
              <a:t>Most of the outliers are from Education type 'Higher education' and 'Secondary'. Civil marriage for Academic degree is having most of the credits in the third quartile.</a:t>
            </a:r>
            <a:endParaRPr lang="en-US" sz="1200" dirty="0">
              <a:solidFill>
                <a:srgbClr val="000000"/>
              </a:solidFill>
              <a:latin typeface="Helvetica Neue"/>
            </a:endParaRPr>
          </a:p>
        </p:txBody>
      </p:sp>
    </p:spTree>
    <p:extLst>
      <p:ext uri="{BB962C8B-B14F-4D97-AF65-F5344CB8AC3E}">
        <p14:creationId xmlns:p14="http://schemas.microsoft.com/office/powerpoint/2010/main" val="85587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solidFill>
                  <a:srgbClr val="000000"/>
                </a:solidFill>
                <a:latin typeface="Helvetica Neue"/>
              </a:rPr>
              <a:t>Bivariate Analysis </a:t>
            </a:r>
            <a:r>
              <a:rPr lang="en-US" sz="3600" b="1" dirty="0">
                <a:solidFill>
                  <a:srgbClr val="000000"/>
                </a:solidFill>
                <a:latin typeface="Helvetica Neue"/>
              </a:rPr>
              <a:t>of </a:t>
            </a:r>
            <a:r>
              <a:rPr lang="en-US" sz="3600" b="1" dirty="0" smtClean="0">
                <a:solidFill>
                  <a:srgbClr val="000000"/>
                </a:solidFill>
                <a:latin typeface="Helvetica Neue"/>
              </a:rPr>
              <a:t>Categorical vs. Numerical </a:t>
            </a:r>
            <a:r>
              <a:rPr lang="en-US" sz="3600" b="1" dirty="0">
                <a:solidFill>
                  <a:srgbClr val="000000"/>
                </a:solidFill>
                <a:latin typeface="Helvetica Neue"/>
              </a:rPr>
              <a:t>Variables</a:t>
            </a:r>
            <a:endParaRPr lang="en-US" sz="3600" b="1" dirty="0">
              <a:solidFill>
                <a:srgbClr val="000000"/>
              </a:solidFill>
              <a:latin typeface="Helvetica Neue"/>
            </a:endParaRPr>
          </a:p>
        </p:txBody>
      </p:sp>
      <p:pic>
        <p:nvPicPr>
          <p:cNvPr id="4"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6874807" y="4572526"/>
            <a:ext cx="3192558" cy="1200329"/>
          </a:xfrm>
          <a:prstGeom prst="rect">
            <a:avLst/>
          </a:prstGeom>
        </p:spPr>
        <p:txBody>
          <a:bodyPr wrap="square">
            <a:spAutoFit/>
          </a:bodyPr>
          <a:lstStyle/>
          <a:p>
            <a:r>
              <a:rPr lang="en-US" sz="1200" dirty="0">
                <a:solidFill>
                  <a:srgbClr val="000000"/>
                </a:solidFill>
                <a:latin typeface="Helvetica Neue"/>
              </a:rPr>
              <a:t>The graphs for Loan Payment Difficulties and Loan- Non Payment Difficulties </a:t>
            </a:r>
            <a:r>
              <a:rPr lang="en-US" sz="1200" dirty="0" smtClean="0">
                <a:solidFill>
                  <a:srgbClr val="000000"/>
                </a:solidFill>
                <a:latin typeface="Helvetica Neue"/>
              </a:rPr>
              <a:t>appears </a:t>
            </a:r>
            <a:r>
              <a:rPr lang="en-US" sz="1200" dirty="0">
                <a:solidFill>
                  <a:srgbClr val="000000"/>
                </a:solidFill>
                <a:latin typeface="Helvetica Neue"/>
              </a:rPr>
              <a:t>to be similar. We observe that Family status of 'single', </a:t>
            </a:r>
            <a:r>
              <a:rPr lang="en-US" sz="1200" dirty="0" smtClean="0">
                <a:solidFill>
                  <a:srgbClr val="000000"/>
                </a:solidFill>
                <a:latin typeface="Helvetica Neue"/>
              </a:rPr>
              <a:t>'separated</a:t>
            </a:r>
            <a:r>
              <a:rPr lang="en-US" sz="1200" dirty="0">
                <a:solidFill>
                  <a:srgbClr val="000000"/>
                </a:solidFill>
                <a:latin typeface="Helvetica Neue"/>
              </a:rPr>
              <a:t>' and 'married' of income range </a:t>
            </a:r>
            <a:r>
              <a:rPr lang="en-US" sz="1200" dirty="0" smtClean="0">
                <a:solidFill>
                  <a:srgbClr val="000000"/>
                </a:solidFill>
                <a:latin typeface="Helvetica Neue"/>
              </a:rPr>
              <a:t>very high </a:t>
            </a:r>
            <a:r>
              <a:rPr lang="en-US" sz="1200" dirty="0">
                <a:solidFill>
                  <a:srgbClr val="000000"/>
                </a:solidFill>
                <a:latin typeface="Helvetica Neue"/>
              </a:rPr>
              <a:t>are having higher number of credits than others.</a:t>
            </a:r>
            <a:endParaRPr lang="en-US" sz="1200" b="0" i="0" dirty="0">
              <a:solidFill>
                <a:srgbClr val="000000"/>
              </a:solidFill>
              <a:effectLst/>
              <a:latin typeface="Helvetica Neue"/>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036" y="1282082"/>
            <a:ext cx="5823739" cy="26266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82" y="3908741"/>
            <a:ext cx="6414253" cy="2725142"/>
          </a:xfrm>
          <a:prstGeom prst="rect">
            <a:avLst/>
          </a:prstGeom>
        </p:spPr>
      </p:pic>
    </p:spTree>
    <p:extLst>
      <p:ext uri="{BB962C8B-B14F-4D97-AF65-F5344CB8AC3E}">
        <p14:creationId xmlns:p14="http://schemas.microsoft.com/office/powerpoint/2010/main" val="1787308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solidFill>
                  <a:srgbClr val="000000"/>
                </a:solidFill>
                <a:latin typeface="Helvetica Neue"/>
              </a:rPr>
              <a:t>Bivariate Analysis </a:t>
            </a:r>
            <a:r>
              <a:rPr lang="en-US" sz="3600" b="1" dirty="0">
                <a:solidFill>
                  <a:srgbClr val="000000"/>
                </a:solidFill>
                <a:latin typeface="Helvetica Neue"/>
              </a:rPr>
              <a:t>of </a:t>
            </a:r>
            <a:r>
              <a:rPr lang="en-US" sz="3600" b="1" dirty="0" smtClean="0">
                <a:solidFill>
                  <a:srgbClr val="000000"/>
                </a:solidFill>
                <a:latin typeface="Helvetica Neue"/>
              </a:rPr>
              <a:t>Categorical vs. </a:t>
            </a:r>
            <a:r>
              <a:rPr lang="en-US" sz="3600" b="1" dirty="0">
                <a:solidFill>
                  <a:srgbClr val="000000"/>
                </a:solidFill>
                <a:latin typeface="Helvetica Neue"/>
              </a:rPr>
              <a:t>Categorical </a:t>
            </a:r>
            <a:r>
              <a:rPr lang="en-US" sz="3600" b="1" dirty="0" smtClean="0">
                <a:solidFill>
                  <a:srgbClr val="000000"/>
                </a:solidFill>
                <a:latin typeface="Helvetica Neue"/>
              </a:rPr>
              <a:t>Variables</a:t>
            </a:r>
            <a:endParaRPr lang="en-US" sz="3600" b="1" dirty="0">
              <a:solidFill>
                <a:srgbClr val="000000"/>
              </a:solidFill>
              <a:latin typeface="Helvetica Neue"/>
            </a:endParaRPr>
          </a:p>
        </p:txBody>
      </p:sp>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86" y="2035662"/>
            <a:ext cx="2296130" cy="2132925"/>
          </a:xfrm>
          <a:prstGeom prst="rect">
            <a:avLst/>
          </a:prstGeom>
        </p:spPr>
      </p:pic>
      <p:sp>
        <p:nvSpPr>
          <p:cNvPr id="6" name="Rectangle 5"/>
          <p:cNvSpPr/>
          <p:nvPr/>
        </p:nvSpPr>
        <p:spPr>
          <a:xfrm>
            <a:off x="2502316" y="2354201"/>
            <a:ext cx="2698379" cy="830997"/>
          </a:xfrm>
          <a:prstGeom prst="rect">
            <a:avLst/>
          </a:prstGeom>
        </p:spPr>
        <p:txBody>
          <a:bodyPr wrap="square">
            <a:spAutoFit/>
          </a:bodyPr>
          <a:lstStyle/>
          <a:p>
            <a:pPr lvl="0" defTabSz="914400" eaLnBrk="0" fontAlgn="base" hangingPunct="0">
              <a:spcBef>
                <a:spcPct val="0"/>
              </a:spcBef>
              <a:spcAft>
                <a:spcPct val="0"/>
              </a:spcAft>
            </a:pPr>
            <a:r>
              <a:rPr lang="en-US" altLang="en-US" sz="1200" dirty="0" smtClean="0">
                <a:solidFill>
                  <a:srgbClr val="000000"/>
                </a:solidFill>
              </a:rPr>
              <a:t>Maximum </a:t>
            </a:r>
            <a:r>
              <a:rPr lang="en-US" altLang="en-US" sz="1200" dirty="0">
                <a:solidFill>
                  <a:srgbClr val="000000"/>
                </a:solidFill>
              </a:rPr>
              <a:t>number of clients in dataset are </a:t>
            </a:r>
            <a:r>
              <a:rPr lang="en-US" altLang="en-US" sz="1200" dirty="0" smtClean="0">
                <a:solidFill>
                  <a:srgbClr val="000000"/>
                </a:solidFill>
                <a:cs typeface="Courier New" panose="02070309020205020404" pitchFamily="49" charset="0"/>
              </a:rPr>
              <a:t>Working</a:t>
            </a:r>
            <a:r>
              <a:rPr lang="en-US" altLang="en-US" sz="1200" dirty="0" smtClean="0">
                <a:solidFill>
                  <a:srgbClr val="000000"/>
                </a:solidFill>
              </a:rPr>
              <a:t>. Default </a:t>
            </a:r>
            <a:r>
              <a:rPr lang="en-US" altLang="en-US" sz="1200" dirty="0">
                <a:solidFill>
                  <a:srgbClr val="000000"/>
                </a:solidFill>
              </a:rPr>
              <a:t>rate is high for clients who are </a:t>
            </a:r>
            <a:r>
              <a:rPr lang="en-US" altLang="en-US" sz="1200" dirty="0">
                <a:solidFill>
                  <a:srgbClr val="000000"/>
                </a:solidFill>
                <a:cs typeface="Courier New" panose="02070309020205020404" pitchFamily="49" charset="0"/>
              </a:rPr>
              <a:t>Unemployed</a:t>
            </a:r>
            <a:r>
              <a:rPr lang="en-US" altLang="en-US" sz="1200" dirty="0">
                <a:solidFill>
                  <a:srgbClr val="000000"/>
                </a:solidFill>
              </a:rPr>
              <a:t> or are on </a:t>
            </a:r>
            <a:r>
              <a:rPr lang="en-US" altLang="en-US" sz="1200" dirty="0" smtClean="0">
                <a:solidFill>
                  <a:srgbClr val="000000"/>
                </a:solidFill>
                <a:cs typeface="Courier New" panose="02070309020205020404" pitchFamily="49" charset="0"/>
              </a:rPr>
              <a:t>Maternity leave</a:t>
            </a:r>
            <a:endParaRPr lang="en-US" altLang="en-US" sz="1200" dirty="0">
              <a:solidFill>
                <a:srgbClr val="00000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14" y="4464275"/>
            <a:ext cx="2641119" cy="2103833"/>
          </a:xfrm>
          <a:prstGeom prst="rect">
            <a:avLst/>
          </a:prstGeom>
        </p:spPr>
      </p:pic>
      <p:sp>
        <p:nvSpPr>
          <p:cNvPr id="8" name="Rectangle 7"/>
          <p:cNvSpPr/>
          <p:nvPr/>
        </p:nvSpPr>
        <p:spPr>
          <a:xfrm>
            <a:off x="2737833" y="5029199"/>
            <a:ext cx="2752165" cy="577081"/>
          </a:xfrm>
          <a:prstGeom prst="rect">
            <a:avLst/>
          </a:prstGeom>
        </p:spPr>
        <p:txBody>
          <a:bodyPr wrap="square">
            <a:spAutoFit/>
          </a:bodyPr>
          <a:lstStyle/>
          <a:p>
            <a:r>
              <a:rPr lang="en-US" sz="1050" dirty="0">
                <a:solidFill>
                  <a:srgbClr val="000000"/>
                </a:solidFill>
                <a:latin typeface="Helvetica Neue"/>
              </a:rPr>
              <a:t>From the plot above we can say that clients with 'LOW' Income range have maximum % of Loan-Payment Difficulties.</a:t>
            </a:r>
            <a:endParaRPr lang="en-US" sz="1050" b="0" i="0" dirty="0">
              <a:solidFill>
                <a:srgbClr val="000000"/>
              </a:solidFill>
              <a:effectLst/>
              <a:latin typeface="Helvetica Neue"/>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4494" y="1145866"/>
            <a:ext cx="2995124" cy="2554664"/>
          </a:xfrm>
          <a:prstGeom prst="rect">
            <a:avLst/>
          </a:prstGeom>
        </p:spPr>
      </p:pic>
      <p:sp>
        <p:nvSpPr>
          <p:cNvPr id="10" name="Rectangle 9"/>
          <p:cNvSpPr/>
          <p:nvPr/>
        </p:nvSpPr>
        <p:spPr>
          <a:xfrm>
            <a:off x="9459618" y="2354201"/>
            <a:ext cx="2550286" cy="938719"/>
          </a:xfrm>
          <a:prstGeom prst="rect">
            <a:avLst/>
          </a:prstGeom>
        </p:spPr>
        <p:txBody>
          <a:bodyPr wrap="square">
            <a:spAutoFit/>
          </a:bodyPr>
          <a:lstStyle/>
          <a:p>
            <a:r>
              <a:rPr lang="en-US" sz="1100" dirty="0">
                <a:solidFill>
                  <a:srgbClr val="000000"/>
                </a:solidFill>
                <a:latin typeface="Helvetica Neue"/>
              </a:rPr>
              <a:t>Number Cash loans is quite higher than Revolving </a:t>
            </a:r>
            <a:r>
              <a:rPr lang="en-US" sz="1100" dirty="0" smtClean="0">
                <a:solidFill>
                  <a:srgbClr val="000000"/>
                </a:solidFill>
                <a:latin typeface="Helvetica Neue"/>
              </a:rPr>
              <a:t>Loans. Clients </a:t>
            </a:r>
            <a:r>
              <a:rPr lang="en-US" sz="1100" dirty="0">
                <a:solidFill>
                  <a:srgbClr val="000000"/>
                </a:solidFill>
                <a:latin typeface="Helvetica Neue"/>
              </a:rPr>
              <a:t>with 'Cash loans' contract type have maximum % of </a:t>
            </a:r>
            <a:r>
              <a:rPr lang="en-US" sz="1100" dirty="0" smtClean="0">
                <a:solidFill>
                  <a:srgbClr val="000000"/>
                </a:solidFill>
                <a:latin typeface="Helvetica Neue"/>
              </a:rPr>
              <a:t>Loan-Payment </a:t>
            </a:r>
            <a:r>
              <a:rPr lang="en-US" sz="1100" dirty="0">
                <a:solidFill>
                  <a:srgbClr val="000000"/>
                </a:solidFill>
                <a:latin typeface="Helvetica Neue"/>
              </a:rPr>
              <a:t>Difficulties.</a:t>
            </a:r>
            <a:endParaRPr lang="en-US" sz="1100" b="0" i="0" dirty="0">
              <a:solidFill>
                <a:srgbClr val="000000"/>
              </a:solidFill>
              <a:effectLst/>
              <a:latin typeface="Helvetica Neue"/>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4494" y="3911419"/>
            <a:ext cx="2995124" cy="2472228"/>
          </a:xfrm>
          <a:prstGeom prst="rect">
            <a:avLst/>
          </a:prstGeom>
        </p:spPr>
      </p:pic>
      <p:sp>
        <p:nvSpPr>
          <p:cNvPr id="12" name="Rectangle 11"/>
          <p:cNvSpPr/>
          <p:nvPr/>
        </p:nvSpPr>
        <p:spPr>
          <a:xfrm>
            <a:off x="9459618" y="4305924"/>
            <a:ext cx="2399165" cy="1446550"/>
          </a:xfrm>
          <a:prstGeom prst="rect">
            <a:avLst/>
          </a:prstGeom>
        </p:spPr>
        <p:txBody>
          <a:bodyPr wrap="square">
            <a:spAutoFit/>
          </a:bodyPr>
          <a:lstStyle/>
          <a:p>
            <a:r>
              <a:rPr lang="en-US" sz="1100" dirty="0">
                <a:solidFill>
                  <a:srgbClr val="000000"/>
                </a:solidFill>
                <a:latin typeface="Helvetica Neue"/>
              </a:rPr>
              <a:t>Clients with 'Lower secondary' education type have maximum % of Loan-Payment </a:t>
            </a:r>
            <a:r>
              <a:rPr lang="en-US" sz="1100" dirty="0" smtClean="0">
                <a:solidFill>
                  <a:srgbClr val="000000"/>
                </a:solidFill>
                <a:latin typeface="Helvetica Neue"/>
              </a:rPr>
              <a:t>Difficulties. Maximum </a:t>
            </a:r>
            <a:r>
              <a:rPr lang="en-US" sz="1100" dirty="0">
                <a:solidFill>
                  <a:srgbClr val="000000"/>
                </a:solidFill>
                <a:latin typeface="Helvetica Neue"/>
              </a:rPr>
              <a:t>clients are from Secondary/ secondary special and Higher Education </a:t>
            </a:r>
            <a:r>
              <a:rPr lang="en-US" sz="1100" dirty="0" smtClean="0">
                <a:solidFill>
                  <a:srgbClr val="000000"/>
                </a:solidFill>
                <a:latin typeface="Helvetica Neue"/>
              </a:rPr>
              <a:t>background. Default </a:t>
            </a:r>
            <a:r>
              <a:rPr lang="en-US" sz="1100" dirty="0">
                <a:solidFill>
                  <a:srgbClr val="000000"/>
                </a:solidFill>
                <a:latin typeface="Helvetica Neue"/>
              </a:rPr>
              <a:t>rate is quite low for Higher Education clients.</a:t>
            </a:r>
            <a:endParaRPr lang="en-US" sz="1100" b="0" i="0" dirty="0">
              <a:solidFill>
                <a:srgbClr val="000000"/>
              </a:solidFill>
              <a:effectLst/>
              <a:latin typeface="Helvetica Neue"/>
            </a:endParaRPr>
          </a:p>
        </p:txBody>
      </p:sp>
    </p:spTree>
    <p:extLst>
      <p:ext uri="{BB962C8B-B14F-4D97-AF65-F5344CB8AC3E}">
        <p14:creationId xmlns:p14="http://schemas.microsoft.com/office/powerpoint/2010/main" val="2028041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solidFill>
                  <a:srgbClr val="000000"/>
                </a:solidFill>
                <a:latin typeface="Helvetica Neue"/>
              </a:rPr>
              <a:t>Bivariate Analysis </a:t>
            </a:r>
            <a:r>
              <a:rPr lang="en-US" sz="3600" b="1" dirty="0">
                <a:solidFill>
                  <a:srgbClr val="000000"/>
                </a:solidFill>
                <a:latin typeface="Helvetica Neue"/>
              </a:rPr>
              <a:t>of </a:t>
            </a:r>
            <a:r>
              <a:rPr lang="en-US" sz="3600" b="1" dirty="0" smtClean="0">
                <a:solidFill>
                  <a:srgbClr val="000000"/>
                </a:solidFill>
                <a:latin typeface="Helvetica Neue"/>
              </a:rPr>
              <a:t>Categorical vs. </a:t>
            </a:r>
            <a:r>
              <a:rPr lang="en-US" sz="3600" b="1" dirty="0">
                <a:solidFill>
                  <a:srgbClr val="000000"/>
                </a:solidFill>
                <a:latin typeface="Helvetica Neue"/>
              </a:rPr>
              <a:t>Categorical </a:t>
            </a:r>
            <a:r>
              <a:rPr lang="en-US" sz="3600" b="1" dirty="0" smtClean="0">
                <a:solidFill>
                  <a:srgbClr val="000000"/>
                </a:solidFill>
                <a:latin typeface="Helvetica Neue"/>
              </a:rPr>
              <a:t>Variables</a:t>
            </a:r>
            <a:endParaRPr lang="en-US" sz="3600" b="1" dirty="0">
              <a:solidFill>
                <a:srgbClr val="000000"/>
              </a:solidFill>
              <a:latin typeface="Helvetica Neue"/>
            </a:endParaRPr>
          </a:p>
        </p:txBody>
      </p:sp>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015395506"/>
              </p:ext>
            </p:extLst>
          </p:nvPr>
        </p:nvGraphicFramePr>
        <p:xfrm>
          <a:off x="107574" y="2070846"/>
          <a:ext cx="6938685" cy="4285131"/>
        </p:xfrm>
        <a:graphic>
          <a:graphicData uri="http://schemas.openxmlformats.org/drawingml/2006/table">
            <a:tbl>
              <a:tblPr>
                <a:tableStyleId>{2D5ABB26-0587-4C30-8999-92F81FD0307C}</a:tableStyleId>
              </a:tblPr>
              <a:tblGrid>
                <a:gridCol w="1075767"/>
                <a:gridCol w="1577788"/>
                <a:gridCol w="824753"/>
                <a:gridCol w="833718"/>
                <a:gridCol w="779929"/>
                <a:gridCol w="977153"/>
                <a:gridCol w="869577"/>
              </a:tblGrid>
              <a:tr h="751623">
                <a:tc>
                  <a:txBody>
                    <a:bodyPr/>
                    <a:lstStyle/>
                    <a:p>
                      <a:pPr algn="r" fontAlgn="ctr"/>
                      <a:r>
                        <a:rPr lang="en-IN" sz="1050" dirty="0">
                          <a:effectLst/>
                        </a:rPr>
                        <a:t/>
                      </a:r>
                      <a:br>
                        <a:rPr lang="en-IN" sz="1050" dirty="0">
                          <a:effectLst/>
                        </a:rPr>
                      </a:b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dirty="0" smtClean="0">
                          <a:effectLst/>
                        </a:rPr>
                        <a:t>NAME_EDUCATION_TYPE</a:t>
                      </a: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dirty="0" smtClean="0">
                          <a:effectLst/>
                        </a:rPr>
                        <a:t>Academic degree</a:t>
                      </a:r>
                      <a:endParaRPr lang="en-IN" sz="1050" b="1" dirty="0" smtClean="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dirty="0" smtClean="0">
                          <a:effectLst/>
                        </a:rPr>
                        <a:t>Higher education</a:t>
                      </a:r>
                      <a:endParaRPr lang="en-IN" sz="1050" b="1" dirty="0" smtClean="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dirty="0" smtClean="0">
                          <a:effectLst/>
                        </a:rPr>
                        <a:t>Incomplete higher</a:t>
                      </a:r>
                      <a:endParaRPr lang="en-IN" sz="1050" b="1" dirty="0" smtClean="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050" dirty="0" smtClean="0">
                          <a:effectLst/>
                        </a:rPr>
                        <a:t>Lower secondary</a:t>
                      </a:r>
                      <a:endParaRPr lang="en-IN" sz="1050" b="1" dirty="0" smtClean="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smtClean="0">
                          <a:effectLst/>
                        </a:rPr>
                        <a:t>Secondary / secondary special</a:t>
                      </a:r>
                      <a:endParaRPr lang="en-IN" sz="1050" b="1" dirty="0" smtClean="0">
                        <a:effectLst/>
                      </a:endParaRPr>
                    </a:p>
                  </a:txBody>
                  <a:tcPr marL="76339" marR="76339" marT="38170" marB="38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6178">
                <a:tc>
                  <a:txBody>
                    <a:bodyPr/>
                    <a:lstStyle/>
                    <a:p>
                      <a:pPr algn="r" fontAlgn="ctr"/>
                      <a:r>
                        <a:rPr lang="en-IN" sz="1050">
                          <a:effectLst/>
                        </a:rPr>
                        <a:t>CODE_GENDER</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dirty="0">
                          <a:effectLst/>
                        </a:rPr>
                        <a:t>AMT_INCOME_RANGE</a:t>
                      </a:r>
                      <a:endParaRPr lang="en-IN" sz="1050" b="1" dirty="0">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rowSpan="5">
                  <a:txBody>
                    <a:bodyPr/>
                    <a:lstStyle/>
                    <a:p>
                      <a:pPr algn="r" fontAlgn="ctr"/>
                      <a:r>
                        <a:rPr lang="en-IN" sz="1050">
                          <a:effectLst/>
                        </a:rPr>
                        <a:t>F</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VERY_LOW</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0.055954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0.086399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0.080271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0.076729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vMerge="1">
                  <a:txBody>
                    <a:bodyPr/>
                    <a:lstStyle/>
                    <a:p>
                      <a:endParaRPr lang="en-IN"/>
                    </a:p>
                  </a:txBody>
                  <a:tcPr/>
                </a:tc>
                <a:tc>
                  <a:txBody>
                    <a:bodyPr/>
                    <a:lstStyle/>
                    <a:p>
                      <a:pPr algn="r" fontAlgn="ctr"/>
                      <a:r>
                        <a:rPr lang="en-IN" sz="1050">
                          <a:effectLst/>
                        </a:rPr>
                        <a:t>LOW</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0.048882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0.080340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0.114206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0.079530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vMerge="1">
                  <a:txBody>
                    <a:bodyPr/>
                    <a:lstStyle/>
                    <a:p>
                      <a:endParaRPr lang="en-IN"/>
                    </a:p>
                  </a:txBody>
                  <a:tcPr/>
                </a:tc>
                <a:tc>
                  <a:txBody>
                    <a:bodyPr/>
                    <a:lstStyle/>
                    <a:p>
                      <a:pPr algn="r" fontAlgn="ctr"/>
                      <a:r>
                        <a:rPr lang="en-IN" sz="1050">
                          <a:effectLst/>
                        </a:rPr>
                        <a:t>MEDIUM</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0.050563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0.078257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0.097403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0.076118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vMerge="1">
                  <a:txBody>
                    <a:bodyPr/>
                    <a:lstStyle/>
                    <a:p>
                      <a:endParaRPr lang="en-IN"/>
                    </a:p>
                  </a:txBody>
                  <a:tcPr/>
                </a:tc>
                <a:tc>
                  <a:txBody>
                    <a:bodyPr/>
                    <a:lstStyle/>
                    <a:p>
                      <a:pPr algn="r" fontAlgn="ctr"/>
                      <a:r>
                        <a:rPr lang="en-IN" sz="1050">
                          <a:effectLst/>
                        </a:rPr>
                        <a:t>HIGH</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0.071429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0.041831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0.077329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0.044118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0.071437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vMerge="1">
                  <a:txBody>
                    <a:bodyPr/>
                    <a:lstStyle/>
                    <a:p>
                      <a:endParaRPr lang="en-IN"/>
                    </a:p>
                  </a:txBody>
                  <a:tcPr/>
                </a:tc>
                <a:tc>
                  <a:txBody>
                    <a:bodyPr/>
                    <a:lstStyle/>
                    <a:p>
                      <a:pPr algn="r" fontAlgn="ctr"/>
                      <a:r>
                        <a:rPr lang="en-IN" sz="1050">
                          <a:effectLst/>
                        </a:rPr>
                        <a:t>VERY_HIGH</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0.181818</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0.041266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0.081395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0.072107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rowSpan="5">
                  <a:txBody>
                    <a:bodyPr/>
                    <a:lstStyle/>
                    <a:p>
                      <a:pPr algn="r" fontAlgn="ctr"/>
                      <a:r>
                        <a:rPr lang="en-IN" sz="1050">
                          <a:effectLst/>
                        </a:rPr>
                        <a:t>M</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VERY_LOW</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0.080411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0.123967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0.125000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0.118089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vMerge="1">
                  <a:txBody>
                    <a:bodyPr/>
                    <a:lstStyle/>
                    <a:p>
                      <a:endParaRPr lang="en-IN"/>
                    </a:p>
                  </a:txBody>
                  <a:tcPr/>
                </a:tc>
                <a:tc>
                  <a:txBody>
                    <a:bodyPr/>
                    <a:lstStyle/>
                    <a:p>
                      <a:pPr algn="r" fontAlgn="ctr"/>
                      <a:r>
                        <a:rPr lang="en-IN" sz="1050">
                          <a:effectLst/>
                        </a:rPr>
                        <a:t>LOW</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0.073346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0.096882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0.143451</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0.123830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vMerge="1">
                  <a:txBody>
                    <a:bodyPr/>
                    <a:lstStyle/>
                    <a:p>
                      <a:endParaRPr lang="en-IN"/>
                    </a:p>
                  </a:txBody>
                  <a:tcPr/>
                </a:tc>
                <a:tc>
                  <a:txBody>
                    <a:bodyPr/>
                    <a:lstStyle/>
                    <a:p>
                      <a:pPr algn="r" fontAlgn="ctr"/>
                      <a:r>
                        <a:rPr lang="en-IN" sz="1050">
                          <a:effectLst/>
                        </a:rPr>
                        <a:t>MEDIUM</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0.070729</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0.095836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0.150206</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0.113625</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vMerge="1">
                  <a:txBody>
                    <a:bodyPr/>
                    <a:lstStyle/>
                    <a:p>
                      <a:endParaRPr lang="en-IN"/>
                    </a:p>
                  </a:txBody>
                  <a:tcPr/>
                </a:tc>
                <a:tc>
                  <a:txBody>
                    <a:bodyPr/>
                    <a:lstStyle/>
                    <a:p>
                      <a:pPr algn="r" fontAlgn="ctr"/>
                      <a:r>
                        <a:rPr lang="en-IN" sz="1050">
                          <a:effectLst/>
                        </a:rPr>
                        <a:t>HIGH</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0.055804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0.075332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0.086022</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0.094277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733">
                <a:tc vMerge="1">
                  <a:txBody>
                    <a:bodyPr/>
                    <a:lstStyle/>
                    <a:p>
                      <a:endParaRPr lang="en-IN"/>
                    </a:p>
                  </a:txBody>
                  <a:tcPr/>
                </a:tc>
                <a:tc>
                  <a:txBody>
                    <a:bodyPr/>
                    <a:lstStyle/>
                    <a:p>
                      <a:pPr algn="r" fontAlgn="ctr"/>
                      <a:r>
                        <a:rPr lang="en-IN" sz="1050">
                          <a:effectLst/>
                        </a:rPr>
                        <a:t>VERY_HIGH</a:t>
                      </a:r>
                      <a:endParaRPr lang="en-IN" sz="1050" b="1">
                        <a:effectLst/>
                      </a:endParaRP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0.000000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dirty="0">
                          <a:effectLst/>
                        </a:rPr>
                        <a:t>0.048060</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0.081897</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a:effectLst/>
                        </a:rPr>
                        <a:t>0.105263</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sz="1050" dirty="0">
                          <a:effectLst/>
                        </a:rPr>
                        <a:t>0.084774</a:t>
                      </a:r>
                    </a:p>
                  </a:txBody>
                  <a:tcPr marL="76339" marR="76339" marT="38170" marB="381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7288305" y="2600689"/>
            <a:ext cx="4784352" cy="3139321"/>
          </a:xfrm>
          <a:prstGeom prst="rect">
            <a:avLst/>
          </a:prstGeom>
        </p:spPr>
        <p:txBody>
          <a:bodyPr wrap="square">
            <a:spAutoFit/>
          </a:bodyPr>
          <a:lstStyle/>
          <a:p>
            <a:r>
              <a:rPr lang="en-US" dirty="0">
                <a:solidFill>
                  <a:srgbClr val="000000"/>
                </a:solidFill>
                <a:latin typeface="Helvetica Neue"/>
              </a:rPr>
              <a:t>From Female and Male category Clients LOWER SECONDARY education have maximum % of Loan-Payment Difficulties</a:t>
            </a:r>
            <a:r>
              <a:rPr lang="en-US" dirty="0" smtClean="0">
                <a:solidFill>
                  <a:srgbClr val="000000"/>
                </a:solidFill>
                <a:latin typeface="Helvetica Neue"/>
              </a:rPr>
              <a:t>.</a:t>
            </a:r>
          </a:p>
          <a:p>
            <a:endParaRPr lang="en-US" dirty="0" smtClean="0">
              <a:solidFill>
                <a:srgbClr val="000000"/>
              </a:solidFill>
              <a:latin typeface="Helvetica Neue"/>
            </a:endParaRPr>
          </a:p>
          <a:p>
            <a:endParaRPr lang="en-US" dirty="0">
              <a:solidFill>
                <a:srgbClr val="000000"/>
              </a:solidFill>
              <a:latin typeface="Helvetica Neue"/>
            </a:endParaRPr>
          </a:p>
          <a:p>
            <a:r>
              <a:rPr lang="en-US" dirty="0">
                <a:solidFill>
                  <a:srgbClr val="000000"/>
                </a:solidFill>
                <a:latin typeface="Helvetica Neue"/>
              </a:rPr>
              <a:t>In Females, it comes under Income Range : </a:t>
            </a:r>
            <a:r>
              <a:rPr lang="en-US" dirty="0" smtClean="0">
                <a:solidFill>
                  <a:srgbClr val="000000"/>
                </a:solidFill>
                <a:latin typeface="Helvetica Neue"/>
              </a:rPr>
              <a:t>Low</a:t>
            </a:r>
          </a:p>
          <a:p>
            <a:endParaRPr lang="en-US" dirty="0" smtClean="0">
              <a:solidFill>
                <a:srgbClr val="000000"/>
              </a:solidFill>
              <a:latin typeface="Helvetica Neue"/>
            </a:endParaRPr>
          </a:p>
          <a:p>
            <a:endParaRPr lang="en-US" dirty="0">
              <a:solidFill>
                <a:srgbClr val="000000"/>
              </a:solidFill>
              <a:latin typeface="Helvetica Neue"/>
            </a:endParaRPr>
          </a:p>
          <a:p>
            <a:r>
              <a:rPr lang="en-US" dirty="0">
                <a:solidFill>
                  <a:srgbClr val="000000"/>
                </a:solidFill>
                <a:latin typeface="Helvetica Neue"/>
              </a:rPr>
              <a:t>In Males, it comes under Income Range : Medium</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352270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solidFill>
                  <a:srgbClr val="000000"/>
                </a:solidFill>
                <a:latin typeface="Helvetica Neue"/>
              </a:rPr>
              <a:t>Bivariate Analysis </a:t>
            </a:r>
            <a:r>
              <a:rPr lang="en-US" sz="3600" b="1" dirty="0">
                <a:solidFill>
                  <a:srgbClr val="000000"/>
                </a:solidFill>
                <a:latin typeface="Helvetica Neue"/>
              </a:rPr>
              <a:t>of </a:t>
            </a:r>
            <a:r>
              <a:rPr lang="en-US" sz="3600" b="1" dirty="0" smtClean="0">
                <a:solidFill>
                  <a:srgbClr val="000000"/>
                </a:solidFill>
                <a:latin typeface="Helvetica Neue"/>
              </a:rPr>
              <a:t>Numerical vs. </a:t>
            </a:r>
            <a:r>
              <a:rPr lang="en-US" sz="3600" b="1" dirty="0">
                <a:solidFill>
                  <a:srgbClr val="000000"/>
                </a:solidFill>
                <a:latin typeface="Helvetica Neue"/>
              </a:rPr>
              <a:t>Numerical </a:t>
            </a:r>
            <a:r>
              <a:rPr lang="en-US" sz="3600" b="1" dirty="0" smtClean="0">
                <a:solidFill>
                  <a:srgbClr val="000000"/>
                </a:solidFill>
                <a:latin typeface="Helvetica Neue"/>
              </a:rPr>
              <a:t>Variables</a:t>
            </a:r>
            <a:endParaRPr lang="en-US" sz="3600" b="1" dirty="0">
              <a:solidFill>
                <a:srgbClr val="000000"/>
              </a:solidFill>
              <a:latin typeface="Helvetica Neue"/>
            </a:endParaRPr>
          </a:p>
        </p:txBody>
      </p:sp>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200437" y="5769002"/>
            <a:ext cx="8713694" cy="738664"/>
          </a:xfrm>
          <a:prstGeom prst="rect">
            <a:avLst/>
          </a:prstGeom>
        </p:spPr>
        <p:txBody>
          <a:bodyPr wrap="square">
            <a:spAutoFit/>
          </a:bodyPr>
          <a:lstStyle/>
          <a:p>
            <a:r>
              <a:rPr lang="en-US" sz="1400" dirty="0">
                <a:solidFill>
                  <a:srgbClr val="000000"/>
                </a:solidFill>
                <a:latin typeface="Helvetica Neue"/>
              </a:rPr>
              <a:t>We observe that there is a high correlation between credit amount and goods price. There appears to be some deviancies in the correlation of Loan-Payment Difficulties and Loan- Non Payment Difficulties such as credit amount v/s income.</a:t>
            </a:r>
            <a:endParaRPr lang="en-US" sz="1400" b="0" i="0" dirty="0">
              <a:solidFill>
                <a:srgbClr val="000000"/>
              </a:solidFill>
              <a:effectLst/>
              <a:latin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37" y="2004835"/>
            <a:ext cx="4362596" cy="34051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678" y="2004835"/>
            <a:ext cx="4521108" cy="3528919"/>
          </a:xfrm>
          <a:prstGeom prst="rect">
            <a:avLst/>
          </a:prstGeom>
        </p:spPr>
      </p:pic>
    </p:spTree>
    <p:extLst>
      <p:ext uri="{BB962C8B-B14F-4D97-AF65-F5344CB8AC3E}">
        <p14:creationId xmlns:p14="http://schemas.microsoft.com/office/powerpoint/2010/main" val="18117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9A78ABBD-A002-4E3B-BBD3-185EC5100C7E}"/>
              </a:ext>
            </a:extLst>
          </p:cNvPr>
          <p:cNvSpPr txBox="1">
            <a:spLocks/>
          </p:cNvSpPr>
          <p:nvPr/>
        </p:nvSpPr>
        <p:spPr>
          <a:xfrm>
            <a:off x="206186" y="125507"/>
            <a:ext cx="6490447" cy="1784104"/>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solidFill>
                  <a:srgbClr val="000000"/>
                </a:solidFill>
                <a:latin typeface="Helvetica Neue"/>
              </a:rPr>
              <a:t>Bivariate Analysis </a:t>
            </a:r>
            <a:r>
              <a:rPr lang="en-US" sz="3600" b="1" dirty="0">
                <a:solidFill>
                  <a:srgbClr val="000000"/>
                </a:solidFill>
                <a:latin typeface="Helvetica Neue"/>
              </a:rPr>
              <a:t>of </a:t>
            </a:r>
            <a:r>
              <a:rPr lang="en-US" sz="3600" b="1" dirty="0" smtClean="0">
                <a:solidFill>
                  <a:srgbClr val="000000"/>
                </a:solidFill>
                <a:latin typeface="Helvetica Neue"/>
              </a:rPr>
              <a:t>Numerical vs. </a:t>
            </a:r>
            <a:r>
              <a:rPr lang="en-US" sz="3600" b="1" dirty="0">
                <a:solidFill>
                  <a:srgbClr val="000000"/>
                </a:solidFill>
                <a:latin typeface="Helvetica Neue"/>
              </a:rPr>
              <a:t>Numerical </a:t>
            </a:r>
            <a:r>
              <a:rPr lang="en-US" sz="3600" b="1" dirty="0" smtClean="0">
                <a:solidFill>
                  <a:srgbClr val="000000"/>
                </a:solidFill>
                <a:latin typeface="Helvetica Neue"/>
              </a:rPr>
              <a:t>Variables</a:t>
            </a:r>
            <a:endParaRPr lang="en-US" sz="3600" b="1" dirty="0">
              <a:solidFill>
                <a:srgbClr val="000000"/>
              </a:solidFill>
              <a:latin typeface="Helvetica Neue"/>
            </a:endParaRPr>
          </a:p>
        </p:txBody>
      </p:sp>
      <p:pic>
        <p:nvPicPr>
          <p:cNvPr id="4" name="Picture 3"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115" y="1595847"/>
            <a:ext cx="6934841" cy="4688412"/>
          </a:xfrm>
          <a:prstGeom prst="rect">
            <a:avLst/>
          </a:prstGeom>
        </p:spPr>
      </p:pic>
      <p:sp>
        <p:nvSpPr>
          <p:cNvPr id="7" name="Rectangle 6"/>
          <p:cNvSpPr/>
          <p:nvPr/>
        </p:nvSpPr>
        <p:spPr>
          <a:xfrm>
            <a:off x="385482" y="3030199"/>
            <a:ext cx="4168589" cy="2062103"/>
          </a:xfrm>
          <a:prstGeom prst="rect">
            <a:avLst/>
          </a:prstGeom>
        </p:spPr>
        <p:txBody>
          <a:bodyPr wrap="square">
            <a:spAutoFit/>
          </a:bodyPr>
          <a:lstStyle/>
          <a:p>
            <a:pPr lvl="0" defTabSz="914400" eaLnBrk="0" fontAlgn="base" hangingPunct="0">
              <a:spcBef>
                <a:spcPct val="0"/>
              </a:spcBef>
              <a:spcAft>
                <a:spcPct val="0"/>
              </a:spcAft>
            </a:pPr>
            <a:r>
              <a:rPr lang="en-US" altLang="en-US" sz="1600" dirty="0" smtClean="0">
                <a:solidFill>
                  <a:srgbClr val="000000"/>
                </a:solidFill>
                <a:cs typeface="Courier New" panose="02070309020205020404" pitchFamily="49" charset="0"/>
              </a:rPr>
              <a:t>EXT_SOURCE_2</a:t>
            </a:r>
            <a:r>
              <a:rPr lang="en-US" altLang="en-US" sz="1600" dirty="0">
                <a:solidFill>
                  <a:srgbClr val="000000"/>
                </a:solidFill>
              </a:rPr>
              <a:t> has quite </a:t>
            </a:r>
            <a:r>
              <a:rPr lang="en-US" altLang="en-US" sz="1600" dirty="0" smtClean="0">
                <a:solidFill>
                  <a:srgbClr val="000000"/>
                </a:solidFill>
              </a:rPr>
              <a:t>similar </a:t>
            </a:r>
            <a:r>
              <a:rPr lang="en-US" altLang="en-US" sz="1600" dirty="0">
                <a:solidFill>
                  <a:srgbClr val="000000"/>
                </a:solidFill>
              </a:rPr>
              <a:t>distribution for non defaulters and </a:t>
            </a:r>
            <a:r>
              <a:rPr lang="en-US" altLang="en-US" sz="1600" dirty="0" smtClean="0">
                <a:solidFill>
                  <a:srgbClr val="000000"/>
                </a:solidFill>
              </a:rPr>
              <a:t>defaulter. Plus</a:t>
            </a:r>
            <a:r>
              <a:rPr lang="en-US" altLang="en-US" sz="1600" dirty="0">
                <a:solidFill>
                  <a:srgbClr val="000000"/>
                </a:solidFill>
              </a:rPr>
              <a:t>, no more </a:t>
            </a:r>
            <a:r>
              <a:rPr lang="en-US" altLang="en-US" sz="1600" dirty="0" smtClean="0">
                <a:solidFill>
                  <a:srgbClr val="000000"/>
                </a:solidFill>
              </a:rPr>
              <a:t>description </a:t>
            </a:r>
            <a:r>
              <a:rPr lang="en-US" altLang="en-US" sz="1600" dirty="0">
                <a:solidFill>
                  <a:srgbClr val="000000"/>
                </a:solidFill>
              </a:rPr>
              <a:t>or info is present for this feature. Thereby dropping it will not affect the further analysis.</a:t>
            </a:r>
          </a:p>
          <a:p>
            <a:pPr lvl="0" defTabSz="914400" eaLnBrk="0" fontAlgn="base" hangingPunct="0">
              <a:spcBef>
                <a:spcPct val="0"/>
              </a:spcBef>
              <a:spcAft>
                <a:spcPct val="0"/>
              </a:spcAft>
            </a:pPr>
            <a:endParaRPr lang="en-US" altLang="en-US" sz="1600" dirty="0" smtClean="0">
              <a:solidFill>
                <a:srgbClr val="000000"/>
              </a:solidFill>
              <a:cs typeface="Courier New" panose="02070309020205020404" pitchFamily="49" charset="0"/>
            </a:endParaRPr>
          </a:p>
          <a:p>
            <a:pPr lvl="0" defTabSz="914400" eaLnBrk="0" fontAlgn="base" hangingPunct="0">
              <a:spcBef>
                <a:spcPct val="0"/>
              </a:spcBef>
              <a:spcAft>
                <a:spcPct val="0"/>
              </a:spcAft>
            </a:pPr>
            <a:r>
              <a:rPr lang="en-US" altLang="en-US" sz="1600" dirty="0" smtClean="0">
                <a:solidFill>
                  <a:srgbClr val="000000"/>
                </a:solidFill>
                <a:cs typeface="Courier New" panose="02070309020205020404" pitchFamily="49" charset="0"/>
              </a:rPr>
              <a:t>EXT_SOURCE_3</a:t>
            </a:r>
            <a:r>
              <a:rPr lang="en-US" altLang="en-US" sz="1600" dirty="0">
                <a:solidFill>
                  <a:srgbClr val="000000"/>
                </a:solidFill>
              </a:rPr>
              <a:t> have very different distribution for defaulters and non-defaulters</a:t>
            </a:r>
            <a:r>
              <a:rPr lang="en-US" altLang="en-US" sz="1600" dirty="0" smtClean="0">
                <a:solidFill>
                  <a:srgbClr val="000000"/>
                </a:solidFill>
              </a:rPr>
              <a:t>.</a:t>
            </a:r>
            <a:endParaRPr lang="en-US" altLang="en-US" sz="1600" dirty="0">
              <a:solidFill>
                <a:srgbClr val="000000"/>
              </a:solidFill>
            </a:endParaRPr>
          </a:p>
        </p:txBody>
      </p:sp>
    </p:spTree>
    <p:extLst>
      <p:ext uri="{BB962C8B-B14F-4D97-AF65-F5344CB8AC3E}">
        <p14:creationId xmlns:p14="http://schemas.microsoft.com/office/powerpoint/2010/main" val="342135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41397300"/>
              </p:ext>
            </p:extLst>
          </p:nvPr>
        </p:nvGraphicFramePr>
        <p:xfrm>
          <a:off x="528918" y="1712258"/>
          <a:ext cx="11035553" cy="4885770"/>
        </p:xfrm>
        <a:graphic>
          <a:graphicData uri="http://schemas.openxmlformats.org/drawingml/2006/table">
            <a:tbl>
              <a:tblPr firstRow="1" bandRow="1">
                <a:tableStyleId>{5FD0F851-EC5A-4D38-B0AD-8093EC10F338}</a:tableStyleId>
              </a:tblPr>
              <a:tblGrid>
                <a:gridCol w="4213411"/>
                <a:gridCol w="5138409"/>
                <a:gridCol w="1683733"/>
              </a:tblGrid>
              <a:tr h="488577">
                <a:tc>
                  <a:txBody>
                    <a:bodyPr/>
                    <a:lstStyle/>
                    <a:p>
                      <a:pPr algn="ctr"/>
                      <a:r>
                        <a:rPr kumimoji="0" lang="en-US" altLang="en-US" sz="1800" b="0" u="none" strike="noStrike" cap="none" normalizeH="0" baseline="0" dirty="0" smtClean="0">
                          <a:ln>
                            <a:noFill/>
                          </a:ln>
                          <a:effectLst/>
                        </a:rPr>
                        <a:t>AMT_REQ_CREDIT_BUREAU_YEAR </a:t>
                      </a:r>
                      <a:endParaRPr lang="en-IN" b="0" dirty="0"/>
                    </a:p>
                  </a:txBody>
                  <a:tcPr/>
                </a:tc>
                <a:tc>
                  <a:txBody>
                    <a:bodyPr/>
                    <a:lstStyle/>
                    <a:p>
                      <a:pPr algn="ctr"/>
                      <a:r>
                        <a:rPr kumimoji="0" lang="en-US" altLang="en-US" sz="1800" b="0" u="none" strike="noStrike" cap="none" normalizeH="0" baseline="0" dirty="0" smtClean="0">
                          <a:ln>
                            <a:noFill/>
                          </a:ln>
                          <a:effectLst/>
                        </a:rPr>
                        <a:t>AMT_REQ_CREDIT_BUREAU_YEAR </a:t>
                      </a:r>
                      <a:endParaRPr lang="en-IN" b="0" dirty="0"/>
                    </a:p>
                  </a:txBody>
                  <a:tcPr/>
                </a:tc>
                <a:tc>
                  <a:txBody>
                    <a:bodyPr/>
                    <a:lstStyle/>
                    <a:p>
                      <a:pPr algn="ctr"/>
                      <a:r>
                        <a:rPr lang="en-IN" b="0" dirty="0" smtClean="0"/>
                        <a:t>1.000000</a:t>
                      </a:r>
                      <a:endParaRPr lang="en-IN" b="0" dirty="0"/>
                    </a:p>
                  </a:txBody>
                  <a:tcPr/>
                </a:tc>
              </a:tr>
              <a:tr h="488577">
                <a:tc>
                  <a:txBody>
                    <a:bodyPr/>
                    <a:lstStyle/>
                    <a:p>
                      <a:pPr algn="ctr"/>
                      <a:r>
                        <a:rPr lang="en-IN" dirty="0" smtClean="0"/>
                        <a:t>OBS_30_CNT_SOCIAL_CIRCLE </a:t>
                      </a:r>
                      <a:endParaRPr lang="en-IN" dirty="0"/>
                    </a:p>
                  </a:txBody>
                  <a:tcPr/>
                </a:tc>
                <a:tc>
                  <a:txBody>
                    <a:bodyPr/>
                    <a:lstStyle/>
                    <a:p>
                      <a:pPr algn="ctr"/>
                      <a:r>
                        <a:rPr lang="en-IN" dirty="0" smtClean="0"/>
                        <a:t>OBS_60_CNT_SOCIAL_CIRCLE </a:t>
                      </a:r>
                      <a:endParaRPr lang="en-IN" dirty="0"/>
                    </a:p>
                  </a:txBody>
                  <a:tcPr/>
                </a:tc>
                <a:tc>
                  <a:txBody>
                    <a:bodyPr/>
                    <a:lstStyle/>
                    <a:p>
                      <a:pPr algn="ctr"/>
                      <a:r>
                        <a:rPr lang="en-IN" dirty="0" smtClean="0"/>
                        <a:t>0.998262</a:t>
                      </a:r>
                      <a:endParaRPr lang="en-IN" dirty="0"/>
                    </a:p>
                  </a:txBody>
                  <a:tcPr/>
                </a:tc>
              </a:tr>
              <a:tr h="488577">
                <a:tc>
                  <a:txBody>
                    <a:bodyPr/>
                    <a:lstStyle/>
                    <a:p>
                      <a:pPr algn="ctr"/>
                      <a:r>
                        <a:rPr lang="en-IN" dirty="0" smtClean="0"/>
                        <a:t>AMT_CREDIT </a:t>
                      </a:r>
                      <a:endParaRPr lang="en-IN" dirty="0"/>
                    </a:p>
                  </a:txBody>
                  <a:tcPr/>
                </a:tc>
                <a:tc>
                  <a:txBody>
                    <a:bodyPr/>
                    <a:lstStyle/>
                    <a:p>
                      <a:pPr algn="ctr"/>
                      <a:r>
                        <a:rPr lang="en-IN" dirty="0" smtClean="0"/>
                        <a:t>AMT_GOODS_PRICE </a:t>
                      </a:r>
                      <a:endParaRPr lang="en-IN" dirty="0"/>
                    </a:p>
                  </a:txBody>
                  <a:tcPr/>
                </a:tc>
                <a:tc>
                  <a:txBody>
                    <a:bodyPr/>
                    <a:lstStyle/>
                    <a:p>
                      <a:pPr algn="ctr"/>
                      <a:r>
                        <a:rPr lang="en-IN" dirty="0" smtClean="0"/>
                        <a:t>0.982050</a:t>
                      </a:r>
                      <a:endParaRPr lang="en-IN" dirty="0"/>
                    </a:p>
                  </a:txBody>
                  <a:tcPr/>
                </a:tc>
              </a:tr>
              <a:tr h="488577">
                <a:tc>
                  <a:txBody>
                    <a:bodyPr/>
                    <a:lstStyle/>
                    <a:p>
                      <a:pPr algn="ctr"/>
                      <a:r>
                        <a:rPr lang="en-IN" dirty="0" smtClean="0"/>
                        <a:t>REGION_RATING_CLIENT_W_CITY </a:t>
                      </a:r>
                      <a:endParaRPr lang="en-IN" dirty="0"/>
                    </a:p>
                  </a:txBody>
                  <a:tcPr/>
                </a:tc>
                <a:tc>
                  <a:txBody>
                    <a:bodyPr/>
                    <a:lstStyle/>
                    <a:p>
                      <a:pPr algn="ctr"/>
                      <a:r>
                        <a:rPr lang="en-IN" dirty="0" smtClean="0"/>
                        <a:t>REGION_RATING_CLIENT </a:t>
                      </a:r>
                      <a:endParaRPr lang="en-IN" dirty="0"/>
                    </a:p>
                  </a:txBody>
                  <a:tcPr/>
                </a:tc>
                <a:tc>
                  <a:txBody>
                    <a:bodyPr/>
                    <a:lstStyle/>
                    <a:p>
                      <a:pPr algn="ctr"/>
                      <a:r>
                        <a:rPr lang="en-IN" dirty="0" smtClean="0"/>
                        <a:t>0.957471</a:t>
                      </a:r>
                      <a:endParaRPr lang="en-IN" dirty="0"/>
                    </a:p>
                  </a:txBody>
                  <a:tcPr/>
                </a:tc>
              </a:tr>
              <a:tr h="488577">
                <a:tc>
                  <a:txBody>
                    <a:bodyPr/>
                    <a:lstStyle/>
                    <a:p>
                      <a:pPr algn="ctr"/>
                      <a:r>
                        <a:rPr lang="en-IN" dirty="0" smtClean="0"/>
                        <a:t>CNT_FAM_MEMBERS </a:t>
                      </a:r>
                      <a:endParaRPr lang="en-IN" dirty="0"/>
                    </a:p>
                  </a:txBody>
                  <a:tcPr/>
                </a:tc>
                <a:tc>
                  <a:txBody>
                    <a:bodyPr/>
                    <a:lstStyle/>
                    <a:p>
                      <a:pPr algn="ctr"/>
                      <a:r>
                        <a:rPr lang="en-IN" dirty="0" smtClean="0"/>
                        <a:t>CNT_CHILDREN </a:t>
                      </a:r>
                      <a:endParaRPr lang="en-IN" dirty="0"/>
                    </a:p>
                  </a:txBody>
                  <a:tcPr/>
                </a:tc>
                <a:tc>
                  <a:txBody>
                    <a:bodyPr/>
                    <a:lstStyle/>
                    <a:p>
                      <a:pPr algn="ctr"/>
                      <a:r>
                        <a:rPr lang="en-IN" dirty="0" smtClean="0"/>
                        <a:t>0.884929</a:t>
                      </a:r>
                      <a:endParaRPr lang="en-IN" dirty="0"/>
                    </a:p>
                  </a:txBody>
                  <a:tcPr/>
                </a:tc>
              </a:tr>
              <a:tr h="488577">
                <a:tc>
                  <a:txBody>
                    <a:bodyPr/>
                    <a:lstStyle/>
                    <a:p>
                      <a:pPr algn="ctr"/>
                      <a:r>
                        <a:rPr lang="en-IN" dirty="0" smtClean="0"/>
                        <a:t>DEF_30_CNT_SOCIAL_CIRCLE </a:t>
                      </a:r>
                      <a:endParaRPr lang="en-IN" dirty="0"/>
                    </a:p>
                  </a:txBody>
                  <a:tcPr/>
                </a:tc>
                <a:tc>
                  <a:txBody>
                    <a:bodyPr/>
                    <a:lstStyle/>
                    <a:p>
                      <a:pPr algn="ctr"/>
                      <a:r>
                        <a:rPr lang="en-IN" dirty="0" smtClean="0"/>
                        <a:t>DEF_60_CNT_SOCIAL_CIRCLE </a:t>
                      </a:r>
                      <a:endParaRPr lang="en-IN" dirty="0"/>
                    </a:p>
                  </a:txBody>
                  <a:tcPr/>
                </a:tc>
                <a:tc>
                  <a:txBody>
                    <a:bodyPr/>
                    <a:lstStyle/>
                    <a:p>
                      <a:pPr algn="ctr"/>
                      <a:r>
                        <a:rPr lang="en-IN" dirty="0" smtClean="0"/>
                        <a:t>0.868664</a:t>
                      </a:r>
                      <a:endParaRPr lang="en-IN" dirty="0"/>
                    </a:p>
                  </a:txBody>
                  <a:tcPr/>
                </a:tc>
              </a:tr>
              <a:tr h="488577">
                <a:tc>
                  <a:txBody>
                    <a:bodyPr/>
                    <a:lstStyle/>
                    <a:p>
                      <a:pPr algn="ctr"/>
                      <a:r>
                        <a:rPr lang="en-IN" dirty="0" smtClean="0"/>
                        <a:t>AMT_CREDIT </a:t>
                      </a:r>
                      <a:endParaRPr lang="en-IN" dirty="0"/>
                    </a:p>
                  </a:txBody>
                  <a:tcPr/>
                </a:tc>
                <a:tc>
                  <a:txBody>
                    <a:bodyPr/>
                    <a:lstStyle/>
                    <a:p>
                      <a:pPr algn="ctr"/>
                      <a:r>
                        <a:rPr lang="en-IN" dirty="0" smtClean="0"/>
                        <a:t>AMT_ANNUITY </a:t>
                      </a:r>
                      <a:endParaRPr lang="en-IN" dirty="0"/>
                    </a:p>
                  </a:txBody>
                  <a:tcPr/>
                </a:tc>
                <a:tc>
                  <a:txBody>
                    <a:bodyPr/>
                    <a:lstStyle/>
                    <a:p>
                      <a:pPr algn="ctr"/>
                      <a:r>
                        <a:rPr lang="en-IN" dirty="0" smtClean="0"/>
                        <a:t>0.757027</a:t>
                      </a:r>
                      <a:endParaRPr lang="en-IN" dirty="0"/>
                    </a:p>
                  </a:txBody>
                  <a:tcPr/>
                </a:tc>
              </a:tr>
              <a:tr h="488577">
                <a:tc>
                  <a:txBody>
                    <a:bodyPr/>
                    <a:lstStyle/>
                    <a:p>
                      <a:pPr algn="ctr"/>
                      <a:r>
                        <a:rPr lang="en-IN" dirty="0" smtClean="0"/>
                        <a:t>AMT_ANNUITY </a:t>
                      </a:r>
                      <a:endParaRPr lang="en-IN" dirty="0"/>
                    </a:p>
                  </a:txBody>
                  <a:tcPr/>
                </a:tc>
                <a:tc>
                  <a:txBody>
                    <a:bodyPr/>
                    <a:lstStyle/>
                    <a:p>
                      <a:pPr algn="ctr"/>
                      <a:r>
                        <a:rPr lang="en-IN" dirty="0" smtClean="0"/>
                        <a:t>AMT_GOODS_PRICE </a:t>
                      </a:r>
                      <a:endParaRPr lang="en-IN" dirty="0"/>
                    </a:p>
                  </a:txBody>
                  <a:tcPr/>
                </a:tc>
                <a:tc>
                  <a:txBody>
                    <a:bodyPr/>
                    <a:lstStyle/>
                    <a:p>
                      <a:pPr algn="ctr"/>
                      <a:r>
                        <a:rPr lang="en-IN" dirty="0" smtClean="0"/>
                        <a:t>0.753462</a:t>
                      </a:r>
                      <a:endParaRPr lang="en-IN" dirty="0"/>
                    </a:p>
                  </a:txBody>
                  <a:tcPr/>
                </a:tc>
              </a:tr>
              <a:tr h="488577">
                <a:tc>
                  <a:txBody>
                    <a:bodyPr/>
                    <a:lstStyle/>
                    <a:p>
                      <a:pPr algn="ctr"/>
                      <a:r>
                        <a:rPr lang="en-IN" dirty="0" smtClean="0"/>
                        <a:t>REG_CITY_NOT_LIVE_CITY </a:t>
                      </a:r>
                      <a:endParaRPr lang="en-IN" dirty="0"/>
                    </a:p>
                  </a:txBody>
                  <a:tcPr/>
                </a:tc>
                <a:tc>
                  <a:txBody>
                    <a:bodyPr/>
                    <a:lstStyle/>
                    <a:p>
                      <a:pPr algn="ctr"/>
                      <a:r>
                        <a:rPr lang="en-IN" dirty="0" smtClean="0"/>
                        <a:t>REG_CITY_NOT_WORK_CITY </a:t>
                      </a:r>
                      <a:endParaRPr lang="en-IN" dirty="0"/>
                    </a:p>
                  </a:txBody>
                  <a:tcPr/>
                </a:tc>
                <a:tc>
                  <a:txBody>
                    <a:bodyPr/>
                    <a:lstStyle/>
                    <a:p>
                      <a:pPr algn="ctr"/>
                      <a:r>
                        <a:rPr lang="en-IN" dirty="0" smtClean="0"/>
                        <a:t>0.471793</a:t>
                      </a:r>
                      <a:endParaRPr lang="en-IN" dirty="0"/>
                    </a:p>
                  </a:txBody>
                  <a:tcPr/>
                </a:tc>
              </a:tr>
              <a:tr h="488577">
                <a:tc>
                  <a:txBody>
                    <a:bodyPr/>
                    <a:lstStyle/>
                    <a:p>
                      <a:pPr algn="ctr"/>
                      <a:r>
                        <a:rPr lang="en-IN" dirty="0" smtClean="0"/>
                        <a:t>AMT_ANNUITY </a:t>
                      </a:r>
                      <a:endParaRPr lang="en-IN" dirty="0"/>
                    </a:p>
                  </a:txBody>
                  <a:tcPr/>
                </a:tc>
                <a:tc>
                  <a:txBody>
                    <a:bodyPr/>
                    <a:lstStyle/>
                    <a:p>
                      <a:pPr algn="ctr"/>
                      <a:r>
                        <a:rPr lang="en-IN" dirty="0" smtClean="0"/>
                        <a:t>AMT_INCOME_TOTAL </a:t>
                      </a:r>
                      <a:endParaRPr lang="en-IN" dirty="0"/>
                    </a:p>
                  </a:txBody>
                  <a:tcPr/>
                </a:tc>
                <a:tc>
                  <a:txBody>
                    <a:bodyPr/>
                    <a:lstStyle/>
                    <a:p>
                      <a:pPr algn="ctr"/>
                      <a:r>
                        <a:rPr lang="en-IN" dirty="0" smtClean="0"/>
                        <a:t>0.414203</a:t>
                      </a:r>
                      <a:endParaRPr lang="en-IN" dirty="0"/>
                    </a:p>
                  </a:txBody>
                  <a:tcPr/>
                </a:tc>
              </a:tr>
            </a:tbl>
          </a:graphicData>
        </a:graphic>
      </p:graphicFrame>
      <p:pic>
        <p:nvPicPr>
          <p:cNvPr id="7" name="Picture 6"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xmlns="" id="{9A78ABBD-A002-4E3B-BBD3-185EC5100C7E}"/>
              </a:ext>
            </a:extLst>
          </p:cNvPr>
          <p:cNvSpPr txBox="1">
            <a:spLocks/>
          </p:cNvSpPr>
          <p:nvPr/>
        </p:nvSpPr>
        <p:spPr>
          <a:xfrm>
            <a:off x="385480" y="190640"/>
            <a:ext cx="4966449" cy="1308976"/>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solidFill>
                  <a:srgbClr val="000000"/>
                </a:solidFill>
                <a:latin typeface="Helvetica Neue"/>
              </a:rPr>
              <a:t>Top 10 Correlation for Defaulters</a:t>
            </a:r>
            <a:endParaRPr lang="en-US" sz="3600" b="1" dirty="0">
              <a:solidFill>
                <a:srgbClr val="000000"/>
              </a:solidFill>
              <a:latin typeface="Helvetica Neue"/>
            </a:endParaRPr>
          </a:p>
        </p:txBody>
      </p:sp>
    </p:spTree>
    <p:extLst>
      <p:ext uri="{BB962C8B-B14F-4D97-AF65-F5344CB8AC3E}">
        <p14:creationId xmlns:p14="http://schemas.microsoft.com/office/powerpoint/2010/main" val="3718451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8ABBD-A002-4E3B-BBD3-185EC5100C7E}"/>
              </a:ext>
            </a:extLst>
          </p:cNvPr>
          <p:cNvSpPr txBox="1">
            <a:spLocks/>
          </p:cNvSpPr>
          <p:nvPr/>
        </p:nvSpPr>
        <p:spPr>
          <a:xfrm>
            <a:off x="448235" y="295835"/>
            <a:ext cx="6418729"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t>PROBLEM STATEMENT</a:t>
            </a:r>
            <a:endParaRPr lang="en-US" sz="3200" b="1" dirty="0"/>
          </a:p>
        </p:txBody>
      </p:sp>
      <p:sp>
        <p:nvSpPr>
          <p:cNvPr id="3" name="Rectangle 2"/>
          <p:cNvSpPr/>
          <p:nvPr/>
        </p:nvSpPr>
        <p:spPr>
          <a:xfrm>
            <a:off x="448235" y="1172741"/>
            <a:ext cx="11561669" cy="5247590"/>
          </a:xfrm>
          <a:prstGeom prst="rect">
            <a:avLst/>
          </a:prstGeom>
        </p:spPr>
        <p:txBody>
          <a:bodyPr wrap="square">
            <a:spAutoFit/>
          </a:bodyPr>
          <a:lstStyle/>
          <a:p>
            <a:pPr>
              <a:spcBef>
                <a:spcPct val="20000"/>
              </a:spcBef>
              <a:spcAft>
                <a:spcPts val="600"/>
              </a:spcAft>
              <a:buClr>
                <a:schemeClr val="accent1">
                  <a:lumMod val="75000"/>
                </a:schemeClr>
              </a:buClr>
              <a:buSzPct val="145000"/>
            </a:pPr>
            <a:r>
              <a:rPr lang="en-US" sz="2200" dirty="0"/>
              <a:t>This case study aims to identify patterns which indicate :</a:t>
            </a:r>
          </a:p>
          <a:p>
            <a:r>
              <a:rPr lang="en-US" sz="2200" dirty="0"/>
              <a:t>If an applicant has difficulty in paying his/her installments which may be used for taking actions such as :</a:t>
            </a:r>
          </a:p>
          <a:p>
            <a:pPr marL="800100" lvl="1" indent="-342900">
              <a:buFont typeface="Arial" panose="020B0604020202020204" pitchFamily="34" charset="0"/>
              <a:buChar char="•"/>
            </a:pPr>
            <a:r>
              <a:rPr lang="en-US" sz="2200" dirty="0"/>
              <a:t>Denying the loan</a:t>
            </a:r>
          </a:p>
          <a:p>
            <a:pPr marL="800100" lvl="1" indent="-342900">
              <a:buFont typeface="Arial" panose="020B0604020202020204" pitchFamily="34" charset="0"/>
              <a:buChar char="•"/>
            </a:pPr>
            <a:r>
              <a:rPr lang="en-US" sz="2200" dirty="0"/>
              <a:t>Reducing the amount of loan</a:t>
            </a:r>
          </a:p>
          <a:p>
            <a:pPr marL="800100" lvl="1" indent="-342900">
              <a:buFont typeface="Arial" panose="020B0604020202020204" pitchFamily="34" charset="0"/>
              <a:buChar char="•"/>
            </a:pPr>
            <a:r>
              <a:rPr lang="en-US" sz="2200" dirty="0"/>
              <a:t>Lending (to risky applicants) at a higher interest rate, etc. This will ensure that the consumers capable of repaying the loan are not rejected and the number of defaulters is also reduced</a:t>
            </a:r>
            <a:r>
              <a:rPr lang="en-US" sz="2200" dirty="0" smtClean="0"/>
              <a:t>.</a:t>
            </a:r>
          </a:p>
          <a:p>
            <a:pPr lvl="1"/>
            <a:endParaRPr lang="en-US" sz="2200" dirty="0"/>
          </a:p>
          <a:p>
            <a:pPr lvl="1"/>
            <a:endParaRPr lang="en-US" sz="2200" dirty="0"/>
          </a:p>
          <a:p>
            <a:r>
              <a:rPr lang="en-US" sz="2200" b="1" i="1" dirty="0"/>
              <a:t>Note :</a:t>
            </a:r>
          </a:p>
          <a:p>
            <a:pPr marL="342900" indent="-342900">
              <a:buFont typeface="Arial" panose="020B0604020202020204" pitchFamily="34" charset="0"/>
              <a:buChar char="•"/>
            </a:pPr>
            <a:r>
              <a:rPr lang="en-US" sz="2200" dirty="0"/>
              <a:t>Financial Institution / Bank : wants to understand the driving factors (or driver variables) behind loan default, i.e. the variables which are strong indicators of default.</a:t>
            </a:r>
          </a:p>
          <a:p>
            <a:pPr marL="342900" indent="-342900">
              <a:buFont typeface="Arial" panose="020B0604020202020204" pitchFamily="34" charset="0"/>
              <a:buChar char="•"/>
            </a:pPr>
            <a:r>
              <a:rPr lang="en-US" sz="2200" dirty="0"/>
              <a:t>The bank can utilize this knowledge for its portfolio and risk assessment</a:t>
            </a:r>
            <a:r>
              <a:rPr lang="en-US" sz="2200" dirty="0" smtClean="0"/>
              <a:t>.</a:t>
            </a:r>
          </a:p>
          <a:p>
            <a:pPr marL="342900" indent="-342900">
              <a:buFont typeface="Arial" panose="020B0604020202020204" pitchFamily="34" charset="0"/>
              <a:buChar char="•"/>
            </a:pPr>
            <a:endParaRPr lang="en-US" sz="2200" dirty="0"/>
          </a:p>
          <a:p>
            <a:r>
              <a:rPr lang="en-US" sz="2200" dirty="0" smtClean="0"/>
              <a:t>Analysis of this dataset has been done in Python on a Jupyter Notebook.</a:t>
            </a:r>
            <a:endParaRPr lang="en-US" sz="2200" dirty="0"/>
          </a:p>
        </p:txBody>
      </p:sp>
      <p:pic>
        <p:nvPicPr>
          <p:cNvPr id="4"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878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88415" y="2866185"/>
            <a:ext cx="10515600" cy="2852737"/>
          </a:xfrm>
        </p:spPr>
        <p:txBody>
          <a:bodyPr>
            <a:normAutofit/>
          </a:bodyPr>
          <a:lstStyle/>
          <a:p>
            <a:r>
              <a:rPr lang="en-IN" sz="7200" b="1" dirty="0" smtClean="0"/>
              <a:t>EDA – PREVIOUS APPLICATION DATASET</a:t>
            </a:r>
            <a:endParaRPr lang="en-IN" sz="7200" b="1" dirty="0"/>
          </a:p>
        </p:txBody>
      </p:sp>
      <p:pic>
        <p:nvPicPr>
          <p:cNvPr id="4" name="Picture 3"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0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30" y="190640"/>
            <a:ext cx="8942294" cy="1325563"/>
          </a:xfrm>
        </p:spPr>
        <p:txBody>
          <a:bodyPr/>
          <a:lstStyle/>
          <a:p>
            <a:r>
              <a:rPr lang="en-US" b="1" dirty="0"/>
              <a:t>C</a:t>
            </a:r>
            <a:r>
              <a:rPr lang="en-US" b="1" dirty="0" smtClean="0"/>
              <a:t>orrelation between numeric features of previous application data</a:t>
            </a:r>
            <a:endParaRPr lang="en-IN" b="1" dirty="0"/>
          </a:p>
        </p:txBody>
      </p:sp>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246530" y="2357627"/>
            <a:ext cx="3626223" cy="2862322"/>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smtClean="0">
                <a:solidFill>
                  <a:srgbClr val="000000"/>
                </a:solidFill>
                <a:cs typeface="Courier New" panose="02070309020205020404" pitchFamily="49" charset="0"/>
              </a:rPr>
              <a:t>DAYS_LAST_DUE</a:t>
            </a:r>
            <a:r>
              <a:rPr lang="en-US" altLang="en-US" dirty="0">
                <a:solidFill>
                  <a:srgbClr val="000000"/>
                </a:solidFill>
              </a:rPr>
              <a:t> and </a:t>
            </a:r>
            <a:r>
              <a:rPr lang="en-US" altLang="en-US" dirty="0">
                <a:solidFill>
                  <a:srgbClr val="000000"/>
                </a:solidFill>
                <a:cs typeface="Courier New" panose="02070309020205020404" pitchFamily="49" charset="0"/>
              </a:rPr>
              <a:t>DAYS_TERMINATION</a:t>
            </a:r>
            <a:r>
              <a:rPr lang="en-US" altLang="en-US" dirty="0">
                <a:solidFill>
                  <a:srgbClr val="000000"/>
                </a:solidFill>
              </a:rPr>
              <a:t> are highly </a:t>
            </a:r>
            <a:r>
              <a:rPr lang="en-US" altLang="en-US" dirty="0" smtClean="0">
                <a:solidFill>
                  <a:srgbClr val="000000"/>
                </a:solidFill>
              </a:rPr>
              <a:t>correlated</a:t>
            </a: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smtClean="0">
              <a:solidFill>
                <a:srgbClr val="000000"/>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smtClean="0">
                <a:solidFill>
                  <a:srgbClr val="000000"/>
                </a:solidFill>
                <a:cs typeface="Courier New" panose="02070309020205020404" pitchFamily="49" charset="0"/>
              </a:rPr>
              <a:t>DAYS_FIRST_DRAWING</a:t>
            </a:r>
            <a:r>
              <a:rPr lang="en-US" altLang="en-US" dirty="0">
                <a:solidFill>
                  <a:srgbClr val="000000"/>
                </a:solidFill>
              </a:rPr>
              <a:t> and </a:t>
            </a:r>
            <a:r>
              <a:rPr lang="en-US" altLang="en-US" dirty="0">
                <a:solidFill>
                  <a:srgbClr val="000000"/>
                </a:solidFill>
                <a:cs typeface="Courier New" panose="02070309020205020404" pitchFamily="49" charset="0"/>
              </a:rPr>
              <a:t>DAYS_LAST_DUE_1st_VERSION</a:t>
            </a:r>
            <a:r>
              <a:rPr lang="en-US" altLang="en-US" dirty="0">
                <a:solidFill>
                  <a:srgbClr val="000000"/>
                </a:solidFill>
              </a:rPr>
              <a:t> have high negative </a:t>
            </a:r>
            <a:r>
              <a:rPr lang="en-US" altLang="en-US" dirty="0" smtClean="0">
                <a:solidFill>
                  <a:srgbClr val="000000"/>
                </a:solidFill>
              </a:rPr>
              <a:t>correlation</a:t>
            </a: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smtClean="0">
              <a:solidFill>
                <a:srgbClr val="000000"/>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smtClean="0">
                <a:solidFill>
                  <a:srgbClr val="000000"/>
                </a:solidFill>
                <a:cs typeface="Courier New" panose="02070309020205020404" pitchFamily="49" charset="0"/>
              </a:rPr>
              <a:t>AMT_ANNUITY</a:t>
            </a:r>
            <a:r>
              <a:rPr lang="en-US" altLang="en-US" dirty="0">
                <a:solidFill>
                  <a:srgbClr val="000000"/>
                </a:solidFill>
              </a:rPr>
              <a:t> , </a:t>
            </a:r>
            <a:r>
              <a:rPr lang="en-US" altLang="en-US" dirty="0">
                <a:solidFill>
                  <a:srgbClr val="000000"/>
                </a:solidFill>
                <a:cs typeface="Courier New" panose="02070309020205020404" pitchFamily="49" charset="0"/>
              </a:rPr>
              <a:t>AMT_APPLICATION</a:t>
            </a:r>
            <a:r>
              <a:rPr lang="en-US" altLang="en-US" dirty="0">
                <a:solidFill>
                  <a:srgbClr val="000000"/>
                </a:solidFill>
              </a:rPr>
              <a:t> , </a:t>
            </a:r>
            <a:r>
              <a:rPr lang="en-US" altLang="en-US" dirty="0">
                <a:solidFill>
                  <a:srgbClr val="000000"/>
                </a:solidFill>
                <a:cs typeface="Courier New" panose="02070309020205020404" pitchFamily="49" charset="0"/>
              </a:rPr>
              <a:t>AMT_CREDIT</a:t>
            </a:r>
            <a:r>
              <a:rPr lang="en-US" altLang="en-US" dirty="0">
                <a:solidFill>
                  <a:srgbClr val="000000"/>
                </a:solidFill>
              </a:rPr>
              <a:t> , </a:t>
            </a:r>
            <a:r>
              <a:rPr lang="en-US" altLang="en-US" dirty="0">
                <a:solidFill>
                  <a:srgbClr val="000000"/>
                </a:solidFill>
                <a:cs typeface="Courier New" panose="02070309020205020404" pitchFamily="49" charset="0"/>
              </a:rPr>
              <a:t>AMT_GOODS_PRICE</a:t>
            </a:r>
            <a:r>
              <a:rPr lang="en-US" altLang="en-US" dirty="0">
                <a:solidFill>
                  <a:srgbClr val="000000"/>
                </a:solidFill>
              </a:rPr>
              <a:t> are highly </a:t>
            </a:r>
            <a:r>
              <a:rPr lang="en-US" altLang="en-US" dirty="0" smtClean="0">
                <a:solidFill>
                  <a:srgbClr val="000000"/>
                </a:solidFill>
              </a:rPr>
              <a:t>correlated</a:t>
            </a:r>
            <a:endParaRPr lang="en-US" altLang="en-US" dirty="0">
              <a:solidFill>
                <a:srgbClr val="00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835" y="1516203"/>
            <a:ext cx="7637069" cy="5061294"/>
          </a:xfrm>
          <a:prstGeom prst="rect">
            <a:avLst/>
          </a:prstGeom>
        </p:spPr>
      </p:pic>
    </p:spTree>
    <p:extLst>
      <p:ext uri="{BB962C8B-B14F-4D97-AF65-F5344CB8AC3E}">
        <p14:creationId xmlns:p14="http://schemas.microsoft.com/office/powerpoint/2010/main" val="18312978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640"/>
            <a:ext cx="9265024" cy="1325563"/>
          </a:xfrm>
        </p:spPr>
        <p:txBody>
          <a:bodyPr/>
          <a:lstStyle/>
          <a:p>
            <a:r>
              <a:rPr lang="en-IN" b="1" dirty="0"/>
              <a:t>Data Imbalance in Previous Application Data</a:t>
            </a:r>
            <a:endParaRPr lang="en-IN" dirty="0"/>
          </a:p>
        </p:txBody>
      </p:sp>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475129" y="2237165"/>
            <a:ext cx="3334871" cy="2554545"/>
          </a:xfrm>
          <a:prstGeom prst="rect">
            <a:avLst/>
          </a:prstGeom>
        </p:spPr>
        <p:txBody>
          <a:bodyPr wrap="square">
            <a:spAutoFit/>
          </a:bodyPr>
          <a:lstStyle/>
          <a:p>
            <a:pPr>
              <a:buFont typeface="Arial" panose="020B0604020202020204" pitchFamily="34" charset="0"/>
              <a:buChar char="•"/>
            </a:pPr>
            <a:r>
              <a:rPr lang="en-US" sz="2000" dirty="0">
                <a:solidFill>
                  <a:srgbClr val="000000"/>
                </a:solidFill>
                <a:latin typeface="Helvetica Neue"/>
              </a:rPr>
              <a:t>The data is highly </a:t>
            </a:r>
            <a:r>
              <a:rPr lang="en-US" sz="2000" dirty="0" smtClean="0">
                <a:solidFill>
                  <a:srgbClr val="000000"/>
                </a:solidFill>
                <a:latin typeface="Helvetica Neue"/>
              </a:rPr>
              <a:t>imbalance</a:t>
            </a:r>
          </a:p>
          <a:p>
            <a:endParaRPr lang="en-US" sz="2000" dirty="0">
              <a:solidFill>
                <a:srgbClr val="000000"/>
              </a:solidFill>
              <a:latin typeface="Helvetica Neue"/>
            </a:endParaRPr>
          </a:p>
          <a:p>
            <a:pPr>
              <a:buFont typeface="Arial" panose="020B0604020202020204" pitchFamily="34" charset="0"/>
              <a:buChar char="•"/>
            </a:pPr>
            <a:r>
              <a:rPr lang="en-US" sz="2000" dirty="0">
                <a:solidFill>
                  <a:srgbClr val="000000"/>
                </a:solidFill>
                <a:latin typeface="Helvetica Neue"/>
              </a:rPr>
              <a:t>Majority of the loans were approved in past and very few are refused and quite null in terms of unused and canceled.</a:t>
            </a:r>
            <a:endParaRPr lang="en-US" sz="2000" b="0" i="0" dirty="0">
              <a:solidFill>
                <a:srgbClr val="000000"/>
              </a:solidFill>
              <a:effectLst/>
              <a:latin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101" y="1744224"/>
            <a:ext cx="6522627" cy="4430156"/>
          </a:xfrm>
          <a:prstGeom prst="rect">
            <a:avLst/>
          </a:prstGeom>
        </p:spPr>
      </p:pic>
    </p:spTree>
    <p:extLst>
      <p:ext uri="{BB962C8B-B14F-4D97-AF65-F5344CB8AC3E}">
        <p14:creationId xmlns:p14="http://schemas.microsoft.com/office/powerpoint/2010/main" val="26816281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1962238"/>
            <a:ext cx="4580965" cy="3970318"/>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Helvetica Neue"/>
              </a:rPr>
              <a:t>The applicants whose previous loans were approved are more likely to pay current loan in time, than the applicants whose previous loans were rejected</a:t>
            </a:r>
            <a:r>
              <a:rPr lang="en-US" dirty="0" smtClean="0">
                <a:solidFill>
                  <a:srgbClr val="000000"/>
                </a:solidFill>
                <a:latin typeface="Helvetica Neue"/>
              </a:rPr>
              <a:t>.</a:t>
            </a:r>
          </a:p>
          <a:p>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7% of the previously approved loan applicants that defaulted in current </a:t>
            </a:r>
            <a:r>
              <a:rPr lang="en-US" dirty="0" smtClean="0">
                <a:solidFill>
                  <a:srgbClr val="000000"/>
                </a:solidFill>
                <a:latin typeface="Helvetica Neue"/>
              </a:rPr>
              <a:t>loan</a:t>
            </a:r>
          </a:p>
          <a:p>
            <a:endParaRPr lang="en-US" dirty="0">
              <a:solidFill>
                <a:srgbClr val="000000"/>
              </a:solidFill>
              <a:latin typeface="Helvetica Neue"/>
            </a:endParaRPr>
          </a:p>
          <a:p>
            <a:pPr>
              <a:buFont typeface="Arial" panose="020B0604020202020204" pitchFamily="34" charset="0"/>
              <a:buChar char="•"/>
            </a:pPr>
            <a:r>
              <a:rPr lang="en-US" dirty="0">
                <a:solidFill>
                  <a:srgbClr val="000000"/>
                </a:solidFill>
                <a:latin typeface="Helvetica Neue"/>
              </a:rPr>
              <a:t>90 % of the previously refused loan applicants that were able to pay current </a:t>
            </a:r>
            <a:r>
              <a:rPr lang="en-US" dirty="0" smtClean="0">
                <a:solidFill>
                  <a:srgbClr val="000000"/>
                </a:solidFill>
                <a:latin typeface="Helvetica Neue"/>
              </a:rPr>
              <a:t>loan</a:t>
            </a:r>
          </a:p>
          <a:p>
            <a:endParaRPr lang="en-US" dirty="0" smtClean="0">
              <a:solidFill>
                <a:srgbClr val="000000"/>
              </a:solidFill>
              <a:latin typeface="Helvetica Neue"/>
            </a:endParaRPr>
          </a:p>
          <a:p>
            <a:pPr>
              <a:buFont typeface="Arial" panose="020B0604020202020204" pitchFamily="34" charset="0"/>
              <a:buChar char="•"/>
            </a:pPr>
            <a:r>
              <a:rPr lang="en-US" dirty="0" smtClean="0"/>
              <a:t> This </a:t>
            </a:r>
            <a:r>
              <a:rPr lang="en-US" dirty="0"/>
              <a:t>data is highly imbalanced as number of defaulter is very less in total population.</a:t>
            </a:r>
            <a:endParaRPr lang="en-US" b="0" i="0" dirty="0">
              <a:solidFill>
                <a:srgbClr val="000000"/>
              </a:solidFill>
              <a:effectLst/>
              <a:latin typeface="Helvetica Neue"/>
            </a:endParaRPr>
          </a:p>
        </p:txBody>
      </p:sp>
      <p:sp>
        <p:nvSpPr>
          <p:cNvPr id="5" name="Title 1"/>
          <p:cNvSpPr>
            <a:spLocks noGrp="1"/>
          </p:cNvSpPr>
          <p:nvPr>
            <p:ph type="title"/>
          </p:nvPr>
        </p:nvSpPr>
        <p:spPr>
          <a:xfrm>
            <a:off x="381000" y="190640"/>
            <a:ext cx="9265024" cy="1325563"/>
          </a:xfrm>
        </p:spPr>
        <p:txBody>
          <a:bodyPr/>
          <a:lstStyle/>
          <a:p>
            <a:r>
              <a:rPr lang="en-IN" b="1" dirty="0"/>
              <a:t>Data Imbalance in Previous Application Data</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1819" y="1699399"/>
            <a:ext cx="6619566" cy="4495997"/>
          </a:xfrm>
          <a:prstGeom prst="rect">
            <a:avLst/>
          </a:prstGeom>
        </p:spPr>
      </p:pic>
    </p:spTree>
    <p:extLst>
      <p:ext uri="{BB962C8B-B14F-4D97-AF65-F5344CB8AC3E}">
        <p14:creationId xmlns:p14="http://schemas.microsoft.com/office/powerpoint/2010/main" val="4195594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18" y="190640"/>
            <a:ext cx="9175376" cy="1325563"/>
          </a:xfrm>
        </p:spPr>
        <p:txBody>
          <a:bodyPr>
            <a:normAutofit/>
          </a:bodyPr>
          <a:lstStyle/>
          <a:p>
            <a:r>
              <a:rPr lang="en-US" b="1" dirty="0"/>
              <a:t>Analysis of Numeric Features of Previous Application </a:t>
            </a:r>
            <a:r>
              <a:rPr lang="en-US" b="1" dirty="0" smtClean="0"/>
              <a:t>Data</a:t>
            </a:r>
            <a:endParaRPr lang="en-IN" dirty="0"/>
          </a:p>
        </p:txBody>
      </p:sp>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00318" y="2219236"/>
            <a:ext cx="3195917" cy="3477875"/>
          </a:xfrm>
          <a:prstGeom prst="rect">
            <a:avLst/>
          </a:prstGeom>
        </p:spPr>
        <p:txBody>
          <a:bodyPr wrap="square">
            <a:spAutoFit/>
          </a:bodyPr>
          <a:lstStyle/>
          <a:p>
            <a:pPr>
              <a:buFont typeface="Arial" panose="020B0604020202020204" pitchFamily="34" charset="0"/>
              <a:buChar char="•"/>
            </a:pPr>
            <a:r>
              <a:rPr lang="en-US" sz="2000" dirty="0">
                <a:solidFill>
                  <a:srgbClr val="000000"/>
                </a:solidFill>
                <a:latin typeface="Helvetica Neue"/>
              </a:rPr>
              <a:t>The number of defaulters are getting less as the Amount of Annuity increases of previous application</a:t>
            </a:r>
            <a:r>
              <a:rPr lang="en-US" sz="2000" dirty="0" smtClean="0">
                <a:solidFill>
                  <a:srgbClr val="000000"/>
                </a:solidFill>
                <a:latin typeface="Helvetica Neue"/>
              </a:rPr>
              <a:t>.</a:t>
            </a:r>
          </a:p>
          <a:p>
            <a:endParaRPr lang="en-US" sz="2000" dirty="0">
              <a:solidFill>
                <a:srgbClr val="000000"/>
              </a:solidFill>
              <a:latin typeface="Helvetica Neue"/>
            </a:endParaRPr>
          </a:p>
          <a:p>
            <a:pPr>
              <a:buFont typeface="Arial" panose="020B0604020202020204" pitchFamily="34" charset="0"/>
              <a:buChar char="•"/>
            </a:pPr>
            <a:r>
              <a:rPr lang="en-US" sz="2000" dirty="0">
                <a:solidFill>
                  <a:srgbClr val="000000"/>
                </a:solidFill>
                <a:latin typeface="Helvetica Neue"/>
              </a:rPr>
              <a:t>As amount of down payment increases i.e. higher the </a:t>
            </a:r>
            <a:r>
              <a:rPr lang="en-US" sz="2000" dirty="0" smtClean="0">
                <a:solidFill>
                  <a:srgbClr val="000000"/>
                </a:solidFill>
                <a:latin typeface="Helvetica Neue"/>
              </a:rPr>
              <a:t>down payment </a:t>
            </a:r>
            <a:r>
              <a:rPr lang="en-US" sz="2000" dirty="0">
                <a:solidFill>
                  <a:srgbClr val="000000"/>
                </a:solidFill>
                <a:latin typeface="Helvetica Neue"/>
              </a:rPr>
              <a:t>less chances of getting default.</a:t>
            </a:r>
            <a:endParaRPr lang="en-US" sz="2000" b="0" i="0" dirty="0">
              <a:solidFill>
                <a:srgbClr val="000000"/>
              </a:solidFill>
              <a:effectLst/>
              <a:latin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406" y="1783977"/>
            <a:ext cx="7928310" cy="4138404"/>
          </a:xfrm>
          <a:prstGeom prst="rect">
            <a:avLst/>
          </a:prstGeom>
        </p:spPr>
      </p:pic>
    </p:spTree>
    <p:extLst>
      <p:ext uri="{BB962C8B-B14F-4D97-AF65-F5344CB8AC3E}">
        <p14:creationId xmlns:p14="http://schemas.microsoft.com/office/powerpoint/2010/main" val="23981276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025" y="3881486"/>
            <a:ext cx="5335879" cy="2232188"/>
          </a:xfrm>
          <a:prstGeom prst="rect">
            <a:avLst/>
          </a:prstGeom>
        </p:spPr>
      </p:pic>
      <p:sp>
        <p:nvSpPr>
          <p:cNvPr id="2" name="Title 1"/>
          <p:cNvSpPr>
            <a:spLocks noGrp="1"/>
          </p:cNvSpPr>
          <p:nvPr>
            <p:ph type="title"/>
          </p:nvPr>
        </p:nvSpPr>
        <p:spPr>
          <a:xfrm>
            <a:off x="309282" y="190640"/>
            <a:ext cx="9423586" cy="1325563"/>
          </a:xfrm>
        </p:spPr>
        <p:txBody>
          <a:bodyPr>
            <a:normAutofit/>
          </a:bodyPr>
          <a:lstStyle/>
          <a:p>
            <a:r>
              <a:rPr lang="en-US" b="1" dirty="0"/>
              <a:t>Analysis of Categorical Features of Previous Application </a:t>
            </a:r>
            <a:r>
              <a:rPr lang="en-US" b="1" dirty="0" smtClean="0"/>
              <a:t>Data</a:t>
            </a:r>
            <a:endParaRPr lang="en-IN" dirty="0"/>
          </a:p>
        </p:txBody>
      </p:sp>
      <p:pic>
        <p:nvPicPr>
          <p:cNvPr id="3" name="Picture 2" descr="IIITB and UpGrad launch software engineering programme to reskill workfor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593016" y="2195435"/>
            <a:ext cx="1574556" cy="646331"/>
          </a:xfrm>
          <a:prstGeom prst="rect">
            <a:avLst/>
          </a:prstGeom>
        </p:spPr>
        <p:txBody>
          <a:bodyPr wrap="square">
            <a:spAutoFit/>
          </a:bodyPr>
          <a:lstStyle/>
          <a:p>
            <a:r>
              <a:rPr lang="en-US" sz="1200" dirty="0">
                <a:solidFill>
                  <a:srgbClr val="000000"/>
                </a:solidFill>
                <a:latin typeface="Helvetica Neue"/>
              </a:rPr>
              <a:t>Highest number of loans are applied for Consumer Loans</a:t>
            </a:r>
            <a:endParaRPr lang="en-US" sz="1200" b="0" i="0" dirty="0">
              <a:solidFill>
                <a:srgbClr val="000000"/>
              </a:solidFill>
              <a:effectLst/>
              <a:latin typeface="Helvetica Neue"/>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220" y="1516203"/>
            <a:ext cx="3472796" cy="223686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078940"/>
            <a:ext cx="4016642" cy="2626659"/>
          </a:xfrm>
          <a:prstGeom prst="rect">
            <a:avLst/>
          </a:prstGeom>
        </p:spPr>
      </p:pic>
      <p:sp>
        <p:nvSpPr>
          <p:cNvPr id="8" name="Rectangle 7"/>
          <p:cNvSpPr/>
          <p:nvPr/>
        </p:nvSpPr>
        <p:spPr>
          <a:xfrm>
            <a:off x="3961289" y="4880847"/>
            <a:ext cx="1614758" cy="646331"/>
          </a:xfrm>
          <a:prstGeom prst="rect">
            <a:avLst/>
          </a:prstGeom>
        </p:spPr>
        <p:txBody>
          <a:bodyPr wrap="square">
            <a:spAutoFit/>
          </a:bodyPr>
          <a:lstStyle/>
          <a:p>
            <a:pPr lvl="0" defTabSz="914400" eaLnBrk="0" fontAlgn="base" hangingPunct="0">
              <a:spcBef>
                <a:spcPct val="0"/>
              </a:spcBef>
              <a:spcAft>
                <a:spcPct val="0"/>
              </a:spcAft>
            </a:pPr>
            <a:r>
              <a:rPr lang="en-US" altLang="en-US" sz="1200" dirty="0">
                <a:solidFill>
                  <a:srgbClr val="000000"/>
                </a:solidFill>
                <a:cs typeface="Courier New" panose="02070309020205020404" pitchFamily="49" charset="0"/>
              </a:rPr>
              <a:t>SCO</a:t>
            </a:r>
            <a:r>
              <a:rPr lang="en-US" altLang="en-US" sz="1200" dirty="0">
                <a:solidFill>
                  <a:srgbClr val="000000"/>
                </a:solidFill>
              </a:rPr>
              <a:t> , </a:t>
            </a:r>
            <a:r>
              <a:rPr lang="en-US" altLang="en-US" sz="1200" dirty="0">
                <a:solidFill>
                  <a:srgbClr val="000000"/>
                </a:solidFill>
                <a:cs typeface="Courier New" panose="02070309020205020404" pitchFamily="49" charset="0"/>
              </a:rPr>
              <a:t>LIMIT</a:t>
            </a:r>
            <a:r>
              <a:rPr lang="en-US" altLang="en-US" sz="1200" dirty="0">
                <a:solidFill>
                  <a:srgbClr val="000000"/>
                </a:solidFill>
              </a:rPr>
              <a:t> and </a:t>
            </a:r>
            <a:r>
              <a:rPr lang="en-US" altLang="en-US" sz="1200" dirty="0">
                <a:solidFill>
                  <a:srgbClr val="000000"/>
                </a:solidFill>
                <a:cs typeface="Courier New" panose="02070309020205020404" pitchFamily="49" charset="0"/>
              </a:rPr>
              <a:t>HC</a:t>
            </a:r>
            <a:r>
              <a:rPr lang="en-US" altLang="en-US" sz="1200" dirty="0">
                <a:solidFill>
                  <a:srgbClr val="000000"/>
                </a:solidFill>
              </a:rPr>
              <a:t> are the most common reason of rejection.</a:t>
            </a:r>
          </a:p>
        </p:txBody>
      </p:sp>
      <p:sp>
        <p:nvSpPr>
          <p:cNvPr id="9" name="Rectangle 8"/>
          <p:cNvSpPr/>
          <p:nvPr/>
        </p:nvSpPr>
        <p:spPr>
          <a:xfrm>
            <a:off x="10261786" y="2034471"/>
            <a:ext cx="1810871" cy="600164"/>
          </a:xfrm>
          <a:prstGeom prst="rect">
            <a:avLst/>
          </a:prstGeom>
        </p:spPr>
        <p:txBody>
          <a:bodyPr wrap="square">
            <a:spAutoFit/>
          </a:bodyPr>
          <a:lstStyle/>
          <a:p>
            <a:r>
              <a:rPr lang="en-US" sz="1100" dirty="0">
                <a:solidFill>
                  <a:srgbClr val="000000"/>
                </a:solidFill>
                <a:latin typeface="Helvetica Neue"/>
              </a:rPr>
              <a:t>Most of the people did not request insurance during previous loan application.</a:t>
            </a:r>
            <a:endParaRPr lang="en-US" sz="1100" b="0" i="0" dirty="0">
              <a:solidFill>
                <a:srgbClr val="000000"/>
              </a:solidFill>
              <a:effectLst/>
              <a:latin typeface="Helvetica Neue"/>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1131" y="1021009"/>
            <a:ext cx="3380655" cy="2177515"/>
          </a:xfrm>
          <a:prstGeom prst="rect">
            <a:avLst/>
          </a:prstGeom>
        </p:spPr>
      </p:pic>
      <p:sp>
        <p:nvSpPr>
          <p:cNvPr id="12" name="Rectangle 11"/>
          <p:cNvSpPr/>
          <p:nvPr/>
        </p:nvSpPr>
        <p:spPr>
          <a:xfrm>
            <a:off x="7559646" y="5392269"/>
            <a:ext cx="2160494" cy="1138773"/>
          </a:xfrm>
          <a:prstGeom prst="rect">
            <a:avLst/>
          </a:prstGeom>
        </p:spPr>
        <p:txBody>
          <a:bodyPr wrap="square">
            <a:spAutoFit/>
          </a:bodyPr>
          <a:lstStyle/>
          <a:p>
            <a:pPr lvl="0" defTabSz="914400" eaLnBrk="0" fontAlgn="base" hangingPunct="0">
              <a:spcBef>
                <a:spcPct val="0"/>
              </a:spcBef>
              <a:spcAft>
                <a:spcPct val="0"/>
              </a:spcAft>
            </a:pPr>
            <a:r>
              <a:rPr lang="en-US" altLang="en-US" sz="1100" dirty="0" smtClean="0">
                <a:solidFill>
                  <a:srgbClr val="000000"/>
                </a:solidFill>
              </a:rPr>
              <a:t>Most </a:t>
            </a:r>
            <a:r>
              <a:rPr lang="en-US" altLang="en-US" sz="1100" dirty="0">
                <a:solidFill>
                  <a:srgbClr val="000000"/>
                </a:solidFill>
              </a:rPr>
              <a:t>of the applicants are </a:t>
            </a:r>
            <a:r>
              <a:rPr lang="en-US" altLang="en-US" sz="1100" dirty="0" smtClean="0">
                <a:solidFill>
                  <a:srgbClr val="000000"/>
                </a:solidFill>
                <a:cs typeface="Courier New" panose="02070309020205020404" pitchFamily="49" charset="0"/>
              </a:rPr>
              <a:t>repeater</a:t>
            </a:r>
            <a:r>
              <a:rPr lang="en-US" altLang="en-US" sz="1100" dirty="0" smtClean="0">
                <a:solidFill>
                  <a:srgbClr val="000000"/>
                </a:solidFill>
              </a:rPr>
              <a:t>. </a:t>
            </a:r>
            <a:r>
              <a:rPr lang="en-US" altLang="en-US" sz="1100" dirty="0" smtClean="0">
                <a:solidFill>
                  <a:srgbClr val="000000"/>
                </a:solidFill>
                <a:cs typeface="Courier New" panose="02070309020205020404" pitchFamily="49" charset="0"/>
              </a:rPr>
              <a:t>Cash </a:t>
            </a:r>
            <a:r>
              <a:rPr lang="en-US" altLang="en-US" sz="1100" dirty="0">
                <a:solidFill>
                  <a:srgbClr val="000000"/>
                </a:solidFill>
                <a:cs typeface="Courier New" panose="02070309020205020404" pitchFamily="49" charset="0"/>
              </a:rPr>
              <a:t>through the bank</a:t>
            </a:r>
            <a:r>
              <a:rPr lang="en-US" altLang="en-US" sz="1100" dirty="0">
                <a:solidFill>
                  <a:srgbClr val="000000"/>
                </a:solidFill>
              </a:rPr>
              <a:t> is the most frequently used payment method</a:t>
            </a:r>
          </a:p>
          <a:p>
            <a:pPr lvl="0" defTabSz="914400" eaLnBrk="0" fontAlgn="base" hangingPunct="0">
              <a:spcBef>
                <a:spcPct val="0"/>
              </a:spcBef>
              <a:spcAft>
                <a:spcPct val="0"/>
              </a:spcAft>
            </a:pPr>
            <a:endParaRPr lang="en-US" altLang="en-US" sz="2400" dirty="0"/>
          </a:p>
        </p:txBody>
      </p:sp>
    </p:spTree>
    <p:extLst>
      <p:ext uri="{BB962C8B-B14F-4D97-AF65-F5344CB8AC3E}">
        <p14:creationId xmlns:p14="http://schemas.microsoft.com/office/powerpoint/2010/main" val="1509768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48" y="190640"/>
            <a:ext cx="9309847" cy="1325563"/>
          </a:xfrm>
        </p:spPr>
        <p:txBody>
          <a:bodyPr/>
          <a:lstStyle/>
          <a:p>
            <a:r>
              <a:rPr lang="en-IN" b="1" dirty="0" smtClean="0"/>
              <a:t>PREVIOUS APPLICATION CONCLUSION</a:t>
            </a:r>
            <a:endParaRPr lang="en-IN" b="1" dirty="0"/>
          </a:p>
        </p:txBody>
      </p:sp>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394448" y="1363149"/>
            <a:ext cx="11681011" cy="5324535"/>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smtClean="0">
                <a:solidFill>
                  <a:srgbClr val="000000"/>
                </a:solidFill>
                <a:latin typeface="+mj-lt"/>
              </a:rPr>
              <a:t>There </a:t>
            </a:r>
            <a:r>
              <a:rPr lang="en-US" altLang="en-US" sz="2000" dirty="0">
                <a:solidFill>
                  <a:srgbClr val="000000"/>
                </a:solidFill>
                <a:latin typeface="+mj-lt"/>
              </a:rPr>
              <a:t>are feature columns in the dataset that are highly correlated to each other. Which means both will have similar impact on the target value. Those features can be removed before feeding this data to a model to avoid collinearity.</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Feature columns with 50% or more missing data can be dropped.</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This dataset is highly imbalanced</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The applicants whose previous loans were approved are more likely to pay current loan in time, than the applicants whose previous loans were rejected. </a:t>
            </a:r>
            <a:r>
              <a:rPr lang="en-US" altLang="en-US" sz="2000" dirty="0">
                <a:solidFill>
                  <a:srgbClr val="000000"/>
                </a:solidFill>
                <a:latin typeface="+mj-lt"/>
                <a:cs typeface="Courier New" panose="02070309020205020404" pitchFamily="49" charset="0"/>
              </a:rPr>
              <a:t>NAME_CONTRACT_STATUS</a:t>
            </a:r>
            <a:r>
              <a:rPr lang="en-US" altLang="en-US" sz="2000" dirty="0">
                <a:solidFill>
                  <a:srgbClr val="000000"/>
                </a:solidFill>
                <a:latin typeface="+mj-lt"/>
              </a:rPr>
              <a:t> is an important feature.</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7% of the previously approved loan applicants that defaulted in current loan</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90 % of the previously refused loan applicants that were able to pay current loan</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cs typeface="Courier New" panose="02070309020205020404" pitchFamily="49" charset="0"/>
              </a:rPr>
              <a:t>SCO</a:t>
            </a:r>
            <a:r>
              <a:rPr lang="en-US" altLang="en-US" sz="2000" dirty="0">
                <a:solidFill>
                  <a:srgbClr val="000000"/>
                </a:solidFill>
                <a:latin typeface="+mj-lt"/>
              </a:rPr>
              <a:t>, </a:t>
            </a:r>
            <a:r>
              <a:rPr lang="en-US" altLang="en-US" sz="2000" dirty="0">
                <a:solidFill>
                  <a:srgbClr val="000000"/>
                </a:solidFill>
                <a:latin typeface="+mj-lt"/>
                <a:cs typeface="Courier New" panose="02070309020205020404" pitchFamily="49" charset="0"/>
              </a:rPr>
              <a:t>LIMIT</a:t>
            </a:r>
            <a:r>
              <a:rPr lang="en-US" altLang="en-US" sz="2000" dirty="0">
                <a:solidFill>
                  <a:srgbClr val="000000"/>
                </a:solidFill>
                <a:latin typeface="+mj-lt"/>
              </a:rPr>
              <a:t> and </a:t>
            </a:r>
            <a:r>
              <a:rPr lang="en-US" altLang="en-US" sz="2000" dirty="0">
                <a:solidFill>
                  <a:srgbClr val="000000"/>
                </a:solidFill>
                <a:latin typeface="+mj-lt"/>
                <a:cs typeface="Courier New" panose="02070309020205020404" pitchFamily="49" charset="0"/>
              </a:rPr>
              <a:t>HC</a:t>
            </a:r>
            <a:r>
              <a:rPr lang="en-US" altLang="en-US" sz="2000" dirty="0">
                <a:solidFill>
                  <a:srgbClr val="000000"/>
                </a:solidFill>
                <a:latin typeface="+mj-lt"/>
              </a:rPr>
              <a:t> are the most common reason of rejection.</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Most of the people did not request insurance during previous loan application.</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For </a:t>
            </a:r>
            <a:r>
              <a:rPr lang="en-US" altLang="en-US" sz="2000" dirty="0">
                <a:solidFill>
                  <a:srgbClr val="000000"/>
                </a:solidFill>
                <a:latin typeface="+mj-lt"/>
                <a:cs typeface="Courier New" panose="02070309020205020404" pitchFamily="49" charset="0"/>
              </a:rPr>
              <a:t>Cards</a:t>
            </a:r>
            <a:r>
              <a:rPr lang="en-US" altLang="en-US" sz="2000" dirty="0">
                <a:solidFill>
                  <a:srgbClr val="000000"/>
                </a:solidFill>
                <a:latin typeface="+mj-lt"/>
              </a:rPr>
              <a:t> defaulter percentage is highest (17%). </a:t>
            </a:r>
            <a:r>
              <a:rPr lang="en-US" altLang="en-US" sz="2000" dirty="0">
                <a:solidFill>
                  <a:srgbClr val="000000"/>
                </a:solidFill>
                <a:latin typeface="+mj-lt"/>
                <a:cs typeface="Courier New" panose="02070309020205020404" pitchFamily="49" charset="0"/>
              </a:rPr>
              <a:t>NAME_PORTFOLIO</a:t>
            </a:r>
            <a:r>
              <a:rPr lang="en-US" altLang="en-US" sz="2000" dirty="0">
                <a:solidFill>
                  <a:srgbClr val="000000"/>
                </a:solidFill>
                <a:latin typeface="+mj-lt"/>
              </a:rPr>
              <a:t> is an important feature for analyzing 'TARGET' variable.</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15% loan </a:t>
            </a:r>
            <a:r>
              <a:rPr lang="en-US" altLang="en-US" sz="2000" dirty="0" err="1">
                <a:solidFill>
                  <a:srgbClr val="000000"/>
                </a:solidFill>
                <a:latin typeface="+mj-lt"/>
              </a:rPr>
              <a:t>applicatiant</a:t>
            </a:r>
            <a:r>
              <a:rPr lang="en-US" altLang="en-US" sz="2000" dirty="0">
                <a:solidFill>
                  <a:srgbClr val="000000"/>
                </a:solidFill>
                <a:latin typeface="+mj-lt"/>
              </a:rPr>
              <a:t> defaulted for </a:t>
            </a:r>
            <a:r>
              <a:rPr lang="en-US" altLang="en-US" sz="2000" dirty="0">
                <a:solidFill>
                  <a:srgbClr val="000000"/>
                </a:solidFill>
                <a:latin typeface="+mj-lt"/>
                <a:cs typeface="Courier New" panose="02070309020205020404" pitchFamily="49" charset="0"/>
              </a:rPr>
              <a:t>AP+ (Cash Loan)</a:t>
            </a:r>
            <a:r>
              <a:rPr lang="en-US" altLang="en-US" sz="2000" dirty="0">
                <a:solidFill>
                  <a:srgbClr val="000000"/>
                </a:solidFill>
                <a:latin typeface="+mj-lt"/>
              </a:rPr>
              <a:t>. </a:t>
            </a:r>
            <a:r>
              <a:rPr lang="en-US" altLang="en-US" sz="2000" dirty="0">
                <a:solidFill>
                  <a:srgbClr val="000000"/>
                </a:solidFill>
                <a:latin typeface="+mj-lt"/>
                <a:cs typeface="Courier New" panose="02070309020205020404" pitchFamily="49" charset="0"/>
              </a:rPr>
              <a:t>CHANNEL_TYPE</a:t>
            </a:r>
            <a:r>
              <a:rPr lang="en-US" altLang="en-US" sz="2000" dirty="0">
                <a:solidFill>
                  <a:srgbClr val="000000"/>
                </a:solidFill>
                <a:latin typeface="+mj-lt"/>
              </a:rPr>
              <a:t> is an important feature for analyzing 'TARGET' variable.</a:t>
            </a:r>
          </a:p>
          <a:p>
            <a:pPr marL="285750" lvl="0" indent="-285750" defTabSz="914400" eaLnBrk="0" fontAlgn="base" hangingPunct="0">
              <a:spcBef>
                <a:spcPct val="0"/>
              </a:spcBef>
              <a:spcAft>
                <a:spcPct val="0"/>
              </a:spcAft>
              <a:buFont typeface="Arial" panose="020B0604020202020204" pitchFamily="34" charset="0"/>
              <a:buChar char="•"/>
            </a:pPr>
            <a:r>
              <a:rPr lang="en-US" altLang="en-US" sz="2000" dirty="0">
                <a:solidFill>
                  <a:srgbClr val="000000"/>
                </a:solidFill>
                <a:latin typeface="+mj-lt"/>
              </a:rPr>
              <a:t>Highest percentage (17%) of default cases is for </a:t>
            </a:r>
            <a:r>
              <a:rPr lang="en-US" altLang="en-US" sz="2000" dirty="0">
                <a:solidFill>
                  <a:srgbClr val="000000"/>
                </a:solidFill>
                <a:latin typeface="+mj-lt"/>
                <a:cs typeface="Courier New" panose="02070309020205020404" pitchFamily="49" charset="0"/>
              </a:rPr>
              <a:t>Card Street</a:t>
            </a:r>
            <a:r>
              <a:rPr lang="en-US" altLang="en-US" sz="2000" dirty="0">
                <a:solidFill>
                  <a:srgbClr val="000000"/>
                </a:solidFill>
                <a:latin typeface="+mj-lt"/>
              </a:rPr>
              <a:t>. </a:t>
            </a:r>
            <a:r>
              <a:rPr lang="en-US" altLang="en-US" sz="2000" dirty="0">
                <a:solidFill>
                  <a:srgbClr val="000000"/>
                </a:solidFill>
                <a:latin typeface="+mj-lt"/>
                <a:cs typeface="Courier New" panose="02070309020205020404" pitchFamily="49" charset="0"/>
              </a:rPr>
              <a:t>PRODUCT_COMBINATION</a:t>
            </a:r>
            <a:r>
              <a:rPr lang="en-US" altLang="en-US" sz="2000" dirty="0">
                <a:solidFill>
                  <a:srgbClr val="000000"/>
                </a:solidFill>
                <a:latin typeface="+mj-lt"/>
              </a:rPr>
              <a:t> is an important driving factor</a:t>
            </a:r>
            <a:r>
              <a:rPr lang="en-US" altLang="en-US" sz="2000" dirty="0" smtClean="0">
                <a:solidFill>
                  <a:srgbClr val="000000"/>
                </a:solidFill>
                <a:latin typeface="+mj-lt"/>
              </a:rPr>
              <a:t>.</a:t>
            </a:r>
            <a:endParaRPr lang="en-US" altLang="en-US" sz="2000" dirty="0">
              <a:solidFill>
                <a:srgbClr val="000000"/>
              </a:solidFill>
              <a:latin typeface="+mj-lt"/>
            </a:endParaRPr>
          </a:p>
        </p:txBody>
      </p:sp>
    </p:spTree>
    <p:extLst>
      <p:ext uri="{BB962C8B-B14F-4D97-AF65-F5344CB8AC3E}">
        <p14:creationId xmlns:p14="http://schemas.microsoft.com/office/powerpoint/2010/main" val="1849288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394448" y="190640"/>
            <a:ext cx="9309847" cy="1325563"/>
          </a:xfrm>
        </p:spPr>
        <p:txBody>
          <a:bodyPr/>
          <a:lstStyle/>
          <a:p>
            <a:r>
              <a:rPr lang="en-IN" b="1" dirty="0" smtClean="0"/>
              <a:t>CURRENT APPLICATION CONCLUSION</a:t>
            </a:r>
            <a:endParaRPr lang="en-IN" b="1" dirty="0"/>
          </a:p>
        </p:txBody>
      </p:sp>
      <p:sp>
        <p:nvSpPr>
          <p:cNvPr id="5" name="Rectangle 4"/>
          <p:cNvSpPr/>
          <p:nvPr/>
        </p:nvSpPr>
        <p:spPr>
          <a:xfrm>
            <a:off x="394447" y="1516203"/>
            <a:ext cx="9628093"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mj-lt"/>
              </a:rPr>
              <a:t>The count of ‘Low skilled Laborers’ in ‘OCCUPATION_TYPE’ is comparatively very less and it also has maximum % of payment difficulties. Hence, client with occupation type as ‘Low skilled Laborers’ are the driving factors for Loan Defaulters</a:t>
            </a:r>
            <a:r>
              <a:rPr lang="en-US" sz="2400" dirty="0" smtClean="0">
                <a:latin typeface="+mj-lt"/>
              </a:rPr>
              <a:t>.</a:t>
            </a:r>
          </a:p>
          <a:p>
            <a:endParaRPr lang="en-US" sz="2400" dirty="0">
              <a:latin typeface="+mj-lt"/>
            </a:endParaRPr>
          </a:p>
          <a:p>
            <a:pPr marL="342900" indent="-342900">
              <a:buFont typeface="Arial" panose="020B0604020202020204" pitchFamily="34" charset="0"/>
              <a:buChar char="•"/>
            </a:pPr>
            <a:r>
              <a:rPr lang="en-US" sz="2400" dirty="0">
                <a:latin typeface="+mj-lt"/>
              </a:rPr>
              <a:t>The count of ‘Maternity Leave’ in ‘NAME_INCOME_TYPE’ is very less and it also has maximum % of payment difficulties. Hence, client with income type as ‘Maternity leave’ are the driving factors for Loan Defaulters</a:t>
            </a:r>
            <a:r>
              <a:rPr lang="en-US" sz="2400" dirty="0" smtClean="0">
                <a:latin typeface="+mj-lt"/>
              </a:rPr>
              <a:t>.</a:t>
            </a:r>
          </a:p>
          <a:p>
            <a:endParaRPr lang="en-US" sz="2400" dirty="0">
              <a:latin typeface="+mj-lt"/>
            </a:endParaRPr>
          </a:p>
          <a:p>
            <a:pPr marL="342900" indent="-342900">
              <a:buFont typeface="Arial" panose="020B0604020202020204" pitchFamily="34" charset="0"/>
              <a:buChar char="•"/>
            </a:pPr>
            <a:r>
              <a:rPr lang="en-US" sz="2400" dirty="0">
                <a:latin typeface="+mj-lt"/>
              </a:rPr>
              <a:t>The count of ‘Lower Secondary’ in ‘NAME_EDUCATION_TYPE’ is comparatively very less and it also has maximum % of payment difficulties. Hence, client with education type as ‘Lower Secondary’ are the driving factors for Loan Defaulters.</a:t>
            </a:r>
          </a:p>
        </p:txBody>
      </p:sp>
    </p:spTree>
    <p:extLst>
      <p:ext uri="{BB962C8B-B14F-4D97-AF65-F5344CB8AC3E}">
        <p14:creationId xmlns:p14="http://schemas.microsoft.com/office/powerpoint/2010/main" val="537607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97225" y="190640"/>
            <a:ext cx="9309847" cy="1005215"/>
          </a:xfrm>
        </p:spPr>
        <p:txBody>
          <a:bodyPr/>
          <a:lstStyle/>
          <a:p>
            <a:r>
              <a:rPr lang="en-IN" b="1" dirty="0" smtClean="0"/>
              <a:t>TOP 5 IMPORTANT COLUMNS</a:t>
            </a:r>
            <a:endParaRPr lang="en-IN" b="1" dirty="0"/>
          </a:p>
        </p:txBody>
      </p:sp>
      <p:sp>
        <p:nvSpPr>
          <p:cNvPr id="5" name="Rectangle 4"/>
          <p:cNvSpPr/>
          <p:nvPr/>
        </p:nvSpPr>
        <p:spPr>
          <a:xfrm>
            <a:off x="197225" y="1164134"/>
            <a:ext cx="11812679" cy="5478423"/>
          </a:xfrm>
          <a:prstGeom prst="rect">
            <a:avLst/>
          </a:prstGeom>
        </p:spPr>
        <p:txBody>
          <a:bodyPr wrap="square">
            <a:spAutoFit/>
          </a:bodyPr>
          <a:lstStyle/>
          <a:p>
            <a:r>
              <a:rPr lang="en-US" sz="1400" b="1" i="1" dirty="0">
                <a:solidFill>
                  <a:srgbClr val="000000"/>
                </a:solidFill>
                <a:latin typeface="Helvetica Neue"/>
              </a:rPr>
              <a:t>Family </a:t>
            </a:r>
            <a:r>
              <a:rPr lang="en-US" sz="1400" b="1" i="1" dirty="0" smtClean="0">
                <a:solidFill>
                  <a:srgbClr val="000000"/>
                </a:solidFill>
                <a:latin typeface="Helvetica Neue"/>
              </a:rPr>
              <a:t>Info: </a:t>
            </a:r>
            <a:r>
              <a:rPr lang="en-US" sz="1400" dirty="0" smtClean="0">
                <a:solidFill>
                  <a:srgbClr val="000000"/>
                </a:solidFill>
                <a:latin typeface="+mj-lt"/>
              </a:rPr>
              <a:t>Important </a:t>
            </a:r>
            <a:r>
              <a:rPr lang="en-US" sz="1400" dirty="0">
                <a:solidFill>
                  <a:srgbClr val="000000"/>
                </a:solidFill>
                <a:latin typeface="+mj-lt"/>
              </a:rPr>
              <a:t>driving features : 'CNT_FAM_MEMBERS', 'CNT_CHILDREN'</a:t>
            </a:r>
          </a:p>
          <a:p>
            <a:pPr marL="742950" lvl="1" indent="-285750">
              <a:buFont typeface="Arial" panose="020B0604020202020204" pitchFamily="34" charset="0"/>
              <a:buChar char="•"/>
            </a:pPr>
            <a:r>
              <a:rPr lang="en-US" sz="1400" dirty="0">
                <a:solidFill>
                  <a:srgbClr val="000000"/>
                </a:solidFill>
                <a:latin typeface="+mj-lt"/>
              </a:rPr>
              <a:t>Most of the clients are married (and/or) no children (and/or) 2 family members.</a:t>
            </a:r>
          </a:p>
          <a:p>
            <a:pPr marL="742950" lvl="1" indent="-285750">
              <a:buFont typeface="Arial" panose="020B0604020202020204" pitchFamily="34" charset="0"/>
              <a:buChar char="•"/>
            </a:pPr>
            <a:r>
              <a:rPr lang="en-US" sz="1400" dirty="0">
                <a:solidFill>
                  <a:srgbClr val="000000"/>
                </a:solidFill>
                <a:latin typeface="+mj-lt"/>
              </a:rPr>
              <a:t>Clients with relatively more number of children (and/or) family members have higher default percentage. (For some of the cases where count children/family members is high, and the default rate is very high or very low. This cases cannot be considered for analysis as number of applicants having a large family is very low</a:t>
            </a:r>
            <a:r>
              <a:rPr lang="en-US" sz="1400" dirty="0" smtClean="0">
                <a:solidFill>
                  <a:srgbClr val="000000"/>
                </a:solidFill>
                <a:latin typeface="+mj-lt"/>
              </a:rPr>
              <a:t>.)</a:t>
            </a:r>
          </a:p>
          <a:p>
            <a:pPr lvl="1"/>
            <a:endParaRPr lang="en-US" sz="1400" dirty="0">
              <a:solidFill>
                <a:srgbClr val="000000"/>
              </a:solidFill>
              <a:latin typeface="+mj-lt"/>
            </a:endParaRPr>
          </a:p>
          <a:p>
            <a:r>
              <a:rPr lang="en-US" sz="1400" b="1" i="1" dirty="0">
                <a:solidFill>
                  <a:srgbClr val="000000"/>
                </a:solidFill>
                <a:latin typeface="Helvetica Neue"/>
              </a:rPr>
              <a:t>Education and Occupation </a:t>
            </a:r>
            <a:r>
              <a:rPr lang="en-US" sz="1400" b="1" i="1" dirty="0" smtClean="0">
                <a:solidFill>
                  <a:srgbClr val="000000"/>
                </a:solidFill>
                <a:latin typeface="Helvetica Neue"/>
              </a:rPr>
              <a:t>Info: </a:t>
            </a:r>
            <a:r>
              <a:rPr lang="en-US" sz="1400" dirty="0" smtClean="0">
                <a:solidFill>
                  <a:srgbClr val="000000"/>
                </a:solidFill>
                <a:latin typeface="+mj-lt"/>
              </a:rPr>
              <a:t>Important </a:t>
            </a:r>
            <a:r>
              <a:rPr lang="en-US" sz="1400" dirty="0">
                <a:solidFill>
                  <a:srgbClr val="000000"/>
                </a:solidFill>
                <a:latin typeface="+mj-lt"/>
              </a:rPr>
              <a:t>driving features :'NAME_INCOME_TYPE', 'OCCUPATION_TYPE'</a:t>
            </a:r>
          </a:p>
          <a:p>
            <a:pPr marL="742950" lvl="1" indent="-285750">
              <a:buFont typeface="Arial" panose="020B0604020202020204" pitchFamily="34" charset="0"/>
              <a:buChar char="•"/>
            </a:pPr>
            <a:r>
              <a:rPr lang="en-US" sz="1400" dirty="0">
                <a:solidFill>
                  <a:srgbClr val="000000"/>
                </a:solidFill>
                <a:latin typeface="+mj-lt"/>
              </a:rPr>
              <a:t>Most of the clients are working.</a:t>
            </a:r>
          </a:p>
          <a:p>
            <a:pPr marL="742950" lvl="1" indent="-285750">
              <a:buFont typeface="Arial" panose="020B0604020202020204" pitchFamily="34" charset="0"/>
              <a:buChar char="•"/>
            </a:pPr>
            <a:r>
              <a:rPr lang="en-US" sz="1400" dirty="0">
                <a:solidFill>
                  <a:srgbClr val="000000"/>
                </a:solidFill>
                <a:latin typeface="+mj-lt"/>
              </a:rPr>
              <a:t>Clients on Maternity Leave and Unemployed has highest percentage of Defaulter</a:t>
            </a:r>
          </a:p>
          <a:p>
            <a:pPr marL="742950" lvl="1" indent="-285750">
              <a:buFont typeface="Arial" panose="020B0604020202020204" pitchFamily="34" charset="0"/>
              <a:buChar char="•"/>
            </a:pPr>
            <a:r>
              <a:rPr lang="en-US" sz="1400" dirty="0">
                <a:solidFill>
                  <a:srgbClr val="000000"/>
                </a:solidFill>
                <a:latin typeface="+mj-lt"/>
              </a:rPr>
              <a:t>Businessman have lowest (0) percentage of Defaulter However clients of income type('Unemployed', 'Student', 'Businessman', 'Maternity leave') are very few in the dataset to contribute in the analysis</a:t>
            </a:r>
            <a:r>
              <a:rPr lang="en-US" sz="1400" dirty="0" smtClean="0">
                <a:solidFill>
                  <a:srgbClr val="000000"/>
                </a:solidFill>
                <a:latin typeface="+mj-lt"/>
              </a:rPr>
              <a:t>.</a:t>
            </a:r>
          </a:p>
          <a:p>
            <a:pPr lvl="1"/>
            <a:endParaRPr lang="en-US" sz="1400" dirty="0">
              <a:solidFill>
                <a:srgbClr val="000000"/>
              </a:solidFill>
              <a:latin typeface="+mj-lt"/>
            </a:endParaRPr>
          </a:p>
          <a:p>
            <a:r>
              <a:rPr lang="en-US" sz="1400" b="1" i="1" dirty="0" smtClean="0">
                <a:solidFill>
                  <a:srgbClr val="000000"/>
                </a:solidFill>
                <a:latin typeface="Helvetica Neue"/>
              </a:rPr>
              <a:t>CODE_GENDER</a:t>
            </a:r>
          </a:p>
          <a:p>
            <a:pPr marL="742950" lvl="1" indent="-285750">
              <a:buFont typeface="Arial" panose="020B0604020202020204" pitchFamily="34" charset="0"/>
              <a:buChar char="•"/>
            </a:pPr>
            <a:r>
              <a:rPr lang="en-US" sz="1400" dirty="0" smtClean="0">
                <a:solidFill>
                  <a:srgbClr val="000000"/>
                </a:solidFill>
                <a:latin typeface="+mj-lt"/>
              </a:rPr>
              <a:t>Female </a:t>
            </a:r>
            <a:r>
              <a:rPr lang="en-US" sz="1400" dirty="0">
                <a:solidFill>
                  <a:srgbClr val="000000"/>
                </a:solidFill>
                <a:latin typeface="+mj-lt"/>
              </a:rPr>
              <a:t>clients are more than male clients</a:t>
            </a:r>
          </a:p>
          <a:p>
            <a:pPr lvl="1">
              <a:buFont typeface="Arial" panose="020B0604020202020204" pitchFamily="34" charset="0"/>
              <a:buChar char="•"/>
            </a:pPr>
            <a:r>
              <a:rPr lang="en-US" sz="1400" dirty="0" smtClean="0">
                <a:solidFill>
                  <a:srgbClr val="000000"/>
                </a:solidFill>
                <a:latin typeface="+mj-lt"/>
              </a:rPr>
              <a:t>     Defaulter </a:t>
            </a:r>
            <a:r>
              <a:rPr lang="en-US" sz="1400" dirty="0">
                <a:solidFill>
                  <a:srgbClr val="000000"/>
                </a:solidFill>
                <a:latin typeface="+mj-lt"/>
              </a:rPr>
              <a:t>percentage is higher for male clients</a:t>
            </a:r>
          </a:p>
          <a:p>
            <a:pPr lvl="1">
              <a:buFont typeface="Arial" panose="020B0604020202020204" pitchFamily="34" charset="0"/>
              <a:buChar char="•"/>
            </a:pPr>
            <a:r>
              <a:rPr lang="en-US" sz="1400" dirty="0" smtClean="0">
                <a:solidFill>
                  <a:srgbClr val="000000"/>
                </a:solidFill>
                <a:latin typeface="+mj-lt"/>
              </a:rPr>
              <a:t>     XNA </a:t>
            </a:r>
            <a:r>
              <a:rPr lang="en-US" sz="1400" dirty="0">
                <a:solidFill>
                  <a:srgbClr val="000000"/>
                </a:solidFill>
                <a:latin typeface="+mj-lt"/>
              </a:rPr>
              <a:t>values can be replaced with "</a:t>
            </a:r>
            <a:r>
              <a:rPr lang="en-US" sz="1400" dirty="0" smtClean="0">
                <a:solidFill>
                  <a:srgbClr val="000000"/>
                </a:solidFill>
                <a:latin typeface="+mj-lt"/>
              </a:rPr>
              <a:t>Female“</a:t>
            </a:r>
          </a:p>
          <a:p>
            <a:endParaRPr lang="en-US" sz="1400" dirty="0">
              <a:solidFill>
                <a:srgbClr val="000000"/>
              </a:solidFill>
              <a:latin typeface="+mj-lt"/>
            </a:endParaRPr>
          </a:p>
          <a:p>
            <a:r>
              <a:rPr lang="en-US" sz="1400" b="1" i="1" dirty="0" smtClean="0">
                <a:solidFill>
                  <a:srgbClr val="000000"/>
                </a:solidFill>
                <a:latin typeface="Helvetica Neue"/>
              </a:rPr>
              <a:t>DAYS_BIRTH</a:t>
            </a:r>
            <a:endParaRPr lang="en-US" sz="1400" b="1" i="1" dirty="0">
              <a:solidFill>
                <a:srgbClr val="000000"/>
              </a:solidFill>
              <a:latin typeface="Helvetica Neue"/>
            </a:endParaRPr>
          </a:p>
          <a:p>
            <a:pPr lvl="1">
              <a:buFont typeface="Arial" panose="020B0604020202020204" pitchFamily="34" charset="0"/>
              <a:buChar char="•"/>
            </a:pPr>
            <a:r>
              <a:rPr lang="en-US" sz="1400" dirty="0" smtClean="0">
                <a:solidFill>
                  <a:srgbClr val="000000"/>
                </a:solidFill>
                <a:latin typeface="+mj-lt"/>
              </a:rPr>
              <a:t>    Changed </a:t>
            </a:r>
            <a:r>
              <a:rPr lang="en-US" sz="1400" dirty="0">
                <a:solidFill>
                  <a:srgbClr val="000000"/>
                </a:solidFill>
                <a:latin typeface="+mj-lt"/>
              </a:rPr>
              <a:t>the column stats in 'years' from this gave useful information.</a:t>
            </a:r>
          </a:p>
          <a:p>
            <a:pPr lvl="1">
              <a:buFont typeface="Arial" panose="020B0604020202020204" pitchFamily="34" charset="0"/>
              <a:buChar char="•"/>
            </a:pPr>
            <a:r>
              <a:rPr lang="en-US" sz="1400" dirty="0" smtClean="0">
                <a:solidFill>
                  <a:srgbClr val="000000"/>
                </a:solidFill>
                <a:latin typeface="+mj-lt"/>
              </a:rPr>
              <a:t>    There </a:t>
            </a:r>
            <a:r>
              <a:rPr lang="en-US" sz="1400" dirty="0">
                <a:solidFill>
                  <a:srgbClr val="000000"/>
                </a:solidFill>
                <a:latin typeface="+mj-lt"/>
              </a:rPr>
              <a:t>is an increase in the percentage of Loan Payment Difficulties who are young in age when compared to the percentages of Payment Difficulties and </a:t>
            </a:r>
            <a:r>
              <a:rPr lang="en-US" sz="1400" dirty="0" smtClean="0">
                <a:solidFill>
                  <a:srgbClr val="000000"/>
                </a:solidFill>
                <a:latin typeface="+mj-lt"/>
              </a:rPr>
              <a:t>  Loan-Non </a:t>
            </a:r>
            <a:r>
              <a:rPr lang="en-US" sz="1400" dirty="0">
                <a:solidFill>
                  <a:srgbClr val="000000"/>
                </a:solidFill>
                <a:latin typeface="+mj-lt"/>
              </a:rPr>
              <a:t>Payment Difficulties.</a:t>
            </a:r>
          </a:p>
          <a:p>
            <a:pPr lvl="1">
              <a:buFont typeface="Arial" panose="020B0604020202020204" pitchFamily="34" charset="0"/>
              <a:buChar char="•"/>
            </a:pPr>
            <a:r>
              <a:rPr lang="en-US" sz="1400" dirty="0" smtClean="0">
                <a:solidFill>
                  <a:srgbClr val="000000"/>
                </a:solidFill>
                <a:latin typeface="+mj-lt"/>
              </a:rPr>
              <a:t>    Default </a:t>
            </a:r>
            <a:r>
              <a:rPr lang="en-US" sz="1400" dirty="0">
                <a:solidFill>
                  <a:srgbClr val="000000"/>
                </a:solidFill>
                <a:latin typeface="+mj-lt"/>
              </a:rPr>
              <a:t>cases are less for Senior </a:t>
            </a:r>
            <a:r>
              <a:rPr lang="en-US" sz="1400" dirty="0" smtClean="0">
                <a:solidFill>
                  <a:srgbClr val="000000"/>
                </a:solidFill>
                <a:latin typeface="+mj-lt"/>
              </a:rPr>
              <a:t>Citizens</a:t>
            </a:r>
          </a:p>
          <a:p>
            <a:endParaRPr lang="en-US" sz="1400" dirty="0">
              <a:solidFill>
                <a:srgbClr val="000000"/>
              </a:solidFill>
              <a:latin typeface="Helvetica Neue"/>
            </a:endParaRPr>
          </a:p>
          <a:p>
            <a:r>
              <a:rPr lang="en-US" sz="1400" b="1" i="1" dirty="0" smtClean="0">
                <a:solidFill>
                  <a:srgbClr val="000000"/>
                </a:solidFill>
                <a:latin typeface="Helvetica Neue"/>
              </a:rPr>
              <a:t>EXT_SOURCE_3‘</a:t>
            </a:r>
            <a:endParaRPr lang="en-US" sz="1400" b="1" i="1" dirty="0">
              <a:solidFill>
                <a:srgbClr val="000000"/>
              </a:solidFill>
              <a:latin typeface="Helvetica Neue"/>
            </a:endParaRPr>
          </a:p>
          <a:p>
            <a:pPr marL="742950" lvl="1" indent="-285750">
              <a:buFont typeface="Arial" panose="020B0604020202020204" pitchFamily="34" charset="0"/>
              <a:buChar char="•"/>
            </a:pPr>
            <a:r>
              <a:rPr lang="en-US" sz="1400" dirty="0">
                <a:solidFill>
                  <a:srgbClr val="000000"/>
                </a:solidFill>
                <a:latin typeface="+mj-lt"/>
              </a:rPr>
              <a:t>Have very different distribution for defaulters and non-defaulters. This can be important features.</a:t>
            </a:r>
            <a:endParaRPr lang="en-US" sz="1400" b="0" i="0" dirty="0">
              <a:solidFill>
                <a:srgbClr val="000000"/>
              </a:solidFill>
              <a:effectLst/>
              <a:latin typeface="+mj-lt"/>
            </a:endParaRPr>
          </a:p>
        </p:txBody>
      </p:sp>
    </p:spTree>
    <p:extLst>
      <p:ext uri="{BB962C8B-B14F-4D97-AF65-F5344CB8AC3E}">
        <p14:creationId xmlns:p14="http://schemas.microsoft.com/office/powerpoint/2010/main" val="18222511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97225" y="190640"/>
            <a:ext cx="9309847" cy="1005215"/>
          </a:xfrm>
        </p:spPr>
        <p:txBody>
          <a:bodyPr/>
          <a:lstStyle/>
          <a:p>
            <a:r>
              <a:rPr lang="en-IN" b="1" dirty="0" smtClean="0"/>
              <a:t>SUMMARY</a:t>
            </a:r>
            <a:endParaRPr lang="en-IN" b="1" dirty="0"/>
          </a:p>
        </p:txBody>
      </p:sp>
      <p:sp>
        <p:nvSpPr>
          <p:cNvPr id="5" name="Rectangle 4"/>
          <p:cNvSpPr/>
          <p:nvPr/>
        </p:nvSpPr>
        <p:spPr>
          <a:xfrm>
            <a:off x="197225" y="1029663"/>
            <a:ext cx="11812679" cy="5755422"/>
          </a:xfrm>
          <a:prstGeom prst="rect">
            <a:avLst/>
          </a:prstGeom>
        </p:spPr>
        <p:txBody>
          <a:bodyPr wrap="square">
            <a:spAutoFit/>
          </a:bodyPr>
          <a:lstStyle/>
          <a:p>
            <a:pPr marL="171450" indent="-171450">
              <a:buFont typeface="Arial" panose="020B0604020202020204" pitchFamily="34" charset="0"/>
              <a:buChar char="•"/>
            </a:pPr>
            <a:r>
              <a:rPr lang="en-US" sz="1600" dirty="0">
                <a:latin typeface="+mj-lt"/>
              </a:rPr>
              <a:t>This data is highly imbalanced as number of defaulter is very less in total population.</a:t>
            </a:r>
          </a:p>
          <a:p>
            <a:pPr marL="171450" indent="-171450">
              <a:buFont typeface="Arial" panose="020B0604020202020204" pitchFamily="34" charset="0"/>
              <a:buChar char="•"/>
            </a:pPr>
            <a:r>
              <a:rPr lang="en-US" sz="1600" dirty="0">
                <a:latin typeface="+mj-lt"/>
              </a:rPr>
              <a:t>'CNT_FAM_MEMBERS', 'CNT_CHILDREN','NAME_INCOME_TYPE', 'OCCUPATION_TYPE',CODE_GENDER, and 'EXT_SOURCE_3' are some of the important driving factors.</a:t>
            </a:r>
          </a:p>
          <a:p>
            <a:pPr marL="171450" indent="-171450">
              <a:buFont typeface="Arial" panose="020B0604020202020204" pitchFamily="34" charset="0"/>
              <a:buChar char="•"/>
            </a:pPr>
            <a:r>
              <a:rPr lang="en-US" sz="1600" b="1" dirty="0">
                <a:latin typeface="+mj-lt"/>
              </a:rPr>
              <a:t>Documents</a:t>
            </a:r>
            <a:r>
              <a:rPr lang="en-US" sz="1600" dirty="0">
                <a:latin typeface="+mj-lt"/>
              </a:rPr>
              <a:t> : Considered features 'FLAG_DOCUMENT_2','FLAG_DOCUMENT_3',...,'FLAG_DOCUMENT_21' for this segment. Majority of the applicants did not submit any documents apart from DOCUMENT_3. FLAG_DOCUMENT_3 has similar impact on defaulters and non-defaulters. Hence these columns can be dropped.</a:t>
            </a:r>
          </a:p>
          <a:p>
            <a:pPr marL="171450" indent="-171450">
              <a:buFont typeface="Arial" panose="020B0604020202020204" pitchFamily="34" charset="0"/>
              <a:buChar char="•"/>
            </a:pPr>
            <a:r>
              <a:rPr lang="en-US" sz="1600" b="1" dirty="0">
                <a:latin typeface="+mj-lt"/>
              </a:rPr>
              <a:t>Housing:</a:t>
            </a:r>
            <a:r>
              <a:rPr lang="en-US" sz="1600" dirty="0">
                <a:latin typeface="+mj-lt"/>
              </a:rPr>
              <a:t> Plot of 'NAME_HOUSING_TYPE' vs 'TARGET' shows that</a:t>
            </a:r>
          </a:p>
          <a:p>
            <a:pPr marL="628650" lvl="1" indent="-171450">
              <a:buFont typeface="Arial" panose="020B0604020202020204" pitchFamily="34" charset="0"/>
              <a:buChar char="•"/>
            </a:pPr>
            <a:r>
              <a:rPr lang="en-US" sz="1600" dirty="0">
                <a:latin typeface="+mj-lt"/>
              </a:rPr>
              <a:t>Most of the applicants live in House/Apartment</a:t>
            </a:r>
          </a:p>
          <a:p>
            <a:pPr marL="628650" lvl="1" indent="-171450">
              <a:buFont typeface="Arial" panose="020B0604020202020204" pitchFamily="34" charset="0"/>
              <a:buChar char="•"/>
            </a:pPr>
            <a:r>
              <a:rPr lang="en-US" sz="1600" dirty="0">
                <a:latin typeface="+mj-lt"/>
              </a:rPr>
              <a:t>Applicants living with their parents or in rented apartment have higher rate of default.</a:t>
            </a:r>
          </a:p>
          <a:p>
            <a:pPr marL="171450" indent="-171450">
              <a:buFont typeface="Arial" panose="020B0604020202020204" pitchFamily="34" charset="0"/>
              <a:buChar char="•"/>
            </a:pPr>
            <a:r>
              <a:rPr lang="en-US" sz="1600" b="1" dirty="0">
                <a:latin typeface="+mj-lt"/>
              </a:rPr>
              <a:t>Social Circle Info:</a:t>
            </a:r>
            <a:r>
              <a:rPr lang="en-US" sz="1600" dirty="0">
                <a:latin typeface="+mj-lt"/>
              </a:rPr>
              <a:t> The features show similar trend for defaulters and </a:t>
            </a:r>
            <a:r>
              <a:rPr lang="en-US" sz="1600" dirty="0" smtClean="0">
                <a:latin typeface="+mj-lt"/>
              </a:rPr>
              <a:t>non defaulters, </a:t>
            </a:r>
            <a:r>
              <a:rPr lang="en-US" sz="1600" dirty="0">
                <a:latin typeface="+mj-lt"/>
              </a:rPr>
              <a:t>can be dropped.</a:t>
            </a:r>
          </a:p>
          <a:p>
            <a:pPr marL="171450" indent="-171450">
              <a:buFont typeface="Arial" panose="020B0604020202020204" pitchFamily="34" charset="0"/>
              <a:buChar char="•"/>
            </a:pPr>
            <a:r>
              <a:rPr lang="en-US" sz="1600" b="1" dirty="0">
                <a:latin typeface="+mj-lt"/>
              </a:rPr>
              <a:t>Regional Info:</a:t>
            </a:r>
            <a:endParaRPr lang="en-US" sz="1600" dirty="0">
              <a:latin typeface="+mj-lt"/>
            </a:endParaRPr>
          </a:p>
          <a:p>
            <a:pPr marL="628650" lvl="1" indent="-171450">
              <a:buFont typeface="Arial" panose="020B0604020202020204" pitchFamily="34" charset="0"/>
              <a:buChar char="•"/>
            </a:pPr>
            <a:r>
              <a:rPr lang="en-US" sz="1600" dirty="0">
                <a:latin typeface="+mj-lt"/>
              </a:rPr>
              <a:t>Defaulter rate is highest when REG_REGION_NOT_WORK_REGION=0 i.e. permanent address and working address is same</a:t>
            </a:r>
          </a:p>
          <a:p>
            <a:pPr marL="171450" indent="-171450">
              <a:buFont typeface="Arial" panose="020B0604020202020204" pitchFamily="34" charset="0"/>
              <a:buChar char="•"/>
            </a:pPr>
            <a:r>
              <a:rPr lang="en-US" sz="1600" b="1" dirty="0">
                <a:latin typeface="+mj-lt"/>
              </a:rPr>
              <a:t>Contact Info :</a:t>
            </a:r>
            <a:endParaRPr lang="en-US" sz="1600" dirty="0">
              <a:latin typeface="+mj-lt"/>
            </a:endParaRPr>
          </a:p>
          <a:p>
            <a:pPr marL="628650" lvl="1" indent="-171450">
              <a:buFont typeface="Arial" panose="020B0604020202020204" pitchFamily="34" charset="0"/>
              <a:buChar char="•"/>
            </a:pPr>
            <a:r>
              <a:rPr lang="en-US" sz="1600" dirty="0">
                <a:latin typeface="+mj-lt"/>
              </a:rPr>
              <a:t>Considered 'FLAG_MOBIL','FLAG_EMP_PHONE' </a:t>
            </a:r>
            <a:r>
              <a:rPr lang="en-US" sz="1600" dirty="0" smtClean="0">
                <a:latin typeface="+mj-lt"/>
              </a:rPr>
              <a:t>etc. </a:t>
            </a:r>
            <a:r>
              <a:rPr lang="en-US" sz="1600" dirty="0">
                <a:latin typeface="+mj-lt"/>
              </a:rPr>
              <a:t>for this segment. No impact on Target, features can be dropped.</a:t>
            </a:r>
          </a:p>
          <a:p>
            <a:pPr marL="171450" indent="-171450">
              <a:buFont typeface="Arial" panose="020B0604020202020204" pitchFamily="34" charset="0"/>
              <a:buChar char="•"/>
            </a:pPr>
            <a:r>
              <a:rPr lang="en-US" sz="1600" b="1" dirty="0">
                <a:latin typeface="+mj-lt"/>
              </a:rPr>
              <a:t>Asset Info :</a:t>
            </a:r>
            <a:endParaRPr lang="en-US" sz="1600" dirty="0">
              <a:latin typeface="+mj-lt"/>
            </a:endParaRPr>
          </a:p>
          <a:p>
            <a:pPr marL="628650" lvl="1" indent="-171450">
              <a:buFont typeface="Arial" panose="020B0604020202020204" pitchFamily="34" charset="0"/>
              <a:buChar char="•"/>
            </a:pPr>
            <a:r>
              <a:rPr lang="en-US" sz="1600" dirty="0">
                <a:latin typeface="+mj-lt"/>
              </a:rPr>
              <a:t>Most of the clients own realty</a:t>
            </a:r>
          </a:p>
          <a:p>
            <a:pPr marL="628650" lvl="1" indent="-171450">
              <a:buFont typeface="Arial" panose="020B0604020202020204" pitchFamily="34" charset="0"/>
              <a:buChar char="•"/>
            </a:pPr>
            <a:r>
              <a:rPr lang="en-US" sz="1600" dirty="0">
                <a:latin typeface="+mj-lt"/>
              </a:rPr>
              <a:t>Most of the clients do not own cars</a:t>
            </a:r>
          </a:p>
          <a:p>
            <a:pPr marL="628650" lvl="1" indent="-171450">
              <a:buFont typeface="Arial" panose="020B0604020202020204" pitchFamily="34" charset="0"/>
              <a:buChar char="•"/>
            </a:pPr>
            <a:r>
              <a:rPr lang="en-US" sz="1600" dirty="0">
                <a:latin typeface="+mj-lt"/>
              </a:rPr>
              <a:t>People not owning reality and car and have a slightly higher default rate than the people who own reality and car</a:t>
            </a:r>
          </a:p>
          <a:p>
            <a:pPr marL="171450" indent="-171450">
              <a:buFont typeface="Arial" panose="020B0604020202020204" pitchFamily="34" charset="0"/>
              <a:buChar char="•"/>
            </a:pPr>
            <a:r>
              <a:rPr lang="en-US" sz="1600" b="1" dirty="0">
                <a:latin typeface="+mj-lt"/>
              </a:rPr>
              <a:t>Organization Type :</a:t>
            </a:r>
            <a:endParaRPr lang="en-US" sz="1600" dirty="0">
              <a:latin typeface="+mj-lt"/>
            </a:endParaRPr>
          </a:p>
          <a:p>
            <a:pPr marL="628650" lvl="1" indent="-171450">
              <a:buFont typeface="Arial" panose="020B0604020202020204" pitchFamily="34" charset="0"/>
              <a:buChar char="•"/>
            </a:pPr>
            <a:r>
              <a:rPr lang="en-US" sz="1600" dirty="0">
                <a:latin typeface="+mj-lt"/>
              </a:rPr>
              <a:t>There is an increase in the percentage of Loan Payment Difficulties who are 'Self-Employed' in organization when compared to the percentages of Payment Difficulties and Loan-Non Payment Difficulties.</a:t>
            </a:r>
          </a:p>
          <a:p>
            <a:pPr marL="171450" indent="-171450">
              <a:buFont typeface="Arial" panose="020B0604020202020204" pitchFamily="34" charset="0"/>
              <a:buChar char="•"/>
            </a:pPr>
            <a:r>
              <a:rPr lang="en-US" sz="1600" b="1" dirty="0">
                <a:latin typeface="+mj-lt"/>
              </a:rPr>
              <a:t>Occupation Type :</a:t>
            </a:r>
            <a:endParaRPr lang="en-US" sz="1600" dirty="0">
              <a:latin typeface="+mj-lt"/>
            </a:endParaRPr>
          </a:p>
          <a:p>
            <a:pPr marL="628650" lvl="1" indent="-171450">
              <a:buFont typeface="Arial" panose="020B0604020202020204" pitchFamily="34" charset="0"/>
              <a:buChar char="•"/>
            </a:pPr>
            <a:r>
              <a:rPr lang="en-US" sz="1600" dirty="0">
                <a:latin typeface="+mj-lt"/>
              </a:rPr>
              <a:t>Default % high for 'Low-skill Laborers' as compared to other Occupation Types</a:t>
            </a:r>
          </a:p>
        </p:txBody>
      </p:sp>
    </p:spTree>
    <p:extLst>
      <p:ext uri="{BB962C8B-B14F-4D97-AF65-F5344CB8AC3E}">
        <p14:creationId xmlns:p14="http://schemas.microsoft.com/office/powerpoint/2010/main" val="1900824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t>TYPES OF ANALYSIS DONE</a:t>
            </a:r>
            <a:endParaRPr lang="en-US" sz="3200" b="1" dirty="0"/>
          </a:p>
        </p:txBody>
      </p:sp>
      <p:sp>
        <p:nvSpPr>
          <p:cNvPr id="4" name="TextBox 3">
            <a:extLst>
              <a:ext uri="{FF2B5EF4-FFF2-40B4-BE49-F238E27FC236}">
                <a16:creationId xmlns:a16="http://schemas.microsoft.com/office/drawing/2014/main" xmlns="" id="{DADCBE06-6131-49A6-A254-B8622B0CE373}"/>
              </a:ext>
            </a:extLst>
          </p:cNvPr>
          <p:cNvSpPr txBox="1"/>
          <p:nvPr/>
        </p:nvSpPr>
        <p:spPr>
          <a:xfrm>
            <a:off x="537882" y="922546"/>
            <a:ext cx="9861177" cy="58515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Bef>
                <a:spcPct val="20000"/>
              </a:spcBef>
              <a:spcAft>
                <a:spcPts val="600"/>
              </a:spcAft>
              <a:buClr>
                <a:schemeClr val="accent1">
                  <a:lumMod val="75000"/>
                </a:schemeClr>
              </a:buClr>
              <a:buSzPct val="145000"/>
            </a:pPr>
            <a:r>
              <a:rPr lang="en-US" b="1" dirty="0" smtClean="0"/>
              <a:t>Steps :</a:t>
            </a:r>
          </a:p>
          <a:p>
            <a:pPr marL="457200" indent="-457200">
              <a:spcBef>
                <a:spcPct val="20000"/>
              </a:spcBef>
              <a:spcAft>
                <a:spcPts val="600"/>
              </a:spcAft>
              <a:buClr>
                <a:schemeClr val="accent1">
                  <a:lumMod val="75000"/>
                </a:schemeClr>
              </a:buClr>
              <a:buSzPct val="145000"/>
              <a:buFont typeface="Arial" panose="020B0604020202020204" pitchFamily="34" charset="0"/>
              <a:buChar char="•"/>
            </a:pPr>
            <a:r>
              <a:rPr lang="en-US" sz="1600" dirty="0" smtClean="0"/>
              <a:t>Check Missing Values</a:t>
            </a:r>
          </a:p>
          <a:p>
            <a:pPr marL="457200" indent="-457200">
              <a:spcBef>
                <a:spcPct val="20000"/>
              </a:spcBef>
              <a:spcAft>
                <a:spcPts val="600"/>
              </a:spcAft>
              <a:buClr>
                <a:schemeClr val="accent1">
                  <a:lumMod val="75000"/>
                </a:schemeClr>
              </a:buClr>
              <a:buSzPct val="145000"/>
              <a:buFont typeface="Arial" panose="020B0604020202020204" pitchFamily="34" charset="0"/>
              <a:buChar char="•"/>
            </a:pPr>
            <a:r>
              <a:rPr lang="en-US" sz="1600" dirty="0" smtClean="0"/>
              <a:t>Check Outliers</a:t>
            </a:r>
          </a:p>
          <a:p>
            <a:pPr marL="457200" indent="-457200">
              <a:spcBef>
                <a:spcPct val="20000"/>
              </a:spcBef>
              <a:spcAft>
                <a:spcPts val="600"/>
              </a:spcAft>
              <a:buClr>
                <a:schemeClr val="accent1">
                  <a:lumMod val="75000"/>
                </a:schemeClr>
              </a:buClr>
              <a:buSzPct val="145000"/>
              <a:buFont typeface="Arial" panose="020B0604020202020204" pitchFamily="34" charset="0"/>
              <a:buChar char="•"/>
            </a:pPr>
            <a:r>
              <a:rPr lang="en-US" sz="1600" dirty="0" smtClean="0"/>
              <a:t>Top 10 correlation for the Client with payment difficulties</a:t>
            </a:r>
          </a:p>
          <a:p>
            <a:pPr>
              <a:spcBef>
                <a:spcPct val="20000"/>
              </a:spcBef>
              <a:spcAft>
                <a:spcPts val="600"/>
              </a:spcAft>
              <a:buClr>
                <a:schemeClr val="accent1">
                  <a:lumMod val="75000"/>
                </a:schemeClr>
              </a:buClr>
              <a:buSzPct val="145000"/>
            </a:pPr>
            <a:r>
              <a:rPr lang="en-US" b="1" dirty="0" smtClean="0"/>
              <a:t>Divided into following tasks :</a:t>
            </a:r>
          </a:p>
          <a:p>
            <a:pPr>
              <a:spcBef>
                <a:spcPct val="20000"/>
              </a:spcBef>
              <a:spcAft>
                <a:spcPts val="600"/>
              </a:spcAft>
              <a:buClr>
                <a:schemeClr val="accent1">
                  <a:lumMod val="75000"/>
                </a:schemeClr>
              </a:buClr>
              <a:buSzPct val="145000"/>
            </a:pPr>
            <a:r>
              <a:rPr lang="en-US" sz="1600" dirty="0" smtClean="0"/>
              <a:t>Task 1 – Reading the dataset and finding information about the data</a:t>
            </a:r>
          </a:p>
          <a:p>
            <a:pPr>
              <a:spcBef>
                <a:spcPct val="20000"/>
              </a:spcBef>
              <a:spcAft>
                <a:spcPts val="600"/>
              </a:spcAft>
              <a:buClr>
                <a:schemeClr val="accent1">
                  <a:lumMod val="75000"/>
                </a:schemeClr>
              </a:buClr>
              <a:buSzPct val="145000"/>
            </a:pPr>
            <a:r>
              <a:rPr lang="en-US" sz="1600" dirty="0" smtClean="0"/>
              <a:t>Task 2 – Inspecting the Data for Data Cleaning : Null Values, Which Columns to drop and which to impute</a:t>
            </a:r>
          </a:p>
          <a:p>
            <a:pPr>
              <a:spcBef>
                <a:spcPct val="20000"/>
              </a:spcBef>
              <a:spcAft>
                <a:spcPts val="600"/>
              </a:spcAft>
              <a:buClr>
                <a:schemeClr val="accent1">
                  <a:lumMod val="75000"/>
                </a:schemeClr>
              </a:buClr>
              <a:buSzPct val="145000"/>
            </a:pPr>
            <a:r>
              <a:rPr lang="en-US" sz="1600" dirty="0" smtClean="0"/>
              <a:t>Task 3 – Imputing Values : Categorical – Mode ; Numeric – Depending on type of distribution</a:t>
            </a:r>
          </a:p>
          <a:p>
            <a:pPr>
              <a:spcBef>
                <a:spcPct val="20000"/>
              </a:spcBef>
              <a:spcAft>
                <a:spcPts val="600"/>
              </a:spcAft>
              <a:buClr>
                <a:schemeClr val="accent1">
                  <a:lumMod val="75000"/>
                </a:schemeClr>
              </a:buClr>
              <a:buSzPct val="145000"/>
            </a:pPr>
            <a:r>
              <a:rPr lang="en-US" sz="1600" dirty="0" smtClean="0"/>
              <a:t>Task 4 – Checking Datatypes of Columns</a:t>
            </a:r>
          </a:p>
          <a:p>
            <a:pPr>
              <a:spcBef>
                <a:spcPct val="20000"/>
              </a:spcBef>
              <a:spcAft>
                <a:spcPts val="600"/>
              </a:spcAft>
              <a:buClr>
                <a:schemeClr val="accent1">
                  <a:lumMod val="75000"/>
                </a:schemeClr>
              </a:buClr>
              <a:buSzPct val="145000"/>
            </a:pPr>
            <a:r>
              <a:rPr lang="en-US" sz="1600" dirty="0" smtClean="0"/>
              <a:t>Task 5 – Checking for Outliers and Handling</a:t>
            </a:r>
          </a:p>
          <a:p>
            <a:pPr>
              <a:spcBef>
                <a:spcPct val="20000"/>
              </a:spcBef>
              <a:spcAft>
                <a:spcPts val="600"/>
              </a:spcAft>
              <a:buClr>
                <a:schemeClr val="accent1">
                  <a:lumMod val="75000"/>
                </a:schemeClr>
              </a:buClr>
              <a:buSzPct val="145000"/>
            </a:pPr>
            <a:r>
              <a:rPr lang="en-US" sz="1600" dirty="0" smtClean="0"/>
              <a:t>Task 6 – More Data Cleaning and Operations</a:t>
            </a:r>
          </a:p>
          <a:p>
            <a:pPr>
              <a:spcBef>
                <a:spcPct val="20000"/>
              </a:spcBef>
              <a:spcAft>
                <a:spcPts val="600"/>
              </a:spcAft>
              <a:buClr>
                <a:schemeClr val="accent1">
                  <a:lumMod val="75000"/>
                </a:schemeClr>
              </a:buClr>
              <a:buSzPct val="145000"/>
            </a:pPr>
            <a:r>
              <a:rPr lang="en-US" sz="1600" dirty="0" smtClean="0"/>
              <a:t>Task 7 – Classifying Data into Bins</a:t>
            </a:r>
          </a:p>
          <a:p>
            <a:pPr>
              <a:spcBef>
                <a:spcPct val="20000"/>
              </a:spcBef>
              <a:spcAft>
                <a:spcPts val="600"/>
              </a:spcAft>
              <a:buClr>
                <a:schemeClr val="accent1">
                  <a:lumMod val="75000"/>
                </a:schemeClr>
              </a:buClr>
              <a:buSzPct val="145000"/>
            </a:pPr>
            <a:r>
              <a:rPr lang="en-US" sz="1600" dirty="0" smtClean="0"/>
              <a:t>Task 8 – Finding Co-relations into data</a:t>
            </a:r>
          </a:p>
          <a:p>
            <a:pPr>
              <a:spcBef>
                <a:spcPct val="20000"/>
              </a:spcBef>
              <a:spcAft>
                <a:spcPts val="600"/>
              </a:spcAft>
              <a:buClr>
                <a:schemeClr val="accent1">
                  <a:lumMod val="75000"/>
                </a:schemeClr>
              </a:buClr>
              <a:buSzPct val="145000"/>
            </a:pPr>
            <a:r>
              <a:rPr lang="en-US" sz="1600" dirty="0" smtClean="0"/>
              <a:t>Task 9 – Univariate, Bivariate  and Multivariate Analysis</a:t>
            </a:r>
          </a:p>
          <a:p>
            <a:pPr>
              <a:spcBef>
                <a:spcPct val="20000"/>
              </a:spcBef>
              <a:spcAft>
                <a:spcPts val="600"/>
              </a:spcAft>
              <a:buClr>
                <a:schemeClr val="accent1">
                  <a:lumMod val="75000"/>
                </a:schemeClr>
              </a:buClr>
              <a:buSzPct val="145000"/>
            </a:pPr>
            <a:r>
              <a:rPr lang="en-US" sz="1600" dirty="0" smtClean="0"/>
              <a:t>Task 10 – Checking History of clients with Previous Application</a:t>
            </a:r>
            <a:endParaRPr lang="en-US" sz="1100" dirty="0"/>
          </a:p>
        </p:txBody>
      </p:sp>
    </p:spTree>
    <p:extLst>
      <p:ext uri="{BB962C8B-B14F-4D97-AF65-F5344CB8AC3E}">
        <p14:creationId xmlns:p14="http://schemas.microsoft.com/office/powerpoint/2010/main" val="8500460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26890"/>
            <a:ext cx="10515600" cy="1325563"/>
          </a:xfrm>
        </p:spPr>
        <p:txBody>
          <a:bodyPr>
            <a:normAutofit/>
          </a:bodyPr>
          <a:lstStyle/>
          <a:p>
            <a:r>
              <a:rPr lang="en-IN" sz="8000" b="1" dirty="0" smtClean="0"/>
              <a:t>THANK YOU</a:t>
            </a:r>
            <a:endParaRPr lang="en-IN" sz="8000" b="1" dirty="0"/>
          </a:p>
        </p:txBody>
      </p:sp>
      <p:pic>
        <p:nvPicPr>
          <p:cNvPr id="3"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14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xmlns=""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t>INFORMATION PROVIDED</a:t>
            </a:r>
            <a:endParaRPr lang="en-US" sz="3200" b="1" dirty="0"/>
          </a:p>
        </p:txBody>
      </p:sp>
      <p:sp>
        <p:nvSpPr>
          <p:cNvPr id="5" name="TextBox 4">
            <a:extLst>
              <a:ext uri="{FF2B5EF4-FFF2-40B4-BE49-F238E27FC236}">
                <a16:creationId xmlns:a16="http://schemas.microsoft.com/office/drawing/2014/main" xmlns="" id="{961EF92C-EC19-441C-B198-6559986BADA0}"/>
              </a:ext>
            </a:extLst>
          </p:cNvPr>
          <p:cNvSpPr txBox="1"/>
          <p:nvPr/>
        </p:nvSpPr>
        <p:spPr>
          <a:xfrm>
            <a:off x="451481" y="2691653"/>
            <a:ext cx="1155842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elvetica Neue"/>
              </a:rPr>
              <a:t>Application Dataset:</a:t>
            </a:r>
            <a:r>
              <a:rPr lang="en-US" dirty="0">
                <a:latin typeface="Helvetica Neue"/>
              </a:rPr>
              <a:t> contains all the information of the client at the time of application. The data is about whether a client has payment difficulties.</a:t>
            </a:r>
            <a:endParaRPr lang="en-US" dirty="0"/>
          </a:p>
          <a:p>
            <a:endParaRPr lang="en-US" b="1" dirty="0">
              <a:latin typeface="Helvetica Neue"/>
            </a:endParaRPr>
          </a:p>
          <a:p>
            <a:pPr>
              <a:spcBef>
                <a:spcPct val="0"/>
              </a:spcBef>
            </a:pPr>
            <a:r>
              <a:rPr lang="en-US" b="1" dirty="0">
                <a:latin typeface="Helvetica Neue"/>
              </a:rPr>
              <a:t>Previous application Dataset :</a:t>
            </a:r>
            <a:r>
              <a:rPr lang="en-US" dirty="0">
                <a:latin typeface="Helvetica Neue"/>
              </a:rPr>
              <a:t> contains information about the applicant’s previous loan data. It contains the data whether the previous application had been Approved, Cancelled, Refused or Unused offer.</a:t>
            </a:r>
          </a:p>
          <a:p>
            <a:endParaRPr lang="en-US" dirty="0">
              <a:latin typeface="Helvetica Neue"/>
            </a:endParaRPr>
          </a:p>
          <a:p>
            <a:r>
              <a:rPr lang="en-US" b="1" dirty="0">
                <a:latin typeface="Helvetica Neue"/>
              </a:rPr>
              <a:t>Columns description Dataset:</a:t>
            </a:r>
            <a:r>
              <a:rPr lang="en-US" dirty="0">
                <a:latin typeface="Helvetica Neue"/>
              </a:rPr>
              <a:t> It is a data dictionary which elaborates the meaning of the variables.</a:t>
            </a:r>
            <a:endParaRPr lang="en-US" b="1" dirty="0">
              <a:latin typeface="Helvetica Neue"/>
            </a:endParaRPr>
          </a:p>
        </p:txBody>
      </p:sp>
    </p:spTree>
    <p:extLst>
      <p:ext uri="{BB962C8B-B14F-4D97-AF65-F5344CB8AC3E}">
        <p14:creationId xmlns:p14="http://schemas.microsoft.com/office/powerpoint/2010/main" val="1644317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aphicFrame>
        <p:nvGraphicFramePr>
          <p:cNvPr id="4" name="TextBox 2">
            <a:extLst>
              <a:ext uri="{FF2B5EF4-FFF2-40B4-BE49-F238E27FC236}">
                <a16:creationId xmlns:a16="http://schemas.microsoft.com/office/drawing/2014/main" xmlns="" id="{487334BF-A0DB-4540-9AFE-814D6908EE4E}"/>
              </a:ext>
            </a:extLst>
          </p:cNvPr>
          <p:cNvGraphicFramePr/>
          <p:nvPr>
            <p:extLst>
              <p:ext uri="{D42A27DB-BD31-4B8C-83A1-F6EECF244321}">
                <p14:modId xmlns:p14="http://schemas.microsoft.com/office/powerpoint/2010/main" val="3692089383"/>
              </p:ext>
            </p:extLst>
          </p:nvPr>
        </p:nvGraphicFramePr>
        <p:xfrm>
          <a:off x="2939303" y="1259541"/>
          <a:ext cx="7397003"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xmlns=""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t>APPROACH FOR EDA</a:t>
            </a:r>
            <a:endParaRPr lang="en-US" sz="3200" b="1" dirty="0"/>
          </a:p>
        </p:txBody>
      </p:sp>
    </p:spTree>
    <p:extLst>
      <p:ext uri="{BB962C8B-B14F-4D97-AF65-F5344CB8AC3E}">
        <p14:creationId xmlns:p14="http://schemas.microsoft.com/office/powerpoint/2010/main" val="886648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t>DATA IMBALANCE</a:t>
            </a:r>
            <a:endParaRPr lang="en-US" sz="32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653" y="1658471"/>
            <a:ext cx="6995112" cy="4766278"/>
          </a:xfrm>
          <a:prstGeom prst="rect">
            <a:avLst/>
          </a:prstGeom>
        </p:spPr>
      </p:pic>
      <p:sp>
        <p:nvSpPr>
          <p:cNvPr id="6" name="TextBox 5">
            <a:extLst>
              <a:ext uri="{FF2B5EF4-FFF2-40B4-BE49-F238E27FC236}">
                <a16:creationId xmlns:a16="http://schemas.microsoft.com/office/drawing/2014/main" xmlns="" id="{755C154E-8029-4DE2-94D9-32A3F1A93F26}"/>
              </a:ext>
            </a:extLst>
          </p:cNvPr>
          <p:cNvSpPr txBox="1"/>
          <p:nvPr/>
        </p:nvSpPr>
        <p:spPr>
          <a:xfrm>
            <a:off x="451481" y="2108387"/>
            <a:ext cx="4285129" cy="34827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spcBef>
                <a:spcPct val="20000"/>
              </a:spcBef>
              <a:spcAft>
                <a:spcPts val="600"/>
              </a:spcAft>
              <a:buClr>
                <a:schemeClr val="accent1">
                  <a:lumMod val="75000"/>
                </a:schemeClr>
              </a:buClr>
              <a:buSzPct val="145000"/>
            </a:pPr>
            <a:r>
              <a:rPr lang="en-US" sz="2400" dirty="0" smtClean="0"/>
              <a:t>Data </a:t>
            </a:r>
            <a:r>
              <a:rPr lang="en-US" sz="2400" dirty="0"/>
              <a:t>is highly imbalanced as number of defaulter is very less in total population. </a:t>
            </a:r>
          </a:p>
          <a:p>
            <a:pPr>
              <a:spcBef>
                <a:spcPct val="20000"/>
              </a:spcBef>
              <a:spcAft>
                <a:spcPts val="600"/>
              </a:spcAft>
              <a:buClr>
                <a:srgbClr val="1287C3"/>
              </a:buClr>
              <a:buSzPct val="145000"/>
            </a:pPr>
            <a:r>
              <a:rPr lang="en-US" sz="2400" dirty="0" smtClean="0"/>
              <a:t>Data </a:t>
            </a:r>
            <a:r>
              <a:rPr lang="en-US" sz="2400" dirty="0"/>
              <a:t>Imbalance Ratio </a:t>
            </a:r>
            <a:r>
              <a:rPr lang="en-US" sz="2400" dirty="0" smtClean="0"/>
              <a:t>is</a:t>
            </a:r>
          </a:p>
          <a:p>
            <a:pPr>
              <a:spcBef>
                <a:spcPct val="20000"/>
              </a:spcBef>
              <a:spcAft>
                <a:spcPts val="600"/>
              </a:spcAft>
              <a:buClr>
                <a:srgbClr val="1287C3"/>
              </a:buClr>
              <a:buSzPct val="145000"/>
            </a:pPr>
            <a:r>
              <a:rPr lang="en-US" sz="2400" dirty="0" smtClean="0"/>
              <a:t>Defaulter </a:t>
            </a:r>
            <a:r>
              <a:rPr lang="en-US" sz="2400" dirty="0"/>
              <a:t>: </a:t>
            </a:r>
            <a:r>
              <a:rPr lang="en-US" sz="2400" dirty="0" smtClean="0"/>
              <a:t>Non-Defaulter 8 </a:t>
            </a:r>
            <a:r>
              <a:rPr lang="en-US" sz="2400" dirty="0"/>
              <a:t>: 92 = 2 : </a:t>
            </a:r>
            <a:r>
              <a:rPr lang="en-US" sz="2400" dirty="0" smtClean="0"/>
              <a:t>23</a:t>
            </a:r>
          </a:p>
          <a:p>
            <a:pPr>
              <a:spcBef>
                <a:spcPct val="20000"/>
              </a:spcBef>
              <a:spcAft>
                <a:spcPts val="600"/>
              </a:spcAft>
              <a:buClr>
                <a:schemeClr val="accent1">
                  <a:lumMod val="75000"/>
                </a:schemeClr>
              </a:buClr>
              <a:buSzPct val="145000"/>
            </a:pPr>
            <a:r>
              <a:rPr lang="en-US" sz="2400" dirty="0" smtClean="0"/>
              <a:t>Almost 92% loan amount returned to bank.</a:t>
            </a:r>
            <a:endParaRPr lang="en-US" sz="2400" dirty="0"/>
          </a:p>
        </p:txBody>
      </p:sp>
    </p:spTree>
    <p:extLst>
      <p:ext uri="{BB962C8B-B14F-4D97-AF65-F5344CB8AC3E}">
        <p14:creationId xmlns:p14="http://schemas.microsoft.com/office/powerpoint/2010/main" val="338126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b="1" dirty="0" smtClean="0"/>
              <a:t>EDA - APPLICATION DATASET</a:t>
            </a:r>
            <a:endParaRPr lang="en-IN" sz="7200" b="1" dirty="0"/>
          </a:p>
        </p:txBody>
      </p:sp>
      <p:pic>
        <p:nvPicPr>
          <p:cNvPr id="4"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116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IITB and UpGrad launch software engineering programme to reskill workfo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1786" y="190640"/>
            <a:ext cx="1748118" cy="7165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xmlns="" id="{9A78ABBD-A002-4E3B-BBD3-185EC5100C7E}"/>
              </a:ext>
            </a:extLst>
          </p:cNvPr>
          <p:cNvSpPr txBox="1">
            <a:spLocks/>
          </p:cNvSpPr>
          <p:nvPr/>
        </p:nvSpPr>
        <p:spPr>
          <a:xfrm>
            <a:off x="451481" y="280795"/>
            <a:ext cx="5217274" cy="536247"/>
          </a:xfrm>
          <a:prstGeom prst="rect">
            <a:avLst/>
          </a:prstGeom>
        </p:spPr>
        <p:txBody>
          <a:bodyPr vert="horz" lIns="91440" tIns="45720" rIns="91440" bIns="45720" rtlCol="0" anchor="b">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smtClean="0"/>
              <a:t>FINDING INSIGHTS IN DATA</a:t>
            </a:r>
            <a:endParaRPr lang="en-US" sz="3200" b="1" dirty="0"/>
          </a:p>
        </p:txBody>
      </p:sp>
      <p:graphicFrame>
        <p:nvGraphicFramePr>
          <p:cNvPr id="4" name="Table 3"/>
          <p:cNvGraphicFramePr>
            <a:graphicFrameLocks noGrp="1"/>
          </p:cNvGraphicFramePr>
          <p:nvPr>
            <p:extLst>
              <p:ext uri="{D42A27DB-BD31-4B8C-83A1-F6EECF244321}">
                <p14:modId xmlns:p14="http://schemas.microsoft.com/office/powerpoint/2010/main" val="418961246"/>
              </p:ext>
            </p:extLst>
          </p:nvPr>
        </p:nvGraphicFramePr>
        <p:xfrm>
          <a:off x="7548283" y="1382703"/>
          <a:ext cx="4344894" cy="3108960"/>
        </p:xfrm>
        <a:graphic>
          <a:graphicData uri="http://schemas.openxmlformats.org/drawingml/2006/table">
            <a:tbl>
              <a:tblPr>
                <a:tableStyleId>{2D5ABB26-0587-4C30-8999-92F81FD0307C}</a:tableStyleId>
              </a:tblPr>
              <a:tblGrid>
                <a:gridCol w="3038348"/>
                <a:gridCol w="1306546"/>
              </a:tblGrid>
              <a:tr h="0">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dirty="0" smtClean="0">
                          <a:effectLst/>
                        </a:rPr>
                        <a:t>Value</a:t>
                      </a:r>
                      <a:endParaRPr lang="en-IN" b="1" dirty="0" smtClean="0">
                        <a:effectLst/>
                      </a:endParaRPr>
                    </a:p>
                    <a:p>
                      <a:pPr algn="r" fontAlgn="ctr"/>
                      <a:endParaRPr lang="en-IN" b="1"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effectLst/>
                        </a:rPr>
                        <a:t>Percentage of Defaulter</a:t>
                      </a:r>
                      <a:endParaRPr lang="en-IN" b="1" dirty="0" smtClean="0">
                        <a:effectLst/>
                      </a:endParaRPr>
                    </a:p>
                    <a:p>
                      <a:endParaRPr lang="en-IN" dirty="0"/>
                    </a:p>
                  </a:txBody>
                  <a:tcPr/>
                </a:tc>
              </a:tr>
              <a:tr h="0">
                <a:tc>
                  <a:txBody>
                    <a:bodyPr/>
                    <a:lstStyle/>
                    <a:p>
                      <a:pPr algn="r" fontAlgn="ctr"/>
                      <a:r>
                        <a:rPr lang="en-IN">
                          <a:effectLst/>
                        </a:rPr>
                        <a:t>Rented apartment</a:t>
                      </a:r>
                    </a:p>
                  </a:txBody>
                  <a:tcPr anchor="ctr"/>
                </a:tc>
                <a:tc>
                  <a:txBody>
                    <a:bodyPr/>
                    <a:lstStyle/>
                    <a:p>
                      <a:pPr algn="r" fontAlgn="ctr"/>
                      <a:r>
                        <a:rPr lang="en-IN">
                          <a:effectLst/>
                        </a:rPr>
                        <a:t>12.373477</a:t>
                      </a:r>
                    </a:p>
                  </a:txBody>
                  <a:tcPr anchor="ctr"/>
                </a:tc>
              </a:tr>
              <a:tr h="0">
                <a:tc>
                  <a:txBody>
                    <a:bodyPr/>
                    <a:lstStyle/>
                    <a:p>
                      <a:pPr algn="r" fontAlgn="ctr"/>
                      <a:r>
                        <a:rPr lang="en-IN">
                          <a:effectLst/>
                        </a:rPr>
                        <a:t>With parents</a:t>
                      </a:r>
                    </a:p>
                  </a:txBody>
                  <a:tcPr anchor="ctr"/>
                </a:tc>
                <a:tc>
                  <a:txBody>
                    <a:bodyPr/>
                    <a:lstStyle/>
                    <a:p>
                      <a:pPr algn="r" fontAlgn="ctr"/>
                      <a:r>
                        <a:rPr lang="en-IN">
                          <a:effectLst/>
                        </a:rPr>
                        <a:t>11.710062</a:t>
                      </a:r>
                    </a:p>
                  </a:txBody>
                  <a:tcPr anchor="ctr"/>
                </a:tc>
              </a:tr>
              <a:tr h="0">
                <a:tc>
                  <a:txBody>
                    <a:bodyPr/>
                    <a:lstStyle/>
                    <a:p>
                      <a:pPr algn="r" fontAlgn="ctr"/>
                      <a:r>
                        <a:rPr lang="en-IN">
                          <a:effectLst/>
                        </a:rPr>
                        <a:t>Municipal apartment</a:t>
                      </a:r>
                    </a:p>
                  </a:txBody>
                  <a:tcPr anchor="ctr"/>
                </a:tc>
                <a:tc>
                  <a:txBody>
                    <a:bodyPr/>
                    <a:lstStyle/>
                    <a:p>
                      <a:pPr algn="r" fontAlgn="ctr"/>
                      <a:r>
                        <a:rPr lang="en-IN">
                          <a:effectLst/>
                        </a:rPr>
                        <a:t>8.583536</a:t>
                      </a:r>
                    </a:p>
                  </a:txBody>
                  <a:tcPr anchor="ctr"/>
                </a:tc>
              </a:tr>
              <a:tr h="0">
                <a:tc>
                  <a:txBody>
                    <a:bodyPr/>
                    <a:lstStyle/>
                    <a:p>
                      <a:pPr algn="r" fontAlgn="ctr"/>
                      <a:r>
                        <a:rPr lang="en-IN">
                          <a:effectLst/>
                        </a:rPr>
                        <a:t>Co-op apartment</a:t>
                      </a:r>
                    </a:p>
                  </a:txBody>
                  <a:tcPr anchor="ctr"/>
                </a:tc>
                <a:tc>
                  <a:txBody>
                    <a:bodyPr/>
                    <a:lstStyle/>
                    <a:p>
                      <a:pPr algn="r" fontAlgn="ctr"/>
                      <a:r>
                        <a:rPr lang="en-IN">
                          <a:effectLst/>
                        </a:rPr>
                        <a:t>7.996406</a:t>
                      </a:r>
                    </a:p>
                  </a:txBody>
                  <a:tcPr anchor="ctr"/>
                </a:tc>
              </a:tr>
              <a:tr h="0">
                <a:tc>
                  <a:txBody>
                    <a:bodyPr/>
                    <a:lstStyle/>
                    <a:p>
                      <a:pPr algn="r" fontAlgn="ctr"/>
                      <a:r>
                        <a:rPr lang="en-IN">
                          <a:effectLst/>
                        </a:rPr>
                        <a:t>House / apartment</a:t>
                      </a:r>
                    </a:p>
                  </a:txBody>
                  <a:tcPr anchor="ctr"/>
                </a:tc>
                <a:tc>
                  <a:txBody>
                    <a:bodyPr/>
                    <a:lstStyle/>
                    <a:p>
                      <a:pPr algn="r" fontAlgn="ctr"/>
                      <a:r>
                        <a:rPr lang="en-IN">
                          <a:effectLst/>
                        </a:rPr>
                        <a:t>7.839354</a:t>
                      </a:r>
                    </a:p>
                  </a:txBody>
                  <a:tcPr anchor="ctr"/>
                </a:tc>
              </a:tr>
              <a:tr h="0">
                <a:tc>
                  <a:txBody>
                    <a:bodyPr/>
                    <a:lstStyle/>
                    <a:p>
                      <a:pPr algn="r" fontAlgn="ctr"/>
                      <a:r>
                        <a:rPr lang="en-IN">
                          <a:effectLst/>
                        </a:rPr>
                        <a:t>Office apartment</a:t>
                      </a:r>
                    </a:p>
                  </a:txBody>
                  <a:tcPr anchor="ctr"/>
                </a:tc>
                <a:tc>
                  <a:txBody>
                    <a:bodyPr/>
                    <a:lstStyle/>
                    <a:p>
                      <a:pPr algn="r" fontAlgn="ctr"/>
                      <a:r>
                        <a:rPr lang="en-IN" dirty="0">
                          <a:effectLst/>
                        </a:rPr>
                        <a:t>6.602317</a:t>
                      </a:r>
                    </a:p>
                  </a:txBody>
                  <a:tcPr anchor="ct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54" y="1382703"/>
            <a:ext cx="5384127" cy="3758730"/>
          </a:xfrm>
          <a:prstGeom prst="rect">
            <a:avLst/>
          </a:prstGeom>
        </p:spPr>
      </p:pic>
      <p:sp>
        <p:nvSpPr>
          <p:cNvPr id="7" name="Rectangle 6"/>
          <p:cNvSpPr/>
          <p:nvPr/>
        </p:nvSpPr>
        <p:spPr>
          <a:xfrm>
            <a:off x="782918" y="5707094"/>
            <a:ext cx="8937812" cy="646331"/>
          </a:xfrm>
          <a:prstGeom prst="rect">
            <a:avLst/>
          </a:prstGeom>
        </p:spPr>
        <p:txBody>
          <a:bodyPr wrap="square">
            <a:spAutoFit/>
          </a:bodyPr>
          <a:lstStyle/>
          <a:p>
            <a:r>
              <a:rPr lang="en-US" dirty="0">
                <a:solidFill>
                  <a:srgbClr val="000000"/>
                </a:solidFill>
                <a:latin typeface="Helvetica Neue"/>
              </a:rPr>
              <a:t>Most of the clients live in House/Apartment</a:t>
            </a:r>
          </a:p>
          <a:p>
            <a:r>
              <a:rPr lang="en-US" dirty="0">
                <a:solidFill>
                  <a:srgbClr val="000000"/>
                </a:solidFill>
                <a:latin typeface="Helvetica Neue"/>
              </a:rPr>
              <a:t>Clients living with their parents or in rented apartment have higher rate of default.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36563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2175</Words>
  <Application>Microsoft Office PowerPoint</Application>
  <PresentationFormat>Widescreen</PresentationFormat>
  <Paragraphs>350</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Corbel</vt:lpstr>
      <vt:lpstr>Courier New</vt:lpstr>
      <vt:lpstr>Helvetica Neue</vt:lpstr>
      <vt:lpstr>Office Theme</vt:lpstr>
      <vt:lpstr>CREDIT EDA CASE STUDY</vt:lpstr>
      <vt:lpstr>PowerPoint Presentation</vt:lpstr>
      <vt:lpstr>PowerPoint Presentation</vt:lpstr>
      <vt:lpstr>PowerPoint Presentation</vt:lpstr>
      <vt:lpstr>PowerPoint Presentation</vt:lpstr>
      <vt:lpstr>PowerPoint Presentation</vt:lpstr>
      <vt:lpstr>PowerPoint Presentation</vt:lpstr>
      <vt:lpstr>EDA - APPLICATION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 PREVIOUS APPLICATION DATASET</vt:lpstr>
      <vt:lpstr>Correlation between numeric features of previous application data</vt:lpstr>
      <vt:lpstr>Data Imbalance in Previous Application Data</vt:lpstr>
      <vt:lpstr>Data Imbalance in Previous Application Data</vt:lpstr>
      <vt:lpstr>Analysis of Numeric Features of Previous Application Data</vt:lpstr>
      <vt:lpstr>Analysis of Categorical Features of Previous Application Data</vt:lpstr>
      <vt:lpstr>PREVIOUS APPLICATION CONCLUSION</vt:lpstr>
      <vt:lpstr>CURRENT APPLICATION CONCLUSION</vt:lpstr>
      <vt:lpstr>TOP 5 IMPORTANT COLUMNS</vt:lpstr>
      <vt:lpstr>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dhruv bhatia</cp:lastModifiedBy>
  <cp:revision>662</cp:revision>
  <dcterms:created xsi:type="dcterms:W3CDTF">2021-03-01T08:18:15Z</dcterms:created>
  <dcterms:modified xsi:type="dcterms:W3CDTF">2021-03-01T15:43:16Z</dcterms:modified>
</cp:coreProperties>
</file>