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5" r:id="rId8"/>
    <p:sldId id="268" r:id="rId9"/>
    <p:sldId id="269" r:id="rId10"/>
    <p:sldId id="271" r:id="rId11"/>
    <p:sldId id="275" r:id="rId12"/>
    <p:sldId id="273" r:id="rId13"/>
    <p:sldId id="262" r:id="rId14"/>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2" d="100"/>
          <a:sy n="152" d="100"/>
        </p:scale>
        <p:origin x="44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783538007"/>
      </p:ext>
    </p:extLst>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extLst/>
          </a:blip>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IN" dirty="0" smtClean="0"/>
              <a:t>KPMG Virtual Internship</a:t>
            </a:r>
            <a:r>
              <a:rPr dirty="0" smtClean="0"/>
              <a:t> </a:t>
            </a:r>
            <a:r>
              <a:rPr lang="en-IN" dirty="0" smtClean="0"/>
              <a:t>– Dhruv Bhatia</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smtClean="0"/>
              <a:t>Interpretation</a:t>
            </a:r>
            <a:endParaRPr dirty="0"/>
          </a:p>
        </p:txBody>
      </p:sp>
      <p:sp>
        <p:nvSpPr>
          <p:cNvPr id="123" name="Shape 72"/>
          <p:cNvSpPr/>
          <p:nvPr/>
        </p:nvSpPr>
        <p:spPr>
          <a:xfrm>
            <a:off x="205025" y="851003"/>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smtClean="0"/>
              <a:t>Summary Table for High Value Customers </a:t>
            </a:r>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3" name="Text Placeholder 2"/>
          <p:cNvSpPr>
            <a:spLocks noGrp="1"/>
          </p:cNvSpPr>
          <p:nvPr>
            <p:ph type="body" sz="half" idx="1"/>
          </p:nvPr>
        </p:nvSpPr>
        <p:spPr>
          <a:xfrm>
            <a:off x="368066" y="1359509"/>
            <a:ext cx="8239518" cy="368392"/>
          </a:xfrm>
        </p:spPr>
        <p:txBody>
          <a:bodyPr>
            <a:noAutofit/>
          </a:bodyPr>
          <a:lstStyle/>
          <a:p>
            <a:r>
              <a:rPr lang="en-IN" sz="1200" b="1" dirty="0" smtClean="0"/>
              <a:t>List of few customers that will come under the high value customer classification</a:t>
            </a:r>
          </a:p>
        </p:txBody>
      </p:sp>
      <p:graphicFrame>
        <p:nvGraphicFramePr>
          <p:cNvPr id="2" name="Table 1"/>
          <p:cNvGraphicFramePr>
            <a:graphicFrameLocks noGrp="1"/>
          </p:cNvGraphicFramePr>
          <p:nvPr>
            <p:extLst>
              <p:ext uri="{D42A27DB-BD31-4B8C-83A1-F6EECF244321}">
                <p14:modId xmlns:p14="http://schemas.microsoft.com/office/powerpoint/2010/main" val="2733014515"/>
              </p:ext>
            </p:extLst>
          </p:nvPr>
        </p:nvGraphicFramePr>
        <p:xfrm>
          <a:off x="368070" y="1851441"/>
          <a:ext cx="8402555" cy="2922358"/>
        </p:xfrm>
        <a:graphic>
          <a:graphicData uri="http://schemas.openxmlformats.org/drawingml/2006/table">
            <a:tbl>
              <a:tblPr firstRow="1" bandRow="1">
                <a:tableStyleId>{35758FB7-9AC5-4552-8A53-C91805E547FA}</a:tableStyleId>
              </a:tblPr>
              <a:tblGrid>
                <a:gridCol w="949927"/>
                <a:gridCol w="1450803"/>
                <a:gridCol w="554571"/>
                <a:gridCol w="1696370"/>
                <a:gridCol w="1350154"/>
                <a:gridCol w="926386"/>
                <a:gridCol w="1474344"/>
              </a:tblGrid>
              <a:tr h="653447">
                <a:tc>
                  <a:txBody>
                    <a:bodyPr/>
                    <a:lstStyle/>
                    <a:p>
                      <a:pPr algn="ctr"/>
                      <a:r>
                        <a:rPr lang="en-IN" dirty="0" smtClean="0">
                          <a:solidFill>
                            <a:srgbClr val="FFFF00"/>
                          </a:solidFill>
                        </a:rPr>
                        <a:t>Customer ID</a:t>
                      </a:r>
                      <a:endParaRPr lang="en-IN"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solidFill>
                            <a:srgbClr val="FFFF00"/>
                          </a:solidFill>
                        </a:rPr>
                        <a:t>Bike</a:t>
                      </a:r>
                      <a:r>
                        <a:rPr lang="en-IN" baseline="0" dirty="0" smtClean="0">
                          <a:solidFill>
                            <a:srgbClr val="FFFF00"/>
                          </a:solidFill>
                        </a:rPr>
                        <a:t> Related Purchases for the last 3 years</a:t>
                      </a:r>
                      <a:endParaRPr lang="en-IN"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solidFill>
                            <a:srgbClr val="FFFF00"/>
                          </a:solidFill>
                        </a:rPr>
                        <a:t>Age</a:t>
                      </a:r>
                      <a:endParaRPr lang="en-IN"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solidFill>
                            <a:srgbClr val="FFFF00"/>
                          </a:solidFill>
                        </a:rPr>
                        <a:t>Job Industry</a:t>
                      </a:r>
                      <a:endParaRPr lang="en-IN"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solidFill>
                            <a:srgbClr val="FFFF00"/>
                          </a:solidFill>
                        </a:rPr>
                        <a:t>Wealth</a:t>
                      </a:r>
                      <a:r>
                        <a:rPr lang="en-IN" baseline="0" dirty="0" smtClean="0">
                          <a:solidFill>
                            <a:srgbClr val="FFFF00"/>
                          </a:solidFill>
                        </a:rPr>
                        <a:t> Segment</a:t>
                      </a:r>
                      <a:endParaRPr lang="en-IN"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solidFill>
                            <a:srgbClr val="FFFF00"/>
                          </a:solidFill>
                        </a:rPr>
                        <a:t>Owns Cars</a:t>
                      </a:r>
                      <a:endParaRPr lang="en-IN"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solidFill>
                            <a:srgbClr val="FFFF00"/>
                          </a:solidFill>
                        </a:rPr>
                        <a:t>State</a:t>
                      </a:r>
                      <a:endParaRPr lang="en-IN"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41681">
                <a:tc>
                  <a:txBody>
                    <a:bodyPr/>
                    <a:lstStyle/>
                    <a:p>
                      <a:pPr algn="ctr"/>
                      <a:r>
                        <a:rPr lang="en-IN" sz="1000" b="1" i="0" u="none" strike="noStrike" cap="none" spc="0" baseline="0" dirty="0" smtClean="0">
                          <a:ln>
                            <a:noFill/>
                          </a:ln>
                          <a:solidFill>
                            <a:schemeClr val="bg1"/>
                          </a:solidFill>
                          <a:effectLst/>
                          <a:uFillTx/>
                          <a:latin typeface="+mn-lt"/>
                          <a:ea typeface="+mn-ea"/>
                          <a:cs typeface="+mn-cs"/>
                          <a:sym typeface="Arial"/>
                        </a:rPr>
                        <a:t>1842</a:t>
                      </a:r>
                      <a:endParaRPr lang="en-IN"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t>445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t>44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sz="1000" b="0" i="0" u="none" strike="noStrike" cap="none" spc="0" baseline="0" dirty="0" smtClean="0">
                          <a:ln>
                            <a:noFill/>
                          </a:ln>
                          <a:solidFill>
                            <a:schemeClr val="dk1"/>
                          </a:solidFill>
                          <a:effectLst/>
                          <a:uFillTx/>
                          <a:latin typeface="+mn-lt"/>
                          <a:ea typeface="+mn-ea"/>
                          <a:cs typeface="+mn-cs"/>
                          <a:sym typeface="Arial"/>
                        </a:rPr>
                        <a:t>Financial Services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sz="1000" b="0" i="0" u="none" strike="noStrike" cap="none" spc="0" baseline="0" dirty="0" smtClean="0">
                          <a:ln>
                            <a:noFill/>
                          </a:ln>
                          <a:solidFill>
                            <a:schemeClr val="dk1"/>
                          </a:solidFill>
                          <a:effectLst/>
                          <a:uFillTx/>
                          <a:latin typeface="+mn-lt"/>
                          <a:ea typeface="+mn-ea"/>
                          <a:cs typeface="+mn-cs"/>
                          <a:sym typeface="Arial"/>
                        </a:rPr>
                        <a:t>Mass Customer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t>No</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sz="1000" b="0" i="0" u="none" strike="noStrike" cap="none" spc="0" baseline="0" dirty="0" smtClean="0">
                          <a:ln>
                            <a:noFill/>
                          </a:ln>
                          <a:solidFill>
                            <a:schemeClr val="dk1"/>
                          </a:solidFill>
                          <a:effectLst/>
                          <a:uFillTx/>
                          <a:latin typeface="+mn-lt"/>
                          <a:ea typeface="+mn-ea"/>
                          <a:cs typeface="+mn-cs"/>
                          <a:sym typeface="Arial"/>
                        </a:rPr>
                        <a:t>New South Wales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71934">
                <a:tc>
                  <a:txBody>
                    <a:bodyPr/>
                    <a:lstStyle/>
                    <a:p>
                      <a:pPr algn="ctr"/>
                      <a:r>
                        <a:rPr lang="en-IN" sz="1000" b="1" i="0" u="none" strike="noStrike" cap="none" spc="0" baseline="0" dirty="0" smtClean="0">
                          <a:ln>
                            <a:noFill/>
                          </a:ln>
                          <a:solidFill>
                            <a:schemeClr val="bg1"/>
                          </a:solidFill>
                          <a:effectLst/>
                          <a:uFillTx/>
                          <a:latin typeface="+mn-lt"/>
                          <a:ea typeface="+mn-ea"/>
                          <a:cs typeface="+mn-cs"/>
                          <a:sym typeface="Arial"/>
                        </a:rPr>
                        <a:t>2001</a:t>
                      </a:r>
                      <a:endParaRPr lang="en-IN"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t>168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t>44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sz="1000" b="0" i="0" u="none" strike="noStrike" cap="none" spc="0" baseline="0" dirty="0" smtClean="0">
                          <a:ln>
                            <a:noFill/>
                          </a:ln>
                          <a:solidFill>
                            <a:schemeClr val="dk1"/>
                          </a:solidFill>
                          <a:effectLst/>
                          <a:uFillTx/>
                          <a:latin typeface="+mn-lt"/>
                          <a:ea typeface="+mn-ea"/>
                          <a:cs typeface="+mn-cs"/>
                          <a:sym typeface="Arial"/>
                        </a:rPr>
                        <a:t>Manufacturing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sz="1000" b="0" i="0" u="none" strike="noStrike" cap="none" spc="0" baseline="0" dirty="0" smtClean="0">
                          <a:ln>
                            <a:noFill/>
                          </a:ln>
                          <a:solidFill>
                            <a:schemeClr val="dk1"/>
                          </a:solidFill>
                          <a:effectLst/>
                          <a:uFillTx/>
                          <a:latin typeface="+mn-lt"/>
                          <a:ea typeface="+mn-ea"/>
                          <a:cs typeface="+mn-cs"/>
                          <a:sym typeface="Arial"/>
                        </a:rPr>
                        <a:t>Mass Customer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t>Yes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0" i="0" u="none" strike="noStrike" cap="none" spc="0" baseline="0" dirty="0" smtClean="0">
                          <a:ln>
                            <a:noFill/>
                          </a:ln>
                          <a:solidFill>
                            <a:schemeClr val="dk1"/>
                          </a:solidFill>
                          <a:effectLst/>
                          <a:uFillTx/>
                          <a:latin typeface="+mn-lt"/>
                          <a:ea typeface="+mn-ea"/>
                          <a:cs typeface="+mn-cs"/>
                          <a:sym typeface="Arial"/>
                        </a:rPr>
                        <a:t>New South Wales</a:t>
                      </a:r>
                      <a:endParaRPr lang="en-IN" dirty="0" smtClean="0"/>
                    </a:p>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41681">
                <a:tc>
                  <a:txBody>
                    <a:bodyPr/>
                    <a:lstStyle/>
                    <a:p>
                      <a:pPr algn="ctr"/>
                      <a:r>
                        <a:rPr lang="en-IN" sz="1000" b="1" i="0" u="none" strike="noStrike" cap="none" spc="0" baseline="0" dirty="0" smtClean="0">
                          <a:ln>
                            <a:noFill/>
                          </a:ln>
                          <a:solidFill>
                            <a:schemeClr val="bg1"/>
                          </a:solidFill>
                          <a:effectLst/>
                          <a:uFillTx/>
                          <a:latin typeface="+mn-lt"/>
                          <a:ea typeface="+mn-ea"/>
                          <a:cs typeface="+mn-cs"/>
                          <a:sym typeface="Arial"/>
                        </a:rPr>
                        <a:t>650</a:t>
                      </a:r>
                      <a:endParaRPr lang="en-IN"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t>486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t>44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sz="1000" b="0" i="0" u="none" strike="noStrike" cap="none" spc="0" baseline="0" dirty="0" smtClean="0">
                          <a:ln>
                            <a:noFill/>
                          </a:ln>
                          <a:solidFill>
                            <a:schemeClr val="dk1"/>
                          </a:solidFill>
                          <a:effectLst/>
                          <a:uFillTx/>
                          <a:latin typeface="+mn-lt"/>
                          <a:ea typeface="+mn-ea"/>
                          <a:cs typeface="+mn-cs"/>
                          <a:sym typeface="Arial"/>
                        </a:rPr>
                        <a:t>Health</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sz="1000" b="0" i="0" u="none" strike="noStrike" cap="none" spc="0" baseline="0" dirty="0" smtClean="0">
                          <a:ln>
                            <a:noFill/>
                          </a:ln>
                          <a:solidFill>
                            <a:schemeClr val="dk1"/>
                          </a:solidFill>
                          <a:effectLst/>
                          <a:uFillTx/>
                          <a:latin typeface="+mn-lt"/>
                          <a:ea typeface="+mn-ea"/>
                          <a:cs typeface="+mn-cs"/>
                          <a:sym typeface="Arial"/>
                        </a:rPr>
                        <a:t>Mass Customer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t>No</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t>New South Wales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41681">
                <a:tc>
                  <a:txBody>
                    <a:bodyPr/>
                    <a:lstStyle/>
                    <a:p>
                      <a:pPr algn="ctr"/>
                      <a:r>
                        <a:rPr lang="en-IN" sz="1000" b="1" i="0" u="none" strike="noStrike" cap="none" spc="0" baseline="0" dirty="0" smtClean="0">
                          <a:ln>
                            <a:noFill/>
                          </a:ln>
                          <a:solidFill>
                            <a:schemeClr val="bg1"/>
                          </a:solidFill>
                          <a:effectLst/>
                          <a:uFillTx/>
                          <a:latin typeface="+mn-lt"/>
                          <a:ea typeface="+mn-ea"/>
                          <a:cs typeface="+mn-cs"/>
                          <a:sym typeface="Arial"/>
                        </a:rPr>
                        <a:t>3297</a:t>
                      </a:r>
                      <a:endParaRPr lang="en-IN"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t>234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t>46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sz="1000" b="0" i="0" u="none" strike="noStrike" cap="none" spc="0" baseline="0" dirty="0" smtClean="0">
                          <a:ln>
                            <a:noFill/>
                          </a:ln>
                          <a:solidFill>
                            <a:schemeClr val="dk1"/>
                          </a:solidFill>
                          <a:effectLst/>
                          <a:uFillTx/>
                          <a:latin typeface="+mn-lt"/>
                          <a:ea typeface="+mn-ea"/>
                          <a:cs typeface="+mn-cs"/>
                          <a:sym typeface="Arial"/>
                        </a:rPr>
                        <a:t>Manufacturing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sz="1000" b="0" i="0" u="none" strike="noStrike" cap="none" spc="0" baseline="0" dirty="0" smtClean="0">
                          <a:ln>
                            <a:noFill/>
                          </a:ln>
                          <a:solidFill>
                            <a:schemeClr val="dk1"/>
                          </a:solidFill>
                          <a:effectLst/>
                          <a:uFillTx/>
                          <a:latin typeface="+mn-lt"/>
                          <a:ea typeface="+mn-ea"/>
                          <a:cs typeface="+mn-cs"/>
                          <a:sym typeface="Arial"/>
                        </a:rPr>
                        <a:t>Mass Customer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t>No</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t>Victoria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71934">
                <a:tc>
                  <a:txBody>
                    <a:bodyPr/>
                    <a:lstStyle/>
                    <a:p>
                      <a:pPr algn="ctr"/>
                      <a:r>
                        <a:rPr lang="en-IN" sz="1000" b="1" i="0" u="none" strike="noStrike" cap="none" spc="0" baseline="0" dirty="0" smtClean="0">
                          <a:ln>
                            <a:noFill/>
                          </a:ln>
                          <a:solidFill>
                            <a:schemeClr val="bg1"/>
                          </a:solidFill>
                          <a:effectLst/>
                          <a:uFillTx/>
                          <a:latin typeface="+mn-lt"/>
                          <a:ea typeface="+mn-ea"/>
                          <a:cs typeface="+mn-cs"/>
                          <a:sym typeface="Arial"/>
                        </a:rPr>
                        <a:t>50</a:t>
                      </a:r>
                      <a:endParaRPr lang="en-IN"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t>266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t>41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sz="1000" b="0" i="0" u="none" strike="noStrike" cap="none" spc="0" baseline="0" dirty="0" smtClean="0">
                          <a:ln>
                            <a:noFill/>
                          </a:ln>
                          <a:solidFill>
                            <a:schemeClr val="dk1"/>
                          </a:solidFill>
                          <a:effectLst/>
                          <a:uFillTx/>
                          <a:latin typeface="+mn-lt"/>
                          <a:ea typeface="+mn-ea"/>
                          <a:cs typeface="+mn-cs"/>
                          <a:sym typeface="Arial"/>
                        </a:rPr>
                        <a:t>Manufacturing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sz="1000" b="0" i="0" u="none" strike="noStrike" cap="none" spc="0" baseline="0" dirty="0" smtClean="0">
                          <a:ln>
                            <a:noFill/>
                          </a:ln>
                          <a:solidFill>
                            <a:schemeClr val="dk1"/>
                          </a:solidFill>
                          <a:effectLst/>
                          <a:uFillTx/>
                          <a:latin typeface="+mn-lt"/>
                          <a:ea typeface="+mn-ea"/>
                          <a:cs typeface="+mn-cs"/>
                          <a:sym typeface="Arial"/>
                        </a:rPr>
                        <a:t>Mass Customer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t>Yes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00" b="0" i="0" u="none" strike="noStrike" cap="none" spc="0" baseline="0" dirty="0" smtClean="0">
                          <a:ln>
                            <a:noFill/>
                          </a:ln>
                          <a:solidFill>
                            <a:schemeClr val="dk1"/>
                          </a:solidFill>
                          <a:effectLst/>
                          <a:uFillTx/>
                          <a:latin typeface="+mn-lt"/>
                          <a:ea typeface="+mn-ea"/>
                          <a:cs typeface="+mn-cs"/>
                          <a:sym typeface="Arial"/>
                        </a:rPr>
                        <a:t>New South Wales</a:t>
                      </a:r>
                      <a:endParaRPr lang="en-IN" dirty="0" smtClean="0"/>
                    </a:p>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Tree>
    <p:extLst>
      <p:ext uri="{BB962C8B-B14F-4D97-AF65-F5344CB8AC3E}">
        <p14:creationId xmlns:p14="http://schemas.microsoft.com/office/powerpoint/2010/main" val="2906418687"/>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smtClean="0"/>
              <a:t>Model Development </a:t>
            </a:r>
            <a:endParaRPr dirty="0"/>
          </a:p>
        </p:txBody>
      </p:sp>
      <p:sp>
        <p:nvSpPr>
          <p:cNvPr id="123" name="Shape 72"/>
          <p:cNvSpPr/>
          <p:nvPr/>
        </p:nvSpPr>
        <p:spPr>
          <a:xfrm>
            <a:off x="205025" y="1083299"/>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T</a:t>
            </a:r>
            <a:r>
              <a:rPr lang="en-US" dirty="0" smtClean="0"/>
              <a:t>argeted </a:t>
            </a:r>
            <a:r>
              <a:rPr lang="en-US" dirty="0"/>
              <a:t>marketing strategies using RFM-analysis</a:t>
            </a: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3" name="Text Placeholder 2"/>
          <p:cNvSpPr>
            <a:spLocks noGrp="1"/>
          </p:cNvSpPr>
          <p:nvPr>
            <p:ph type="body" sz="half" idx="1"/>
          </p:nvPr>
        </p:nvSpPr>
        <p:spPr>
          <a:xfrm>
            <a:off x="368066" y="1854578"/>
            <a:ext cx="8239518" cy="2837241"/>
          </a:xfrm>
        </p:spPr>
        <p:txBody>
          <a:bodyPr>
            <a:normAutofit/>
          </a:bodyPr>
          <a:lstStyle/>
          <a:p>
            <a:r>
              <a:rPr lang="en-US" sz="1800" dirty="0"/>
              <a:t>RFM-analysis is a multi-dimensional scoring method focusing on the following three parameters</a:t>
            </a:r>
            <a:r>
              <a:rPr lang="en-US" sz="1800" dirty="0" smtClean="0"/>
              <a:t>:</a:t>
            </a:r>
          </a:p>
          <a:p>
            <a:pPr marL="139700" indent="0">
              <a:buNone/>
            </a:pPr>
            <a:endParaRPr lang="en-US" sz="1800" dirty="0"/>
          </a:p>
          <a:p>
            <a:pPr lvl="1"/>
            <a:r>
              <a:rPr lang="en-US" sz="1800" b="1" dirty="0"/>
              <a:t>Recency (R) </a:t>
            </a:r>
            <a:r>
              <a:rPr lang="en-US" sz="1800" dirty="0"/>
              <a:t>of a customer: Days since the last purchase.</a:t>
            </a:r>
          </a:p>
          <a:p>
            <a:pPr lvl="1"/>
            <a:r>
              <a:rPr lang="en-US" sz="1800" b="1" dirty="0"/>
              <a:t>Frequency (F) </a:t>
            </a:r>
            <a:r>
              <a:rPr lang="en-US" sz="1800" dirty="0" smtClean="0"/>
              <a:t>: </a:t>
            </a:r>
            <a:r>
              <a:rPr lang="en-US" sz="1800" dirty="0"/>
              <a:t>Number of purchases, e.g., in 6 months.</a:t>
            </a:r>
          </a:p>
          <a:p>
            <a:pPr lvl="1"/>
            <a:r>
              <a:rPr lang="en-US" sz="1800" b="1" dirty="0"/>
              <a:t>Monetary (M) </a:t>
            </a:r>
            <a:r>
              <a:rPr lang="en-US" sz="1800" dirty="0"/>
              <a:t>- The total turnover of a customer: Sum of sales, e.g., in 6 months.</a:t>
            </a:r>
          </a:p>
          <a:p>
            <a:pPr marL="139700" indent="0">
              <a:buNone/>
            </a:pPr>
            <a:endParaRPr lang="en-IN" sz="1800" b="1" u="sng" dirty="0" smtClean="0"/>
          </a:p>
        </p:txBody>
      </p:sp>
    </p:spTree>
    <p:extLst>
      <p:ext uri="{BB962C8B-B14F-4D97-AF65-F5344CB8AC3E}">
        <p14:creationId xmlns:p14="http://schemas.microsoft.com/office/powerpoint/2010/main" val="1837799247"/>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smtClean="0"/>
              <a:t>Interpretation</a:t>
            </a:r>
            <a:endParaRPr dirty="0"/>
          </a:p>
        </p:txBody>
      </p:sp>
      <p:sp>
        <p:nvSpPr>
          <p:cNvPr id="123" name="Shape 72"/>
          <p:cNvSpPr/>
          <p:nvPr/>
        </p:nvSpPr>
        <p:spPr>
          <a:xfrm>
            <a:off x="205025" y="851003"/>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smtClean="0"/>
              <a:t>Customer Profile Vs. Customer Value – RFM Analysis</a:t>
            </a:r>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5" name="AutoShape 2" descr="data:image/png;base64,iVBORw0KGgoAAAANSUhEUgAAAosAAAGwCAYAAADBvy/kAAAAOXRFWHRTb2Z0d2FyZQBNYXRwbG90bGliIHZlcnNpb24zLjMuMiwgaHR0cHM6Ly9tYXRwbG90bGliLm9yZy8vihELAAAACXBIWXMAAAsTAAALEwEAmpwYAABQBElEQVR4nO3deZgUxf3H8fcXUEAUudTAqoCCJyiKVzQKHuAZMQZLolFQ8TbGO4oHRKMJ8QoSxIgYj3hVMIpRjGLwjHe8RX8qigooiBAVUBCo3x9Vu84O07sD7LAHn9fzzLMz1dXd1d01s9+po8dCCIiIiIiIFNKotgsgIiIiInWXgkURERERyaRgUUREREQyKVgUERERkUwKFkVEREQkk4JFEREREcmkYFFEJDGzPc3seTP7xsyCmQ0ys97lz3PydUppw2qvtCLVM7NbzEz3yJOVomBRpEhmtpaZnWFmT5vZHDP73sxmmtmEFFQ0KeG+W5nZMDPrXap91CU5wVjuY4GZvWVmQ82seQn22Rr4B9ACOBs4CniqpvdTxf6vTMd5SDX5njSzJWa20Soo095m5s3sUzNbmILo/5rZ5Wa2YYn3PcjMzijlPuoCM9s6Xff7q8l3TMo3ZBUVTaRCyf65iTQkZtYFeAjYDHgM+D0wG1gf2Af4K7AVcF6JitAKGJqeP1GifdRFE4Hb0vP1gMOBYcCuwL41vK8dief5uBDCP8oTzWwq0Bz4vob3l28scA5wDHB/oQxmtimwO/BoCOHTUhXEzBoBfwEGAx8DdwLvA2sCPYFTgeOJ9b9UBgGdgD+VcB+1LoTwtpm9ABxoZuuHEGZlZD0GWALcuupKJxIpWBSpRmrFehDYBPh5biCRDDezHYnBhhTBzNYAGocQvqsm63shhL/lrDcSeBHoa2Y7hhBeytj+OiGEb5azWD9Kf+fkJoYQlgLVlXOlhRDeNbNngQPMbIMQwswC2QYBRgwsS2kYMVC8CxgUQliUu9DMzuaHLy9ShGrq5FhgZ+CXwDUF1u1C/JIwIYQwvXSlFClM3dAi1RsMbA5cXSBQBCCE8FII4fry16m76Jb8fKlrLeR2J5tZGzO71symmNl3ZvZl6uo7Ny3vDXyUsg/N6ZadmrONJmb2GzObnLON+8yse97+K8bamZkzs9fM7Fsz+8DMjkl5Njazcamr/Rsz+5uZrVPgWNqb2Wgz+8TMFpnZDDO70czWz8s3LO1zazO7xsymEYOvXbJPeWEhhMXApPSyS9r+E2Y21cw2KS838HXO/rdJ5+LLdG4mm9l5ZtY4J89Ufmixebz8HKdly4xZrIqZHW5mz6Rzt8DMXjCz/kUe4ljil/ijCmy3ETAQ+BIYn5O+q5k9bGafp+ObbnFoxHKf37S99YFziS2Kx+YHigAhhP+FEM7MWSdzXFyh94KZHW1mL5rZ/8xsvpl9aGZ3mNl6aflUoBfQ0SoPReids409zGyimX2V6vArZnZcgf2X149OqR78z8zmpjKvbWaNzGyImX2Uzt8rZrZbge2YmZ2c3psL0vV93Mz2zMuX+x47POX/FhiZfda5G5hPbD0spDz95rSPvmZ2Tzpv36ZjetTMelWxj2XOSYH0gmNxiz12abjUsihSvfJ/9DeWaPt/B/Ygdvu9DqwFbAH0Bq4E3gHOBK4F7iOOqwOYl7ONOwBH7LYdTWwlOxV4zsx2DyG8mrfPg4CTgOuJLWnHATeb2SLgCmJANoTYWnosMbgbXL6ymW0MPEfslhwLTCEGbycDe5rZDiGEr/L2eQfwLXA1EIDPij9FlXRNf2fnpK0NPAn8B7iQ1D1qZjuk9O+BUcDnwE+B4cC2wJFp/TOA/YET0vG/syIFM7Pfpf3/C7gYWAr8DPi7mZ0WQhhVzSY8MIIYHFyVt2wfYCNgRHkAZ2abE6/552m9mcRrv1s6vudX4DAOBJoBtxXR8rvczOyXxMD8aeASYp3YmHj+1we+IF6P3wPtiHW/3DtpGz8lvhc+J9anb4ABwE1mtkkI4cK83bYg1umngPP5oV43IwbfOxODuTWIQwH+aWYd81oCbwd+AYwjDjtpSqw/E83s0BDCA3n7PAQ4nfh+vIGcLzD5QgjfmNk4YKDltZinLwlHp/NSvo9BQBviEI1pQBnx/flvM9szhPB01r5W0PIeuzQ0IQQ99NCjigfxn8nXy7lOAG4pkD4oLeudXq+bXl9fzfY6pXzDCizrk5bdA1hO+jbAYuDpAtuZD3TMSV+PGBAuBc7K2/4/gEXA2jlp44FZwIZ5eXdI+xyWkzYs7fMJoEmR56+8nDcRA4Z2wJbA71L6R0DTlPeJlPa7Atv5TyrPNjlpRgzKArB31rXJSe+d0gdVdT2A7VPaFQXKcT8xWFiniGMfm7azU176XSk991hOL5R3Jet7eTB/6HKscwsQinkvpPr0dXV1IV3XqQXSGxNbPf8HdMhJXzNd7yVA17ztBODcAvV6KfAysEZO+sEp/4k5aT9LaSfkbaNJWv8j0nsvp258D2y5HOdwdwp8FhDH5gbgmpy0FgXW34D4BWpCddeminNbqF4Xfex6NNyHuqFFqteSKloFVtK3wEJgZzPrtILb+Fn6e3lIn+IAIYQ3iGMtf1LevZfj/hDCxzl5vwD+j/jPM7/162lii0snADNbl9gy+QDwnZm1K38AU4EPgL4FyvmnELuRl8dxxBaVL4DJxFa7p4C+IYSFeXkrtcSl7tRdgQfSuSg/1kBsPYQfzl1NOJL4T/XW3HOSzssDwDrAj4vYTvl4xIouSTNrRWypejn3WIDy1tt+ZtZsJctfrmX6W6o6/xWx9fxAM7MVWL8nsSXy5hDCjPLEEFtbryQOr+qXt84Slu0Gfpr4xeGGEML3eenwQws2xLGE3wD3513XVsA/ie+N3PwAD4UQim6hDrE18D3gF3nXslIXdMo7v/x56kpvm47xBWIraU1akWOXBkbd0CLV+5r4j77GhRAWWbw9yAjgIzObTOwuuz+E8O8iN9OZGOQV+sf0FvEfZ2diwFXuwwJ55wKfFQjC5qa/bdPfzYn/kI9Lj0IKbf+9jLxVGQ/8mRiEfQd8EApP/PgihPC/vLTO6e/bBfJPJp6zTVagTFm2JAYf71aRZ4PqNhJCeNbM3iUGDWeFEL4FjiB2md6cl/1u4j/zIcCZZvY88Ahwd+6XgeVUHiSWpM4TA/U9iK2tX5rZk8DDwD2huElJVV3Xt9Lf/Ov6WVi2S728Xn+UmxhCmJti2LY5yVsSz0ehulduAyrX8RWp7zcDfyB+ibnL4u2cDgFeDCGUH1v5rPjLia2OrfK2UdP3VFyRY5cGRsGiSPXeAvZIY6EKBUHLY5n3XAjhBjMbTxwr1os4RvI0M7snhDCgiG2uSOvMkuVMz91P+d+/kX0bj28LpC0oolz5poUQHisiX6Ftr8h5WRlG/Ee9P9nnsVCAU8jNwB+JQcOdxNalb4ld0RVSYN/HzHYiBg57AJcCw8zsiBDCfct7EPwQcG1HHBdYjKzJLYXq+/tmthWwd3r0AsYAvzWzPUIIU6rZV03W96qWWd7zL4hBe5a38l6vSH2/lTjU4hjitT6COD6wYva7ma1NbF1vQbyt0JvElr+lwAXAXkXsJyugLBQTrMixSwOjYFGkevcS/wkPJrbgFGMOcQB6voItWSGEz4jj826yOEv3dmLL0tUhDnavqrVgCjFQ2BJ4I2/ZVunvR9ScD1J51iwykKst5YH91gWWbUFsHV3Z4D/X+8B+wCfL0/2Y4TZiC9wxZvYGcSzoHQVaTwEIIbxIvKUQFm/W/Sox6FiRYPEhYivuUWZ2eYGW5kLmpH23CSHk3nooq74vBCakB2Z2QNrvWcSJWZBd58uDyULXtby+1+R1hXhtNwOeDyHMqy7zigohfG5mDxO76DciBo0LiC3I5fYGOhBnqv81d/00waoYc4jd+fkKXa9VcuxSt2nMokj1biKO5zvHzPLHQgFgZj3N7JScpPeAH5vZWjl5WpN3awyLvwqzVm5aCGEJPwR95QHnvLzXue5Pfy/IHQNmZt2Ig/WfSWMSa0QI4UviP/lDrcDtWdJtNvLHSK5yId7c+Fngp+lcALF8xBYYWLFgKsvt6e8VlnNbnpz9Fn0D69TV/iAxMBiWkpe5t2IaO5ZvGrElqE1OvrXMbAsza1/EvmcRx/51In55WbPAflua2bU5SeVdkPvkZT27yDK/kv7m1u95QOsC4xpfAT4hBtLl98Ysv3fnucQgczw16zbi/8vfF1poZtUOL1gOY9O+riYGdONCCLnjR8tbQiudFzPrS/HjFd8D1kkt0uXrN6LyzPNyq/LYpY5Sy6JINUIIC8zsIGLLx/1m9ijxdiVfEmcR70ls2ftjzmp/JnbTTjKz24njio4nzuL8UU6+zYAnzew+YlfOXGIL4cnE1sCnUxm+NLMPgAFmNoU4fmh+COGfIYSJZuaJtw5pbWYP8sOtc74jzpitaScDzwBPmdltxJasRsSWiX7EfzDDSrDf5fVr4q1znjaz8lvnHES8Xncux7jQaoUQXjKzocBvgdfM7O/ADKA98Z/+AcQZu8UaSxyv9nNiXXiiQJ6LUpDwYMpjxFsDbUHl+rgT8Dixm3NQEfselso9mDhB6m5ii/KaQA/gMOIM+fLg4i5iS+iNZrYF8b2xP3EWe75HzewrYlfqp8T3xiBikHd7Tr7nidfqzxZvVr4EmBRCmGVmpxED/ZfM7EZiN+zhxHt3XhFCeL+IYyxaCGGcmf2VODxke+L5ng1sSJy01IWaG//6ELGeHpZe549TfSYtvzpNiptGvCZHEbuku1O9G4mB/H1mNoJ4LftTeJjMqjx2qatqezq2HnrUlwdxBueZxA/rucRbY8wkfrgfRfxFktz85Tc2XkicfHIsy946py3x/omvEW8F8i3xn/KfgPZ529uJeGuQ+WkbU3OWNQF+k/azkNjNdD/QPW8bnci+Bc8TFL6dRqUy56S3I7ZAvUcMSv9H/Gc1AtgqJ9+wtH6n5TjX5eX8cxF5C5Y7Z/m26VzMybkW5xW4XlnH2Zsibp2Ts+xA4iST8v19SpzAcfJy1rfGwPS0n4sz8vQm3jJpaqo7c4gzYgdT+TZK5cdwy3KWYR/ifUCnEQOKb4D/ApcVqJ87p/r5HTGYuJEYCObfOud4frg35CLi/TYnAHvmba8FMWCeSQwUK10b4ljHicQJOd8Rv7AMXtl6nZYVPFfE9/nTOfucSrwFz+HF1I3lOO/D0zY+yL2OOcu3Id7Lc266Jk8Qb71zC8veJmeZtJR+APFzZyHxS81w4uS1rHpd7bHr0XAf5feFEhERERFZhsYsioiIiEgmBYsiIiIikknBooiIiIhkUrAoIiIiIpkULIqIiIhIJgWLIiIiIpJJwaKIiIiIZFKwKCIiIiKZFCyKiIiISCYFiyIiIiKSScGiiIiIiGRSsCgiIiIimRQsioiIiEgmBYsiIiIikknBooiIiIhkUrAoIiIiIpkULIqIiIhIJgWLIiIiIpJJwaKIiIiIZFKwKCIiIiKZFCyKiIiISCYFiyIiIiKSScGiiIiIiGRSsCgiIiIimRQsioiIiEimJrVdgAYu1HYBRERERJaD5ScoWCyxGTNm1HYR6qV27doxe/bs2i6G1CGqE5JPdULyqU6snA4dOhRMVze0iIiIiGSqNy2LzrmNgNuAHwFLgRu99yOcc8OA44EvUtYh3vsJaZ0LgOOAJcDp3vtHUnpP4BagOTAB+LX3PjjnmqZ99AS+BA733k9N6wwELkr7+J33/taSHrCIiIhIHVCfWhYXA2d777cEdgFOdc5tlZZd673vkR7lgeJWwABga2A/4HrnXOOUfzRwAtA1PfZL6ccBc733XYBrgeFpW22AocDOwE7AUOdc65IerYiIiEgdUG+CRe/9Z977V9Lzb4B3gLIqVukH3O29X+i9/wj4ANjJOdceaOm9f857H4gtiYfkrFPeYjgO2Ns5Z8C+wETv/Rzv/VxgIj8EmCIiIiINVr3phs7lnOsEbAe8AOwGnOacOxp4mdj6OJcYSD6fs9q0lPZ9ep6fTvr7KYD3frFz7iugbW56gXXyy3YCsdUS7z3t2rVb4eNcnTVp0kTnTipRnZB8qhOST3WiNOpdsOicWxu4FzjDe/+1c240cBnxNjWXAVcDx1Jg6nfKk5XOCq5Tiff+RuDG8jyalbViNKNN8qlO1B8jR47k4YcfZsqUKay55ppsv/32XHDBBWyxxRYF85933nnccccdXHzxxZx00kkAzJ07l6uvvpqnnnqK6dOn07p1a/bZZx/OO+882rRpA8Q6cfHFFzNp0iTefvttvv32W6ZPn77M9p9++mmuvPJK3n33XVq0aEH//v35zW9+Q5MmP/wLfOCBBxg5ciQffvghbdu25ZhjjuHkk08uwdmRUtLnxMppELOhnXNrEAPFO7z3/wDw3s/03i/x3i8FxhDHFEJs/dsoZ/UNgRkpfcMC6ZXWcc41AdYF5lSxLRERyfPcc88xcOBAxo8fj/eeJk2aMGDAAObOnbtM3gcffJDXXnuNH/3oR5XSZ86cyeeff85FF13EY489xsiRI3nhhRc49dRTK+VbtGgR+++/P4MHDy5YlsmTJ3P00UfTq1cvHnnkEa6//noeffRRrrjiioo8kyZN4rTTTuPII49k0qRJXHHFFYwZM4a//vWvNXA2ROq/ehMsprGDY4F3vPfX5KS3z8n2M+Ct9PwBYIBzrqlzrjNxIsuL3vvPgG+cc7ukbR4NjM9ZZ2B63h+YlMY1PgL0dc61ThNb+qY0ERHJc+edd3L44YezxRZbsOWWW3Ldddfx5Zdf8tJLL1XKN23aNIYOHcqoUaMqtfIBbLHFFtx000307duXzp078+Mf/5iLLrqIp59+mm+++aYi37nnnstJJ51Et27dCpZl/PjxdO3albPPPrtiOxdeeCG33nor8+bNA+Dee++lT58+DBo0iI4dO7LPPvtw2mmnMWrUKELQbyuI1Kdu6N2Ao4A3nXOvpbQhwC+ccz2I3cJTgRMBvPdvO+c8MJk4k/pU7/2StN7J/HDrnIfTA2Iwertz7gNii+KAtK05zrnLgPJPuku993NKcpQiIg3MvHnzWLp0Ka1atapIW7x4Maeccgqnn346Xbt2LXo7TZs2pXnz5kXve9GiRTRt2rRSWrNmzfjuu+9444032HXXXTPzfPbZZ0ybNo2NNtoIkdVZvQkWvffPUHjs4IQq1rkcuLxA+svAMl9DvfffAYdlbOtm4OZiyysiItEll1zC1ltvTc+ePSvSrrrqKlq3bs3AgQOrWPMHX331FX/84x854ogjlmmFrErv3r0ZM2YM48aN45BDDuGLL77gT3/6EwCzZs0CoFevXgwdOpQnn3yS3XffnY8++oi//OUvQOwOV7Aoq7t60w0tIiL1z7Bhw3jppZcYM2YMjRvHW90+99xz/P3vf+eaa66pZu1owYIFDBo0iPbt23PhhRcu1/579erFxRdfzEUXXcQmm2zC7rvvzl577QVAo0bxX+CRRx7Jsccey7HHHkunTp04+OCD6devH0BFmUVWZwoWRUSkJIYOHVoxyaVjx44V6c8++ywzZ85ku+22Y+ONN2bjjTdm2rRpXH755ZVaHwHmz5/PL3/5SwBuvfVWmjVrttzlOPHEE3nnnXd48cUXefPNN9l3330B2HjjjQEwMy688ELee+89XnjhBV599VV69OgBoFZFEepRN7SIiNQfl1xyCePHj2fcuHF06dKl0rKBAwdy4IEHVko78sgj6devH0cccURF2rx58/jlL39JCIE77riDFi1arHB5zKxixvX9999Phw4d6N69e6U8jRs3pn379hV5evbsqXv2iaBgUUREatiQIUO49957GTt2LOuuu27F2MAWLVrQokUL2rVrt0wQ1qRJE9Zff/2KwHLevHn84he/YN68eYwdO5YFCxawYMECAFq1asWaa64JwPTp05k7dy7TpsXfWnjrrXhDjM6dO1cEl6NHj6Z37940atSICRMmMGrUKG644YaKLuY5c+bwz3/+k1133ZWFCxfiveehhx5i3LhxJT5TIvWD6bYAJRVmzNDtGFeEbqwq+VQnSqdDWVW/nLr8Cs1EBBgKDMtY1gk4DTgnvX4C2DMj7+NA7/R8ED/8RmtWnr2AV4CFwLapHPvn5J0N/BR4k3hbjR8TZ0bunLH/mjCjwM3DZeXpc2LlpJtyL/MWVsuiiIjUqBVpgpia97p3kdu5JT2qMqma5e2A54rYl8jqShNcRERERCSTgkURERERyaRgUUREREQyKVgUERERkUwKFkVEREQkk4JFEREREcmkYFFEREREMilYFBEREZFMChZFREREJJOCRRERERHJpGBRRERERDIpWBQRERGRTAoWRURERCSTgkURERERyaRgUUREREQyKVgUERERkUwKFkVEREQkk4JFEREREcmkYFFEREREMilYFBEREZFMChZFREREJJOCRRERERHJpGBRRERERDIpWBQRERGRTAoWRURERCSTgkURERERyaRgUUREREpq5MiRHHDAAWy++eZ0796dgQMH8u6771bKM2HCBI444gi6d+9OWVkZzz777DLbOffcc9l1113ZdNNN6d69O8cccwzvv/9+pTwjRoygX79+dOnShbKysoLlKSsrW+Zx2223VcrzwAMP0KdPHzbddFN22mknRo8evZJnof5SsCgiIiIl9dxzzzFw4EDGjx+P954mTZowYMAA5s6dW5FnwYIF7LDDDgwdOjRzO9tssw3XXnstTzzxBHfeeSchBAYMGMD3339fkWfRokXsv//+DB48uMoyXXnllbz66qsVj8MOO6xi2aRJkzjttNM48sgjmTRpEldccQVjxozhr3/960qchfqrSW0XQERERBq2O++8s9Lr6667ji222IKXXnqJvn37AtC/f38A5syZk7mdo446quL5RhttxHnnnUefPn34+OOP6dKlCxBbHwEefPDBKsvUsmVL1l9//YLL7r33Xvr06cOgQYMA6NixI6eddhqjRo1i0KBBmFmV225o1LIoIiIiq9S8efNYunQprVq1WuFtLFiwgHvuuYeysjI22mij5V5/6NChdOvWjQMOOIDbbruNpUuXVixbtGgRTZs2rZS/WbNmfPbZZ0ybNm2Fy1xfKVgUERGRVeqSSy5h6623pmfPnsu97i233ELXrl3p2rUrjz/+OPfcc88ygV11zjnnHEaPHs3dd9/NwQcfzKWXXsp1111XsbxXr1488sgjPPnkkyxdupQpU6bwl7/8BYCZM2cud5nrO3VDi4iIyCozbNgwXnrpJe677z4aN2683Osfeuih7LHHHsyaNYsbbriBE088kfHjx9O8efOit3HmmWdWPO/WrRtLly7luuuu44wzzgDgyCOP5OOPP+bYY4/l+++/Z5111uG4447j6quvXqEy13dqWRQREZFVYujQoRWTXDp27LhC22jZsiWbbLIJu+yyCzfeeCMffvghDz300EqVa7vttuObb77hiy++AMDMuPDCC3nvvfd44YUXePXVV+nRowfACnV513dqWRQREZGSu+SSSxg/fjzjxo2rmIyyskIIhBBYtGjRSm3n7bffplmzZrRs2bJSeuPGjWnfvj0A999/Pz179qRdu3Yrta/6SMGiiIiIlNSQIUO49957GTt2LOuuuy6zZs0CoEWLFrRo0QKAuXPnMn36dL7++msApk6dWjFjef311+ejjz5iwoQJ7L777rRt25YZM2YwatQomjZtyj777FOxr+nTpzN37tyKiShvvfUWAJ07d6ZFixY8+uijfPHFF/Ts2ZNmzZrx7LPPctVVV3HkkUdWjH2cM2cO//znP9l1111ZuHAh3nseeughxo0bt8rOWV1iIYTaLkNDFmbMmFHbZaiX2rVrx+zZs2u7GFKHqE6UToeMGxdL6cyYPr22i5CpbEwJ6sOwjPRewJ7p+avA+CryfAX8E5gBfAesDXQE9gDWy8l/H/B6ge0MBDoD7wP/BuYAAWgNbA/sCJQPR5wP3AWUz2XZENg7/S2B6cfXjfrQoUMHgGXuC6SWRRERESmtYUXk2S49sqwL/LKI7fwsPbJ0TY+qtACqvqf3akUTXEREREQkk4JFEREREcmkYFFEREREMilYFBEREZFMChZFREREJJOCRRERERHJpGBRRERERDIpWBQRERGRTAoWRURERCSTgkURERERyaRgUUREREQyKVgUERERkUxNarsAxXLObQTcBvwIWArc6L0f4ZxrA9wDdAKmAs57PzetcwFwHLAEON17/0hK7wncAjQHJgC/9t4H51zTtI+ewJfA4d77qWmdgcBFqTi/897fWuJDFhEREal19allcTFwtvd+S2AX4FTn3FbA+cC/vfddgX+n16RlA4Ctgf2A651zjdO2RgMnAF3TY7+Ufhww13vfBbgWGJ621QYYCuwM7AQMdc61Lu3hioiIiNS+ehMseu8/896/kp5/A7wDlAH9gPJWvluBQ9LzfsDd3vuF3vuPgA+AnZxz7YGW3vvnvPeB2JKYu075tsYBezvnDNgXmOi9n5NaLSfyQ4ApIiIi0mDVm27oXM65TsB2wAvABt77zyAGlM659VO2MuD5nNWmpbTv0/P89PJ1Pk3bWuyc+wpom5teYJ38sp1AbLXEe0+7du1W7CBXc02aNNG5k0pUJ6QhUV2WXHW9PtS7YNE5tzZwL3CG9/5r51xWViuQFqpIX9F1KvHe3wjcWJ5n9uzZWeWTKrRr1w6dO8mlOlE6HWq7AKsh1WXJVVfqQ4cOhT8N6k03NIBzbg1ioHiH9/4fKXlm6lom/Z2V0qcBG+WsviEwI6VvWCC90jrOuSbAusCcKrYlIiIi0qDVm2AxjR0cC7zjvb8mZ9EDwMD0fCAwPid9gHOuqXOuM3Eiy4upy/ob59wuaZtH561Tvq3+wKQ0rvERoK9zrnWa2NI3pYmIiIg0aPWpG3o34CjgTefcayltCPAHwDvnjgM+AQ4D8N6/7ZzzwGTiTOpTvfdL0non88Otcx5OD4jB6O3OuQ+ILYoD0rbmOOcuA15K+S713s8p0XGKiIiI1BkWQsGhd1IzwowZ6q1eERqfJvlUJ0qnQ1nB+XpSQjOmT6/tImQqG6P6sKpNP75u1Ic0ZnGZeRr1phtaRERERFY9BYsiIiIikknBooiIiIhkUrAoIiIiIpkULIqIiIhIJgWLIiIiIpJJwaKIiIiIZFKwKCIiIiKZFCyKiIiISCYFiyIiIiKSScGiiIiIiGRSsCgiIiIimRQsioiIiEgmBYsiIiIikknBooiIiIhkUrAoIiIiIpkULIqIiIhIJgWLIiIiIpJJwaKIiIiIZFKwKCIiIiKZFCyKiIiISCYFiyIiIiKSScGiiIiIiGRSsCgiIiIimRQsioiIiEgmBYsiIiIikknBooiIiIhkUrAoIiIiIpkULIrISnv++ecZNGgQPXv2pKysjHvuuWeZPFOmTGHw4MFsueWWbLrppuy77768//77Fcv79+9PWVlZpcfJJ5+8zDaOPfZYunXrxmabbcZBBx3E448/XrBMc+bMqSjPnDlzKtI//fTTZfZTVlaWuR0RkdVdk9ougIjUf/Pnz2fzzTenf//+/PrXv15m+SeffMIhhxxC//798d7TsmVLPvjgA9Zaa61K+Q4//HDOP//8itfNmjWrtHzgwIF07NiRe+65h7XWWovbb7+dY489lscff5xOnTpVynvmmWey1VZb8fnnnxcs8x133MFWW21V8bpVq1bLedQiIqsHBYsistL23ntv9t57byAGafmGDx9Or169GDp0aEVax44dl8nXvHlz1l9//YL7mD17Nh999BHDhw9n6623BmDIkCGMGTOGt956q1KweNNNN/Htt99y+umnM2nSpILba926dea+RETkB+qGFpGSWrp0KRMnTqRr164ceeSRdO/enQMOOIDx48cvk3f8+PF069aNPffck0svvZR58+ZVLGvbti1du3bl3nvvZf78+SxZsoS//e1vrL322uy4444V+d566y2uv/56RowYQaNG2R9xgwcPZptttqFfv348+OCDNXvQIiINiFoWRaSkZs+ezfz58xk5ciTnnnsuF1xwAf/5z3/41a9+xVprrUWfPn0AOOSQQ9hwww3ZYIMNeO+99/j973/P5MmTufvuuwEwM+666y4GDx7M5ptvTqNGjWjVqhW33347G2ywAQALFizglFNO4bLLLqN9+/Z89NFHy5SnRYsWXHzxxey44440adKERx99lJNPPpmFCxfy85//fNWdGBGRekLBooiU1NKlSwHYd999OfHEEwHo1q0bb7zxBrfeemtFsPjLX/6yYp0tt9ySjTfemIMOOog333yT7t27E0JgyJAhtG7dmvvuu49mzZpx5513csIJJ/DQQw/Rvn37iiDwwAMPzCxPmzZtOOmkkypeb7vttsyZM4fRo0crWBQRKaDobmgz28DMzjGz0WbWLqXtZmadS1c8Eanv2rRpQ5MmTejatWul9C5dujB9+vTM9bbddlsaN27Mhx9+CMDjjz/OxIkTGTVqFDvuuCPdu3fn97//Pc2bN6+Yff3MM8/gvWfjjTdm44035vDDDwegR48e/OEPf8jc13bbbVewFVJERIpsWTSznsC/gY+ArYErgdlAH2Az4IhSFVBE6rc111yTbbfdlilTplRK//DDD9lwww0z13vnnXdYsmRJpS5mYJlxiI0aNSKEAMCdd97J999/X7Hs9ddf56yzzmLcuHF07pz9vfbtt9/WZBcRkQzFdkNfBYwIIQw1s29y0h8Bjqn5YolIfTJ//vyKlrmlS5cyY8YM3nrrLVq3bk1ZWRmnnHIKJ510EjvvvDO77bYbzz77LA888ABjx44FYOrUqdx3333stddetGnThvfee49LL72Ubt26VUxe2WWXXWjVqhVnnXUWZ5xxRkU39CeffMI+++wDwKabblqpXOX3V+zSpQtt2rQBwHvPGmusQbdu3TAzHnvsMW699VaGDBmySs6ViEh9U2yw2BM4rkD6Z8AGNVccEamPXn/9dQ477LCK11dddRVXXXUVhx12GH/605/Yb7/9GD58OCNHjmTo0KF07tyZESNGVAR5a6yxBs888ww33XQTCxYsoEOHDuy9996ceeaZNG7cGIB27dpxxx13MHz4cJxzLF68mK5duzJ27Fi6d+++XOUdMWIE06ZNo3HjxmyyySZcffXVGq8oIpLByrtvqsxkNhM4IITw39SyuG0I4UMz2w+4MYSwcakLWk+FGTNm1HYZ6qV27doxe/bs2i5Gg9ThibLaLsJqZ0bv7LGZdUGHMtWJVW1GFeN1a1vZGNWHVW368XWjPnTo0AHA8tOLneAyHhhqZk3T62BmnYDhwL01UUARERERqXuKDRbPAdoAXwBrAc8AHwD/Ay4qSclEREREpNYVNWYxhPA18BMz2wvYnhhkvhJCeKyUhRMRERGR2rVcN+UOIUwCCv/QqoiIiIg0OMXeZ/GsqpaHEK6pmeKIiIiISF1SbMvir/JerwG0B74FZgEKFkVEREQaoGLHLC7z0wdmtgHwV2BMTRdKREREROqGon8bOl8IYSZwIfDHmiuOiIiIiNQlKxws5qyvX3ARERERaaCKneByaH4SccziqcDTNV0oEREREakbip3gMi7vdSDeoHsScHaNlkhERERE6oxiJ7isbHe1iIiIiNRDCgJFREREJFNmy2J1N+LOpZtyi4iIiDRMVXVD59+IO0tAN+UWERERaZAyg8VCN+IWERERkdVLsbOh6wTn3M3AQcAs7323lDYMOJ44OxtgiPd+Qlp2AXAcsAQ43Xv/SErvCdwCNAcmAL/23gfnXFPgNqAn8CVwuPd+alpnIHBR2sfvvPe3lvRgRUREROqAooNFM2sD7AdsDKyZuyyEcGkNlyvLLcCfiQFdrmu991flJjjntgIGAFsDHYDHnHObee+XAKOBE4DnicHifsDDxMByrve+i3NuADAcONw51wYYCuxA7Hb/r3PuAe/93NIcpoiIiEjdUNRsaDPbBXgfuAq4DDiW+FN/5wD9S1a6PN77p4A5RWbvB9ztvV/ovf8I+ADYyTnXHmjpvX/Oex+IgechOeuUtxiOA/Z2zhmwLzDRez8nBYgTiQGmiIiISINWbMvilcAdwK+Br4G9gPnAXcDY0hRtuZzmnDsaeBk4OwV0ZcSWw3LTUtr36Xl+OunvpwDe+8XOua+AtrnpBdapxDl3ArHVEu897dq1W7kjW001adJE504aDNVlyac6Ibnqen0oNljcBjguhBDMbAnQNITwoZn9BriTGEjWltHE1s6Q/l5NbPm0AnlDFems4DqVeO9vBG4szzN79uzMgku2du3aoXNXGh1quwCrobpel1UnVr26Xidk1aor9aFDh8KfBsUGi4tyns8EOgLvAPOo5c8Z7/3M8ufOuTHAg+nlNGCjnKwbAjNS+oYF0nPXmeacawKsS+z2ngb0zlvniZo6BhEREZG6qthfcHkF2DE9fwL4nZkNBK4D3ihBuYqWxiCW+xnwVnr+ADDAOdfUOdcZ6Aq86L3/DPjGObdLGo94NDA+Z52B6Xl/YFIa1/gI0Nc519o51xrom9JEREREGrRiWxYvBNZJzy8iTgoZCbwHHFOCchXknLuL2MLXzjk3jThDubdzrgexW3gqcCKA9/5t55wHJgOLgVPTTGiAk/nh1jkPpwfE8Ze3O+c+ILYoDkjbmuOcuwx4KeW71Htf7EQbERERkXrLQig49C4uNPsYuBn4awjhk1VWqoYjzJgxo/pcsgyNWSydDk8UnJslJTSj9/TaLkKVOpSpTqxqM6bX3TpRNkb1YVWbfnzdqA9pzOIy8zSq64a+h9hS96GZPWJm/c1sjRKUT0RERETqoCqDxRDCecQJHz8HviPOfJ5uZleb2VaroHwiIiIiUouqneASQlgSQhgfQuhHDByvBg4E3jSz58zs2FIXUkRERERqR7GzoQEIIcwMIQwPIWxBbG3cDBhTkpKJiIiISK1brmARwMz6mtndxF9vCcTfahYRERGRBqioW+eYWSfiLXIGEW9I/Xh6/Y8QwqLsNUVERESkPqsyWDSzI4DjgF7AZ8R7E94cQvio9EUTERERkdpWXcviLcSfzzsY+FcIYWnJSyQiIiIidUZ1weKGIYRZq6QkIiIiIlLnVHefRQWKIiIiIqux5Z4NLSIiIiKrDwWLIiIiIpKp2mDRzBqZ2VZm1mJVFEhERERE6o5iWhYD8BrQvrRFEREREZG6ppjfhg7A/wHrlb44IiIiIlKXFDtm8TzgSjPrYWZWygKJiIiISN1R1M/9AR5oBvwXWGxmC3MXhhBa1nTBRERERKT2FRssnlbSUoiIiIhInVRUsBhCuLXUBRERERGRuqfo+yya2QZmdo6ZjTazdiltNzPrXLriiYiIiEhtKipYNLOexBnRRwLHAeVjFPsAl5emaCIiIiJS24ptWbwKGBFC2A7IndzyCLBbjZdKREREROqEYoPFnkChcYufARvUXHFEREREpC4pNlj8FmhdIH0LYFbNFUdERERE6pJig8XxwFAza5peBzPrBAwH7i1FwURERESk9hUbLJ4DtAG+ANYCngE+AP4HXFSSkomIiIhIrSv2PotfAz8xs72A7YlB5ishhMdKWTgRERERqV3F/oILACGEScCkEpVFREREROqYooNFM9sO2BNYn7zu6xDCeTVcLhERERGpA4oKFs3sPOAPwMfATCDkLA4FVxIRERGReq/YlsUzgZNDCH8pZWFEREREpG4pdjZ0I+DfpSyIiIiIiNQ9xQaLo4FjSlkQEREREal7iu2G/i0wwcxeA94Evs9dGEI4tobLJSIiIiJ1QLHB4uVAX+AV4s/+aVKLiIiIyGqg2GDxFOCIEMI9pSyMiIiIiNQtxY5Z/BZ4tZQFEREREZG6p9hg8VrgDDOzUhZGREREROqWYruhdwf2AA40s8ksO8Hl4JoumIiIiIjUvmKDxdnAP0pZEBERERGpe4oKFkMIuseiiIiIyGqo2JZFAMxsE2Ar4q1z3gkhfFiSUomIiIhInVBUsGhmLYGxwM+BpT8k273AcSGEb0pUPhERERGpRcXOhh4BbAPsCTRPj71T2p9KUjIRERERqXXFBosHA4NDCE+GEL5PjyeAE4BDSlU4EREREaldxQaLzYEvC6TPAZrVXHFEREREpC4pNlj8D3CZma1VnmBmLYDfAs+WomAiIiIiUvuKnQ19FvAwMN3M3iDOht4WmA/sW6KyiYiIiEgtK/Y+i2+aWVfgl8AWgAF/A+4IIXxbwvKJiIiISC0q9tY5ewDPhhDG5KU3MbM9QghPlaR0IiIiIlKrih2z+DjQpkD6ummZiIiIiDRAxQaLRhynmK8tcdyiiIiIiDRAVXZDm9kD6WkA/mZmC3MWNwa6odnQIiIiIg1WdWMWy++taMBcIHcyyyLgGWBM/koiIiIi0jBUGSyGEI4BMLOpwFUhBHU5i4iIiKxGir3P4mW5L8zsR8BBwOQQwirrhnbO3Zz2O8t73y2ltQHuAToBUwHnvZ+bll0AHAcsAU733j+S0nsCtxB/mWYC8GvvfXDONQVuA3oSW1UP995PTesMBC5KRfmd9/7WEh+uiIiISK0rdoLLQ8CvAMxsbeBl4ErgSTM7ukRlK+QWYL+8tPOBf3vvuwL/Tq9xzm0FDAC2Tutc75xrnNYZTfxd667pUb7N44C53vsuwLXA8LStNsBQYGdgJ2Coc651CY5PREREpE4pNljsCUxKzw8FvgbWB44HzilBuQry3j9F/D3qXP2A8la+W4FDctLv9t4v9N5/BHwA7OScaw+09N4/570PxJbEQwpsaxywt3POiL9SM9F7Pye1Wk5k2aBVREREpMEptht6HeB/6Xlf4L4QwvdmNgkYVYqCLYcNvPefAXjvP3POrZ/Sy4Dnc/JNS2nfp+f56eXrfJq2tdg59xXx9kAV6QXWqcQ5dwKx1RLvPe3atVvxI1uNNWnSROdOGgzVZcmnOiG56np9KDZY/ATYzcz+SWxlOyyltwEWlKJgNcAKpIUq0ld0nUq89zcCN5bnmT17djXFlELatWuHzl1pdKjtAqyG6npdVp1Y9ep6nZBVq67Uhw4dCn8aFNsNfQ1wO7FFbTpQ/vN+ewBvrmzhVtLM1LVM+jsrpU8DNsrJtyEwI6VvWCC90jrOuSbEX6iZU8W2RERERBq0ooLFEMJfgB8DxwI/CSEsTYumABeXqGzFegAYmJ4PBMbnpA9wzjV1znUmTmR5MXVZf+Oc2yWNRzw6b53ybfUHJqVxjY8AfZ1zrdPElr4pTURERKRBK7ZlkRDCyyGE+0II83LSHgoh/Kc0RVuWc+4u4Dlgc+fcNOfcccAfgD7OufeBPuk13vu3AQ9MBv4FnOq9X5I2dTJwE3HSyxTg4ZQ+FmjrnPsAOIs0s9p7P4d4+6CX0uPSlCYiIiLSoFkIBYfeVc5kdlZVy0MI19RYiRqWMGOGeqtXhMYslk6HJwrOzZISmtF7em0XoUodylQnVrUZ0+tunSgbo/qwqk0/vm7UhzRmcZl5GsVOcPlV3us1gPbEn/+bRRzTKCIiIiINTFHBYgihc36amW0A/BX9NrSIiIhIg1X0mMV8IYSZwIXAH2uuOCIiIiJSl6xwsJiz/gY1URARERERqXuK6oY2s0Pzk4hjFk8Fnq7pQomIiIhI3VDsBJdxea8D8AXx96LPrtESiYiIiEidUewEl5XtrhYRERGRekhBoIiIiIhkqjJYNLP9zWyqma1bYNm6aVnf0hVPRERERGpTdS2LpwFXhhC+yl+Q0oYDvy5FwURERESk9lUXLG4DPFbF8knAtjVXHBERERGpS6oLFtcDllaxPABta644IiIiIlKXVBcsTiO2LmbZBqgbv34tIiIiIjWuumDxIeAyM2uev8DM1gIuTXlEREREpAGq7j6LlwP9gffNbCTwbkrfkjj5xYArSlc8EREREalNVQaLIYRZZrYrMJoYFFr5IuAR4JQQwszSFlFEREREaku1N+UOIXwcQjgAaAfsDOwCtAshHBBCmFri8kk9sPPOO1NWVrbM46ijjqrIM2XKFAYPHsyWW27Jpptuyr777sv7779fsXzhwoVcdNFFdOvWjS5dunDooYcyY8aMavdzxRWVG7affvppDj74YDbbbDO22247Lr/8chYvXlzaEyAiItKAFfvb0IQQ5gIvlbAsUk9NmDCBJUuWVLyeNWsW++23Hz/96U8B+OSTTzjkkEPo378/3ntatmzJBx98wFprrVWxztChQ3n00Ue5/vrrad26NVdccQUDBw7kX//6F40bN67Id+aZZ3L00UdXvG7RokXF88mTJ3P00Udz2mmnMWLECD7//HPOP/98lixZwiWXXFLKUyAiItJgFR0simRp27by3ZPuuusu1llnnYpgcfjw4fTq1YuhQ4dW5OnYsWPF86+//pq7776ba665hj322AOAm2++ma5du/L000/Tu3fvirxrr70266+/fsFyjB8/nq5du3L22WcD0LlzZy688EJOPvlkzjrrLNZee+0aOV4REZHViX4bWmpUCIG7776bQw89lObNm7N06VImTpxI165dOfLII+nevTsHHHAA48ePr1jnjTfe4Pvvv6dXr14VaRtttBFdu3bl5ZdfrrT9G264ga233po+ffowYsQIFi1aVLFs0aJFNG3atFL+Zs2a8d133/HGG2+U6IhFREQaNgWLUqOeeuopPvnkE37xi18AMHv2bObPn8/IkSPZY489uOuuu+jXrx+/+tWvmDhxIgBffPEFjRs3pk2bNpW21a5dO2bNmlXx+thjj2XUqFH8/e9/55hjjmHMmDEMGTKkYnnv3r159dVXGTduHIsXL+azzz7jT3/6E0Cl7YiIiEjx1A0tNeqOO+6gR48edOvWDYClS+MPAO27776ceOKJAHTr1o033niDW2+9lT59+mRuK4SAmVW8Ll8fYKuttmLttdfm5JNPZsiQIbRp04ZevXpx8cUXc9FFF3HWWWex5pprcsYZZ/DCCy/QqJG+F4mIiKwI/QeVGjN79mweffRRjjjiiIq0Nm3a0KRJE7p27Vopb5cuXZg+Pf74z3rrrceSJUuYM2dOpTxffvkl6623Xub+tt9+ewCmTp1akXbiiSfyzjvv8OKLL/Lmm2+y7777ArDxxhuv1LGJiIisrhQsSo255557WHPNNenXr19F2pprrsm2227LlClTKuX98MMP2XDDDQHYZpttWGONNXjqqacqlk+bNo3333+fHXbYIXN/b7/9NgAbbLBBpXQz40c/+hHNmzfn/vvvp0OHDnTv3n2lj09ERGR1pG5oqREhBO6880769eu3zKzjU045hZNOOomdd96Z3XbbjWeffZYHHniAsWPHAtCyZUsGDBjA7373O9q2bUubNm244oor2HLLLdl9990BePnll3nllVfYddddadmyJa+99hq//e1v6du3L2VlZRX7Gj16NL1796ZRo0ZMmDCBUaNGccMNN1S6/Y6IiIgUz0IItV2Ghizk31h6VSsr67CK9vQ4sBfwArBTgeW3EH8E6FOgK3AB8Iuc5d8B5wJ3At8CewPXAxul5a8ApxB/cXIh0BEYAJwHrJWznb1S3oXAtsBQYP+VPLblM3167V7z6nR4oqz6TFKjZvSeXttFqFKHMtWJVW3G9LpbJ8rGqD6satOPrxv1oUOHDvDDr/VVUMui1JA9ib8CmWVQemRpBoxMj0K2B54vohyTisgjIiIixdKYRRERERHJpGBRRERERDIpWBQRERGRTAoWRURERCSTgkURERERyaRgUUREREQyKVgUERERkUwKFkVEREQkk4JFEREREcmkYFFEREREMilYFBEREZFMChZFREREJJOCRRERERHJpGBRRERERDIpWBQRERGRTAoWRURERCSTgkURERERyaRgUUREREQyKVgUERERkUwKFkVEREQkk4JFEREREcmkYFFEREREMilYFBEREZFMChZFREREJJOCRRERERHJpGBRRERERDIpWBQRERGRTAoWRURERCRTk9ouQE1xzk0FvgGWAIu99zs459oA9wCdgKmA897PTfkvAI5L+U/33j+S0nsCtwDNgQnAr733wTnXFLgN6Al8CRzuvZ+6ig5PREREpFY0tJbFPb33Pbz3O6TX5wP/9t53Bf6dXuOc2woYAGwN7Adc75xrnNYZDZwAdE2P/VL6ccBc730X4Fpg+Co4HhEREZFa1dCCxXz9gFvT81uBQ3LS7/beL/TefwR8AOzknGsPtPTeP+e9D8SWxEMKbGscsLdzzkp/CCIiIiK1p8F0QwMBeNQ5F4C/eO9vBDbw3n8G4L3/zDm3fspbBjyfs+60lPZ9ep6fXr7Op2lbi51zXwFtgdm5hXDOnUBsmcR7T7t27WruCKVe0DWXfKoTkk91QnLV9frQkILF3bz3M1JAONE5924VeQu1CIYq0qtap5IUpN5Yvnz27Nn5WVaxDrW8/9VP7V/zqqlGrHqqE5KvrtcJWbXqSn3o0KHwp0GD6Yb23s9If2cB9wE7ATNT1zLp76yUfRqwUc7qGwIzUvqGBdIrreOcawKsC8wpxbGIiIiI1BUNIlh0zrVwzq1T/hzoC7wFPAAMTNkGAuPT8weAAc65ps65zsSJLC+mLutvnHO7pPGIR+etU76t/sCkNK5RREREpMFqEMEisAHwjHPudeBF4CHv/b+APwB9nHPvA33Sa7z3bwMemAz8CzjVe78kbetk4CbipJcpwMMpfSzQ1jn3AXAWaWa1iIiISENmIahxrITCjBkzqs9VQmVlGo20qk2fXrvXvDodniirPpPUqBm9p9d2EarUoUx1YlWbMb3u1omyMaoPq9r04+tGfUhjFpeZo9FQWhZFREREpAQULIqIiIhIJgWLIiIiIpJJwaKIiIiIZFKwKCIiIiKZFCyKiIiISCYFiyIiIiKSScGiiIiIiGRSsCgiIiIimRQsioiIiEgmBYsiIiIikknBooiIiIhkUrAoIiIiIpkULIqIiIhIJgWLIiIiIpJJwaKIiIiIZFKwKCIiIiKZFCyKiIiISCYFiyIiIiKSScGiiIiIiGRSsCgiIiIimRQsioiIiEgmBYsiIiIikknBooiIiIhkUrAoIiIiIpkULIqIiIhIJgWLIiIiIpJJwaKIiIiIZFKwKCIiIiKZFCyKiIiISCYFiyIiIiKSScGiiIiIiGRSsCgiIiIimRQsioiIiEgmBYsiIiIikknBooiIiIhkUrAoIiIiIpkULIqIiIhIJgWLIiIiIpJJwaKIiIiIZFKwKCIiIiKZFCyKiIiISCYFiyIiIiKSScGiiIiIiGRSsCgiIiIimRQsioiIiEgmBYsiIiIikknBooiIiIhkUrAoIiIiIpkULIqIiIhIJgWLIiIiIpJJwaKIiIiIZFKwKCIiIiKZFCyKiIiISCYFiyIiIiKSqUltF6A+cc7tB4wAGgM3ee//UMtFEhERESkptSwWyTnXGBgF7A9sBfzCObdV7ZZKREREpLQULBZvJ+AD7/2H3vtFwN1Av1ouk4iIiEhJKVgsXhnwac7raSlNREREpMHSmMXiWYG0kJ/gnDsBOAHAe0+HDh1KXa4qhWVKKKVXu9e8WkeoUqxqdbxG6IOiFtTlOhGGqj5IZWpZLN40YKOc1xsCM/Izee9v9N7v4L3fgRhg6rECD+fcf2u7DHrUrYfqhB75D9UJPfIfqhM18liGWhaL9xLQ1TnXGZgODACOqN0iiYiIiJSWWhaL5L1fDJwGPAK8E5P827VbKhEREZHSUsvicvDeTwAm1HY5VhM31nYBpM5RnZB8qhOST3WiBCxoYLOIiIiIZFA3tIiIiIhkUjf0asY5twR4kzjjaQlwmvf+2dotFTjnjgbO44fZWDd7769azm20Ao7w3l9f8yVc/TjnNgCuBXYB5gKLgD967++rYp3ewDne+4MKLJsK7OC9n52XvjZwNbAP8B3wJXCu9/6F5Sxvb2BRXajP9UnOZ0IT4njsgd77Bc65ed77tatYrxU57zfnXAfgOu99/1VQ7PIyrAFcBvwcWAgsAIZ67x9ezu30ADqkoUZSDefchcQJnkuApcCJ3vsXnHM3Add47ydnvd9rYN+65rVALYurn2+99z2899sCFwC/z8+QftpwlXHO7Q+cAfT13m8NbA98tQKbagWcUnMlq55zrkF+4XLOGXA/8JT3fhPvfU/iHQA2LMHubgLmAF3T9R8EtFuB7fQGdq25YlVvVb9XSqT8M6Eb8QvBSUWu14qc95v3fsaqDBSTy4D2QLdU/p8C66zAdnoAB9RguapVXz87nHM/Bg4Ctvfeb0P8kvcpgPd+sPd+cg3uy5xz+XGKrnktqLcFlxrRkthiVN4qMxT4DOjhnNseGA3sACwGzvLeP+6cGwQcDKwFbArc570/zzl3MHBp2m5zYE3vfWfnXE/gGmBtYDYwyHv/WV45LiC2Rs0A8N5/B4xJ5XoiLXvZOdcOeNl738k5tzXwV2BN4peenxM/RDZ1zr0GTCS2VP6R+HveAfid9/6edKy/BWYSPzD+QWxZ+XUq+yHe+ynOufWAG4CNUznP8N7/xzk3jHhP3U7pmBriLZT2IrbS3VCe4L3/GBgJ4JxrRoH6kbsB51xb4C5gPeBFCty/yzm3KbAzcKT3fmnaz4fAh865TsCD6R8CzrlzgLW998Occ6cTg5rFwGTg/PR6iXPul8CvgE+Am9P+vwCO8d5/4py7BfgW2ALoCBwDDAR+DLzgvR+U9teXWE+aAlPS+vNSi8nNQF/gz8Sf/mwonga2yU1ILb/jgdbAGsBF3vvxwB+o/H4bRbpeWZ8TaXsVLZbOuf7AQd77QcVel5xyrQUcD3T23i8E8N7PBHw1+zmM+Fm3hPildB/iZ1dz59xPiF+gJxKv8SbElqsTvPdvpPd+Z2KwshlwFrHlfX/iLdV+6r3/PutzL32ePQvsBjxAbFGvb9oDs3POeUXLYe7ndU7acODjnBboYcA33vurnXPnAo74HrvPez80ve8fBh4nXvtDgI/TurrmtUQti6uf5s6515xz7xJbdC7LWbYTcKH3fivgVADvfXfgF8CtKUCAGGAdDnQHDnfObeS9fyC1TvQAXgeuSt0FI4H+qWXqZuDyAmXqBvx3OY/jJGBE2t8OxJumnw9MSeU4Fzg0lXVb4ofDlc659mn9bYnBYXfgKGAz7/1O6Zz8KuUZAVzrvd+RGIzelLP/nkA/731DDBQBtgZeqWJ5VfWj3FDgGe/9dsQPyY1Z1tbAa977JctZvvOB7VLLxkne+6nEwP7adP2fJgZyt6U8dwDX5azfmhgQnwn8k9jdvjXQ3TnXI30xuQjYx3u/PfAy8Z9Eue+89z/x3jeYQDG1euxP/OKU6zvgZ+k87AlcnVqe899v+XqQ9zlRRDGqvC55ebsAn3jvvy5iu7kuAfZNvSsHe+8XpbR70rHcQ/yS8GqqO0OA23LW3xQ4EOgH/A14PL0PvgUOLOJzr5X3vpf3vl4GDcCjwEbOufecc9c753pVk/9uYj0o54C/py9jXYn/d3oAPZ1ze6Q8mxPfu9ulL6nldM1riYLF1U95l9MWwH7AbemDH+BF7/1H6flPgNsBvPfvEr/ZbZaW/dt7/1VqAZxMbAUAwDl3XtrHKOIbvhswMbU+XETNdWM+Bwxxzv0G6Oi9/7ZAnp8Ad3nvl6Rvn08CO6ZlL3nvP0vfTqcQPwAh/qPslJ7vA/w5lf0BoKVzrry744GMfTZIzrlRzrnXnXMvpaSq6ke5PYgfrHjvHyK1YteQN4A7Uivi4ow8PwbuTM9vT2Uu90/vfSBe75ne+zdTy+bbxOu/C7AV8J90/QeSU8+Be2roOOqC5ukYXya2xo7NW27AFc65N4DHgDJggyK2m/k5UYXqrktN+A9wi3PueCBrGEFu/Z4EtHXOrZuWPey9/z6VsTHwr5Re/tlR3edeva473vt5xC/LJxBb7O9JLclZ+V8F1nfOdXDObQvM9d5/QmyZ7wu8SvxiugUxeITYEvl8DRZb13wlqRt6Nea9fy61oKyXkubnLC74kz/JwpznS0j1yDm3N3AYMUgo38bb3vsfV1OUt4kfPpMKLFvMD19qKlquvPd3OudeIH7be8Q5Nxj4MG/dYo9hac7rpfzwvmgE/Dg/KHTOQeVz1RC9TWxNBcB7f2r5MICUVNW5zVXdvbneBrZ1zjUq74bOkXvtIef6E6/7HsSuzovTsITlKUvu9c6vC02I9Xqi9/4XGdtqSNf/29RCn+VI4mdEz9TdNpXK1yJLwc8JKl+H/O1Ud11yfQBs7Jxbx3v/TYH9F9yP9/4k59zOxDr0WoEWSyhcv8u3V979udQ5930KbnPLWN3nXr2vO6kn4AngCefcm8QvU7dUsco4oD/wI34YtmHA7733f8nNmLqhs86RrnktUcviasw5twXxW9KXBRY/RfwngXNuM2IX4v9Vsa2OwPWAywmu/g9YLw2Ixjm3RsY/9d8Df3TO/Sjla5rGpAFMJQaSED9syve3CfCh9/46YqvfNsA3VB7o/BSx+6txGn+4B3HsXLEeJf5qT/k+eyzHuvXdJKCZc+7knLS1cp4XUz9y8+xP7GKsxHs/hRiA/ra8hds519U51484pnR951xb51xT4qB6XBzwvpGPYyTPI060WJtlr/+zxEk5pHI8sxzH/zywm3OuS9rnWuk4V0frArNSoLgnP7QQ5p/vYs10zm2ZruPPVrRQ3vsFxFbQ65xzawI459qn1ubM/TjnNvXev+C9v4Q4tmyjAseSW3d7E8foFdv1WeznXr3knNvcOdc1J6kHaUxhFe4mvhf7EwNHiL+GdqyLY2JxzpU559avaiO65rVHweLqp3zM4mvEpvGBGePFrgcap2+N9xAH6y4skK/cIKAtcF/a/oQ0LqQ/MNw59zrwGgVmq/p464JRwGPOubeJ4xfLWxGuAk52zj1L5RmyhwNvpePYgji+5Utit+FbzrkrgfuI3ZWvE4Of87z3n1d9eio5HdjBOfeGc24yxc8SrffSN+dDgF7OuY+ccy8CtwK/SVmKqR+/BfZwzr1C7G76JGN3g4ktDh+k7Y0BZqRun0uBF4AHgXdT/sbA31LeV4njFP9HHOP2s1T/didev2NS9+lRxDGqxR7/F8Q6fVda/3liPVsd3UF8H7xM/Gf6LkCB91uxzidez0nECXUr4yJiV+hk59xbxBn8X1Sznyudc2+m/E8RPx8eB7ZKdedwYBjpvU+cyDOw2AIV+7lXj61NHKM8OZ2frYjnK5OPP427DjDdpwmO3vtHicNEnkvv5XEU9+VD17wW6BdcRERERCSTWhZFREREJJOCRRERERHJpGBRRERERDIpWBQRERGRTAoWRURERCSTgkURERERyaRgUUREREQyKVgUERERkUwKFkVEREQkk4JFEREREcmkYFFEREREMilYFBEREZFMChZFREREJJOCRRERERHJpGBRRERERDIpWBQRERGRTAoWRURERCSTgkURERERyaRgUUREREQyKVgUERERkUwKFkVEREQkk4JFERFZaWa2lpmNM7OvzCyYWScze8LM/pyTp9JrEakfFCyKSINiZhuY2Qgzm2JmC81supk9bGYH1OA+bjGzB2tqe6tSCuTKH9+Y2ctmdmgNbPpYYA/gJ0B74FPgUOCCGti2iNQiBYsi0mCYWSfgFWBfYpCyDbAP8BBwQ+2VbNUys0Zm1riKLMcTA7odgdeBv5vZjzO2tWaRu+0CvBNCeDOE8HkIYUkIYU4I4ZvlKryI1DkKFkWkIbkeMGCHEIIPIfxfCOGdEMKfgW3LM6VWtf65K5rZVDM7J+f1iWb2npl9Z2ZfmNkjZtbEzIYBA4EDc1roeqd1upvZY2b2rZnNSS2Q6+Zs8xYze9DMfmNmn6cu2z+k4G6Ymc1K6b/JK9u6ZnZjWv6NmT1pZjvkLB9kZvPM7AAzewtYBGxZxXn6Xwro3gVOAr4DDs45D8PM7GYz+x9wR0o/1MzeTK21n5rZhWZmadkTwK+BPdL5eKI8vapuZzNb08yGm9k0M5tvZi+Z2b5VlFtEakGT2i6AiEhNMLM2wH7ARSGEefnLQwhzl2NbOwCjiEHhM0ArYK+0+CpiINYGOCqlzTGztYB/AS8BO6XlY4CbgZ/nbH4PYBrQG9iOGIz1AF4lduHuBYw2s8dCCP9NAdlDwFfAQcCcVK5JZrZ5COGztN1mwEXAicAXQHl6lUII35vZYmCNnOSzgN8BO8TTYT2Bv6e0O4gtkn8BvgZGErubrwK2SM8XFbNv4K/ApsAR6ZwcAPzTzHYMIbxe5DZEpMQULIpIQ9GF2Kr4Tg1sa2NgPvBA6kb9mNhdCzDPzL4FFoYQPi9fwcwGAmsDR5V3vZrZCcDjZtYlhPBByvoVcGoIYQnwrpmdDXQIIeyXlr9nZucDewL/TX97AOuFEL5NeS42s58Sg9U/prTGwK9CCP8t9iDNrClwLtAS+HfOoidDCH/MyXdHShuaU8auwG+AkSGEOWa2AFiUe06q2femwC+ATiGET1Lyn81sH2LAe0qxxyEipaVuaBFpKKwGtzWRGCB+ZGZ3mNlAM1unmnW2BN7IG6P3LLAU2ConbXIKFMvNBN7M29ZMYP30vCewFvBF6mqeZ2bzgG7EVrlyi4HXqj80AG5P21hAbEU8J4TwcM7ylwsc23/y0p4BysysZZH7zLc98ZpNzjuuA6l8XCJSy9SyKCINxftAIAY291WTN7BscFnRDRtC+MbMtid2GfchTpa5InWPzsjYpqXtZu2v3PcFlhVKK/8y34gYPO5eYLtf5zxfmBeEVuVcYpf51yGEWQWWz897XeyxLY9Gad0dWfb4v102u4jUFrUsikiDEEKYAzwCnGZma+cvN7NWOS+/IM4GLl+2Qe7rtL3FIYRJIYTyWdUtiGMGIY7Jy59tPBnYNq8Fclfi5+zKdI2/AmwALA0hfJD3KBToFePz5Vx/MnE8Za6fANNWYrbzq8Qg9EcFjmv6Cm5TREpAwaKINCSnEAOQl83sMDPb3My2MLOTgTdy8k0CTjWzHcxsO+AW4oxgAMzsIDP7tZltZ2YdiRMw1uGHoG8q0C1tv52ZrUGc+DEfuC3Nit6DOAnkHznjFVfEY8Qu4PFmtr+ZdTazH5vZb82sUGtjKVwN9EqzpDczsyOBs/lhvORyCyG8Rzxnt5hZfzPbJF2Pc6xm7vsoIjVEwaKINBghhI+IY+EmAsOJAeIk4m1hTszJejbwIfAEMA64CchtZfsfcAgxUHsXOAcYHEJ4Oi0fQwwcXya2Uu4WQlhAvL9jS+BFYDzwHPFm1StzTIE4S3hS2u//AR7YHMjqEq9RIYRXgMOIs7rfAv6QHiv7ayzHEGdE/5F4nh8kdv1/vJLbFZEaZPFzSERERERkWWpZFBEREZFMChZFREREJJOCRRERERHJpGBRRERERDIpWBQRERGRTAoWRURERCSTgkURERERyaRgUUREREQyKVgUERERkUz/D/OYEB7TKJ3e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stretch>
            <a:fillRect/>
          </a:stretch>
        </p:blipFill>
        <p:spPr>
          <a:xfrm>
            <a:off x="4149484" y="1726455"/>
            <a:ext cx="4916736" cy="2955378"/>
          </a:xfrm>
          <a:prstGeom prst="rect">
            <a:avLst/>
          </a:prstGeom>
        </p:spPr>
      </p:pic>
      <p:sp>
        <p:nvSpPr>
          <p:cNvPr id="7" name="Text Placeholder 6"/>
          <p:cNvSpPr>
            <a:spLocks noGrp="1"/>
          </p:cNvSpPr>
          <p:nvPr>
            <p:ph type="body" sz="half" idx="1"/>
          </p:nvPr>
        </p:nvSpPr>
        <p:spPr>
          <a:xfrm>
            <a:off x="311699" y="1726455"/>
            <a:ext cx="3699049" cy="2842419"/>
          </a:xfrm>
        </p:spPr>
        <p:txBody>
          <a:bodyPr/>
          <a:lstStyle/>
          <a:p>
            <a:pPr>
              <a:buFont typeface="Wingdings" panose="05000000000000000000" pitchFamily="2" charset="2"/>
              <a:buChar char="q"/>
            </a:pPr>
            <a:r>
              <a:rPr lang="en-IN" dirty="0" smtClean="0"/>
              <a:t>The </a:t>
            </a:r>
            <a:r>
              <a:rPr lang="en-IN" b="1" dirty="0" smtClean="0">
                <a:solidFill>
                  <a:srgbClr val="0070C0"/>
                </a:solidFill>
              </a:rPr>
              <a:t>Platinum Customers </a:t>
            </a:r>
            <a:r>
              <a:rPr lang="en-IN" dirty="0" smtClean="0"/>
              <a:t>holds high value as they have RFM value greater than </a:t>
            </a:r>
            <a:r>
              <a:rPr lang="en-IN" b="1" dirty="0" smtClean="0">
                <a:solidFill>
                  <a:srgbClr val="00B050"/>
                </a:solidFill>
              </a:rPr>
              <a:t>411</a:t>
            </a:r>
            <a:r>
              <a:rPr lang="en-IN" dirty="0" smtClean="0"/>
              <a:t>.</a:t>
            </a:r>
          </a:p>
          <a:p>
            <a:pPr>
              <a:buFont typeface="Wingdings" panose="05000000000000000000" pitchFamily="2" charset="2"/>
              <a:buChar char="q"/>
            </a:pPr>
            <a:endParaRPr lang="en-IN" dirty="0" smtClean="0"/>
          </a:p>
          <a:p>
            <a:pPr marL="139700" indent="0">
              <a:buNone/>
            </a:pPr>
            <a:endParaRPr lang="en-IN" dirty="0"/>
          </a:p>
          <a:p>
            <a:pPr>
              <a:buFont typeface="Wingdings" panose="05000000000000000000" pitchFamily="2" charset="2"/>
              <a:buChar char="q"/>
            </a:pPr>
            <a:r>
              <a:rPr lang="en-IN" dirty="0" smtClean="0"/>
              <a:t>Lot of customers are </a:t>
            </a:r>
            <a:r>
              <a:rPr lang="en-IN" b="1" dirty="0" smtClean="0">
                <a:solidFill>
                  <a:srgbClr val="0070C0"/>
                </a:solidFill>
              </a:rPr>
              <a:t>Platinum Customers</a:t>
            </a:r>
            <a:r>
              <a:rPr lang="en-IN" dirty="0" smtClean="0"/>
              <a:t>, and the company should go for them because, they hold higher customer value compared to all the other customers.</a:t>
            </a:r>
          </a:p>
        </p:txBody>
      </p:sp>
    </p:spTree>
    <p:extLst>
      <p:ext uri="{BB962C8B-B14F-4D97-AF65-F5344CB8AC3E}">
        <p14:creationId xmlns:p14="http://schemas.microsoft.com/office/powerpoint/2010/main" val="4198772584"/>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2324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IN" dirty="0" smtClean="0"/>
              <a:t>THANK YOU</a:t>
            </a:r>
            <a:endParaRPr dirty="0"/>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smtClean="0"/>
              <a:t>Identify &amp; Recommending High Value Customers</a:t>
            </a:r>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3" name="Text Placeholder 2"/>
          <p:cNvSpPr>
            <a:spLocks noGrp="1"/>
          </p:cNvSpPr>
          <p:nvPr>
            <p:ph type="body" sz="half" idx="1"/>
          </p:nvPr>
        </p:nvSpPr>
        <p:spPr>
          <a:xfrm>
            <a:off x="311699" y="1854577"/>
            <a:ext cx="3768417" cy="2837241"/>
          </a:xfrm>
        </p:spPr>
        <p:txBody>
          <a:bodyPr>
            <a:normAutofit/>
          </a:bodyPr>
          <a:lstStyle/>
          <a:p>
            <a:r>
              <a:rPr lang="en-IN" sz="1800" b="1" u="sng" dirty="0" smtClean="0"/>
              <a:t>Outline of Problem</a:t>
            </a:r>
          </a:p>
          <a:p>
            <a:pPr marL="139700" indent="0">
              <a:buNone/>
            </a:pPr>
            <a:endParaRPr lang="en-IN" sz="1800" b="1" u="sng" dirty="0" smtClean="0"/>
          </a:p>
          <a:p>
            <a:pPr lvl="1">
              <a:buFont typeface="Wingdings" panose="05000000000000000000" pitchFamily="2" charset="2"/>
              <a:buChar char="q"/>
            </a:pPr>
            <a:r>
              <a:rPr lang="en-IN" dirty="0" smtClean="0"/>
              <a:t>Sprocket Central is a company that specializes in high quality bike and accessories.</a:t>
            </a:r>
          </a:p>
          <a:p>
            <a:pPr lvl="1">
              <a:buFont typeface="Wingdings" panose="05000000000000000000" pitchFamily="2" charset="2"/>
              <a:buChar char="q"/>
            </a:pPr>
            <a:r>
              <a:rPr lang="en-IN" dirty="0" smtClean="0"/>
              <a:t>The Marketing Team is looking to boost sales.</a:t>
            </a:r>
          </a:p>
          <a:p>
            <a:pPr lvl="1">
              <a:buFont typeface="Wingdings" panose="05000000000000000000" pitchFamily="2" charset="2"/>
              <a:buChar char="q"/>
            </a:pPr>
            <a:r>
              <a:rPr lang="en-IN" dirty="0" smtClean="0"/>
              <a:t>To target 1000 new customers that will bring the highest value to the business.</a:t>
            </a:r>
            <a:endParaRPr lang="en-IN" dirty="0"/>
          </a:p>
        </p:txBody>
      </p:sp>
      <p:sp>
        <p:nvSpPr>
          <p:cNvPr id="4" name="Text Placeholder 3"/>
          <p:cNvSpPr>
            <a:spLocks noGrp="1"/>
          </p:cNvSpPr>
          <p:nvPr>
            <p:ph type="body" sz="half" idx="13"/>
          </p:nvPr>
        </p:nvSpPr>
        <p:spPr>
          <a:xfrm>
            <a:off x="4540469" y="1854577"/>
            <a:ext cx="4184626" cy="2714298"/>
          </a:xfrm>
        </p:spPr>
        <p:txBody>
          <a:bodyPr>
            <a:normAutofit fontScale="40000" lnSpcReduction="20000"/>
          </a:bodyPr>
          <a:lstStyle/>
          <a:p>
            <a:r>
              <a:rPr lang="en-IN" sz="4500" b="1" u="sng" dirty="0" smtClean="0"/>
              <a:t>Approach for Data Analysis</a:t>
            </a:r>
          </a:p>
          <a:p>
            <a:pPr marL="114300" indent="0">
              <a:buNone/>
            </a:pPr>
            <a:endParaRPr lang="en-IN" sz="3800" b="1" u="sng" dirty="0" smtClean="0"/>
          </a:p>
          <a:p>
            <a:endParaRPr lang="en-IN" b="1" u="sng" dirty="0"/>
          </a:p>
          <a:p>
            <a:pPr lvl="1">
              <a:buFont typeface="Wingdings" panose="05000000000000000000" pitchFamily="2" charset="2"/>
              <a:buChar char="q"/>
            </a:pPr>
            <a:r>
              <a:rPr lang="en-IN" sz="2800" dirty="0" smtClean="0"/>
              <a:t>Bike </a:t>
            </a:r>
            <a:r>
              <a:rPr lang="en-IN" sz="2800" dirty="0"/>
              <a:t>R</a:t>
            </a:r>
            <a:r>
              <a:rPr lang="en-IN" sz="2800" dirty="0" smtClean="0"/>
              <a:t>elated Purchases for last 3 years based on Gender ; Sub Categorise – Age Group.</a:t>
            </a:r>
          </a:p>
          <a:p>
            <a:pPr marL="596900" lvl="1" indent="0">
              <a:buNone/>
            </a:pPr>
            <a:endParaRPr lang="en-IN" sz="2800" dirty="0" smtClean="0"/>
          </a:p>
          <a:p>
            <a:pPr lvl="1">
              <a:buFont typeface="Wingdings" panose="05000000000000000000" pitchFamily="2" charset="2"/>
              <a:buChar char="q"/>
            </a:pPr>
            <a:r>
              <a:rPr lang="en-IN" sz="2800" dirty="0" smtClean="0"/>
              <a:t>Top Industries contributing the maximum profit and bike related sales.</a:t>
            </a:r>
          </a:p>
          <a:p>
            <a:pPr marL="596900" lvl="1" indent="0">
              <a:buNone/>
            </a:pPr>
            <a:endParaRPr lang="en-IN" sz="2800" dirty="0" smtClean="0"/>
          </a:p>
          <a:p>
            <a:pPr lvl="1">
              <a:buFont typeface="Wingdings" panose="05000000000000000000" pitchFamily="2" charset="2"/>
              <a:buChar char="q"/>
            </a:pPr>
            <a:r>
              <a:rPr lang="en-IN" sz="2800" dirty="0" smtClean="0"/>
              <a:t>Wealth Segment by Age Category.</a:t>
            </a:r>
          </a:p>
          <a:p>
            <a:pPr marL="596900" lvl="1" indent="0">
              <a:buNone/>
            </a:pPr>
            <a:endParaRPr lang="en-IN" sz="2800" dirty="0" smtClean="0"/>
          </a:p>
          <a:p>
            <a:pPr lvl="1">
              <a:buFont typeface="Wingdings" panose="05000000000000000000" pitchFamily="2" charset="2"/>
              <a:buChar char="q"/>
            </a:pPr>
            <a:r>
              <a:rPr lang="en-IN" sz="2800" dirty="0" smtClean="0"/>
              <a:t>Number of Cars owned in each state.</a:t>
            </a:r>
          </a:p>
          <a:p>
            <a:pPr marL="596900" lvl="1" indent="0">
              <a:buNone/>
            </a:pPr>
            <a:endParaRPr lang="en-IN" sz="2800" dirty="0" smtClean="0"/>
          </a:p>
          <a:p>
            <a:pPr lvl="1">
              <a:buFont typeface="Wingdings" panose="05000000000000000000" pitchFamily="2" charset="2"/>
              <a:buChar char="q"/>
            </a:pPr>
            <a:r>
              <a:rPr lang="en-IN" sz="2800" dirty="0" smtClean="0"/>
              <a:t>Customer Classification.</a:t>
            </a:r>
            <a:endParaRPr lang="en-IN" sz="2800" dirty="0"/>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smtClean="0"/>
              <a:t>Data Quality Assessment</a:t>
            </a:r>
            <a:endParaRPr dirty="0"/>
          </a:p>
        </p:txBody>
      </p:sp>
      <p:sp>
        <p:nvSpPr>
          <p:cNvPr id="133" name="Shape 82"/>
          <p:cNvSpPr/>
          <p:nvPr/>
        </p:nvSpPr>
        <p:spPr>
          <a:xfrm>
            <a:off x="205025" y="1593498"/>
            <a:ext cx="4134600" cy="4368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IN" dirty="0" smtClean="0"/>
              <a:t>Key issue dealt with for the data quality issue:</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Table 1"/>
          <p:cNvGraphicFramePr>
            <a:graphicFrameLocks noGrp="1"/>
          </p:cNvGraphicFramePr>
          <p:nvPr>
            <p:extLst>
              <p:ext uri="{D42A27DB-BD31-4B8C-83A1-F6EECF244321}">
                <p14:modId xmlns:p14="http://schemas.microsoft.com/office/powerpoint/2010/main" val="2400504097"/>
              </p:ext>
            </p:extLst>
          </p:nvPr>
        </p:nvGraphicFramePr>
        <p:xfrm>
          <a:off x="479274" y="2207173"/>
          <a:ext cx="8059331" cy="2503564"/>
        </p:xfrm>
        <a:graphic>
          <a:graphicData uri="http://schemas.openxmlformats.org/drawingml/2006/table">
            <a:tbl>
              <a:tblPr firstRow="1" bandRow="1">
                <a:tableStyleId>{284E427A-3D55-4303-BF80-6455036E1DE7}</a:tableStyleId>
              </a:tblPr>
              <a:tblGrid>
                <a:gridCol w="1151333"/>
                <a:gridCol w="1151333"/>
                <a:gridCol w="1151333"/>
                <a:gridCol w="1151333"/>
                <a:gridCol w="1151333"/>
                <a:gridCol w="1151333"/>
                <a:gridCol w="1151333"/>
              </a:tblGrid>
              <a:tr h="353147">
                <a:tc gridSpan="2">
                  <a:txBody>
                    <a:bodyPr/>
                    <a:lstStyle/>
                    <a:p>
                      <a:pPr algn="r"/>
                      <a:r>
                        <a:rPr lang="en-IN" dirty="0" smtClean="0">
                          <a:solidFill>
                            <a:srgbClr val="FFFF00"/>
                          </a:solidFill>
                        </a:rPr>
                        <a:t>Accuracy</a:t>
                      </a:r>
                      <a:endParaRPr lang="en-IN"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endParaRPr lang="en-IN" dirty="0"/>
                    </a:p>
                  </a:txBody>
                  <a:tcPr>
                    <a:solidFill>
                      <a:srgbClr val="00B0F0"/>
                    </a:solidFill>
                  </a:tcPr>
                </a:tc>
                <a:tc>
                  <a:txBody>
                    <a:bodyPr/>
                    <a:lstStyle/>
                    <a:p>
                      <a:pPr algn="ctr"/>
                      <a:r>
                        <a:rPr lang="en-IN" dirty="0" smtClean="0">
                          <a:solidFill>
                            <a:srgbClr val="FFFF00"/>
                          </a:solidFill>
                        </a:rPr>
                        <a:t>Completeness</a:t>
                      </a:r>
                      <a:endParaRPr lang="en-IN"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solidFill>
                            <a:srgbClr val="FFFF00"/>
                          </a:solidFill>
                        </a:rPr>
                        <a:t>Consistency</a:t>
                      </a:r>
                      <a:endParaRPr lang="en-IN"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solidFill>
                            <a:srgbClr val="FFFF00"/>
                          </a:solidFill>
                        </a:rPr>
                        <a:t>Currency</a:t>
                      </a:r>
                      <a:endParaRPr lang="en-IN"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solidFill>
                            <a:srgbClr val="FFFF00"/>
                          </a:solidFill>
                        </a:rPr>
                        <a:t>Relevancy</a:t>
                      </a:r>
                      <a:endParaRPr lang="en-IN"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smtClean="0">
                          <a:solidFill>
                            <a:srgbClr val="FFFF00"/>
                          </a:solidFill>
                        </a:rPr>
                        <a:t>Validity</a:t>
                      </a:r>
                      <a:endParaRPr lang="en-IN"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95937">
                <a:tc>
                  <a:txBody>
                    <a:bodyPr/>
                    <a:lstStyle/>
                    <a:p>
                      <a:r>
                        <a:rPr lang="en-IN" b="1" dirty="0" smtClean="0">
                          <a:solidFill>
                            <a:srgbClr val="FFFF00"/>
                          </a:solidFill>
                        </a:rPr>
                        <a:t>Customer Demographic</a:t>
                      </a:r>
                      <a:endParaRPr lang="en-IN" b="1"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IN" b="0" dirty="0" smtClean="0">
                          <a:solidFill>
                            <a:schemeClr val="bg1"/>
                          </a:solidFill>
                        </a:rPr>
                        <a:t>D.O.B : </a:t>
                      </a:r>
                      <a:r>
                        <a:rPr lang="en-IN" dirty="0" smtClean="0"/>
                        <a:t>Inaccurate</a:t>
                      </a:r>
                    </a:p>
                    <a:p>
                      <a:r>
                        <a:rPr lang="en-IN" b="0" dirty="0" smtClean="0">
                          <a:solidFill>
                            <a:schemeClr val="bg1"/>
                          </a:solidFill>
                        </a:rPr>
                        <a:t>Age</a:t>
                      </a:r>
                      <a:r>
                        <a:rPr lang="en-IN" b="0" baseline="0" dirty="0" smtClean="0">
                          <a:solidFill>
                            <a:schemeClr val="bg1"/>
                          </a:solidFill>
                        </a:rPr>
                        <a:t> :</a:t>
                      </a:r>
                      <a:r>
                        <a:rPr lang="en-IN" b="1" baseline="0" dirty="0" smtClean="0">
                          <a:solidFill>
                            <a:schemeClr val="bg1"/>
                          </a:solidFill>
                        </a:rPr>
                        <a:t> </a:t>
                      </a:r>
                      <a:r>
                        <a:rPr lang="en-IN" baseline="0" dirty="0" smtClean="0"/>
                        <a:t>Missing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IN" dirty="0" smtClean="0">
                          <a:solidFill>
                            <a:schemeClr val="bg1"/>
                          </a:solidFill>
                        </a:rPr>
                        <a:t>Job Tittle : </a:t>
                      </a:r>
                      <a:r>
                        <a:rPr lang="en-IN" dirty="0" smtClean="0"/>
                        <a:t>Blanks</a:t>
                      </a:r>
                    </a:p>
                    <a:p>
                      <a:r>
                        <a:rPr lang="en-IN" dirty="0" smtClean="0">
                          <a:solidFill>
                            <a:schemeClr val="bg1"/>
                          </a:solidFill>
                        </a:rPr>
                        <a:t>Customer ID : </a:t>
                      </a:r>
                      <a:r>
                        <a:rPr lang="en-IN" dirty="0" smtClean="0"/>
                        <a:t>Incomplete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IN" dirty="0" smtClean="0">
                          <a:solidFill>
                            <a:schemeClr val="bg1"/>
                          </a:solidFill>
                        </a:rPr>
                        <a:t>Gender</a:t>
                      </a:r>
                      <a:r>
                        <a:rPr lang="en-IN" baseline="0" dirty="0" smtClean="0">
                          <a:solidFill>
                            <a:schemeClr val="bg1"/>
                          </a:solidFill>
                        </a:rPr>
                        <a:t> : </a:t>
                      </a:r>
                      <a:r>
                        <a:rPr lang="en-IN" baseline="0" dirty="0" smtClean="0"/>
                        <a:t>Inconsistent </a:t>
                      </a:r>
                    </a:p>
                    <a:p>
                      <a:r>
                        <a:rPr lang="en-IN" baseline="0" dirty="0" smtClean="0">
                          <a:solidFill>
                            <a:schemeClr val="bg1"/>
                          </a:solidFill>
                        </a:rPr>
                        <a:t>Status : </a:t>
                      </a:r>
                      <a:r>
                        <a:rPr lang="en-IN" baseline="0" dirty="0" smtClean="0"/>
                        <a:t>Inconsistent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IN" dirty="0" smtClean="0">
                          <a:solidFill>
                            <a:schemeClr val="bg1"/>
                          </a:solidFill>
                        </a:rPr>
                        <a:t>Deceased Customer :</a:t>
                      </a:r>
                      <a:r>
                        <a:rPr lang="en-IN" dirty="0" smtClean="0"/>
                        <a:t> Filtered</a:t>
                      </a:r>
                      <a:r>
                        <a:rPr lang="en-IN" baseline="0" dirty="0" smtClean="0"/>
                        <a:t> </a:t>
                      </a:r>
                      <a:r>
                        <a:rPr lang="en-IN" dirty="0" smtClean="0"/>
                        <a:t>out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IN" dirty="0" smtClean="0">
                          <a:solidFill>
                            <a:schemeClr val="bg1"/>
                          </a:solidFill>
                        </a:rPr>
                        <a:t>Default Column :</a:t>
                      </a:r>
                    </a:p>
                    <a:p>
                      <a:r>
                        <a:rPr lang="en-IN" dirty="0" smtClean="0"/>
                        <a:t>Delete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95937">
                <a:tc>
                  <a:txBody>
                    <a:bodyPr/>
                    <a:lstStyle/>
                    <a:p>
                      <a:r>
                        <a:rPr lang="en-IN" b="1" dirty="0" smtClean="0">
                          <a:solidFill>
                            <a:srgbClr val="FFFF00"/>
                          </a:solidFill>
                        </a:rPr>
                        <a:t>Customer Address</a:t>
                      </a:r>
                      <a:endParaRPr lang="en-IN" b="1"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dirty="0" smtClean="0">
                          <a:solidFill>
                            <a:schemeClr val="bg1"/>
                          </a:solidFill>
                        </a:rPr>
                        <a:t>Customer ID : </a:t>
                      </a:r>
                      <a:r>
                        <a:rPr lang="en-IN" dirty="0" smtClean="0"/>
                        <a:t>Incomplete</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95937">
                <a:tc>
                  <a:txBody>
                    <a:bodyPr/>
                    <a:lstStyle/>
                    <a:p>
                      <a:r>
                        <a:rPr lang="en-IN" b="1" dirty="0" smtClean="0">
                          <a:solidFill>
                            <a:srgbClr val="FFFF00"/>
                          </a:solidFill>
                        </a:rPr>
                        <a:t>Transactions</a:t>
                      </a:r>
                      <a:endParaRPr lang="en-IN" b="1" dirty="0">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IN" dirty="0" smtClean="0">
                          <a:solidFill>
                            <a:schemeClr val="bg1"/>
                          </a:solidFill>
                        </a:rPr>
                        <a:t>Profit</a:t>
                      </a:r>
                      <a:r>
                        <a:rPr lang="en-IN" baseline="0" dirty="0" smtClean="0">
                          <a:solidFill>
                            <a:schemeClr val="bg1"/>
                          </a:solidFill>
                        </a:rPr>
                        <a:t> : </a:t>
                      </a:r>
                      <a:r>
                        <a:rPr lang="en-IN" baseline="0" dirty="0" smtClean="0"/>
                        <a:t>Missing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dirty="0" smtClean="0">
                          <a:solidFill>
                            <a:schemeClr val="bg1"/>
                          </a:solidFill>
                        </a:rPr>
                        <a:t>Customer ID : </a:t>
                      </a:r>
                      <a:r>
                        <a:rPr lang="en-IN" dirty="0" smtClean="0"/>
                        <a:t>Incomplete</a:t>
                      </a:r>
                    </a:p>
                    <a:p>
                      <a:r>
                        <a:rPr lang="en-IN" dirty="0" smtClean="0">
                          <a:solidFill>
                            <a:schemeClr val="bg1"/>
                          </a:solidFill>
                        </a:rPr>
                        <a:t>Online Orders : </a:t>
                      </a:r>
                      <a:r>
                        <a:rPr lang="en-IN" dirty="0" smtClean="0"/>
                        <a:t>Blank</a:t>
                      </a:r>
                    </a:p>
                    <a:p>
                      <a:r>
                        <a:rPr lang="en-IN" dirty="0" smtClean="0">
                          <a:solidFill>
                            <a:schemeClr val="bg1"/>
                          </a:solidFill>
                        </a:rPr>
                        <a:t>Brands:</a:t>
                      </a:r>
                      <a:r>
                        <a:rPr lang="en-IN" baseline="0" dirty="0" smtClean="0">
                          <a:solidFill>
                            <a:schemeClr val="bg1"/>
                          </a:solidFill>
                        </a:rPr>
                        <a:t> </a:t>
                      </a:r>
                      <a:r>
                        <a:rPr lang="en-IN" baseline="0" dirty="0" smtClean="0"/>
                        <a:t>Blank</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IN" dirty="0" smtClean="0">
                          <a:solidFill>
                            <a:schemeClr val="bg1"/>
                          </a:solidFill>
                        </a:rPr>
                        <a:t>Cancelled Status Order</a:t>
                      </a:r>
                      <a:r>
                        <a:rPr lang="en-IN" baseline="0" dirty="0" smtClean="0">
                          <a:solidFill>
                            <a:schemeClr val="bg1"/>
                          </a:solidFill>
                        </a:rPr>
                        <a:t> : </a:t>
                      </a:r>
                      <a:r>
                        <a:rPr lang="en-IN" baseline="0" dirty="0" smtClean="0"/>
                        <a:t>Filtered Out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IN" dirty="0" smtClean="0">
                          <a:solidFill>
                            <a:schemeClr val="bg1"/>
                          </a:solidFill>
                        </a:rPr>
                        <a:t>List Price</a:t>
                      </a:r>
                      <a:r>
                        <a:rPr lang="en-IN" baseline="0" dirty="0" smtClean="0">
                          <a:solidFill>
                            <a:schemeClr val="bg1"/>
                          </a:solidFill>
                        </a:rPr>
                        <a:t> : </a:t>
                      </a:r>
                      <a:r>
                        <a:rPr lang="en-IN" baseline="0" dirty="0" smtClean="0"/>
                        <a:t>Format</a:t>
                      </a:r>
                    </a:p>
                    <a:p>
                      <a:r>
                        <a:rPr lang="en-IN" baseline="0" dirty="0" smtClean="0">
                          <a:solidFill>
                            <a:schemeClr val="bg1"/>
                          </a:solidFill>
                        </a:rPr>
                        <a:t>Product Sold Date: </a:t>
                      </a:r>
                      <a:r>
                        <a:rPr lang="en-IN" baseline="0" dirty="0" smtClean="0"/>
                        <a:t>Format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smtClean="0"/>
              <a:t>Data Exploration</a:t>
            </a:r>
            <a:endParaRPr dirty="0"/>
          </a:p>
        </p:txBody>
      </p:sp>
      <p:sp>
        <p:nvSpPr>
          <p:cNvPr id="141" name="Shape 90"/>
          <p:cNvSpPr/>
          <p:nvPr/>
        </p:nvSpPr>
        <p:spPr>
          <a:xfrm>
            <a:off x="205025" y="1083299"/>
            <a:ext cx="8565600" cy="73863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lvl="1"/>
            <a:r>
              <a:rPr lang="en-IN" sz="1800" b="1" dirty="0"/>
              <a:t>Bike Related Purchases for last 3 years based on Gender ; Sub Categorise – Age Group.</a:t>
            </a:r>
          </a:p>
        </p:txBody>
      </p:sp>
      <p:sp>
        <p:nvSpPr>
          <p:cNvPr id="142" name="Shape 91"/>
          <p:cNvSpPr/>
          <p:nvPr/>
        </p:nvSpPr>
        <p:spPr>
          <a:xfrm>
            <a:off x="205025" y="2164724"/>
            <a:ext cx="4134600" cy="204283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IN" dirty="0" smtClean="0"/>
              <a:t>Data shows </a:t>
            </a:r>
            <a:r>
              <a:rPr lang="en-US" dirty="0" smtClean="0"/>
              <a:t>age </a:t>
            </a:r>
            <a:r>
              <a:rPr lang="en-US" dirty="0"/>
              <a:t>group </a:t>
            </a:r>
            <a:r>
              <a:rPr lang="en-US" b="1" dirty="0" smtClean="0">
                <a:solidFill>
                  <a:srgbClr val="0070C0"/>
                </a:solidFill>
              </a:rPr>
              <a:t>40-50</a:t>
            </a:r>
            <a:r>
              <a:rPr lang="en-US" dirty="0" smtClean="0"/>
              <a:t> </a:t>
            </a:r>
            <a:r>
              <a:rPr lang="en-US" dirty="0"/>
              <a:t>has high count in terms of bike purchased in last 3 years within that </a:t>
            </a:r>
            <a:r>
              <a:rPr lang="en-US" b="1" dirty="0">
                <a:solidFill>
                  <a:srgbClr val="00B050"/>
                </a:solidFill>
              </a:rPr>
              <a:t>Female ratio </a:t>
            </a:r>
            <a:r>
              <a:rPr lang="en-US" dirty="0"/>
              <a:t>a bit higher</a:t>
            </a:r>
            <a:r>
              <a:rPr lang="en-US" dirty="0" smtClean="0"/>
              <a: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smtClean="0"/>
              <a:t>But in totality </a:t>
            </a:r>
            <a:r>
              <a:rPr lang="en-US" b="1" dirty="0" smtClean="0">
                <a:solidFill>
                  <a:srgbClr val="00B050"/>
                </a:solidFill>
              </a:rPr>
              <a:t>Average Males</a:t>
            </a:r>
            <a:r>
              <a:rPr lang="en-US" dirty="0" smtClean="0"/>
              <a:t> have </a:t>
            </a:r>
            <a:r>
              <a:rPr lang="en-US" b="1" dirty="0" smtClean="0">
                <a:solidFill>
                  <a:srgbClr val="0070C0"/>
                </a:solidFill>
              </a:rPr>
              <a:t>1% higher </a:t>
            </a:r>
            <a:r>
              <a:rPr lang="en-US" dirty="0" smtClean="0"/>
              <a:t>bike related purchases as compare to Females in the last 3 years</a:t>
            </a:r>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p:cNvPicPr>
            <a:picLocks noChangeAspect="1"/>
          </p:cNvPicPr>
          <p:nvPr/>
        </p:nvPicPr>
        <p:blipFill>
          <a:blip r:embed="rId2"/>
          <a:stretch>
            <a:fillRect/>
          </a:stretch>
        </p:blipFill>
        <p:spPr>
          <a:xfrm>
            <a:off x="4698474" y="1821930"/>
            <a:ext cx="4208978" cy="2875630"/>
          </a:xfrm>
          <a:prstGeom prst="rect">
            <a:avLst/>
          </a:prstGeom>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80018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Data Exploration</a:t>
            </a:r>
          </a:p>
          <a:p>
            <a:endParaRPr dirty="0"/>
          </a:p>
        </p:txBody>
      </p:sp>
      <p:sp>
        <p:nvSpPr>
          <p:cNvPr id="150" name="Shape 99"/>
          <p:cNvSpPr/>
          <p:nvPr/>
        </p:nvSpPr>
        <p:spPr>
          <a:xfrm>
            <a:off x="205024" y="876550"/>
            <a:ext cx="8565600" cy="47612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sz="1800" dirty="0" smtClean="0"/>
              <a:t>Top Job Industry Contributing to Maximum Profit &amp; Bike Related Purchases</a:t>
            </a:r>
            <a:endParaRPr sz="1800" dirty="0"/>
          </a:p>
        </p:txBody>
      </p:sp>
      <p:sp>
        <p:nvSpPr>
          <p:cNvPr id="151" name="Shape 100"/>
          <p:cNvSpPr/>
          <p:nvPr/>
        </p:nvSpPr>
        <p:spPr>
          <a:xfrm>
            <a:off x="205024" y="1368567"/>
            <a:ext cx="8819157" cy="1547314"/>
          </a:xfrm>
          <a:prstGeom prst="rect">
            <a:avLst/>
          </a:prstGeom>
          <a:solidFill>
            <a:schemeClr val="accent2">
              <a:lumMod val="10000"/>
              <a:lumOff val="90000"/>
            </a:schemeClr>
          </a:solidFill>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IN" sz="1100" dirty="0" smtClean="0"/>
              <a:t>The top 3 industry sectors bringing in highest profit are : </a:t>
            </a:r>
            <a:r>
              <a:rPr lang="en-IN" sz="1100" b="1" dirty="0" smtClean="0">
                <a:solidFill>
                  <a:srgbClr val="0070C0"/>
                </a:solidFill>
              </a:rPr>
              <a:t>Financial Services </a:t>
            </a:r>
            <a:r>
              <a:rPr lang="en-IN" sz="1100" b="1" dirty="0" smtClean="0">
                <a:solidFill>
                  <a:srgbClr val="00B050"/>
                </a:solidFill>
              </a:rPr>
              <a:t>($ 18.98 lakhs) </a:t>
            </a:r>
            <a:r>
              <a:rPr lang="en-IN" sz="1100" dirty="0" smtClean="0"/>
              <a:t>; </a:t>
            </a:r>
            <a:r>
              <a:rPr lang="en-IN" sz="1100" b="1" dirty="0" smtClean="0">
                <a:solidFill>
                  <a:srgbClr val="0070C0"/>
                </a:solidFill>
              </a:rPr>
              <a:t>Manufacturing</a:t>
            </a:r>
            <a:r>
              <a:rPr lang="en-IN" sz="1100" dirty="0" smtClean="0">
                <a:solidFill>
                  <a:srgbClr val="0070C0"/>
                </a:solidFill>
              </a:rPr>
              <a:t> </a:t>
            </a:r>
            <a:r>
              <a:rPr lang="en-IN" sz="1100" b="1" dirty="0" smtClean="0">
                <a:solidFill>
                  <a:srgbClr val="00B050"/>
                </a:solidFill>
              </a:rPr>
              <a:t>($ 18.68 lakhs) </a:t>
            </a:r>
            <a:r>
              <a:rPr lang="en-IN" sz="1100" dirty="0" smtClean="0"/>
              <a:t>; </a:t>
            </a:r>
            <a:r>
              <a:rPr lang="en-IN" sz="1100" b="1" dirty="0" smtClean="0">
                <a:solidFill>
                  <a:srgbClr val="0070C0"/>
                </a:solidFill>
              </a:rPr>
              <a:t>Health</a:t>
            </a:r>
            <a:r>
              <a:rPr lang="en-IN" sz="1100" dirty="0" smtClean="0"/>
              <a:t> </a:t>
            </a:r>
            <a:r>
              <a:rPr lang="en-IN" sz="1100" dirty="0" smtClean="0">
                <a:solidFill>
                  <a:srgbClr val="00B050"/>
                </a:solidFill>
              </a:rPr>
              <a:t>($ 14.8 lakhs).</a:t>
            </a:r>
          </a:p>
          <a:p>
            <a:endParaRPr lang="en-IN" sz="1100" dirty="0" smtClean="0"/>
          </a:p>
          <a:p>
            <a:pPr marL="285750" indent="-285750">
              <a:buFont typeface="Wingdings" panose="05000000000000000000" pitchFamily="2" charset="2"/>
              <a:buChar char="q"/>
            </a:pPr>
            <a:r>
              <a:rPr lang="en-IN" sz="1100" dirty="0" smtClean="0"/>
              <a:t>These can be obvious as most of these industry sectors are based within the city or on the outskirts of the city therefore prefer bikes for consuming.</a:t>
            </a:r>
          </a:p>
          <a:p>
            <a:endParaRPr lang="en-IN" sz="1100" dirty="0" smtClean="0"/>
          </a:p>
          <a:p>
            <a:pPr marL="285750" indent="-285750">
              <a:buFont typeface="Wingdings" panose="05000000000000000000" pitchFamily="2" charset="2"/>
              <a:buChar char="q"/>
            </a:pPr>
            <a:r>
              <a:rPr lang="en-IN" sz="1100" dirty="0" smtClean="0"/>
              <a:t>Most of the industry sectors have returned </a:t>
            </a:r>
            <a:r>
              <a:rPr lang="en-IN" sz="1100" b="1" dirty="0" smtClean="0">
                <a:solidFill>
                  <a:srgbClr val="00B050"/>
                </a:solidFill>
              </a:rPr>
              <a:t>less than $ 1,000,000 </a:t>
            </a:r>
            <a:r>
              <a:rPr lang="en-IN" sz="1100" dirty="0" smtClean="0"/>
              <a:t>in profits. </a:t>
            </a:r>
            <a:endParaRPr sz="1100"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p:cNvPicPr>
            <a:picLocks noChangeAspect="1"/>
          </p:cNvPicPr>
          <p:nvPr/>
        </p:nvPicPr>
        <p:blipFill>
          <a:blip r:embed="rId2"/>
          <a:stretch>
            <a:fillRect/>
          </a:stretch>
        </p:blipFill>
        <p:spPr>
          <a:xfrm>
            <a:off x="135688" y="3140491"/>
            <a:ext cx="4273274" cy="1947923"/>
          </a:xfrm>
          <a:prstGeom prst="rect">
            <a:avLst/>
          </a:prstGeom>
        </p:spPr>
      </p:pic>
      <p:pic>
        <p:nvPicPr>
          <p:cNvPr id="3" name="Picture 2"/>
          <p:cNvPicPr>
            <a:picLocks noChangeAspect="1"/>
          </p:cNvPicPr>
          <p:nvPr/>
        </p:nvPicPr>
        <p:blipFill>
          <a:blip r:embed="rId3"/>
          <a:stretch>
            <a:fillRect/>
          </a:stretch>
        </p:blipFill>
        <p:spPr>
          <a:xfrm>
            <a:off x="4646888" y="3140491"/>
            <a:ext cx="4287316" cy="1947923"/>
          </a:xfrm>
          <a:prstGeom prst="rect">
            <a:avLst/>
          </a:prstGeom>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smtClean="0"/>
              <a:t>Data Exploration</a:t>
            </a:r>
            <a:endParaRPr dirty="0"/>
          </a:p>
        </p:txBody>
      </p:sp>
      <p:sp>
        <p:nvSpPr>
          <p:cNvPr id="141" name="Shape 90"/>
          <p:cNvSpPr/>
          <p:nvPr/>
        </p:nvSpPr>
        <p:spPr>
          <a:xfrm>
            <a:off x="205025" y="1083299"/>
            <a:ext cx="8565600" cy="46163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lvl="1"/>
            <a:r>
              <a:rPr lang="en-IN" sz="1800" b="1" dirty="0" smtClean="0"/>
              <a:t>Profit of Wealth Segment by Age Cluster</a:t>
            </a:r>
            <a:endParaRPr lang="en-IN" sz="1800" b="1" dirty="0"/>
          </a:p>
        </p:txBody>
      </p:sp>
      <p:sp>
        <p:nvSpPr>
          <p:cNvPr id="142" name="Shape 91"/>
          <p:cNvSpPr/>
          <p:nvPr/>
        </p:nvSpPr>
        <p:spPr>
          <a:xfrm>
            <a:off x="205024" y="1635002"/>
            <a:ext cx="4354363" cy="390103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IN" dirty="0" smtClean="0"/>
              <a:t>Overall the </a:t>
            </a:r>
            <a:r>
              <a:rPr lang="en-IN" b="1" dirty="0" smtClean="0">
                <a:solidFill>
                  <a:srgbClr val="0070C0"/>
                </a:solidFill>
              </a:rPr>
              <a:t>Mass Customer Segmentation </a:t>
            </a:r>
            <a:r>
              <a:rPr lang="en-IN" dirty="0" smtClean="0"/>
              <a:t>makes the highest profit across different age clusters. </a:t>
            </a:r>
            <a:endParaRPr lang="en-US" dirty="0"/>
          </a:p>
          <a:p>
            <a:pPr marL="285750" indent="-285750">
              <a:buFont typeface="Wingdings" panose="05000000000000000000" pitchFamily="2" charset="2"/>
              <a:buChar char="q"/>
            </a:pPr>
            <a:endParaRPr lang="en-US" b="1" dirty="0" smtClean="0">
              <a:solidFill>
                <a:srgbClr val="0070C0"/>
              </a:solidFill>
            </a:endParaRPr>
          </a:p>
          <a:p>
            <a:pPr marL="285750" indent="-285750">
              <a:buFont typeface="Wingdings" panose="05000000000000000000" pitchFamily="2" charset="2"/>
              <a:buChar char="q"/>
            </a:pPr>
            <a:r>
              <a:rPr lang="en-IN" dirty="0" smtClean="0">
                <a:solidFill>
                  <a:schemeClr val="tx1"/>
                </a:solidFill>
              </a:rPr>
              <a:t>The</a:t>
            </a:r>
            <a:r>
              <a:rPr lang="en-IN" b="1" dirty="0" smtClean="0">
                <a:solidFill>
                  <a:schemeClr val="tx1"/>
                </a:solidFill>
              </a:rPr>
              <a:t> </a:t>
            </a:r>
            <a:r>
              <a:rPr lang="en-IN" b="1" dirty="0" smtClean="0">
                <a:solidFill>
                  <a:srgbClr val="0070C0"/>
                </a:solidFill>
              </a:rPr>
              <a:t>Mass Customer </a:t>
            </a:r>
            <a:r>
              <a:rPr lang="en-IN" dirty="0" smtClean="0">
                <a:solidFill>
                  <a:schemeClr val="tx1"/>
                </a:solidFill>
              </a:rPr>
              <a:t>aged between </a:t>
            </a:r>
            <a:r>
              <a:rPr lang="en-IN" b="1" dirty="0" smtClean="0">
                <a:solidFill>
                  <a:srgbClr val="00B050"/>
                </a:solidFill>
              </a:rPr>
              <a:t>40-50</a:t>
            </a:r>
            <a:r>
              <a:rPr lang="en-IN" dirty="0" smtClean="0">
                <a:solidFill>
                  <a:srgbClr val="00B050"/>
                </a:solidFill>
              </a:rPr>
              <a:t> </a:t>
            </a:r>
            <a:r>
              <a:rPr lang="en-IN" dirty="0" smtClean="0">
                <a:solidFill>
                  <a:schemeClr val="tx1"/>
                </a:solidFill>
              </a:rPr>
              <a:t>are likely to bring more profit for the company compared to other age clusters.</a:t>
            </a:r>
          </a:p>
          <a:p>
            <a:pPr marL="285750" indent="-285750">
              <a:buFont typeface="Wingdings" panose="05000000000000000000" pitchFamily="2" charset="2"/>
              <a:buChar char="q"/>
            </a:pPr>
            <a:endParaRPr lang="en-IN" dirty="0">
              <a:solidFill>
                <a:schemeClr val="tx1"/>
              </a:solidFill>
            </a:endParaRPr>
          </a:p>
          <a:p>
            <a:pPr marL="285750" indent="-285750">
              <a:buFont typeface="Wingdings" panose="05000000000000000000" pitchFamily="2" charset="2"/>
              <a:buChar char="q"/>
            </a:pPr>
            <a:r>
              <a:rPr lang="en-IN" dirty="0" smtClean="0">
                <a:solidFill>
                  <a:schemeClr val="tx1"/>
                </a:solidFill>
              </a:rPr>
              <a:t>This also indicates a trend of buying power, as the buying power increases over time till </a:t>
            </a:r>
            <a:r>
              <a:rPr lang="en-IN" b="1" dirty="0" smtClean="0">
                <a:solidFill>
                  <a:srgbClr val="FF0000"/>
                </a:solidFill>
              </a:rPr>
              <a:t>50</a:t>
            </a:r>
            <a:r>
              <a:rPr lang="en-IN" dirty="0" smtClean="0">
                <a:solidFill>
                  <a:schemeClr val="tx1"/>
                </a:solidFill>
              </a:rPr>
              <a:t> and then see’s a decline in buying power, thus leading to lower profits. </a:t>
            </a:r>
          </a:p>
          <a:p>
            <a:pPr marL="285750" indent="-285750">
              <a:buFont typeface="Wingdings" panose="05000000000000000000" pitchFamily="2" charset="2"/>
              <a:buChar char="q"/>
            </a:pPr>
            <a:endParaRPr lang="en-IN" dirty="0">
              <a:solidFill>
                <a:schemeClr val="tx1"/>
              </a:solidFill>
            </a:endParaRPr>
          </a:p>
          <a:p>
            <a:pPr marL="285750" indent="-285750">
              <a:buFont typeface="Wingdings" panose="05000000000000000000" pitchFamily="2" charset="2"/>
              <a:buChar char="q"/>
            </a:pPr>
            <a:endParaRPr lang="en-US"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p:cNvPicPr>
            <a:picLocks noChangeAspect="1"/>
          </p:cNvPicPr>
          <p:nvPr/>
        </p:nvPicPr>
        <p:blipFill>
          <a:blip r:embed="rId2"/>
          <a:stretch>
            <a:fillRect/>
          </a:stretch>
        </p:blipFill>
        <p:spPr>
          <a:xfrm>
            <a:off x="4874698" y="1635002"/>
            <a:ext cx="4015745" cy="3085144"/>
          </a:xfrm>
          <a:prstGeom prst="rect">
            <a:avLst/>
          </a:prstGeom>
        </p:spPr>
      </p:pic>
    </p:spTree>
    <p:extLst>
      <p:ext uri="{BB962C8B-B14F-4D97-AF65-F5344CB8AC3E}">
        <p14:creationId xmlns:p14="http://schemas.microsoft.com/office/powerpoint/2010/main" val="1728100575"/>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smtClean="0"/>
              <a:t>Data Exploration</a:t>
            </a:r>
            <a:endParaRPr dirty="0"/>
          </a:p>
        </p:txBody>
      </p:sp>
      <p:sp>
        <p:nvSpPr>
          <p:cNvPr id="141" name="Shape 90"/>
          <p:cNvSpPr/>
          <p:nvPr/>
        </p:nvSpPr>
        <p:spPr>
          <a:xfrm>
            <a:off x="205025" y="1083299"/>
            <a:ext cx="8565600" cy="46163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lvl="1"/>
            <a:r>
              <a:rPr lang="en-IN" sz="1800" b="1" dirty="0" smtClean="0"/>
              <a:t>Number of Cars Owned in Each State</a:t>
            </a:r>
            <a:endParaRPr lang="en-IN" sz="1800" b="1" dirty="0"/>
          </a:p>
        </p:txBody>
      </p:sp>
      <p:sp>
        <p:nvSpPr>
          <p:cNvPr id="142" name="Shape 91"/>
          <p:cNvSpPr/>
          <p:nvPr/>
        </p:nvSpPr>
        <p:spPr>
          <a:xfrm>
            <a:off x="205024" y="1635002"/>
            <a:ext cx="3591313" cy="337012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q"/>
            </a:pPr>
            <a:r>
              <a:rPr lang="en-IN" dirty="0" smtClean="0"/>
              <a:t>Out of three states, </a:t>
            </a:r>
            <a:r>
              <a:rPr lang="en-IN" b="1" dirty="0" smtClean="0">
                <a:solidFill>
                  <a:srgbClr val="0070C0"/>
                </a:solidFill>
              </a:rPr>
              <a:t>New South Wales</a:t>
            </a:r>
            <a:r>
              <a:rPr lang="en-IN" dirty="0" smtClean="0"/>
              <a:t>, could be potential market opportunities for the company.</a:t>
            </a:r>
            <a:endParaRPr lang="en-US" dirty="0"/>
          </a:p>
          <a:p>
            <a:pPr marL="285750" indent="-285750">
              <a:buFont typeface="Wingdings" panose="05000000000000000000" pitchFamily="2" charset="2"/>
              <a:buChar char="q"/>
            </a:pPr>
            <a:endParaRPr lang="en-US" b="1" dirty="0" smtClean="0">
              <a:solidFill>
                <a:srgbClr val="0070C0"/>
              </a:solidFill>
            </a:endParaRPr>
          </a:p>
          <a:p>
            <a:pPr marL="285750" indent="-285750">
              <a:buFont typeface="Wingdings" panose="05000000000000000000" pitchFamily="2" charset="2"/>
              <a:buChar char="q"/>
            </a:pPr>
            <a:r>
              <a:rPr lang="en-IN" dirty="0" smtClean="0">
                <a:solidFill>
                  <a:schemeClr val="tx1"/>
                </a:solidFill>
              </a:rPr>
              <a:t>The </a:t>
            </a:r>
            <a:r>
              <a:rPr lang="en-IN" b="1" dirty="0">
                <a:solidFill>
                  <a:srgbClr val="0070C0"/>
                </a:solidFill>
              </a:rPr>
              <a:t>New South </a:t>
            </a:r>
            <a:r>
              <a:rPr lang="en-IN" b="1" dirty="0" smtClean="0">
                <a:solidFill>
                  <a:srgbClr val="0070C0"/>
                </a:solidFill>
              </a:rPr>
              <a:t>Wales </a:t>
            </a:r>
            <a:r>
              <a:rPr lang="en-IN" dirty="0" smtClean="0">
                <a:solidFill>
                  <a:schemeClr val="tx1"/>
                </a:solidFill>
              </a:rPr>
              <a:t>has the highest potential as the number of people that own car is almost equal to the people who don’t  own cars which shows that there is opportunity to find value customers there.</a:t>
            </a:r>
            <a:endParaRPr lang="en-IN" dirty="0">
              <a:solidFill>
                <a:schemeClr val="tx1"/>
              </a:solidFill>
            </a:endParaRPr>
          </a:p>
          <a:p>
            <a:pPr marL="285750" indent="-285750">
              <a:buFont typeface="Wingdings" panose="05000000000000000000" pitchFamily="2" charset="2"/>
              <a:buChar char="q"/>
            </a:pPr>
            <a:endParaRPr lang="en-US"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p:cNvPicPr>
            <a:picLocks noChangeAspect="1"/>
          </p:cNvPicPr>
          <p:nvPr/>
        </p:nvPicPr>
        <p:blipFill>
          <a:blip r:embed="rId2"/>
          <a:stretch>
            <a:fillRect/>
          </a:stretch>
        </p:blipFill>
        <p:spPr>
          <a:xfrm>
            <a:off x="4174709" y="1654658"/>
            <a:ext cx="4824248" cy="2911036"/>
          </a:xfrm>
          <a:prstGeom prst="rect">
            <a:avLst/>
          </a:prstGeom>
        </p:spPr>
      </p:pic>
    </p:spTree>
    <p:extLst>
      <p:ext uri="{BB962C8B-B14F-4D97-AF65-F5344CB8AC3E}">
        <p14:creationId xmlns:p14="http://schemas.microsoft.com/office/powerpoint/2010/main" val="2587340031"/>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smtClean="0"/>
              <a:t>Model Development </a:t>
            </a:r>
            <a:endParaRPr dirty="0"/>
          </a:p>
        </p:txBody>
      </p:sp>
      <p:sp>
        <p:nvSpPr>
          <p:cNvPr id="123" name="Shape 72"/>
          <p:cNvSpPr/>
          <p:nvPr/>
        </p:nvSpPr>
        <p:spPr>
          <a:xfrm>
            <a:off x="205025" y="1083299"/>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smtClean="0"/>
              <a:t>Customer Classification – Targeting High Value Customers</a:t>
            </a:r>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3" name="Text Placeholder 2"/>
          <p:cNvSpPr>
            <a:spLocks noGrp="1"/>
          </p:cNvSpPr>
          <p:nvPr>
            <p:ph type="body" sz="half" idx="1"/>
          </p:nvPr>
        </p:nvSpPr>
        <p:spPr>
          <a:xfrm>
            <a:off x="311699" y="1854577"/>
            <a:ext cx="8239518" cy="2837241"/>
          </a:xfrm>
        </p:spPr>
        <p:txBody>
          <a:bodyPr>
            <a:normAutofit/>
          </a:bodyPr>
          <a:lstStyle/>
          <a:p>
            <a:r>
              <a:rPr lang="en-IN" sz="1800" b="1" dirty="0" smtClean="0"/>
              <a:t>These are the high value customers that should be targeted from the new list:</a:t>
            </a:r>
          </a:p>
          <a:p>
            <a:pPr marL="139700" indent="0">
              <a:buNone/>
            </a:pPr>
            <a:endParaRPr lang="en-IN" sz="1800" b="1" u="sng" dirty="0" smtClean="0"/>
          </a:p>
          <a:p>
            <a:pPr lvl="1">
              <a:buFont typeface="Wingdings" panose="05000000000000000000" pitchFamily="2" charset="2"/>
              <a:buChar char="q"/>
            </a:pPr>
            <a:r>
              <a:rPr lang="en-IN" dirty="0" smtClean="0"/>
              <a:t>Who are currently living in New South Wales and Victoria.</a:t>
            </a:r>
          </a:p>
          <a:p>
            <a:pPr lvl="1">
              <a:buFont typeface="Wingdings" panose="05000000000000000000" pitchFamily="2" charset="2"/>
              <a:buChar char="q"/>
            </a:pPr>
            <a:r>
              <a:rPr lang="en-IN" dirty="0" smtClean="0"/>
              <a:t>Aged between 40 – 50.</a:t>
            </a:r>
          </a:p>
          <a:p>
            <a:pPr lvl="1">
              <a:buFont typeface="Wingdings" panose="05000000000000000000" pitchFamily="2" charset="2"/>
              <a:buChar char="q"/>
            </a:pPr>
            <a:r>
              <a:rPr lang="en-IN" dirty="0" smtClean="0"/>
              <a:t>Working in Financial Service, Manufacturing and Health.</a:t>
            </a:r>
          </a:p>
          <a:p>
            <a:pPr lvl="1">
              <a:buFont typeface="Wingdings" panose="05000000000000000000" pitchFamily="2" charset="2"/>
              <a:buChar char="q"/>
            </a:pPr>
            <a:r>
              <a:rPr lang="en-IN" dirty="0" smtClean="0"/>
              <a:t>Most of the high value customers are female compared to male.</a:t>
            </a:r>
          </a:p>
        </p:txBody>
      </p:sp>
    </p:spTree>
    <p:extLst>
      <p:ext uri="{BB962C8B-B14F-4D97-AF65-F5344CB8AC3E}">
        <p14:creationId xmlns:p14="http://schemas.microsoft.com/office/powerpoint/2010/main" val="2232945570"/>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155</TotalTime>
  <Words>1140</Words>
  <Application>Microsoft Office PowerPoint</Application>
  <PresentationFormat>On-screen Show (16:9)</PresentationFormat>
  <Paragraphs>160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Open Sans</vt:lpstr>
      <vt:lpstr>Open Sans Extrabold</vt:lpstr>
      <vt:lpstr>Open Sans Light</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 bhatia</dc:creator>
  <cp:lastModifiedBy>dhruv bhatia</cp:lastModifiedBy>
  <cp:revision>14</cp:revision>
  <dcterms:modified xsi:type="dcterms:W3CDTF">2021-02-18T15:10:26Z</dcterms:modified>
</cp:coreProperties>
</file>