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1" r:id="rId3"/>
  </p:sldMasterIdLst>
  <p:notesMasterIdLst>
    <p:notesMasterId r:id="rId12"/>
  </p:notesMasterIdLst>
  <p:sldIdLst>
    <p:sldId id="257" r:id="rId4"/>
    <p:sldId id="283" r:id="rId5"/>
    <p:sldId id="260" r:id="rId6"/>
    <p:sldId id="292" r:id="rId7"/>
    <p:sldId id="293" r:id="rId8"/>
    <p:sldId id="261" r:id="rId9"/>
    <p:sldId id="291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F54B-868A-4692-ABE2-6C570A9011D3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3CA9-2D65-4E35-BFF6-1470EB24D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9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67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62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63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42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28700" y="1089721"/>
            <a:ext cx="103056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9733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800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3501800" y="2517533"/>
            <a:ext cx="518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501800" y="4193139"/>
            <a:ext cx="51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9941359" y="386673"/>
            <a:ext cx="1631643" cy="2869620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961385" y="3419782"/>
            <a:ext cx="1475128" cy="3397897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3273067" y="0"/>
            <a:ext cx="564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4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3797979" y="1100567"/>
            <a:ext cx="4596000" cy="46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4791200" y="25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96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5488533" y="6410000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65" name="Google Shape;65;p4"/>
          <p:cNvGrpSpPr/>
          <p:nvPr/>
        </p:nvGrpSpPr>
        <p:grpSpPr>
          <a:xfrm>
            <a:off x="9169267" y="4453501"/>
            <a:ext cx="3022733" cy="2404500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3022584" cy="2338933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03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11744000" y="2944372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8562987" y="-83"/>
            <a:ext cx="2203300" cy="302700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9474851" y="3566485"/>
            <a:ext cx="2068116" cy="3291500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72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609600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4135536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8652201" y="0"/>
            <a:ext cx="2510300" cy="32616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8651933" y="4375184"/>
            <a:ext cx="2865851" cy="24828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176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609600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931133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5252667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541218" y="-16"/>
            <a:ext cx="3130533" cy="3026867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71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8691851" y="-15"/>
            <a:ext cx="2068116" cy="3291500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57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8521000" y="586000"/>
            <a:ext cx="2830000" cy="56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243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 half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6088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719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406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67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5488533" y="6409833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742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33" y="1439200"/>
            <a:ext cx="12192000" cy="54188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2226467" y="2476000"/>
            <a:ext cx="7739200" cy="3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2" name="Google Shape;222;p4"/>
          <p:cNvSpPr/>
          <p:nvPr/>
        </p:nvSpPr>
        <p:spPr>
          <a:xfrm>
            <a:off x="0" y="5349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591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04200" y="2655767"/>
            <a:ext cx="598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522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3530533" y="2212733"/>
            <a:ext cx="513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530633" y="3685133"/>
            <a:ext cx="513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191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967567" y="2882400"/>
            <a:ext cx="62568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639487" y="2460072"/>
            <a:ext cx="3273600" cy="1994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349536" y="2035751"/>
            <a:ext cx="1787600" cy="1088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478646" y="4884826"/>
            <a:ext cx="2451353" cy="1494073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265403" y="1608643"/>
            <a:ext cx="1358400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629645" y="4032881"/>
            <a:ext cx="1696000" cy="10336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137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›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196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422800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5632199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009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422800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4259735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7096668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8814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902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648667" y="5875067"/>
            <a:ext cx="8894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</a:lstStyle>
          <a:p>
            <a:endParaRPr/>
          </a:p>
        </p:txBody>
      </p:sp>
      <p:grpSp>
        <p:nvGrpSpPr>
          <p:cNvPr id="116" name="Google Shape;116;p9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44448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10579818" y="6"/>
            <a:ext cx="1612239" cy="3699471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2" y="2976648"/>
            <a:ext cx="1166179" cy="3881691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035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 green gradient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10650561" y="374329"/>
            <a:ext cx="1915731" cy="1167083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10282606" y="1536057"/>
            <a:ext cx="2373161" cy="144557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11156339" y="2505730"/>
            <a:ext cx="1287111" cy="784324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10379726" y="500336"/>
            <a:ext cx="1024101" cy="623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11361190" y="3117593"/>
            <a:ext cx="723204" cy="44056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373947" y="3930641"/>
            <a:ext cx="1914201" cy="116604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255210" y="3482704"/>
            <a:ext cx="1305511" cy="7946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79887" y="5704880"/>
            <a:ext cx="1433351" cy="87356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93939" y="3170587"/>
            <a:ext cx="992208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368107" y="5087935"/>
            <a:ext cx="991724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4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91505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 purple gradient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10650568" y="374337"/>
            <a:ext cx="1915600" cy="1167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10282576" y="1536027"/>
            <a:ext cx="2373200" cy="1445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11156331" y="2505647"/>
            <a:ext cx="1287200" cy="78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10379817" y="500347"/>
            <a:ext cx="1024000" cy="62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11361112" y="3117672"/>
            <a:ext cx="723200" cy="440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374023" y="3930565"/>
            <a:ext cx="1914400" cy="11660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255336" y="3482668"/>
            <a:ext cx="1305600" cy="79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79797" y="5704788"/>
            <a:ext cx="1433200" cy="873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94001" y="3170456"/>
            <a:ext cx="9924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368203" y="5087839"/>
            <a:ext cx="9916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0651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 orange gradient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10650568" y="374337"/>
            <a:ext cx="1915600" cy="1167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10282576" y="1536027"/>
            <a:ext cx="2373200" cy="1445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11156331" y="2505647"/>
            <a:ext cx="1287200" cy="78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10379817" y="500347"/>
            <a:ext cx="1024000" cy="62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11361112" y="3117672"/>
            <a:ext cx="723200" cy="440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374023" y="3930565"/>
            <a:ext cx="1914400" cy="11660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255336" y="3482668"/>
            <a:ext cx="1305600" cy="79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79797" y="5704788"/>
            <a:ext cx="1433200" cy="873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94001" y="3170456"/>
            <a:ext cx="9924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368203" y="5087839"/>
            <a:ext cx="9916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1437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639487" y="2460072"/>
            <a:ext cx="3273600" cy="1994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349536" y="2035751"/>
            <a:ext cx="1787600" cy="1088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478607" y="4884785"/>
            <a:ext cx="2451200" cy="149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265403" y="1608643"/>
            <a:ext cx="1358400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629645" y="4032881"/>
            <a:ext cx="1696000" cy="10336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22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6646867" y="200"/>
            <a:ext cx="5545200" cy="6858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603632" y="827893"/>
            <a:ext cx="5313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603636" y="1883571"/>
            <a:ext cx="53136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9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7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986233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6259996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261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4" name="Google Shape;554;p9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726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 only no graph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33" y="-15833"/>
            <a:ext cx="12192000" cy="1097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986233" y="-1"/>
            <a:ext cx="102480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923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01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30033" y="2655767"/>
            <a:ext cx="6532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743929" y="-12"/>
            <a:ext cx="2086112" cy="37667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9675158" y="-540737"/>
            <a:ext cx="1390929" cy="3642753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703135" y="3690821"/>
            <a:ext cx="1852856" cy="3258923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9159335" y="3216091"/>
            <a:ext cx="2358211" cy="3641927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21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5360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35486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8328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esineni1/Surround_AI_Suqad_2/tree/Skesinen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esineni1/Surround_AI_Suqad_2/tree/Skesinen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943200" y="760112"/>
            <a:ext cx="10305600" cy="37419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AU" sz="16600" dirty="0"/>
              <a:t>Surround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986233" y="480812"/>
            <a:ext cx="102480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just"/>
            <a:r>
              <a:rPr lang="en" dirty="0"/>
              <a:t>Introduction to Surround: -</a:t>
            </a:r>
            <a:endParaRPr dirty="0"/>
          </a:p>
        </p:txBody>
      </p:sp>
      <p:sp>
        <p:nvSpPr>
          <p:cNvPr id="785" name="Google Shape;785;p16"/>
          <p:cNvSpPr txBox="1">
            <a:spLocks noGrp="1"/>
          </p:cNvSpPr>
          <p:nvPr>
            <p:ph type="body" idx="2"/>
          </p:nvPr>
        </p:nvSpPr>
        <p:spPr>
          <a:xfrm>
            <a:off x="6259996" y="1624012"/>
            <a:ext cx="4974400" cy="38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AU" sz="1867" b="1" dirty="0"/>
          </a:p>
          <a:p>
            <a:pPr marL="380990" indent="-380990" algn="just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AU" sz="1867" dirty="0">
                <a:latin typeface="Tahoma" panose="020B0604030504040204" pitchFamily="34" charset="0"/>
                <a:ea typeface="Calibri" panose="020F0502020204030204" pitchFamily="34" charset="0"/>
              </a:rPr>
              <a:t>It is designed to be easy and flexible to use.</a:t>
            </a:r>
          </a:p>
          <a:p>
            <a:pPr marL="0" indent="0" algn="just">
              <a:buClr>
                <a:schemeClr val="bg1"/>
              </a:buClr>
              <a:buSzPct val="150000"/>
              <a:buNone/>
            </a:pPr>
            <a:r>
              <a:rPr lang="en-AU" sz="1867" b="1" dirty="0"/>
              <a:t> </a:t>
            </a:r>
          </a:p>
          <a:p>
            <a:pPr marL="342900" indent="-342900" algn="just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AU" sz="1867" b="1" dirty="0"/>
              <a:t> </a:t>
            </a:r>
            <a:r>
              <a:rPr lang="en-A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stage will read some information from Surround Data, process it, then put back new information that will be used by other stage or stages.</a:t>
            </a:r>
          </a:p>
          <a:p>
            <a:pPr marL="0" indent="0" algn="just">
              <a:buClr>
                <a:schemeClr val="bg1"/>
              </a:buClr>
              <a:buSzPct val="150000"/>
              <a:buNone/>
            </a:pPr>
            <a:endParaRPr lang="en-AU" sz="1867" b="1"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986233" y="1624012"/>
            <a:ext cx="4974400" cy="43940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endParaRPr lang="en" sz="1867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0990" indent="-380990" algn="just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AU" sz="18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Surround is a lightweight framework for serving machine learning pipelines in Python.</a:t>
            </a:r>
          </a:p>
          <a:p>
            <a:pPr marL="380990" indent="-380990" algn="just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endParaRPr lang="en-AU" sz="1867" dirty="0">
              <a:solidFill>
                <a:srgbClr val="FF0000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0990" lvl="0" indent="-380990" algn="just">
              <a:buClr>
                <a:srgbClr val="FFFFFF"/>
              </a:buClr>
              <a:buSzPct val="150000"/>
              <a:buFont typeface="Wingdings" panose="05000000000000000000" pitchFamily="2" charset="2"/>
              <a:buChar char="Ø"/>
            </a:pPr>
            <a:r>
              <a:rPr lang="en-AU" sz="18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Surround uses group of stages to transform raw data into meaningful data.</a:t>
            </a:r>
          </a:p>
          <a:p>
            <a:pPr marL="380990" lvl="0" indent="-380990" algn="just">
              <a:buClr>
                <a:srgbClr val="FFFFFF"/>
              </a:buClr>
              <a:buSzPct val="150000"/>
              <a:buFont typeface="Wingdings" panose="05000000000000000000" pitchFamily="2" charset="2"/>
              <a:buChar char="Ø"/>
            </a:pPr>
            <a:endParaRPr lang="en-AU" sz="187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 defTabSz="1219170">
              <a:buClr>
                <a:srgbClr val="000000"/>
              </a:buClr>
              <a:defRPr/>
            </a:pPr>
            <a:fld id="{00000000-1234-1234-1234-123412341234}" type="slidenum">
              <a:rPr lang="en" sz="1867" kern="0"/>
              <a:pPr algn="just" defTabSz="1219170">
                <a:buClr>
                  <a:srgbClr val="000000"/>
                </a:buClr>
                <a:defRPr/>
              </a:pPr>
              <a:t>2</a:t>
            </a:fld>
            <a:endParaRPr sz="1867" kern="0"/>
          </a:p>
        </p:txBody>
      </p:sp>
    </p:spTree>
    <p:extLst>
      <p:ext uri="{BB962C8B-B14F-4D97-AF65-F5344CB8AC3E}">
        <p14:creationId xmlns:p14="http://schemas.microsoft.com/office/powerpoint/2010/main" val="415760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3501800" y="1220431"/>
            <a:ext cx="5188400" cy="145666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-A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Deliverables: -</a:t>
            </a:r>
            <a:br>
              <a:rPr lang="en-A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3501799" y="2153891"/>
            <a:ext cx="5652833" cy="19077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200" algn="l">
              <a:buFont typeface="+mj-lt"/>
              <a:buAutoNum type="arabicPeriod"/>
            </a:pP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EPL prediction</a:t>
            </a:r>
          </a:p>
          <a:p>
            <a:pPr indent="-457200" algn="l">
              <a:buFont typeface="+mj-lt"/>
              <a:buAutoNum type="arabicPeriod"/>
            </a:pP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Apple stock price prediction</a:t>
            </a:r>
          </a:p>
          <a:p>
            <a:pPr indent="-457200" algn="l">
              <a:buFont typeface="+mj-lt"/>
              <a:buAutoNum type="arabicPeriod"/>
            </a:pP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Manual Surround AI</a:t>
            </a:r>
          </a:p>
          <a:p>
            <a:pPr indent="-457200" algn="l">
              <a:buFont typeface="+mj-lt"/>
              <a:buAutoNum type="arabicPeriod"/>
            </a:pP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Surround AI Framework Document</a:t>
            </a:r>
          </a:p>
          <a:p>
            <a:pPr marL="0" indent="0" algn="l"/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EPL prediction: -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Predictive model for </a:t>
            </a:r>
            <a:r>
              <a:rPr lang="en-A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EPL matches.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A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can help for predicting </a:t>
            </a:r>
            <a:r>
              <a:rPr lang="en-A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wining</a:t>
            </a:r>
            <a:r>
              <a:rPr lang="e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chance of </a:t>
            </a:r>
            <a:r>
              <a:rPr lang="en-A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team against another team.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A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Logistic regression to predict result. </a:t>
            </a:r>
          </a:p>
          <a:p>
            <a:pPr>
              <a:spcBef>
                <a:spcPts val="0"/>
              </a:spcBef>
            </a:pPr>
            <a:r>
              <a:rPr lang="en-A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created an algorithm using that we can generate a automatic mean to help prediction.</a:t>
            </a:r>
          </a:p>
          <a:p>
            <a:pPr>
              <a:spcBef>
                <a:spcPts val="0"/>
              </a:spcBef>
            </a:pPr>
            <a:endParaRPr lang="en-A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A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GitHub: -</a:t>
            </a:r>
          </a:p>
          <a:p>
            <a:pPr marL="0" indent="0">
              <a:buNone/>
            </a:pPr>
            <a:r>
              <a:rPr lang="en-AU" sz="1200" dirty="0">
                <a:hlinkClick r:id="rId3"/>
              </a:rPr>
              <a:t>https://github.com/skesineni1/Surround_AI_Suqad_2/tree/Skesineni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ind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315171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6"/>
          <p:cNvSpPr/>
          <p:nvPr/>
        </p:nvSpPr>
        <p:spPr>
          <a:xfrm>
            <a:off x="0" y="1307803"/>
            <a:ext cx="4029739" cy="301964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005" name="Google Shape;1005;p3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B4938-442D-4902-A5C3-399030CD73D0}"/>
              </a:ext>
            </a:extLst>
          </p:cNvPr>
          <p:cNvSpPr txBox="1"/>
          <p:nvPr/>
        </p:nvSpPr>
        <p:spPr>
          <a:xfrm>
            <a:off x="643467" y="395111"/>
            <a:ext cx="543450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AU" sz="42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 panose="020B0604020202020204" charset="0"/>
                <a:ea typeface="+mn-ea"/>
                <a:cs typeface="Arial"/>
                <a:sym typeface="Arial"/>
              </a:rPr>
              <a:t>Output of Example 1: - </a:t>
            </a:r>
          </a:p>
        </p:txBody>
      </p:sp>
      <p:sp>
        <p:nvSpPr>
          <p:cNvPr id="8" name="Google Shape;1003;p36">
            <a:extLst>
              <a:ext uri="{FF2B5EF4-FFF2-40B4-BE49-F238E27FC236}">
                <a16:creationId xmlns:a16="http://schemas.microsoft.com/office/drawing/2014/main" id="{FD17C618-E778-440D-A0BA-B4A0EC276A3B}"/>
              </a:ext>
            </a:extLst>
          </p:cNvPr>
          <p:cNvSpPr/>
          <p:nvPr/>
        </p:nvSpPr>
        <p:spPr>
          <a:xfrm>
            <a:off x="4081130" y="1307801"/>
            <a:ext cx="4029739" cy="301964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" name="Google Shape;1003;p36">
            <a:extLst>
              <a:ext uri="{FF2B5EF4-FFF2-40B4-BE49-F238E27FC236}">
                <a16:creationId xmlns:a16="http://schemas.microsoft.com/office/drawing/2014/main" id="{3DDD4909-F1AC-4EA4-BA62-CBE1166BDA7F}"/>
              </a:ext>
            </a:extLst>
          </p:cNvPr>
          <p:cNvSpPr/>
          <p:nvPr/>
        </p:nvSpPr>
        <p:spPr>
          <a:xfrm>
            <a:off x="8162263" y="1307802"/>
            <a:ext cx="4029739" cy="301964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98E514-89BA-409A-82EA-6A8308B20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8" y="1455066"/>
            <a:ext cx="3710763" cy="2268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73D2B-A8F3-4E8C-A40C-CEAD85CCD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88" y="1455066"/>
            <a:ext cx="3646968" cy="2272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EC222A-FFC9-471E-AAA6-47B5CA562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522" y="1455066"/>
            <a:ext cx="3703258" cy="2268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5FBE2C-0F1C-4C68-AFAB-A3B327701954}"/>
              </a:ext>
            </a:extLst>
          </p:cNvPr>
          <p:cNvSpPr txBox="1"/>
          <p:nvPr/>
        </p:nvSpPr>
        <p:spPr>
          <a:xfrm>
            <a:off x="361507" y="4816549"/>
            <a:ext cx="11334307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187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image(1) We can see the comparison of the real output and predicted output.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187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image(2)Confusion metrics of the result.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187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image(3) Output results of the tested data. </a:t>
            </a:r>
          </a:p>
        </p:txBody>
      </p:sp>
    </p:spTree>
    <p:extLst>
      <p:ext uri="{BB962C8B-B14F-4D97-AF65-F5344CB8AC3E}">
        <p14:creationId xmlns:p14="http://schemas.microsoft.com/office/powerpoint/2010/main" val="89661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Apple S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tock</a:t>
            </a: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price prediction: -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Predictive model for apple stock </a:t>
            </a:r>
            <a:r>
              <a:rPr lang="en-A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price.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A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can help stock market ananlys</a:t>
            </a:r>
            <a:r>
              <a:rPr lang="en-A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t, stakeholders and investors.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A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SVM we can predict a set of unclassified data. </a:t>
            </a:r>
          </a:p>
          <a:p>
            <a:pPr>
              <a:spcBef>
                <a:spcPts val="0"/>
              </a:spcBef>
            </a:pPr>
            <a:endParaRPr lang="en-A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A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GitHub: -</a:t>
            </a:r>
          </a:p>
          <a:p>
            <a:pPr marL="0" indent="0">
              <a:buNone/>
            </a:pPr>
            <a:r>
              <a:rPr lang="en-AU" sz="1200" dirty="0">
                <a:hlinkClick r:id="rId3"/>
              </a:rPr>
              <a:t>https://github.com/skesineni1/Surround_AI_Suqad_2/tree/Skesineni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1219170">
                <a:buClr>
                  <a:srgbClr val="000000"/>
                </a:buClr>
              </a:pPr>
              <a:t>6</a:t>
            </a:fld>
            <a:endParaRPr ker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6"/>
          <p:cNvSpPr/>
          <p:nvPr/>
        </p:nvSpPr>
        <p:spPr>
          <a:xfrm>
            <a:off x="4323645" y="1087249"/>
            <a:ext cx="7529689" cy="552804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4" name="Google Shape;1004;p36"/>
          <p:cNvSpPr/>
          <p:nvPr/>
        </p:nvSpPr>
        <p:spPr>
          <a:xfrm>
            <a:off x="5164953" y="1355003"/>
            <a:ext cx="5934400" cy="3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333" kern="0">
              <a:solidFill>
                <a:srgbClr val="99999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5" name="Google Shape;1005;p3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1867" kern="0"/>
              <a:pPr defTabSz="1219170">
                <a:buClr>
                  <a:srgbClr val="000000"/>
                </a:buClr>
              </a:pPr>
              <a:t>7</a:t>
            </a:fld>
            <a:endParaRPr sz="1867" kern="0"/>
          </a:p>
        </p:txBody>
      </p:sp>
      <p:sp>
        <p:nvSpPr>
          <p:cNvPr id="1006" name="Google Shape;1006;p36"/>
          <p:cNvSpPr txBox="1">
            <a:spLocks noGrp="1"/>
          </p:cNvSpPr>
          <p:nvPr>
            <p:ph type="body" idx="4294967295"/>
          </p:nvPr>
        </p:nvSpPr>
        <p:spPr>
          <a:xfrm>
            <a:off x="609600" y="1524000"/>
            <a:ext cx="3178000" cy="45684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AU" b="1" dirty="0"/>
              <a:t>We can see the data prediction points in the output they are predicting the upcoming prices of stock.</a:t>
            </a: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B4938-442D-4902-A5C3-399030CD73D0}"/>
              </a:ext>
            </a:extLst>
          </p:cNvPr>
          <p:cNvSpPr txBox="1"/>
          <p:nvPr/>
        </p:nvSpPr>
        <p:spPr>
          <a:xfrm>
            <a:off x="643467" y="395111"/>
            <a:ext cx="618310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AU" sz="4267" b="1" kern="0" dirty="0">
                <a:solidFill>
                  <a:srgbClr val="FFFFFF"/>
                </a:solidFill>
                <a:latin typeface="Titillium Web" panose="020B0604020202020204" charset="0"/>
                <a:cs typeface="Arial"/>
                <a:sym typeface="Arial"/>
              </a:rPr>
              <a:t>Output of Example 2: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B116D-28F2-4FE7-92C2-9C471DBB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8" y="1375839"/>
            <a:ext cx="6935972" cy="41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5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830033" y="2655767"/>
            <a:ext cx="65320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dirty="0"/>
              <a:t>Thank You!!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306</Words>
  <Application>Microsoft Office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Barlow</vt:lpstr>
      <vt:lpstr>Barlow Light</vt:lpstr>
      <vt:lpstr>Calibri</vt:lpstr>
      <vt:lpstr>Hind</vt:lpstr>
      <vt:lpstr>Miriam Libre</vt:lpstr>
      <vt:lpstr>Tahoma</vt:lpstr>
      <vt:lpstr>Titillium Web</vt:lpstr>
      <vt:lpstr>Titillium Web ExtraLight</vt:lpstr>
      <vt:lpstr>Wingdings</vt:lpstr>
      <vt:lpstr>Work Sans</vt:lpstr>
      <vt:lpstr>Thaliard template</vt:lpstr>
      <vt:lpstr>Roderigo template</vt:lpstr>
      <vt:lpstr>Dumaine</vt:lpstr>
      <vt:lpstr>Surround</vt:lpstr>
      <vt:lpstr>Introduction to Surround: -</vt:lpstr>
      <vt:lpstr>Deliverables: - </vt:lpstr>
      <vt:lpstr>EPL prediction: -</vt:lpstr>
      <vt:lpstr>PowerPoint Presentation</vt:lpstr>
      <vt:lpstr>Apple Stock price prediction: -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Surround</dc:title>
  <dc:creator>DHRUV MILANKUMAR BHATT</dc:creator>
  <cp:lastModifiedBy>DHRUV MILANKUMAR BHATT</cp:lastModifiedBy>
  <cp:revision>17</cp:revision>
  <dcterms:created xsi:type="dcterms:W3CDTF">2019-05-23T03:42:47Z</dcterms:created>
  <dcterms:modified xsi:type="dcterms:W3CDTF">2019-05-24T03:36:03Z</dcterms:modified>
</cp:coreProperties>
</file>