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22d8df9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b122d8df92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122d8df92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b122d8df92_2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122d8df92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b122d8df92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122d8df92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b122d8df92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12315795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b123157959_1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122d8df92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b122d8df92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122d8df92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b122d8df92_2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122d8df92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b122d8df92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122d8df92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b122d8df92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122d8df92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b122d8df92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122d8df92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b122d8df92_2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22d8df92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b122d8df92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123157959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123157959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123157959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123157959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12315795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12315795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123157959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123157959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122d8df92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b122d8df92_2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22d8df92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b122d8df92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22d8df92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b122d8df92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122d8df92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b122d8df92_2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22d8df92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b122d8df92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22d8df92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b122d8df92_2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122d8df92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b122d8df92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22d8df92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b122d8df92_2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58" name="Shape 58"/>
        <p:cNvGrpSpPr/>
        <p:nvPr/>
      </p:nvGrpSpPr>
      <p:grpSpPr>
        <a:xfrm>
          <a:off x="0" y="0"/>
          <a:ext cx="0" cy="0"/>
          <a:chOff x="0" y="0"/>
          <a:chExt cx="0" cy="0"/>
        </a:xfrm>
      </p:grpSpPr>
      <p:sp>
        <p:nvSpPr>
          <p:cNvPr id="59" name="Google Shape;59;p14"/>
          <p:cNvSpPr txBox="1"/>
          <p:nvPr>
            <p:ph idx="10" type="dt"/>
          </p:nvPr>
        </p:nvSpPr>
        <p:spPr>
          <a:xfrm>
            <a:off x="15103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869657"/>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723295" y="486775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body"/>
          </p:nvPr>
        </p:nvSpPr>
        <p:spPr>
          <a:xfrm>
            <a:off x="518199" y="3305175"/>
            <a:ext cx="8229600" cy="428625"/>
          </a:xfrm>
          <a:prstGeom prst="rect">
            <a:avLst/>
          </a:prstGeom>
          <a:noFill/>
          <a:ln>
            <a:noFill/>
          </a:ln>
        </p:spPr>
        <p:txBody>
          <a:bodyPr anchorCtr="0" anchor="b" bIns="45700" lIns="91425" spcFirstLastPara="1" rIns="91425" wrap="square" tIns="45700">
            <a:noAutofit/>
          </a:bodyPr>
          <a:lstStyle>
            <a:lvl1pPr indent="-228600" lvl="0" marL="457200" algn="l">
              <a:spcBef>
                <a:spcPts val="320"/>
              </a:spcBef>
              <a:spcAft>
                <a:spcPts val="0"/>
              </a:spcAft>
              <a:buSzPts val="1600"/>
              <a:buFont typeface="Calibri"/>
              <a:buNone/>
              <a:defRPr sz="1600">
                <a:solidFill>
                  <a:srgbClr val="1B8BD5"/>
                </a:solidFill>
              </a:defRPr>
            </a:lvl1pPr>
            <a:lvl2pPr indent="-228600" lvl="1" marL="914400" algn="l">
              <a:spcBef>
                <a:spcPts val="360"/>
              </a:spcBef>
              <a:spcAft>
                <a:spcPts val="0"/>
              </a:spcAft>
              <a:buSzPts val="1800"/>
              <a:buFont typeface="Arial"/>
              <a:buNone/>
              <a:defRPr sz="1800">
                <a:solidFill>
                  <a:srgbClr val="888888"/>
                </a:solidFill>
              </a:defRPr>
            </a:lvl2pPr>
            <a:lvl3pPr indent="-228600" lvl="2" marL="1371600" algn="l">
              <a:spcBef>
                <a:spcPts val="320"/>
              </a:spcBef>
              <a:spcAft>
                <a:spcPts val="0"/>
              </a:spcAft>
              <a:buSzPts val="1600"/>
              <a:buFont typeface="Arial"/>
              <a:buNone/>
              <a:defRPr sz="1600">
                <a:solidFill>
                  <a:srgbClr val="888888"/>
                </a:solidFill>
              </a:defRPr>
            </a:lvl3pPr>
            <a:lvl4pPr indent="-228600" lvl="3" marL="1828800" algn="l">
              <a:spcBef>
                <a:spcPts val="280"/>
              </a:spcBef>
              <a:spcAft>
                <a:spcPts val="0"/>
              </a:spcAft>
              <a:buSzPts val="1400"/>
              <a:buFont typeface="Arial"/>
              <a:buNone/>
              <a:defRPr sz="1400">
                <a:solidFill>
                  <a:srgbClr val="888888"/>
                </a:solidFill>
              </a:defRPr>
            </a:lvl4pPr>
            <a:lvl5pPr indent="-228600" lvl="4" marL="2286000" algn="l">
              <a:spcBef>
                <a:spcPts val="280"/>
              </a:spcBef>
              <a:spcAft>
                <a:spcPts val="0"/>
              </a:spcAft>
              <a:buSzPts val="1400"/>
              <a:buFont typeface="Arial"/>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3" name="Google Shape;63;p14"/>
          <p:cNvSpPr txBox="1"/>
          <p:nvPr>
            <p:ph type="title"/>
          </p:nvPr>
        </p:nvSpPr>
        <p:spPr>
          <a:xfrm>
            <a:off x="518199" y="2008582"/>
            <a:ext cx="8229600" cy="129659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2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4" name="Google Shape;64;p14"/>
          <p:cNvCxnSpPr/>
          <p:nvPr/>
        </p:nvCxnSpPr>
        <p:spPr>
          <a:xfrm>
            <a:off x="623680" y="3305175"/>
            <a:ext cx="7666919" cy="0"/>
          </a:xfrm>
          <a:prstGeom prst="straightConnector1">
            <a:avLst/>
          </a:prstGeom>
          <a:noFill/>
          <a:ln cap="flat" cmpd="sng" w="25400">
            <a:solidFill>
              <a:srgbClr val="538CD5"/>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5" name="Shape 65"/>
        <p:cNvGrpSpPr/>
        <p:nvPr/>
      </p:nvGrpSpPr>
      <p:grpSpPr>
        <a:xfrm>
          <a:off x="0" y="0"/>
          <a:ext cx="0" cy="0"/>
          <a:chOff x="0" y="0"/>
          <a:chExt cx="0" cy="0"/>
        </a:xfrm>
      </p:grpSpPr>
      <p:sp>
        <p:nvSpPr>
          <p:cNvPr id="66" name="Google Shape;66;p15"/>
          <p:cNvSpPr txBox="1"/>
          <p:nvPr>
            <p:ph idx="10" type="dt"/>
          </p:nvPr>
        </p:nvSpPr>
        <p:spPr>
          <a:xfrm>
            <a:off x="15103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869657"/>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723295" y="4867751"/>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ph idx="1" type="body"/>
          </p:nvPr>
        </p:nvSpPr>
        <p:spPr>
          <a:xfrm>
            <a:off x="518199" y="161746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320"/>
              </a:spcBef>
              <a:spcAft>
                <a:spcPts val="0"/>
              </a:spcAft>
              <a:buSzPts val="1600"/>
              <a:buFont typeface="Calibri"/>
              <a:buNone/>
              <a:defRPr sz="1600">
                <a:solidFill>
                  <a:srgbClr val="1B8BD5"/>
                </a:solidFill>
              </a:defRPr>
            </a:lvl1pPr>
            <a:lvl2pPr indent="-228600" lvl="1" marL="914400" algn="l">
              <a:spcBef>
                <a:spcPts val="360"/>
              </a:spcBef>
              <a:spcAft>
                <a:spcPts val="0"/>
              </a:spcAft>
              <a:buSzPts val="1800"/>
              <a:buFont typeface="Arial"/>
              <a:buNone/>
              <a:defRPr sz="1800">
                <a:solidFill>
                  <a:srgbClr val="888888"/>
                </a:solidFill>
              </a:defRPr>
            </a:lvl2pPr>
            <a:lvl3pPr indent="-228600" lvl="2" marL="1371600" algn="l">
              <a:spcBef>
                <a:spcPts val="320"/>
              </a:spcBef>
              <a:spcAft>
                <a:spcPts val="0"/>
              </a:spcAft>
              <a:buSzPts val="1600"/>
              <a:buFont typeface="Arial"/>
              <a:buNone/>
              <a:defRPr sz="1600">
                <a:solidFill>
                  <a:srgbClr val="888888"/>
                </a:solidFill>
              </a:defRPr>
            </a:lvl3pPr>
            <a:lvl4pPr indent="-228600" lvl="3" marL="1828800" algn="l">
              <a:spcBef>
                <a:spcPts val="280"/>
              </a:spcBef>
              <a:spcAft>
                <a:spcPts val="0"/>
              </a:spcAft>
              <a:buSzPts val="1400"/>
              <a:buFont typeface="Arial"/>
              <a:buNone/>
              <a:defRPr sz="1400">
                <a:solidFill>
                  <a:srgbClr val="888888"/>
                </a:solidFill>
              </a:defRPr>
            </a:lvl4pPr>
            <a:lvl5pPr indent="-228600" lvl="4" marL="2286000" algn="l">
              <a:spcBef>
                <a:spcPts val="280"/>
              </a:spcBef>
              <a:spcAft>
                <a:spcPts val="0"/>
              </a:spcAft>
              <a:buSzPts val="1400"/>
              <a:buFont typeface="Arial"/>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0" name="Google Shape;70;p15"/>
          <p:cNvSpPr txBox="1"/>
          <p:nvPr>
            <p:ph type="title"/>
          </p:nvPr>
        </p:nvSpPr>
        <p:spPr>
          <a:xfrm>
            <a:off x="518199" y="2738774"/>
            <a:ext cx="8229600" cy="857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2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1" name="Google Shape;71;p15"/>
          <p:cNvCxnSpPr/>
          <p:nvPr/>
        </p:nvCxnSpPr>
        <p:spPr>
          <a:xfrm>
            <a:off x="623680" y="3305175"/>
            <a:ext cx="7666919" cy="0"/>
          </a:xfrm>
          <a:prstGeom prst="straightConnector1">
            <a:avLst/>
          </a:prstGeom>
          <a:noFill/>
          <a:ln cap="flat" cmpd="sng" w="25400">
            <a:solidFill>
              <a:srgbClr val="538CD5"/>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F243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F243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8"/>
          <p:cNvSpPr txBox="1"/>
          <p:nvPr>
            <p:ph idx="1" type="body"/>
          </p:nvPr>
        </p:nvSpPr>
        <p:spPr>
          <a:xfrm>
            <a:off x="457200" y="1200151"/>
            <a:ext cx="8331656"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F243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2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F243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80"/>
              </a:spcBef>
              <a:spcAft>
                <a:spcPts val="0"/>
              </a:spcAft>
              <a:buSzPts val="2400"/>
              <a:buNone/>
              <a:defRPr>
                <a:solidFill>
                  <a:srgbClr val="888888"/>
                </a:solidFill>
              </a:defRPr>
            </a:lvl4pPr>
            <a:lvl5pPr lvl="4" algn="ctr">
              <a:spcBef>
                <a:spcPts val="48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1" name="Google Shape;101;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2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F243E"/>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7" name="Google Shape;107;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F243E"/>
              </a:buClr>
              <a:buSzPts val="2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3" name="Google Shape;113;p2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4" name="Google Shape;114;p2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5" name="Google Shape;115;p2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6" name="Google Shape;116;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F243E"/>
              </a:buClr>
              <a:buSzPts val="1800"/>
              <a:buFont typeface="Calibri"/>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26" name="Google Shape;126;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7" name="Google Shape;127;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0" name="Shape 130"/>
        <p:cNvGrpSpPr/>
        <p:nvPr/>
      </p:nvGrpSpPr>
      <p:grpSpPr>
        <a:xfrm>
          <a:off x="0" y="0"/>
          <a:ext cx="0" cy="0"/>
          <a:chOff x="0" y="0"/>
          <a:chExt cx="0" cy="0"/>
        </a:xfrm>
      </p:grpSpPr>
      <p:sp>
        <p:nvSpPr>
          <p:cNvPr id="131" name="Google Shape;131;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F243E"/>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538CD5"/>
              </a:buClr>
              <a:buSzPts val="3200"/>
              <a:buFont typeface="Merriweather Sans"/>
              <a:buNone/>
              <a:defRPr b="0" i="0" sz="3200" u="none" cap="none" strike="noStrike">
                <a:solidFill>
                  <a:srgbClr val="17365D"/>
                </a:solidFill>
                <a:latin typeface="Calibri"/>
                <a:ea typeface="Calibri"/>
                <a:cs typeface="Calibri"/>
                <a:sym typeface="Calibri"/>
              </a:defRPr>
            </a:lvl1pPr>
            <a:lvl2pPr lvl="1" marR="0" rtl="0" algn="l">
              <a:spcBef>
                <a:spcPts val="560"/>
              </a:spcBef>
              <a:spcAft>
                <a:spcPts val="0"/>
              </a:spcAft>
              <a:buClr>
                <a:srgbClr val="538CD5"/>
              </a:buClr>
              <a:buSzPts val="2800"/>
              <a:buFont typeface="Merriweather Sans"/>
              <a:buNone/>
              <a:defRPr b="0" i="0" sz="2800" u="none" cap="none" strike="noStrike">
                <a:solidFill>
                  <a:srgbClr val="17365D"/>
                </a:solidFill>
                <a:latin typeface="Calibri"/>
                <a:ea typeface="Calibri"/>
                <a:cs typeface="Calibri"/>
                <a:sym typeface="Calibri"/>
              </a:defRPr>
            </a:lvl2pPr>
            <a:lvl3pPr lvl="2" marR="0" rtl="0" algn="l">
              <a:spcBef>
                <a:spcPts val="480"/>
              </a:spcBef>
              <a:spcAft>
                <a:spcPts val="0"/>
              </a:spcAft>
              <a:buClr>
                <a:srgbClr val="538CD5"/>
              </a:buClr>
              <a:buSzPts val="2400"/>
              <a:buFont typeface="Merriweather Sans"/>
              <a:buNone/>
              <a:defRPr b="0" i="0" sz="2400" u="none" cap="none" strike="noStrike">
                <a:solidFill>
                  <a:srgbClr val="17365D"/>
                </a:solidFill>
                <a:latin typeface="Calibri"/>
                <a:ea typeface="Calibri"/>
                <a:cs typeface="Calibri"/>
                <a:sym typeface="Calibri"/>
              </a:defRPr>
            </a:lvl3pPr>
            <a:lvl4pPr lvl="3" marR="0" rtl="0" algn="l">
              <a:spcBef>
                <a:spcPts val="400"/>
              </a:spcBef>
              <a:spcAft>
                <a:spcPts val="0"/>
              </a:spcAft>
              <a:buClr>
                <a:srgbClr val="538CD5"/>
              </a:buClr>
              <a:buSzPts val="2000"/>
              <a:buFont typeface="Merriweather Sans"/>
              <a:buNone/>
              <a:defRPr b="0" i="0" sz="2000" u="none" cap="none" strike="noStrike">
                <a:solidFill>
                  <a:srgbClr val="17365D"/>
                </a:solidFill>
                <a:latin typeface="Calibri"/>
                <a:ea typeface="Calibri"/>
                <a:cs typeface="Calibri"/>
                <a:sym typeface="Calibri"/>
              </a:defRPr>
            </a:lvl4pPr>
            <a:lvl5pPr lvl="4" marR="0" rtl="0" algn="l">
              <a:spcBef>
                <a:spcPts val="400"/>
              </a:spcBef>
              <a:spcAft>
                <a:spcPts val="0"/>
              </a:spcAft>
              <a:buClr>
                <a:srgbClr val="538CD5"/>
              </a:buClr>
              <a:buSzPts val="2000"/>
              <a:buFont typeface="Merriweather Sans"/>
              <a:buNone/>
              <a:defRPr b="0" i="0" sz="2000" u="none" cap="none" strike="noStrike">
                <a:solidFill>
                  <a:srgbClr val="17365D"/>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3" name="Google Shape;133;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4" name="Google Shape;134;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gif"/><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gif"/><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UCLAAndersonPPTBegin.gif"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457200" y="4451748"/>
            <a:ext cx="1480185" cy="285750"/>
          </a:xfrm>
          <a:prstGeom prst="rect">
            <a:avLst/>
          </a:prstGeom>
          <a:noFill/>
          <a:ln>
            <a:noFill/>
          </a:ln>
        </p:spPr>
      </p:pic>
      <p:sp>
        <p:nvSpPr>
          <p:cNvPr id="53" name="Google Shape;53;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627296" y="1063229"/>
            <a:ext cx="7934131" cy="353139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1B8BD5"/>
              </a:buClr>
              <a:buSzPts val="2400"/>
              <a:buFont typeface="Calibri"/>
              <a:buNone/>
              <a:defRPr b="0" i="0" sz="2400" u="none" cap="none" strike="noStrike">
                <a:solidFill>
                  <a:srgbClr val="17365D"/>
                </a:solidFill>
                <a:latin typeface="Calibri"/>
                <a:ea typeface="Calibri"/>
                <a:cs typeface="Calibri"/>
                <a:sym typeface="Calibri"/>
              </a:defRPr>
            </a:lvl1pPr>
            <a:lvl2pPr indent="-228600" lvl="1" marL="914400" marR="0" rtl="0" algn="l">
              <a:spcBef>
                <a:spcPts val="560"/>
              </a:spcBef>
              <a:spcAft>
                <a:spcPts val="0"/>
              </a:spcAft>
              <a:buClr>
                <a:srgbClr val="1B8BD5"/>
              </a:buClr>
              <a:buSzPts val="2800"/>
              <a:buFont typeface="Arial"/>
              <a:buNone/>
              <a:defRPr b="0" i="0" sz="2800" u="none" cap="none" strike="noStrike">
                <a:solidFill>
                  <a:srgbClr val="17365D"/>
                </a:solidFill>
                <a:latin typeface="Arial"/>
                <a:ea typeface="Arial"/>
                <a:cs typeface="Arial"/>
                <a:sym typeface="Arial"/>
              </a:defRPr>
            </a:lvl2pPr>
            <a:lvl3pPr indent="-228600" lvl="2" marL="1371600" marR="0" rtl="0" algn="l">
              <a:spcBef>
                <a:spcPts val="480"/>
              </a:spcBef>
              <a:spcAft>
                <a:spcPts val="0"/>
              </a:spcAft>
              <a:buClr>
                <a:srgbClr val="1B8BD5"/>
              </a:buClr>
              <a:buSzPts val="2400"/>
              <a:buFont typeface="Arial"/>
              <a:buNone/>
              <a:defRPr b="0" i="0" sz="2400" u="none" cap="none" strike="noStrike">
                <a:solidFill>
                  <a:srgbClr val="17365D"/>
                </a:solidFill>
                <a:latin typeface="Arial"/>
                <a:ea typeface="Arial"/>
                <a:cs typeface="Arial"/>
                <a:sym typeface="Arial"/>
              </a:defRPr>
            </a:lvl3pPr>
            <a:lvl4pPr indent="-228600" lvl="3" marL="1828800" marR="0" rtl="0" algn="l">
              <a:spcBef>
                <a:spcPts val="400"/>
              </a:spcBef>
              <a:spcAft>
                <a:spcPts val="0"/>
              </a:spcAft>
              <a:buClr>
                <a:srgbClr val="1B8BD5"/>
              </a:buClr>
              <a:buSzPts val="2000"/>
              <a:buFont typeface="Arial"/>
              <a:buNone/>
              <a:defRPr b="0" i="0" sz="2000" u="none" cap="none" strike="noStrike">
                <a:solidFill>
                  <a:srgbClr val="17365D"/>
                </a:solidFill>
                <a:latin typeface="Arial"/>
                <a:ea typeface="Arial"/>
                <a:cs typeface="Arial"/>
                <a:sym typeface="Arial"/>
              </a:defRPr>
            </a:lvl4pPr>
            <a:lvl5pPr indent="-228600" lvl="4" marL="2286000" marR="0" rtl="0" algn="l">
              <a:spcBef>
                <a:spcPts val="400"/>
              </a:spcBef>
              <a:spcAft>
                <a:spcPts val="0"/>
              </a:spcAft>
              <a:buClr>
                <a:srgbClr val="1B8BD5"/>
              </a:buClr>
              <a:buSzPts val="2000"/>
              <a:buFont typeface="Arial"/>
              <a:buNone/>
              <a:defRPr b="0" i="0" sz="2000" u="none" cap="none" strike="noStrike">
                <a:solidFill>
                  <a:srgbClr val="17365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13"/>
          <p:cNvSpPr txBox="1"/>
          <p:nvPr>
            <p:ph idx="10" type="dt"/>
          </p:nvPr>
        </p:nvSpPr>
        <p:spPr>
          <a:xfrm>
            <a:off x="15103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3124200" y="4869657"/>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8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6723295" y="4867751"/>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595959"/>
                </a:solidFill>
                <a:latin typeface="Trebuchet MS"/>
                <a:ea typeface="Trebuchet MS"/>
                <a:cs typeface="Trebuchet MS"/>
                <a:sym typeface="Trebuchet MS"/>
              </a:defRPr>
            </a:lvl1pPr>
            <a:lvl2pPr indent="0" lvl="1" marL="0" marR="0" rtl="0" algn="r">
              <a:spcBef>
                <a:spcPts val="0"/>
              </a:spcBef>
              <a:buNone/>
              <a:defRPr b="0" i="0" sz="1000" u="none" cap="none" strike="noStrike">
                <a:solidFill>
                  <a:srgbClr val="595959"/>
                </a:solidFill>
                <a:latin typeface="Trebuchet MS"/>
                <a:ea typeface="Trebuchet MS"/>
                <a:cs typeface="Trebuchet MS"/>
                <a:sym typeface="Trebuchet MS"/>
              </a:defRPr>
            </a:lvl2pPr>
            <a:lvl3pPr indent="0" lvl="2" marL="0" marR="0" rtl="0" algn="r">
              <a:spcBef>
                <a:spcPts val="0"/>
              </a:spcBef>
              <a:buNone/>
              <a:defRPr b="0" i="0" sz="1000" u="none" cap="none" strike="noStrike">
                <a:solidFill>
                  <a:srgbClr val="595959"/>
                </a:solidFill>
                <a:latin typeface="Trebuchet MS"/>
                <a:ea typeface="Trebuchet MS"/>
                <a:cs typeface="Trebuchet MS"/>
                <a:sym typeface="Trebuchet MS"/>
              </a:defRPr>
            </a:lvl3pPr>
            <a:lvl4pPr indent="0" lvl="3" marL="0" marR="0" rtl="0" algn="r">
              <a:spcBef>
                <a:spcPts val="0"/>
              </a:spcBef>
              <a:buNone/>
              <a:defRPr b="0" i="0" sz="1000" u="none" cap="none" strike="noStrike">
                <a:solidFill>
                  <a:srgbClr val="595959"/>
                </a:solidFill>
                <a:latin typeface="Trebuchet MS"/>
                <a:ea typeface="Trebuchet MS"/>
                <a:cs typeface="Trebuchet MS"/>
                <a:sym typeface="Trebuchet MS"/>
              </a:defRPr>
            </a:lvl4pPr>
            <a:lvl5pPr indent="0" lvl="4" marL="0" marR="0" rtl="0" algn="r">
              <a:spcBef>
                <a:spcPts val="0"/>
              </a:spcBef>
              <a:buNone/>
              <a:defRPr b="0" i="0" sz="1000" u="none" cap="none" strike="noStrike">
                <a:solidFill>
                  <a:srgbClr val="595959"/>
                </a:solidFill>
                <a:latin typeface="Trebuchet MS"/>
                <a:ea typeface="Trebuchet MS"/>
                <a:cs typeface="Trebuchet MS"/>
                <a:sym typeface="Trebuchet MS"/>
              </a:defRPr>
            </a:lvl5pPr>
            <a:lvl6pPr indent="0" lvl="5" marL="0" marR="0" rtl="0" algn="r">
              <a:spcBef>
                <a:spcPts val="0"/>
              </a:spcBef>
              <a:buNone/>
              <a:defRPr b="0" i="0" sz="1000" u="none" cap="none" strike="noStrike">
                <a:solidFill>
                  <a:srgbClr val="595959"/>
                </a:solidFill>
                <a:latin typeface="Trebuchet MS"/>
                <a:ea typeface="Trebuchet MS"/>
                <a:cs typeface="Trebuchet MS"/>
                <a:sym typeface="Trebuchet MS"/>
              </a:defRPr>
            </a:lvl6pPr>
            <a:lvl7pPr indent="0" lvl="6" marL="0" marR="0" rtl="0" algn="r">
              <a:spcBef>
                <a:spcPts val="0"/>
              </a:spcBef>
              <a:buNone/>
              <a:defRPr b="0" i="0" sz="1000" u="none" cap="none" strike="noStrike">
                <a:solidFill>
                  <a:srgbClr val="595959"/>
                </a:solidFill>
                <a:latin typeface="Trebuchet MS"/>
                <a:ea typeface="Trebuchet MS"/>
                <a:cs typeface="Trebuchet MS"/>
                <a:sym typeface="Trebuchet MS"/>
              </a:defRPr>
            </a:lvl7pPr>
            <a:lvl8pPr indent="0" lvl="7" marL="0" marR="0" rtl="0" algn="r">
              <a:spcBef>
                <a:spcPts val="0"/>
              </a:spcBef>
              <a:buNone/>
              <a:defRPr b="0" i="0" sz="1000" u="none" cap="none" strike="noStrike">
                <a:solidFill>
                  <a:srgbClr val="595959"/>
                </a:solidFill>
                <a:latin typeface="Trebuchet MS"/>
                <a:ea typeface="Trebuchet MS"/>
                <a:cs typeface="Trebuchet MS"/>
                <a:sym typeface="Trebuchet MS"/>
              </a:defRPr>
            </a:lvl8pPr>
            <a:lvl9pPr indent="0" lvl="8" marL="0" marR="0" rtl="0" algn="r">
              <a:spcBef>
                <a:spcPts val="0"/>
              </a:spcBef>
              <a:buNone/>
              <a:defRPr b="0" i="0" sz="1000" u="none" cap="none" strike="noStrike">
                <a:solidFill>
                  <a:srgbClr val="59595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1">
            <a:alphaModFix/>
          </a:blip>
          <a:srcRect b="0" l="0" r="0" t="0"/>
          <a:stretch/>
        </p:blipFill>
        <p:spPr>
          <a:xfrm>
            <a:off x="-810698" y="-1"/>
            <a:ext cx="9954698" cy="4782311"/>
          </a:xfrm>
          <a:prstGeom prst="rect">
            <a:avLst/>
          </a:prstGeom>
          <a:noFill/>
          <a:ln>
            <a:noFill/>
          </a:ln>
        </p:spPr>
      </p:pic>
      <p:sp>
        <p:nvSpPr>
          <p:cNvPr id="74" name="Google Shape;74;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F243E"/>
              </a:buClr>
              <a:buSzPts val="2800"/>
              <a:buFont typeface="Calibri"/>
              <a:buNone/>
              <a:defRPr b="1" i="0" sz="2800" u="none" cap="none" strike="noStrike">
                <a:solidFill>
                  <a:srgbClr val="0F243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6"/>
          <p:cNvSpPr txBox="1"/>
          <p:nvPr>
            <p:ph idx="1" type="body"/>
          </p:nvPr>
        </p:nvSpPr>
        <p:spPr>
          <a:xfrm>
            <a:off x="457200" y="1200151"/>
            <a:ext cx="8331656"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538CD5"/>
              </a:buClr>
              <a:buSzPts val="2400"/>
              <a:buFont typeface="Merriweather Sans"/>
              <a:buChar char="»"/>
              <a:defRPr b="0" i="0" sz="2400" u="none" cap="none" strike="noStrike">
                <a:solidFill>
                  <a:srgbClr val="17365D"/>
                </a:solidFill>
                <a:latin typeface="Calibri"/>
                <a:ea typeface="Calibri"/>
                <a:cs typeface="Calibri"/>
                <a:sym typeface="Calibri"/>
              </a:defRPr>
            </a:lvl1pPr>
            <a:lvl2pPr indent="-381000" lvl="1" marL="914400" marR="0" rtl="0" algn="l">
              <a:spcBef>
                <a:spcPts val="480"/>
              </a:spcBef>
              <a:spcAft>
                <a:spcPts val="0"/>
              </a:spcAft>
              <a:buClr>
                <a:srgbClr val="538CD5"/>
              </a:buClr>
              <a:buSzPts val="2400"/>
              <a:buFont typeface="Merriweather Sans"/>
              <a:buChar char="»"/>
              <a:defRPr b="0" i="0" sz="2400" u="none" cap="none" strike="noStrike">
                <a:solidFill>
                  <a:srgbClr val="17365D"/>
                </a:solidFill>
                <a:latin typeface="Calibri"/>
                <a:ea typeface="Calibri"/>
                <a:cs typeface="Calibri"/>
                <a:sym typeface="Calibri"/>
              </a:defRPr>
            </a:lvl2pPr>
            <a:lvl3pPr indent="-381000" lvl="2" marL="1371600" marR="0" rtl="0" algn="l">
              <a:spcBef>
                <a:spcPts val="480"/>
              </a:spcBef>
              <a:spcAft>
                <a:spcPts val="0"/>
              </a:spcAft>
              <a:buClr>
                <a:srgbClr val="538CD5"/>
              </a:buClr>
              <a:buSzPts val="2400"/>
              <a:buFont typeface="Merriweather Sans"/>
              <a:buChar char="»"/>
              <a:defRPr b="0" i="0" sz="2400" u="none" cap="none" strike="noStrike">
                <a:solidFill>
                  <a:srgbClr val="17365D"/>
                </a:solidFill>
                <a:latin typeface="Calibri"/>
                <a:ea typeface="Calibri"/>
                <a:cs typeface="Calibri"/>
                <a:sym typeface="Calibri"/>
              </a:defRPr>
            </a:lvl3pPr>
            <a:lvl4pPr indent="-381000" lvl="3" marL="1828800" marR="0" rtl="0" algn="l">
              <a:spcBef>
                <a:spcPts val="480"/>
              </a:spcBef>
              <a:spcAft>
                <a:spcPts val="0"/>
              </a:spcAft>
              <a:buClr>
                <a:srgbClr val="538CD5"/>
              </a:buClr>
              <a:buSzPts val="2400"/>
              <a:buFont typeface="Merriweather Sans"/>
              <a:buChar char="»"/>
              <a:defRPr b="0" i="0" sz="2400" u="none" cap="none" strike="noStrike">
                <a:solidFill>
                  <a:srgbClr val="17365D"/>
                </a:solidFill>
                <a:latin typeface="Calibri"/>
                <a:ea typeface="Calibri"/>
                <a:cs typeface="Calibri"/>
                <a:sym typeface="Calibri"/>
              </a:defRPr>
            </a:lvl4pPr>
            <a:lvl5pPr indent="-381000" lvl="4" marL="2286000" marR="0" rtl="0" algn="l">
              <a:spcBef>
                <a:spcPts val="480"/>
              </a:spcBef>
              <a:spcAft>
                <a:spcPts val="0"/>
              </a:spcAft>
              <a:buClr>
                <a:srgbClr val="538CD5"/>
              </a:buClr>
              <a:buSzPts val="2400"/>
              <a:buFont typeface="Merriweather Sans"/>
              <a:buChar char="»"/>
              <a:defRPr b="0" i="0" sz="2400" u="none" cap="none" strike="noStrike">
                <a:solidFill>
                  <a:srgbClr val="17365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AndersonLogo_TITN.gif" id="79" name="Google Shape;79;p16"/>
          <p:cNvPicPr preferRelativeResize="0"/>
          <p:nvPr/>
        </p:nvPicPr>
        <p:blipFill rotWithShape="1">
          <a:blip r:embed="rId2">
            <a:alphaModFix/>
          </a:blip>
          <a:srcRect b="0" l="0" r="0" t="0"/>
          <a:stretch/>
        </p:blipFill>
        <p:spPr>
          <a:xfrm>
            <a:off x="1205668" y="4648286"/>
            <a:ext cx="1646382" cy="3289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614843" y="951571"/>
            <a:ext cx="8310279" cy="176313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400"/>
              <a:buFont typeface="Calibri"/>
              <a:buNone/>
            </a:pPr>
            <a:r>
              <a:rPr lang="en" sz="1400"/>
              <a:t>Guillermo Marin Bull</a:t>
            </a:r>
            <a:endParaRPr/>
          </a:p>
          <a:p>
            <a:pPr indent="0" lvl="0" marL="0" rtl="0" algn="l">
              <a:lnSpc>
                <a:spcPct val="90000"/>
              </a:lnSpc>
              <a:spcBef>
                <a:spcPts val="280"/>
              </a:spcBef>
              <a:spcAft>
                <a:spcPts val="0"/>
              </a:spcAft>
              <a:buSzPts val="1400"/>
              <a:buFont typeface="Calibri"/>
              <a:buNone/>
            </a:pPr>
            <a:r>
              <a:rPr lang="en" sz="1400"/>
              <a:t>Dhruv Chakervarti</a:t>
            </a:r>
            <a:endParaRPr/>
          </a:p>
          <a:p>
            <a:pPr indent="0" lvl="0" marL="0" rtl="0" algn="l">
              <a:lnSpc>
                <a:spcPct val="90000"/>
              </a:lnSpc>
              <a:spcBef>
                <a:spcPts val="280"/>
              </a:spcBef>
              <a:spcAft>
                <a:spcPts val="0"/>
              </a:spcAft>
              <a:buSzPts val="1400"/>
              <a:buFont typeface="Calibri"/>
              <a:buNone/>
            </a:pPr>
            <a:r>
              <a:rPr lang="en" sz="1400"/>
              <a:t>Naveen Varma Chekuri</a:t>
            </a:r>
            <a:endParaRPr/>
          </a:p>
          <a:p>
            <a:pPr indent="0" lvl="0" marL="0" rtl="0" algn="l">
              <a:lnSpc>
                <a:spcPct val="90000"/>
              </a:lnSpc>
              <a:spcBef>
                <a:spcPts val="280"/>
              </a:spcBef>
              <a:spcAft>
                <a:spcPts val="0"/>
              </a:spcAft>
              <a:buSzPts val="1400"/>
              <a:buFont typeface="Calibri"/>
              <a:buNone/>
            </a:pPr>
            <a:r>
              <a:rPr lang="en" sz="1400"/>
              <a:t>Aadithya Narayanan</a:t>
            </a:r>
            <a:endParaRPr/>
          </a:p>
          <a:p>
            <a:pPr indent="0" lvl="0" marL="0" rtl="0" algn="l">
              <a:lnSpc>
                <a:spcPct val="90000"/>
              </a:lnSpc>
              <a:spcBef>
                <a:spcPts val="280"/>
              </a:spcBef>
              <a:spcAft>
                <a:spcPts val="0"/>
              </a:spcAft>
              <a:buSzPts val="1400"/>
              <a:buFont typeface="Calibri"/>
              <a:buNone/>
            </a:pPr>
            <a:r>
              <a:t/>
            </a:r>
            <a:endParaRPr sz="1400"/>
          </a:p>
          <a:p>
            <a:pPr indent="0" lvl="0" marL="0" rtl="0" algn="l">
              <a:lnSpc>
                <a:spcPct val="90000"/>
              </a:lnSpc>
              <a:spcBef>
                <a:spcPts val="280"/>
              </a:spcBef>
              <a:spcAft>
                <a:spcPts val="0"/>
              </a:spcAft>
              <a:buSzPts val="1400"/>
              <a:buFont typeface="Calibri"/>
              <a:buNone/>
            </a:pPr>
            <a:r>
              <a:rPr lang="en" sz="1400" u="sng"/>
              <a:t>Advisor</a:t>
            </a:r>
            <a:r>
              <a:rPr lang="en" sz="1400"/>
              <a:t>: Professor Francis Longstaff</a:t>
            </a:r>
            <a:endParaRPr/>
          </a:p>
          <a:p>
            <a:pPr indent="0" lvl="0" marL="0" rtl="0" algn="l">
              <a:lnSpc>
                <a:spcPct val="90000"/>
              </a:lnSpc>
              <a:spcBef>
                <a:spcPts val="280"/>
              </a:spcBef>
              <a:spcAft>
                <a:spcPts val="0"/>
              </a:spcAft>
              <a:buSzPts val="1400"/>
              <a:buFont typeface="Calibri"/>
              <a:buNone/>
            </a:pPr>
            <a:r>
              <a:rPr lang="en" sz="1400" u="sng"/>
              <a:t>Company</a:t>
            </a:r>
            <a:r>
              <a:rPr lang="en" sz="1400"/>
              <a:t>: Western Asset Management</a:t>
            </a:r>
            <a:endParaRPr sz="1400" u="sng"/>
          </a:p>
        </p:txBody>
      </p:sp>
      <p:sp>
        <p:nvSpPr>
          <p:cNvPr id="142" name="Google Shape;142;p26"/>
          <p:cNvSpPr txBox="1"/>
          <p:nvPr>
            <p:ph type="title"/>
          </p:nvPr>
        </p:nvSpPr>
        <p:spPr>
          <a:xfrm>
            <a:off x="614842" y="2826219"/>
            <a:ext cx="7709231" cy="4286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160"/>
              <a:buFont typeface="Calibri"/>
              <a:buNone/>
            </a:pPr>
            <a:r>
              <a:rPr lang="en" sz="2160">
                <a:latin typeface="Calibri"/>
                <a:ea typeface="Calibri"/>
                <a:cs typeface="Calibri"/>
                <a:sym typeface="Calibri"/>
              </a:rPr>
              <a:t>FORECASTING THE YIELD CURVE</a:t>
            </a:r>
            <a:endParaRPr b="0" sz="216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IMPLEMENTATION</a:t>
            </a:r>
            <a:endParaRPr/>
          </a:p>
        </p:txBody>
      </p:sp>
      <p:sp>
        <p:nvSpPr>
          <p:cNvPr id="201" name="Google Shape;201;p35"/>
          <p:cNvSpPr txBox="1"/>
          <p:nvPr>
            <p:ph idx="1" type="body"/>
          </p:nvPr>
        </p:nvSpPr>
        <p:spPr>
          <a:xfrm>
            <a:off x="592372" y="1200151"/>
            <a:ext cx="7843962" cy="7717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Fitting this model into the data, we obtained the time series of each of the 4 factors:</a:t>
            </a:r>
            <a:endParaRPr/>
          </a:p>
        </p:txBody>
      </p:sp>
      <p:pic>
        <p:nvPicPr>
          <p:cNvPr id="202" name="Google Shape;202;p35"/>
          <p:cNvPicPr preferRelativeResize="0"/>
          <p:nvPr/>
        </p:nvPicPr>
        <p:blipFill rotWithShape="1">
          <a:blip r:embed="rId3">
            <a:alphaModFix/>
          </a:blip>
          <a:srcRect b="0" l="0" r="0" t="0"/>
          <a:stretch/>
        </p:blipFill>
        <p:spPr>
          <a:xfrm>
            <a:off x="2480552" y="1752600"/>
            <a:ext cx="4688677" cy="28132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IMPLEMENTATION</a:t>
            </a:r>
            <a:endParaRPr/>
          </a:p>
        </p:txBody>
      </p:sp>
      <p:sp>
        <p:nvSpPr>
          <p:cNvPr id="208" name="Google Shape;208;p36"/>
          <p:cNvSpPr txBox="1"/>
          <p:nvPr>
            <p:ph idx="1" type="body"/>
          </p:nvPr>
        </p:nvSpPr>
        <p:spPr>
          <a:xfrm>
            <a:off x="554182" y="1200150"/>
            <a:ext cx="7882152" cy="13715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We do the Granger causality test on the 4 betas of Nelson Siegel Svensson model to check the dependence of the one on others.</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The below matrix showcases the how much of one beta is explained by others.</a:t>
            </a:r>
            <a:endParaRPr/>
          </a:p>
          <a:p>
            <a:pPr indent="-254000" lvl="0" marL="342900" rtl="0" algn="l">
              <a:spcBef>
                <a:spcPts val="280"/>
              </a:spcBef>
              <a:spcAft>
                <a:spcPts val="0"/>
              </a:spcAft>
              <a:buSzPts val="1400"/>
              <a:buNone/>
            </a:pPr>
            <a:r>
              <a:t/>
            </a:r>
            <a:endParaRPr sz="1400"/>
          </a:p>
        </p:txBody>
      </p:sp>
      <p:pic>
        <p:nvPicPr>
          <p:cNvPr id="209" name="Google Shape;209;p36"/>
          <p:cNvPicPr preferRelativeResize="0"/>
          <p:nvPr/>
        </p:nvPicPr>
        <p:blipFill rotWithShape="1">
          <a:blip r:embed="rId3">
            <a:alphaModFix/>
          </a:blip>
          <a:srcRect b="0" l="0" r="0" t="0"/>
          <a:stretch/>
        </p:blipFill>
        <p:spPr>
          <a:xfrm>
            <a:off x="2198450" y="2415922"/>
            <a:ext cx="4223132" cy="21988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IMPLEMENTATION – VAR LAGS</a:t>
            </a:r>
            <a:endParaRPr/>
          </a:p>
        </p:txBody>
      </p:sp>
      <p:sp>
        <p:nvSpPr>
          <p:cNvPr id="215" name="Google Shape;215;p37"/>
          <p:cNvSpPr txBox="1"/>
          <p:nvPr>
            <p:ph idx="1" type="body"/>
          </p:nvPr>
        </p:nvSpPr>
        <p:spPr>
          <a:xfrm>
            <a:off x="592371" y="1200150"/>
            <a:ext cx="7882555" cy="32975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To determine the number of lags in the VAR model on the betas, we employ AIC (Akaike information criterion) test.</a:t>
            </a:r>
            <a:br>
              <a:rPr lang="en" sz="1600"/>
            </a:br>
            <a:endParaRPr sz="1600"/>
          </a:p>
          <a:p>
            <a:pPr indent="-342900" lvl="0" marL="342900" rtl="0" algn="l">
              <a:spcBef>
                <a:spcPts val="320"/>
              </a:spcBef>
              <a:spcAft>
                <a:spcPts val="0"/>
              </a:spcAft>
              <a:buSzPts val="1600"/>
              <a:buChar char="»"/>
            </a:pPr>
            <a:r>
              <a:rPr lang="en" sz="1600"/>
              <a:t>We find that the VAR is best performed at 1 lag.</a:t>
            </a:r>
            <a:br>
              <a:rPr lang="en" sz="1600"/>
            </a:br>
            <a:endParaRPr sz="1600"/>
          </a:p>
          <a:p>
            <a:pPr indent="-342900" lvl="0" marL="342900" rtl="0" algn="l">
              <a:spcBef>
                <a:spcPts val="320"/>
              </a:spcBef>
              <a:spcAft>
                <a:spcPts val="0"/>
              </a:spcAft>
              <a:buSzPts val="1600"/>
              <a:buChar char="»"/>
            </a:pPr>
            <a:r>
              <a:rPr lang="en" sz="1600"/>
              <a:t>Once we have the VAR model with the 4 betas, we have a model to predict the betas into the future.</a:t>
            </a:r>
            <a:br>
              <a:rPr lang="en" sz="1600"/>
            </a:br>
            <a:endParaRPr sz="1600"/>
          </a:p>
          <a:p>
            <a:pPr indent="-342900" lvl="0" marL="342900" rtl="0" algn="l">
              <a:spcBef>
                <a:spcPts val="320"/>
              </a:spcBef>
              <a:spcAft>
                <a:spcPts val="0"/>
              </a:spcAft>
              <a:buSzPts val="1600"/>
              <a:buChar char="»"/>
            </a:pPr>
            <a:r>
              <a:rPr lang="en" sz="1600"/>
              <a:t>From the predicted betas we get the yields using the Nelson Siegel Svensson model.</a:t>
            </a:r>
            <a:br>
              <a:rPr lang="en" sz="1600"/>
            </a:b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VAR RESULTS</a:t>
            </a:r>
            <a:endParaRPr/>
          </a:p>
        </p:txBody>
      </p:sp>
      <p:pic>
        <p:nvPicPr>
          <p:cNvPr id="221" name="Google Shape;221;p38"/>
          <p:cNvPicPr preferRelativeResize="0"/>
          <p:nvPr/>
        </p:nvPicPr>
        <p:blipFill>
          <a:blip r:embed="rId3">
            <a:alphaModFix/>
          </a:blip>
          <a:stretch>
            <a:fillRect/>
          </a:stretch>
        </p:blipFill>
        <p:spPr>
          <a:xfrm>
            <a:off x="640381" y="901288"/>
            <a:ext cx="3898618" cy="3492774"/>
          </a:xfrm>
          <a:prstGeom prst="rect">
            <a:avLst/>
          </a:prstGeom>
          <a:noFill/>
          <a:ln>
            <a:noFill/>
          </a:ln>
        </p:spPr>
      </p:pic>
      <p:pic>
        <p:nvPicPr>
          <p:cNvPr id="222" name="Google Shape;222;p38"/>
          <p:cNvPicPr preferRelativeResize="0"/>
          <p:nvPr/>
        </p:nvPicPr>
        <p:blipFill>
          <a:blip r:embed="rId4">
            <a:alphaModFix/>
          </a:blip>
          <a:stretch>
            <a:fillRect/>
          </a:stretch>
        </p:blipFill>
        <p:spPr>
          <a:xfrm>
            <a:off x="4788175" y="2125985"/>
            <a:ext cx="3898626" cy="22680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520"/>
              <a:buFont typeface="Calibri"/>
              <a:buNone/>
            </a:pPr>
            <a:r>
              <a:rPr b="0" lang="en" sz="2820"/>
              <a:t>IMPLEMENTATION – ECONOMIC PARAMETERS</a:t>
            </a:r>
            <a:endParaRPr sz="3100"/>
          </a:p>
        </p:txBody>
      </p:sp>
      <p:sp>
        <p:nvSpPr>
          <p:cNvPr id="228" name="Google Shape;228;p39"/>
          <p:cNvSpPr txBox="1"/>
          <p:nvPr>
            <p:ph idx="1" type="body"/>
          </p:nvPr>
        </p:nvSpPr>
        <p:spPr>
          <a:xfrm>
            <a:off x="592371" y="1200150"/>
            <a:ext cx="7882555" cy="32975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We tried to include the economic parameters like money supply, CPI, industrial production change, unemployment rate and GDP in the VAR for betas but found that their coefficients are very insignificant in predicting betas.</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As such we have omitted the economic variables from our VAR for betas.</a:t>
            </a:r>
            <a:endParaRPr/>
          </a:p>
          <a:p>
            <a:pPr indent="0" lvl="0" marL="0" rtl="0" algn="l">
              <a:spcBef>
                <a:spcPts val="320"/>
              </a:spcBef>
              <a:spcAft>
                <a:spcPts val="0"/>
              </a:spcAft>
              <a:buSzPts val="1600"/>
              <a:buNone/>
            </a:pPr>
            <a:br>
              <a:rPr lang="en" sz="1600"/>
            </a:br>
            <a:br>
              <a:rPr lang="en" sz="1600"/>
            </a:b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520"/>
              <a:buFont typeface="Calibri"/>
              <a:buNone/>
            </a:pPr>
            <a:r>
              <a:rPr b="0" lang="en" sz="2820"/>
              <a:t>IMPLEMENTATION – ECONOMIC PARAMETERS</a:t>
            </a:r>
            <a:endParaRPr sz="3100"/>
          </a:p>
        </p:txBody>
      </p:sp>
      <p:pic>
        <p:nvPicPr>
          <p:cNvPr id="234" name="Google Shape;234;p40"/>
          <p:cNvPicPr preferRelativeResize="0"/>
          <p:nvPr/>
        </p:nvPicPr>
        <p:blipFill rotWithShape="1">
          <a:blip r:embed="rId3">
            <a:alphaModFix/>
          </a:blip>
          <a:srcRect b="0" l="0" r="0" t="0"/>
          <a:stretch/>
        </p:blipFill>
        <p:spPr>
          <a:xfrm>
            <a:off x="1932880" y="920116"/>
            <a:ext cx="5107258" cy="35050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RESULTS FOR B1~LEVEL</a:t>
            </a:r>
            <a:endParaRPr b="0"/>
          </a:p>
        </p:txBody>
      </p:sp>
      <p:sp>
        <p:nvSpPr>
          <p:cNvPr id="240" name="Google Shape;240;p41"/>
          <p:cNvSpPr txBox="1"/>
          <p:nvPr/>
        </p:nvSpPr>
        <p:spPr>
          <a:xfrm>
            <a:off x="543761" y="972325"/>
            <a:ext cx="7917300" cy="598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538CD5"/>
              </a:buClr>
              <a:buSzPts val="1600"/>
              <a:buFont typeface="Calibri"/>
              <a:buChar char="»"/>
            </a:pPr>
            <a:r>
              <a:rPr lang="en" sz="1600">
                <a:solidFill>
                  <a:srgbClr val="17365D"/>
                </a:solidFill>
                <a:latin typeface="Calibri"/>
                <a:ea typeface="Calibri"/>
                <a:cs typeface="Calibri"/>
                <a:sym typeface="Calibri"/>
              </a:rPr>
              <a:t>We plot the projected Vs actual betas and see that both the plots overlap and that the prediction is working.</a:t>
            </a:r>
            <a:br>
              <a:rPr lang="en" sz="1600">
                <a:solidFill>
                  <a:srgbClr val="17365D"/>
                </a:solidFill>
                <a:latin typeface="Calibri"/>
                <a:ea typeface="Calibri"/>
                <a:cs typeface="Calibri"/>
                <a:sym typeface="Calibri"/>
              </a:rPr>
            </a:br>
            <a:endParaRPr sz="1600">
              <a:solidFill>
                <a:srgbClr val="17365D"/>
              </a:solidFill>
              <a:latin typeface="Calibri"/>
              <a:ea typeface="Calibri"/>
              <a:cs typeface="Calibri"/>
              <a:sym typeface="Calibri"/>
            </a:endParaRPr>
          </a:p>
        </p:txBody>
      </p:sp>
      <p:pic>
        <p:nvPicPr>
          <p:cNvPr id="241" name="Google Shape;241;p41"/>
          <p:cNvPicPr preferRelativeResize="0"/>
          <p:nvPr/>
        </p:nvPicPr>
        <p:blipFill>
          <a:blip r:embed="rId3">
            <a:alphaModFix/>
          </a:blip>
          <a:stretch>
            <a:fillRect/>
          </a:stretch>
        </p:blipFill>
        <p:spPr>
          <a:xfrm>
            <a:off x="168688" y="1863995"/>
            <a:ext cx="4301550" cy="2580930"/>
          </a:xfrm>
          <a:prstGeom prst="rect">
            <a:avLst/>
          </a:prstGeom>
          <a:noFill/>
          <a:ln>
            <a:noFill/>
          </a:ln>
        </p:spPr>
      </p:pic>
      <p:pic>
        <p:nvPicPr>
          <p:cNvPr id="242" name="Google Shape;242;p41"/>
          <p:cNvPicPr preferRelativeResize="0"/>
          <p:nvPr/>
        </p:nvPicPr>
        <p:blipFill>
          <a:blip r:embed="rId4">
            <a:alphaModFix/>
          </a:blip>
          <a:stretch>
            <a:fillRect/>
          </a:stretch>
        </p:blipFill>
        <p:spPr>
          <a:xfrm>
            <a:off x="4534563" y="1863999"/>
            <a:ext cx="4301542" cy="2580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RESULTS FOR B2~SLOPE</a:t>
            </a:r>
            <a:endParaRPr b="0"/>
          </a:p>
        </p:txBody>
      </p:sp>
      <p:pic>
        <p:nvPicPr>
          <p:cNvPr id="248" name="Google Shape;248;p42"/>
          <p:cNvPicPr preferRelativeResize="0"/>
          <p:nvPr/>
        </p:nvPicPr>
        <p:blipFill>
          <a:blip r:embed="rId3">
            <a:alphaModFix/>
          </a:blip>
          <a:stretch>
            <a:fillRect/>
          </a:stretch>
        </p:blipFill>
        <p:spPr>
          <a:xfrm>
            <a:off x="91850" y="1475362"/>
            <a:ext cx="4340850" cy="2679813"/>
          </a:xfrm>
          <a:prstGeom prst="rect">
            <a:avLst/>
          </a:prstGeom>
          <a:noFill/>
          <a:ln>
            <a:noFill/>
          </a:ln>
        </p:spPr>
      </p:pic>
      <p:pic>
        <p:nvPicPr>
          <p:cNvPr id="249" name="Google Shape;249;p42"/>
          <p:cNvPicPr preferRelativeResize="0"/>
          <p:nvPr/>
        </p:nvPicPr>
        <p:blipFill>
          <a:blip r:embed="rId4">
            <a:alphaModFix/>
          </a:blip>
          <a:stretch>
            <a:fillRect/>
          </a:stretch>
        </p:blipFill>
        <p:spPr>
          <a:xfrm>
            <a:off x="4672200" y="1469575"/>
            <a:ext cx="4340850" cy="26783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RESULTS FOR B3~MID TERM CURVATURE</a:t>
            </a:r>
            <a:endParaRPr b="0"/>
          </a:p>
        </p:txBody>
      </p:sp>
      <p:pic>
        <p:nvPicPr>
          <p:cNvPr id="255" name="Google Shape;255;p43"/>
          <p:cNvPicPr preferRelativeResize="0"/>
          <p:nvPr/>
        </p:nvPicPr>
        <p:blipFill>
          <a:blip r:embed="rId3">
            <a:alphaModFix/>
          </a:blip>
          <a:stretch>
            <a:fillRect/>
          </a:stretch>
        </p:blipFill>
        <p:spPr>
          <a:xfrm>
            <a:off x="235750" y="1586025"/>
            <a:ext cx="4204424" cy="2522650"/>
          </a:xfrm>
          <a:prstGeom prst="rect">
            <a:avLst/>
          </a:prstGeom>
          <a:noFill/>
          <a:ln>
            <a:noFill/>
          </a:ln>
        </p:spPr>
      </p:pic>
      <p:pic>
        <p:nvPicPr>
          <p:cNvPr id="256" name="Google Shape;256;p43"/>
          <p:cNvPicPr preferRelativeResize="0"/>
          <p:nvPr/>
        </p:nvPicPr>
        <p:blipFill>
          <a:blip r:embed="rId4">
            <a:alphaModFix/>
          </a:blip>
          <a:stretch>
            <a:fillRect/>
          </a:stretch>
        </p:blipFill>
        <p:spPr>
          <a:xfrm>
            <a:off x="4572000" y="1586020"/>
            <a:ext cx="4204424" cy="25226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RESULTS FOR B4~LONG TERM CURVATURE</a:t>
            </a:r>
            <a:endParaRPr b="0"/>
          </a:p>
        </p:txBody>
      </p:sp>
      <p:pic>
        <p:nvPicPr>
          <p:cNvPr id="262" name="Google Shape;262;p44"/>
          <p:cNvPicPr preferRelativeResize="0"/>
          <p:nvPr/>
        </p:nvPicPr>
        <p:blipFill>
          <a:blip r:embed="rId3">
            <a:alphaModFix/>
          </a:blip>
          <a:stretch>
            <a:fillRect/>
          </a:stretch>
        </p:blipFill>
        <p:spPr>
          <a:xfrm>
            <a:off x="249700" y="1475645"/>
            <a:ext cx="4322300" cy="2593380"/>
          </a:xfrm>
          <a:prstGeom prst="rect">
            <a:avLst/>
          </a:prstGeom>
          <a:noFill/>
          <a:ln>
            <a:noFill/>
          </a:ln>
        </p:spPr>
      </p:pic>
      <p:pic>
        <p:nvPicPr>
          <p:cNvPr id="263" name="Google Shape;263;p44"/>
          <p:cNvPicPr preferRelativeResize="0"/>
          <p:nvPr/>
        </p:nvPicPr>
        <p:blipFill>
          <a:blip r:embed="rId4">
            <a:alphaModFix/>
          </a:blip>
          <a:stretch>
            <a:fillRect/>
          </a:stretch>
        </p:blipFill>
        <p:spPr>
          <a:xfrm>
            <a:off x="4689875" y="1475648"/>
            <a:ext cx="4322300" cy="25933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AGENDA</a:t>
            </a:r>
            <a:endParaRPr b="0"/>
          </a:p>
        </p:txBody>
      </p:sp>
      <p:sp>
        <p:nvSpPr>
          <p:cNvPr id="148" name="Google Shape;148;p27"/>
          <p:cNvSpPr/>
          <p:nvPr/>
        </p:nvSpPr>
        <p:spPr>
          <a:xfrm>
            <a:off x="457200" y="1333761"/>
            <a:ext cx="4572000" cy="2267287"/>
          </a:xfrm>
          <a:prstGeom prst="rect">
            <a:avLst/>
          </a:prstGeom>
          <a:noFill/>
          <a:ln>
            <a:noFill/>
          </a:ln>
        </p:spPr>
        <p:txBody>
          <a:bodyPr anchorCtr="0" anchor="t" bIns="45700" lIns="91425" spcFirstLastPara="1" rIns="91425" wrap="square" tIns="45700">
            <a:noAutofit/>
          </a:bodyPr>
          <a:lstStyle/>
          <a:p>
            <a:pPr indent="-330200" lvl="0" marL="342900" marR="0" rtl="0" algn="l">
              <a:spcBef>
                <a:spcPts val="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Project Description</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Introduction</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Data</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Implementation</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Economic Parameters</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000000"/>
              </a:buClr>
              <a:buSzPts val="1600"/>
              <a:buFont typeface="Calibri"/>
              <a:buAutoNum type="arabicPeriod"/>
            </a:pPr>
            <a:r>
              <a:rPr lang="en" sz="1600">
                <a:solidFill>
                  <a:srgbClr val="17365D"/>
                </a:solidFill>
                <a:latin typeface="Calibri"/>
                <a:ea typeface="Calibri"/>
                <a:cs typeface="Calibri"/>
                <a:sym typeface="Calibri"/>
              </a:rPr>
              <a:t>Result</a:t>
            </a:r>
            <a:endParaRPr sz="1600">
              <a:solidFill>
                <a:srgbClr val="17365D"/>
              </a:solidFill>
              <a:latin typeface="Calibri"/>
              <a:ea typeface="Calibri"/>
              <a:cs typeface="Calibri"/>
              <a:sym typeface="Calibri"/>
            </a:endParaRPr>
          </a:p>
          <a:p>
            <a:pPr indent="-330200" lvl="0" marL="342900" marR="0" rtl="0" algn="l">
              <a:spcBef>
                <a:spcPts val="800"/>
              </a:spcBef>
              <a:spcAft>
                <a:spcPts val="0"/>
              </a:spcAft>
              <a:buClr>
                <a:srgbClr val="17365D"/>
              </a:buClr>
              <a:buSzPts val="1600"/>
              <a:buFont typeface="Calibri"/>
              <a:buAutoNum type="arabicPeriod"/>
            </a:pPr>
            <a:r>
              <a:rPr lang="en" sz="1600">
                <a:solidFill>
                  <a:srgbClr val="17365D"/>
                </a:solidFill>
                <a:latin typeface="Calibri"/>
                <a:ea typeface="Calibri"/>
                <a:cs typeface="Calibri"/>
                <a:sym typeface="Calibri"/>
              </a:rPr>
              <a:t>Conclusion</a:t>
            </a:r>
            <a:endParaRPr sz="1600">
              <a:solidFill>
                <a:srgbClr val="17365D"/>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0" lang="en"/>
              <a:t>Yield Forecasts</a:t>
            </a:r>
            <a:endParaRPr b="0"/>
          </a:p>
          <a:p>
            <a:pPr indent="0" lvl="0" marL="0" rtl="0" algn="ctr">
              <a:spcBef>
                <a:spcPts val="0"/>
              </a:spcBef>
              <a:spcAft>
                <a:spcPts val="0"/>
              </a:spcAft>
              <a:buClr>
                <a:schemeClr val="dk1"/>
              </a:buClr>
              <a:buSzPts val="1100"/>
              <a:buFont typeface="Arial"/>
              <a:buNone/>
            </a:pPr>
            <a:r>
              <a:rPr b="0" lang="en"/>
              <a:t>As of 05/31/2017</a:t>
            </a:r>
            <a:endParaRPr b="0"/>
          </a:p>
        </p:txBody>
      </p:sp>
      <p:pic>
        <p:nvPicPr>
          <p:cNvPr id="269" name="Google Shape;269;p45"/>
          <p:cNvPicPr preferRelativeResize="0"/>
          <p:nvPr/>
        </p:nvPicPr>
        <p:blipFill>
          <a:blip r:embed="rId3">
            <a:alphaModFix/>
          </a:blip>
          <a:stretch>
            <a:fillRect/>
          </a:stretch>
        </p:blipFill>
        <p:spPr>
          <a:xfrm>
            <a:off x="259525" y="1454279"/>
            <a:ext cx="4267200" cy="2560320"/>
          </a:xfrm>
          <a:prstGeom prst="rect">
            <a:avLst/>
          </a:prstGeom>
          <a:noFill/>
          <a:ln>
            <a:noFill/>
          </a:ln>
        </p:spPr>
      </p:pic>
      <p:pic>
        <p:nvPicPr>
          <p:cNvPr id="270" name="Google Shape;270;p45"/>
          <p:cNvPicPr preferRelativeResize="0"/>
          <p:nvPr/>
        </p:nvPicPr>
        <p:blipFill>
          <a:blip r:embed="rId4">
            <a:alphaModFix/>
          </a:blip>
          <a:stretch>
            <a:fillRect/>
          </a:stretch>
        </p:blipFill>
        <p:spPr>
          <a:xfrm>
            <a:off x="4625550" y="1440692"/>
            <a:ext cx="4312475" cy="25874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0" lang="en"/>
              <a:t>Yield Forecasts</a:t>
            </a:r>
            <a:endParaRPr b="0"/>
          </a:p>
          <a:p>
            <a:pPr indent="0" lvl="0" marL="0" rtl="0" algn="ctr">
              <a:spcBef>
                <a:spcPts val="0"/>
              </a:spcBef>
              <a:spcAft>
                <a:spcPts val="0"/>
              </a:spcAft>
              <a:buNone/>
            </a:pPr>
            <a:r>
              <a:rPr b="0" lang="en"/>
              <a:t>As of 05/31/2017</a:t>
            </a:r>
            <a:endParaRPr b="0"/>
          </a:p>
        </p:txBody>
      </p:sp>
      <p:pic>
        <p:nvPicPr>
          <p:cNvPr id="276" name="Google Shape;276;p46"/>
          <p:cNvPicPr preferRelativeResize="0"/>
          <p:nvPr/>
        </p:nvPicPr>
        <p:blipFill>
          <a:blip r:embed="rId3">
            <a:alphaModFix/>
          </a:blip>
          <a:stretch>
            <a:fillRect/>
          </a:stretch>
        </p:blipFill>
        <p:spPr>
          <a:xfrm>
            <a:off x="216700" y="1559879"/>
            <a:ext cx="4267200" cy="2560320"/>
          </a:xfrm>
          <a:prstGeom prst="rect">
            <a:avLst/>
          </a:prstGeom>
          <a:noFill/>
          <a:ln>
            <a:noFill/>
          </a:ln>
        </p:spPr>
      </p:pic>
      <p:pic>
        <p:nvPicPr>
          <p:cNvPr id="277" name="Google Shape;277;p46"/>
          <p:cNvPicPr preferRelativeResize="0"/>
          <p:nvPr/>
        </p:nvPicPr>
        <p:blipFill>
          <a:blip r:embed="rId4">
            <a:alphaModFix/>
          </a:blip>
          <a:stretch>
            <a:fillRect/>
          </a:stretch>
        </p:blipFill>
        <p:spPr>
          <a:xfrm>
            <a:off x="4572000" y="1533454"/>
            <a:ext cx="4355300" cy="26131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0" lang="en"/>
              <a:t>Yield Forecasts</a:t>
            </a:r>
            <a:endParaRPr b="0"/>
          </a:p>
          <a:p>
            <a:pPr indent="0" lvl="0" marL="0" rtl="0" algn="ctr">
              <a:spcBef>
                <a:spcPts val="0"/>
              </a:spcBef>
              <a:spcAft>
                <a:spcPts val="0"/>
              </a:spcAft>
              <a:buNone/>
            </a:pPr>
            <a:r>
              <a:rPr b="0" lang="en"/>
              <a:t>As of 08/26/2020</a:t>
            </a:r>
            <a:endParaRPr b="0"/>
          </a:p>
        </p:txBody>
      </p:sp>
      <p:pic>
        <p:nvPicPr>
          <p:cNvPr id="283" name="Google Shape;283;p47"/>
          <p:cNvPicPr preferRelativeResize="0"/>
          <p:nvPr/>
        </p:nvPicPr>
        <p:blipFill>
          <a:blip r:embed="rId3">
            <a:alphaModFix/>
          </a:blip>
          <a:stretch>
            <a:fillRect/>
          </a:stretch>
        </p:blipFill>
        <p:spPr>
          <a:xfrm>
            <a:off x="170925" y="1386900"/>
            <a:ext cx="4271450" cy="2562875"/>
          </a:xfrm>
          <a:prstGeom prst="rect">
            <a:avLst/>
          </a:prstGeom>
          <a:noFill/>
          <a:ln>
            <a:noFill/>
          </a:ln>
        </p:spPr>
      </p:pic>
      <p:pic>
        <p:nvPicPr>
          <p:cNvPr id="284" name="Google Shape;284;p47"/>
          <p:cNvPicPr preferRelativeResize="0"/>
          <p:nvPr/>
        </p:nvPicPr>
        <p:blipFill>
          <a:blip r:embed="rId4">
            <a:alphaModFix/>
          </a:blip>
          <a:stretch>
            <a:fillRect/>
          </a:stretch>
        </p:blipFill>
        <p:spPr>
          <a:xfrm>
            <a:off x="4671625" y="1410875"/>
            <a:ext cx="4191541" cy="2514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0" lang="en"/>
              <a:t>Yield Forecasts</a:t>
            </a:r>
            <a:endParaRPr b="0"/>
          </a:p>
          <a:p>
            <a:pPr indent="0" lvl="0" marL="0" rtl="0" algn="ctr">
              <a:spcBef>
                <a:spcPts val="0"/>
              </a:spcBef>
              <a:spcAft>
                <a:spcPts val="0"/>
              </a:spcAft>
              <a:buClr>
                <a:schemeClr val="dk1"/>
              </a:buClr>
              <a:buSzPts val="1100"/>
              <a:buFont typeface="Arial"/>
              <a:buNone/>
            </a:pPr>
            <a:r>
              <a:rPr b="0" lang="en"/>
              <a:t>As of 08/26/2020</a:t>
            </a:r>
            <a:endParaRPr b="0"/>
          </a:p>
        </p:txBody>
      </p:sp>
      <p:pic>
        <p:nvPicPr>
          <p:cNvPr id="290" name="Google Shape;290;p48"/>
          <p:cNvPicPr preferRelativeResize="0"/>
          <p:nvPr/>
        </p:nvPicPr>
        <p:blipFill>
          <a:blip r:embed="rId3">
            <a:alphaModFix/>
          </a:blip>
          <a:stretch>
            <a:fillRect/>
          </a:stretch>
        </p:blipFill>
        <p:spPr>
          <a:xfrm>
            <a:off x="64300" y="1528429"/>
            <a:ext cx="4315775" cy="2589465"/>
          </a:xfrm>
          <a:prstGeom prst="rect">
            <a:avLst/>
          </a:prstGeom>
          <a:noFill/>
          <a:ln>
            <a:noFill/>
          </a:ln>
        </p:spPr>
      </p:pic>
      <p:pic>
        <p:nvPicPr>
          <p:cNvPr id="291" name="Google Shape;291;p48"/>
          <p:cNvPicPr preferRelativeResize="0"/>
          <p:nvPr/>
        </p:nvPicPr>
        <p:blipFill>
          <a:blip r:embed="rId4">
            <a:alphaModFix/>
          </a:blip>
          <a:stretch>
            <a:fillRect/>
          </a:stretch>
        </p:blipFill>
        <p:spPr>
          <a:xfrm>
            <a:off x="4571992" y="1512850"/>
            <a:ext cx="4367708" cy="262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CONCLUSIONS</a:t>
            </a:r>
            <a:endParaRPr b="0"/>
          </a:p>
        </p:txBody>
      </p:sp>
      <p:sp>
        <p:nvSpPr>
          <p:cNvPr id="297" name="Google Shape;297;p49"/>
          <p:cNvSpPr txBox="1"/>
          <p:nvPr>
            <p:ph idx="1" type="body"/>
          </p:nvPr>
        </p:nvSpPr>
        <p:spPr>
          <a:xfrm>
            <a:off x="457200" y="1200151"/>
            <a:ext cx="8331656" cy="4101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sz="2000"/>
          </a:p>
          <a:p>
            <a:pPr indent="0" lvl="0" marL="0" rtl="0" algn="l">
              <a:spcBef>
                <a:spcPts val="400"/>
              </a:spcBef>
              <a:spcAft>
                <a:spcPts val="0"/>
              </a:spcAft>
              <a:buSzPts val="2000"/>
              <a:buNone/>
            </a:pPr>
            <a:r>
              <a:t/>
            </a:r>
            <a:endParaRPr sz="2000"/>
          </a:p>
        </p:txBody>
      </p:sp>
      <p:sp>
        <p:nvSpPr>
          <p:cNvPr id="298" name="Google Shape;298;p49"/>
          <p:cNvSpPr/>
          <p:nvPr/>
        </p:nvSpPr>
        <p:spPr>
          <a:xfrm>
            <a:off x="457200" y="1566003"/>
            <a:ext cx="7707663" cy="24314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17365D"/>
                </a:solidFill>
                <a:latin typeface="Calibri"/>
                <a:ea typeface="Calibri"/>
                <a:cs typeface="Calibri"/>
                <a:sym typeface="Calibri"/>
              </a:rPr>
              <a:t>As per our observation of the in-sample forecasts:</a:t>
            </a:r>
            <a:endParaRPr sz="1600">
              <a:solidFill>
                <a:srgbClr val="17365D"/>
              </a:solidFill>
              <a:latin typeface="Calibri"/>
              <a:ea typeface="Calibri"/>
              <a:cs typeface="Calibri"/>
              <a:sym typeface="Calibri"/>
            </a:endParaRPr>
          </a:p>
          <a:p>
            <a:pPr indent="-330200" lvl="0" marL="457200" marR="0" rtl="0" algn="l">
              <a:spcBef>
                <a:spcPts val="0"/>
              </a:spcBef>
              <a:spcAft>
                <a:spcPts val="0"/>
              </a:spcAft>
              <a:buClr>
                <a:srgbClr val="17365D"/>
              </a:buClr>
              <a:buSzPts val="1600"/>
              <a:buFont typeface="Calibri"/>
              <a:buAutoNum type="arabicPeriod"/>
            </a:pPr>
            <a:r>
              <a:rPr lang="en" sz="1600">
                <a:solidFill>
                  <a:srgbClr val="17365D"/>
                </a:solidFill>
                <a:latin typeface="Calibri"/>
                <a:ea typeface="Calibri"/>
                <a:cs typeface="Calibri"/>
                <a:sym typeface="Calibri"/>
              </a:rPr>
              <a:t>For the beta coefficients, we observe that the model provides accurate predictions.</a:t>
            </a:r>
            <a:endParaRPr sz="1600">
              <a:solidFill>
                <a:srgbClr val="17365D"/>
              </a:solidFill>
              <a:latin typeface="Calibri"/>
              <a:ea typeface="Calibri"/>
              <a:cs typeface="Calibri"/>
              <a:sym typeface="Calibri"/>
            </a:endParaRPr>
          </a:p>
          <a:p>
            <a:pPr indent="-330200" lvl="0" marL="457200" marR="0" rtl="0" algn="l">
              <a:spcBef>
                <a:spcPts val="0"/>
              </a:spcBef>
              <a:spcAft>
                <a:spcPts val="0"/>
              </a:spcAft>
              <a:buClr>
                <a:srgbClr val="17365D"/>
              </a:buClr>
              <a:buSzPts val="1600"/>
              <a:buFont typeface="Calibri"/>
              <a:buAutoNum type="arabicPeriod"/>
            </a:pPr>
            <a:r>
              <a:rPr lang="en" sz="1600">
                <a:solidFill>
                  <a:srgbClr val="17365D"/>
                </a:solidFill>
                <a:latin typeface="Calibri"/>
                <a:ea typeface="Calibri"/>
                <a:cs typeface="Calibri"/>
                <a:sym typeface="Calibri"/>
              </a:rPr>
              <a:t>The model is capable of accurately predicting yield curve movements in the shorter term. The predictions for longer term show higher dispersion, especially in </a:t>
            </a:r>
            <a:r>
              <a:rPr lang="en" sz="1600">
                <a:solidFill>
                  <a:srgbClr val="17365D"/>
                </a:solidFill>
                <a:latin typeface="Calibri"/>
                <a:ea typeface="Calibri"/>
                <a:cs typeface="Calibri"/>
                <a:sym typeface="Calibri"/>
              </a:rPr>
              <a:t>unprecedented</a:t>
            </a:r>
            <a:r>
              <a:rPr lang="en" sz="1600">
                <a:solidFill>
                  <a:srgbClr val="17365D"/>
                </a:solidFill>
                <a:latin typeface="Calibri"/>
                <a:ea typeface="Calibri"/>
                <a:cs typeface="Calibri"/>
                <a:sym typeface="Calibri"/>
              </a:rPr>
              <a:t> times of extreme economic movements, for instance the pandemic. However, when the economy is stable, the model does incorporate micro changes and predict the longer term movements in the yields relatively well. </a:t>
            </a:r>
            <a:endParaRPr sz="1600">
              <a:solidFill>
                <a:srgbClr val="17365D"/>
              </a:solidFill>
              <a:latin typeface="Calibri"/>
              <a:ea typeface="Calibri"/>
              <a:cs typeface="Calibri"/>
              <a:sym typeface="Calibri"/>
            </a:endParaRPr>
          </a:p>
          <a:p>
            <a:pPr indent="0" lvl="0" marL="0" marR="0" rtl="0" algn="l">
              <a:spcBef>
                <a:spcPts val="0"/>
              </a:spcBef>
              <a:spcAft>
                <a:spcPts val="0"/>
              </a:spcAft>
              <a:buNone/>
            </a:pPr>
            <a:r>
              <a:t/>
            </a:r>
            <a:endParaRPr sz="1600">
              <a:solidFill>
                <a:srgbClr val="17365D"/>
              </a:solidFill>
              <a:latin typeface="Calibri"/>
              <a:ea typeface="Calibri"/>
              <a:cs typeface="Calibri"/>
              <a:sym typeface="Calibri"/>
            </a:endParaRPr>
          </a:p>
          <a:p>
            <a:pPr indent="0" lvl="0" marL="0" marR="0" rtl="0" algn="l">
              <a:spcBef>
                <a:spcPts val="0"/>
              </a:spcBef>
              <a:spcAft>
                <a:spcPts val="0"/>
              </a:spcAft>
              <a:buNone/>
            </a:pPr>
            <a:r>
              <a:rPr lang="en" sz="1600">
                <a:solidFill>
                  <a:srgbClr val="17365D"/>
                </a:solidFill>
                <a:latin typeface="Calibri"/>
                <a:ea typeface="Calibri"/>
                <a:cs typeface="Calibri"/>
                <a:sym typeface="Calibri"/>
              </a:rPr>
              <a:t>Predicting Yield curve continues to be a guessing game!! </a:t>
            </a:r>
            <a:endParaRPr sz="1600">
              <a:solidFill>
                <a:srgbClr val="17365D"/>
              </a:solidFill>
              <a:latin typeface="Calibri"/>
              <a:ea typeface="Calibri"/>
              <a:cs typeface="Calibri"/>
              <a:sym typeface="Calibri"/>
            </a:endParaRPr>
          </a:p>
          <a:p>
            <a:pPr indent="0" lvl="0" marL="0" marR="0" rtl="0" algn="l">
              <a:spcBef>
                <a:spcPts val="0"/>
              </a:spcBef>
              <a:spcAft>
                <a:spcPts val="0"/>
              </a:spcAft>
              <a:buNone/>
            </a:pPr>
            <a:br>
              <a:rPr lang="en" sz="1400">
                <a:solidFill>
                  <a:schemeClr val="dk1"/>
                </a:solidFill>
                <a:latin typeface="Calibri"/>
                <a:ea typeface="Calibri"/>
                <a:cs typeface="Calibri"/>
                <a:sym typeface="Calibri"/>
              </a:rPr>
            </a:br>
            <a:br>
              <a:rPr lang="en" sz="1400">
                <a:solidFill>
                  <a:schemeClr val="dk1"/>
                </a:solidFill>
                <a:latin typeface="Calibri"/>
                <a:ea typeface="Calibri"/>
                <a:cs typeface="Calibri"/>
                <a:sym typeface="Calibri"/>
              </a:rPr>
            </a:br>
            <a:endParaRPr sz="1400">
              <a:solidFill>
                <a:srgbClr val="17375E"/>
              </a:solidFill>
              <a:latin typeface="Calibri"/>
              <a:ea typeface="Calibri"/>
              <a:cs typeface="Calibri"/>
              <a:sym typeface="Calibri"/>
            </a:endParaRPr>
          </a:p>
          <a:p>
            <a:pPr indent="0" lvl="0" marL="0" marR="0" rtl="0" algn="l">
              <a:spcBef>
                <a:spcPts val="0"/>
              </a:spcBef>
              <a:spcAft>
                <a:spcPts val="0"/>
              </a:spcAft>
              <a:buNone/>
            </a:pPr>
            <a:r>
              <a:t/>
            </a:r>
            <a:endParaRPr sz="1400">
              <a:solidFill>
                <a:srgbClr val="17375E"/>
              </a:solidFill>
              <a:latin typeface="Calibri"/>
              <a:ea typeface="Calibri"/>
              <a:cs typeface="Calibri"/>
              <a:sym typeface="Calibri"/>
            </a:endParaRPr>
          </a:p>
          <a:p>
            <a:pPr indent="0" lvl="0" marL="0" marR="0" rtl="0" algn="l">
              <a:spcBef>
                <a:spcPts val="0"/>
              </a:spcBef>
              <a:spcAft>
                <a:spcPts val="0"/>
              </a:spcAft>
              <a:buNone/>
            </a:pPr>
            <a:r>
              <a:t/>
            </a:r>
            <a:endParaRPr sz="1600">
              <a:solidFill>
                <a:srgbClr val="17375E"/>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PROJECT DESCRIPTION</a:t>
            </a:r>
            <a:endParaRPr b="1"/>
          </a:p>
        </p:txBody>
      </p:sp>
      <p:sp>
        <p:nvSpPr>
          <p:cNvPr id="154" name="Google Shape;154;p28"/>
          <p:cNvSpPr txBox="1"/>
          <p:nvPr>
            <p:ph idx="1" type="body"/>
          </p:nvPr>
        </p:nvSpPr>
        <p:spPr>
          <a:xfrm>
            <a:off x="457200" y="1063229"/>
            <a:ext cx="4584138" cy="36250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Explain and forecast yield curve changes of the UST sovereign yield curve across maturities, using economic and financial data </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Forecasts for the changes in the yield curve should be made for 1, 3, 6 and 12 months.</a:t>
            </a:r>
            <a:endParaRPr/>
          </a:p>
          <a:p>
            <a:pPr indent="0" lvl="0" marL="0" rtl="0" algn="l">
              <a:spcBef>
                <a:spcPts val="480"/>
              </a:spcBef>
              <a:spcAft>
                <a:spcPts val="0"/>
              </a:spcAft>
              <a:buSzPts val="2400"/>
              <a:buNone/>
            </a:pPr>
            <a:br>
              <a:rPr lang="en"/>
            </a:br>
            <a:br>
              <a:rPr lang="en" sz="1600"/>
            </a:br>
            <a:endParaRPr sz="1600"/>
          </a:p>
        </p:txBody>
      </p:sp>
      <p:pic>
        <p:nvPicPr>
          <p:cNvPr id="155" name="Google Shape;155;p28"/>
          <p:cNvPicPr preferRelativeResize="0"/>
          <p:nvPr/>
        </p:nvPicPr>
        <p:blipFill rotWithShape="1">
          <a:blip r:embed="rId3">
            <a:alphaModFix/>
          </a:blip>
          <a:srcRect b="0" l="0" r="0" t="0"/>
          <a:stretch/>
        </p:blipFill>
        <p:spPr>
          <a:xfrm>
            <a:off x="5106486" y="970331"/>
            <a:ext cx="3999562" cy="25997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INTRODUCTION</a:t>
            </a:r>
            <a:endParaRPr b="1"/>
          </a:p>
        </p:txBody>
      </p:sp>
      <p:sp>
        <p:nvSpPr>
          <p:cNvPr id="161" name="Google Shape;161;p29"/>
          <p:cNvSpPr txBox="1"/>
          <p:nvPr>
            <p:ph idx="1" type="body"/>
          </p:nvPr>
        </p:nvSpPr>
        <p:spPr>
          <a:xfrm>
            <a:off x="457200" y="1063229"/>
            <a:ext cx="7690624" cy="30329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A crucial part of managing any fixed income portfolio is projecting yield curve changes. </a:t>
            </a:r>
            <a:br>
              <a:rPr lang="en" sz="1600"/>
            </a:br>
            <a:endParaRPr sz="1600"/>
          </a:p>
          <a:p>
            <a:pPr indent="-342900" lvl="0" marL="342900" rtl="0" algn="l">
              <a:spcBef>
                <a:spcPts val="320"/>
              </a:spcBef>
              <a:spcAft>
                <a:spcPts val="0"/>
              </a:spcAft>
              <a:buSzPts val="1600"/>
              <a:buChar char="»"/>
            </a:pPr>
            <a:r>
              <a:rPr lang="en" sz="1600"/>
              <a:t>Opinions on the yield curve help position the portfolios strategically to capture alpha.</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Forecasting movements in the term structure is of prime importance to active fixed income portfolio managers, who would attempt to time the market, and adjust the positions in their portfolio to take advantage of market events. </a:t>
            </a:r>
            <a:endParaRPr/>
          </a:p>
          <a:p>
            <a:pPr indent="0" lvl="0" marL="0" rtl="0" algn="l">
              <a:spcBef>
                <a:spcPts val="480"/>
              </a:spcBef>
              <a:spcAft>
                <a:spcPts val="0"/>
              </a:spcAft>
              <a:buSzPts val="2400"/>
              <a:buNone/>
            </a:pPr>
            <a:br>
              <a:rPr lang="en"/>
            </a:br>
            <a:br>
              <a:rPr lang="en" sz="1600"/>
            </a:b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INTRODUCTION</a:t>
            </a:r>
            <a:endParaRPr b="1"/>
          </a:p>
        </p:txBody>
      </p:sp>
      <p:sp>
        <p:nvSpPr>
          <p:cNvPr id="167" name="Google Shape;167;p30"/>
          <p:cNvSpPr txBox="1"/>
          <p:nvPr>
            <p:ph idx="1" type="body"/>
          </p:nvPr>
        </p:nvSpPr>
        <p:spPr>
          <a:xfrm>
            <a:off x="457200" y="1063229"/>
            <a:ext cx="7690624" cy="30329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The term structure, or the yield curve is composed of Treasury bonds of varying tenors all of which may not move in tandem. However, a singular value decomposition yields three possible vectors that explain close to 99.5% of the variation.</a:t>
            </a:r>
            <a:br>
              <a:rPr lang="en" sz="1600"/>
            </a:br>
            <a:endParaRPr sz="1600"/>
          </a:p>
          <a:p>
            <a:pPr indent="-342900" lvl="0" marL="342900" rtl="0" algn="l">
              <a:spcBef>
                <a:spcPts val="320"/>
              </a:spcBef>
              <a:spcAft>
                <a:spcPts val="0"/>
              </a:spcAft>
              <a:buSzPts val="1600"/>
              <a:buChar char="»"/>
            </a:pPr>
            <a:r>
              <a:rPr lang="en" sz="1600"/>
              <a:t>These Principal Components can be interpreted as the level, slope and curvature factors in the yield curve.</a:t>
            </a:r>
            <a:endParaRPr/>
          </a:p>
          <a:p>
            <a:pPr indent="0" lvl="0" marL="0" rtl="0" algn="l">
              <a:spcBef>
                <a:spcPts val="480"/>
              </a:spcBef>
              <a:spcAft>
                <a:spcPts val="0"/>
              </a:spcAft>
              <a:buSzPts val="2400"/>
              <a:buNone/>
            </a:pPr>
            <a:br>
              <a:rPr lang="en"/>
            </a:br>
            <a:br>
              <a:rPr lang="en" sz="1600"/>
            </a:b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REQUIRED DATA</a:t>
            </a:r>
            <a:endParaRPr/>
          </a:p>
        </p:txBody>
      </p:sp>
      <p:sp>
        <p:nvSpPr>
          <p:cNvPr id="173" name="Google Shape;173;p31"/>
          <p:cNvSpPr txBox="1"/>
          <p:nvPr>
            <p:ph idx="1" type="body"/>
          </p:nvPr>
        </p:nvSpPr>
        <p:spPr>
          <a:xfrm>
            <a:off x="3228230" y="1348035"/>
            <a:ext cx="5072932" cy="333036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T-strip</a:t>
            </a:r>
            <a:r>
              <a:rPr lang="en" sz="1600"/>
              <a:t> yields data (Bloomberg)</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Sell Side analyst consensus on expected economic outcomes (Bloomberg)</a:t>
            </a:r>
            <a:endParaRPr/>
          </a:p>
          <a:p>
            <a:pPr indent="-241300" lvl="0" marL="342900" rtl="0" algn="l">
              <a:spcBef>
                <a:spcPts val="320"/>
              </a:spcBef>
              <a:spcAft>
                <a:spcPts val="0"/>
              </a:spcAft>
              <a:buSzPts val="1600"/>
              <a:buNone/>
            </a:pPr>
            <a:r>
              <a:t/>
            </a:r>
            <a:endParaRPr sz="1600"/>
          </a:p>
          <a:p>
            <a:pPr indent="-342900" lvl="0" marL="342900" rtl="0" algn="l">
              <a:spcBef>
                <a:spcPts val="320"/>
              </a:spcBef>
              <a:spcAft>
                <a:spcPts val="0"/>
              </a:spcAft>
              <a:buSzPts val="1600"/>
              <a:buChar char="»"/>
            </a:pPr>
            <a:r>
              <a:rPr lang="en" sz="1600"/>
              <a:t>Macroeconomic data (Bloomberg)</a:t>
            </a:r>
            <a:endParaRPr/>
          </a:p>
          <a:p>
            <a:pPr indent="0" lvl="0" marL="0" rtl="0" algn="l">
              <a:spcBef>
                <a:spcPts val="400"/>
              </a:spcBef>
              <a:spcAft>
                <a:spcPts val="0"/>
              </a:spcAft>
              <a:buSzPts val="2000"/>
              <a:buNone/>
            </a:pPr>
            <a:r>
              <a:t/>
            </a:r>
            <a:endParaRPr sz="2000"/>
          </a:p>
        </p:txBody>
      </p:sp>
      <p:pic>
        <p:nvPicPr>
          <p:cNvPr id="174" name="Google Shape;174;p31"/>
          <p:cNvPicPr preferRelativeResize="0"/>
          <p:nvPr/>
        </p:nvPicPr>
        <p:blipFill rotWithShape="1">
          <a:blip r:embed="rId3">
            <a:alphaModFix/>
          </a:blip>
          <a:srcRect b="0" l="0" r="0" t="0"/>
          <a:stretch/>
        </p:blipFill>
        <p:spPr>
          <a:xfrm>
            <a:off x="286592" y="1348035"/>
            <a:ext cx="2941638" cy="19618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THEORETICAL BACKGROUND</a:t>
            </a:r>
            <a:endParaRPr b="1"/>
          </a:p>
        </p:txBody>
      </p:sp>
      <p:sp>
        <p:nvSpPr>
          <p:cNvPr id="180" name="Google Shape;180;p32"/>
          <p:cNvSpPr txBox="1"/>
          <p:nvPr>
            <p:ph idx="1" type="body"/>
          </p:nvPr>
        </p:nvSpPr>
        <p:spPr>
          <a:xfrm>
            <a:off x="457200" y="1063229"/>
            <a:ext cx="7690624" cy="30329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 sz="1600"/>
              <a:t>Diebold &amp; Li (2003) proposes the construction of a parametric equation similar to Nelson-Siegel, with the Betas interpreted as the PCA factors.</a:t>
            </a:r>
            <a:br>
              <a:rPr lang="en" sz="1600"/>
            </a:br>
            <a:endParaRPr sz="1600"/>
          </a:p>
          <a:p>
            <a:pPr indent="-342900" lvl="0" marL="342900" rtl="0" algn="l">
              <a:spcBef>
                <a:spcPts val="320"/>
              </a:spcBef>
              <a:spcAft>
                <a:spcPts val="0"/>
              </a:spcAft>
              <a:buSzPts val="1600"/>
              <a:buChar char="»"/>
            </a:pPr>
            <a:r>
              <a:rPr lang="en" sz="1600"/>
              <a:t>Furthermore, combining lagged factors can be used into predicting futures values of them. As there is also causality between the factors, the interactions between this factors is useful for predicting purposes.</a:t>
            </a:r>
            <a:br>
              <a:rPr lang="en" sz="1600"/>
            </a:br>
            <a:endParaRPr sz="1600"/>
          </a:p>
          <a:p>
            <a:pPr indent="-342900" lvl="0" marL="342900" rtl="0" algn="l">
              <a:spcBef>
                <a:spcPts val="320"/>
              </a:spcBef>
              <a:spcAft>
                <a:spcPts val="0"/>
              </a:spcAft>
              <a:buSzPts val="1600"/>
              <a:buChar char="»"/>
            </a:pPr>
            <a:r>
              <a:rPr lang="en" sz="1600"/>
              <a:t>This conclusion leads to constructing a Vector Autoregressive Model (VAR) where we will try to predict future values of a factor by a combination of lagged betas.</a:t>
            </a:r>
            <a:endParaRPr/>
          </a:p>
          <a:p>
            <a:pPr indent="0" lvl="0" marL="0" rtl="0" algn="l">
              <a:spcBef>
                <a:spcPts val="480"/>
              </a:spcBef>
              <a:spcAft>
                <a:spcPts val="0"/>
              </a:spcAft>
              <a:buSzPts val="2400"/>
              <a:buNone/>
            </a:pPr>
            <a:br>
              <a:rPr lang="en"/>
            </a:br>
            <a:br>
              <a:rPr lang="en" sz="1600"/>
            </a:b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IMPLEMENTATION</a:t>
            </a:r>
            <a:endParaRPr/>
          </a:p>
        </p:txBody>
      </p:sp>
      <p:sp>
        <p:nvSpPr>
          <p:cNvPr id="186" name="Google Shape;186;p33"/>
          <p:cNvSpPr/>
          <p:nvPr/>
        </p:nvSpPr>
        <p:spPr>
          <a:xfrm>
            <a:off x="771934" y="1338795"/>
            <a:ext cx="7004439" cy="729547"/>
          </a:xfrm>
          <a:prstGeom prst="roundRect">
            <a:avLst>
              <a:gd fmla="val 16667" name="adj"/>
            </a:avLst>
          </a:prstGeom>
          <a:solidFill>
            <a:schemeClr val="lt1"/>
          </a:solidFill>
          <a:ln cap="flat" cmpd="sng" w="25400">
            <a:solidFill>
              <a:srgbClr val="1737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a:t>
            </a:r>
            <a:r>
              <a:rPr b="0" i="0" lang="en" sz="1400" u="none" cap="none" strike="noStrike">
                <a:solidFill>
                  <a:srgbClr val="17365D"/>
                </a:solidFill>
                <a:latin typeface="Calibri"/>
                <a:ea typeface="Calibri"/>
                <a:cs typeface="Calibri"/>
                <a:sym typeface="Calibri"/>
              </a:rPr>
              <a:t>he Betas are constructed using the yield data extracted from Bloomberg as input, with the Diebold &amp; Li methodology and the inclusion of one extra Beta to account for the long-term curvature</a:t>
            </a:r>
            <a:endParaRPr/>
          </a:p>
        </p:txBody>
      </p:sp>
      <p:sp>
        <p:nvSpPr>
          <p:cNvPr id="187" name="Google Shape;187;p33"/>
          <p:cNvSpPr/>
          <p:nvPr/>
        </p:nvSpPr>
        <p:spPr>
          <a:xfrm>
            <a:off x="771935" y="2227669"/>
            <a:ext cx="7004438" cy="841112"/>
          </a:xfrm>
          <a:prstGeom prst="roundRect">
            <a:avLst>
              <a:gd fmla="val 16667" name="adj"/>
            </a:avLst>
          </a:prstGeom>
          <a:solidFill>
            <a:schemeClr val="lt1"/>
          </a:solidFill>
          <a:ln cap="flat" cmpd="sng" w="25400">
            <a:solidFill>
              <a:srgbClr val="1737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400">
                <a:solidFill>
                  <a:srgbClr val="17365D"/>
                </a:solidFill>
                <a:latin typeface="Calibri"/>
                <a:ea typeface="Calibri"/>
                <a:cs typeface="Calibri"/>
                <a:sym typeface="Calibri"/>
              </a:rPr>
              <a:t>The lambdas that define the humps capturing the short term and long-term effects for the yield curve equation are obtained from positioning the humps of the yield curve at 30 and 180 months.</a:t>
            </a:r>
            <a:endParaRPr/>
          </a:p>
        </p:txBody>
      </p:sp>
      <p:sp>
        <p:nvSpPr>
          <p:cNvPr id="188" name="Google Shape;188;p33"/>
          <p:cNvSpPr/>
          <p:nvPr/>
        </p:nvSpPr>
        <p:spPr>
          <a:xfrm>
            <a:off x="771935" y="3246128"/>
            <a:ext cx="7004438" cy="841112"/>
          </a:xfrm>
          <a:prstGeom prst="roundRect">
            <a:avLst>
              <a:gd fmla="val 16667" name="adj"/>
            </a:avLst>
          </a:prstGeom>
          <a:solidFill>
            <a:schemeClr val="lt1"/>
          </a:solidFill>
          <a:ln cap="flat" cmpd="sng" w="25400">
            <a:solidFill>
              <a:srgbClr val="17375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400">
                <a:solidFill>
                  <a:srgbClr val="17365D"/>
                </a:solidFill>
                <a:latin typeface="Calibri"/>
                <a:ea typeface="Calibri"/>
                <a:cs typeface="Calibri"/>
                <a:sym typeface="Calibri"/>
              </a:rPr>
              <a:t>Using these parameters in the modified Diebold &amp; Li equation gives approximated yields for all maturities. Using this equation we constructed weekly yield curves between 03-2007 and 09-2020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F243E"/>
              </a:buClr>
              <a:buSzPts val="2800"/>
              <a:buFont typeface="Calibri"/>
              <a:buNone/>
            </a:pPr>
            <a:r>
              <a:rPr b="0" lang="en"/>
              <a:t>IMPLEMENTATION</a:t>
            </a:r>
            <a:endParaRPr/>
          </a:p>
        </p:txBody>
      </p:sp>
      <p:sp>
        <p:nvSpPr>
          <p:cNvPr id="194" name="Google Shape;194;p34"/>
          <p:cNvSpPr txBox="1"/>
          <p:nvPr>
            <p:ph idx="1" type="body"/>
          </p:nvPr>
        </p:nvSpPr>
        <p:spPr>
          <a:xfrm>
            <a:off x="592372" y="1200151"/>
            <a:ext cx="7843962" cy="7717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 sz="1600"/>
              <a:t>Using this extra lambda, we constructed a 4 factor model (in order to apply the 2nd hump present on the yield curve):</a:t>
            </a:r>
            <a:endParaRPr/>
          </a:p>
          <a:p>
            <a:pPr indent="-241300" lvl="0" marL="342900" rtl="0" algn="l">
              <a:spcBef>
                <a:spcPts val="320"/>
              </a:spcBef>
              <a:spcAft>
                <a:spcPts val="0"/>
              </a:spcAft>
              <a:buSzPts val="1600"/>
              <a:buNone/>
            </a:pPr>
            <a:r>
              <a:t/>
            </a:r>
            <a:endParaRPr sz="1600"/>
          </a:p>
        </p:txBody>
      </p:sp>
      <p:pic>
        <p:nvPicPr>
          <p:cNvPr id="195" name="Google Shape;195;p34"/>
          <p:cNvPicPr preferRelativeResize="0"/>
          <p:nvPr/>
        </p:nvPicPr>
        <p:blipFill rotWithShape="1">
          <a:blip r:embed="rId3">
            <a:alphaModFix/>
          </a:blip>
          <a:srcRect b="0" l="0" r="0" t="0"/>
          <a:stretch/>
        </p:blipFill>
        <p:spPr>
          <a:xfrm>
            <a:off x="788573" y="2102913"/>
            <a:ext cx="7566854" cy="7777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2 With 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