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4" y="3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912365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1165b398a_4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51165b398a_4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481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81c90c09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681c90c09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69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165b398a_4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51165b398a_4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37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681c90c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681c90c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82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165b398a_4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51165b398a_4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660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681c90c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681c90c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46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1165b398a_4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51165b398a_4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33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1165b398a_4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51165b398a_4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88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1165b398a_4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51165b398a_4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87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681c90c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681c90c0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95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681c90c09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681c90c09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32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1165b398a_4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51165b398a_4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09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81c90c0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81c90c0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66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1165b398a_4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51165b398a_4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34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accent1"/>
              </a:buClr>
              <a:buSzPts val="2700"/>
              <a:buFont typeface="Trebuchet MS"/>
              <a:buNone/>
              <a:defRPr sz="2700"/>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83" name="Google Shape;83;p1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84" name="Google Shape;84;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51900" y="622075"/>
            <a:ext cx="8520600" cy="607800"/>
          </a:xfrm>
          <a:prstGeom prst="rect">
            <a:avLst/>
          </a:prstGeom>
          <a:noFill/>
          <a:ln>
            <a:noFill/>
          </a:ln>
        </p:spPr>
        <p:txBody>
          <a:bodyPr spcFirstLastPara="1" wrap="square" lIns="68575" tIns="34275" rIns="68575" bIns="34275" anchor="b" anchorCtr="0">
            <a:noAutofit/>
          </a:bodyPr>
          <a:lstStyle/>
          <a:p>
            <a:pPr marL="0" lvl="0" indent="0" algn="r" rtl="0">
              <a:spcBef>
                <a:spcPts val="0"/>
              </a:spcBef>
              <a:spcAft>
                <a:spcPts val="0"/>
              </a:spcAft>
              <a:buClr>
                <a:schemeClr val="accent1"/>
              </a:buClr>
              <a:buSzPts val="4100"/>
              <a:buFont typeface="Trebuchet MS"/>
              <a:buNone/>
            </a:pPr>
            <a:r>
              <a:rPr lang="en" sz="1100" b="1"/>
              <a:t/>
            </a:r>
            <a:br>
              <a:rPr lang="en" sz="1100" b="1"/>
            </a:br>
            <a:r>
              <a:rPr lang="en" b="1"/>
              <a:t>Anonymization of Social Networks</a:t>
            </a:r>
            <a:br>
              <a:rPr lang="en" b="1"/>
            </a:br>
            <a:endParaRPr/>
          </a:p>
        </p:txBody>
      </p:sp>
      <p:sp>
        <p:nvSpPr>
          <p:cNvPr id="92" name="Google Shape;92;p14"/>
          <p:cNvSpPr txBox="1">
            <a:spLocks noGrp="1"/>
          </p:cNvSpPr>
          <p:nvPr>
            <p:ph type="body" idx="1"/>
          </p:nvPr>
        </p:nvSpPr>
        <p:spPr>
          <a:xfrm>
            <a:off x="311700" y="1229875"/>
            <a:ext cx="8520600" cy="3339000"/>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SzPts val="1700"/>
              <a:buNone/>
            </a:pPr>
            <a:r>
              <a:rPr lang="en" sz="2100"/>
              <a:t>Sai Srujan Chinta</a:t>
            </a:r>
            <a:endParaRPr sz="2100"/>
          </a:p>
          <a:p>
            <a:pPr marL="0" lvl="0" indent="0" algn="r" rtl="0">
              <a:spcBef>
                <a:spcPts val="800"/>
              </a:spcBef>
              <a:spcAft>
                <a:spcPts val="0"/>
              </a:spcAft>
              <a:buSzPts val="1700"/>
              <a:buNone/>
            </a:pPr>
            <a:r>
              <a:rPr lang="en" sz="2100"/>
              <a:t>Ishan Khandelwal</a:t>
            </a:r>
            <a:endParaRPr sz="2100"/>
          </a:p>
          <a:p>
            <a:pPr marL="0" lvl="0" indent="0" algn="r" rtl="0">
              <a:spcBef>
                <a:spcPts val="800"/>
              </a:spcBef>
              <a:spcAft>
                <a:spcPts val="0"/>
              </a:spcAft>
              <a:buSzPts val="1700"/>
              <a:buNone/>
            </a:pPr>
            <a:r>
              <a:rPr lang="en" sz="2100"/>
              <a:t>Dhruv Chamania</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0000FF"/>
                </a:solidFill>
                <a:latin typeface="Trebuchet MS"/>
                <a:ea typeface="Trebuchet MS"/>
                <a:cs typeface="Trebuchet MS"/>
                <a:sym typeface="Trebuchet MS"/>
              </a:rPr>
              <a:t>Constructing the anonymised graph from target degree sequence contd.</a:t>
            </a:r>
            <a:endParaRPr sz="1800">
              <a:solidFill>
                <a:srgbClr val="0000FF"/>
              </a:solidFill>
            </a:endParaRPr>
          </a:p>
          <a:p>
            <a:pPr marL="0" lvl="0" indent="0" algn="l" rtl="0">
              <a:spcBef>
                <a:spcPts val="0"/>
              </a:spcBef>
              <a:spcAft>
                <a:spcPts val="0"/>
              </a:spcAft>
              <a:buNone/>
            </a:pPr>
            <a:endParaRPr/>
          </a:p>
        </p:txBody>
      </p:sp>
      <p:sp>
        <p:nvSpPr>
          <p:cNvPr id="167" name="Google Shape;167;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Clr>
                <a:srgbClr val="404040"/>
              </a:buClr>
              <a:buSzPts val="1400"/>
              <a:buFont typeface="Trebuchet MS"/>
              <a:buChar char="●"/>
            </a:pPr>
            <a:r>
              <a:rPr lang="en" sz="1400">
                <a:solidFill>
                  <a:srgbClr val="404040"/>
                </a:solidFill>
                <a:latin typeface="Trebuchet MS"/>
                <a:ea typeface="Trebuchet MS"/>
                <a:cs typeface="Trebuchet MS"/>
                <a:sym typeface="Trebuchet MS"/>
              </a:rPr>
              <a:t>Adding noise node to decrease degree</a:t>
            </a:r>
            <a:endParaRPr sz="1400">
              <a:solidFill>
                <a:srgbClr val="404040"/>
              </a:solidFill>
              <a:latin typeface="Trebuchet MS"/>
              <a:ea typeface="Trebuchet MS"/>
              <a:cs typeface="Trebuchet MS"/>
              <a:sym typeface="Trebuchet MS"/>
            </a:endParaRPr>
          </a:p>
          <a:p>
            <a:pPr marL="0" lvl="0" indent="0" algn="l" rtl="0">
              <a:spcBef>
                <a:spcPts val="1000"/>
              </a:spcBef>
              <a:spcAft>
                <a:spcPts val="0"/>
              </a:spcAft>
              <a:buNone/>
            </a:pPr>
            <a:r>
              <a:rPr lang="en" sz="1400">
                <a:solidFill>
                  <a:srgbClr val="404040"/>
                </a:solidFill>
                <a:latin typeface="Trebuchet MS"/>
                <a:ea typeface="Trebuchet MS"/>
                <a:cs typeface="Trebuchet MS"/>
                <a:sym typeface="Trebuchet MS"/>
              </a:rPr>
              <a:t>In this step, the algorithm creates a noise node and connects it with the node which needs to decrease its degree to achieve the target degree. If the node needs to decrease its degree by m, then delete (m+1) edges connecting that node with its neighbouring nodes and connect the noise node with all those neighbouring nodes.</a:t>
            </a:r>
            <a:endParaRPr sz="1400">
              <a:solidFill>
                <a:srgbClr val="404040"/>
              </a:solidFill>
              <a:latin typeface="Trebuchet MS"/>
              <a:ea typeface="Trebuchet MS"/>
              <a:cs typeface="Trebuchet MS"/>
              <a:sym typeface="Trebuchet MS"/>
            </a:endParaRPr>
          </a:p>
          <a:p>
            <a:pPr marL="457200" lvl="0" indent="-317500" algn="l" rtl="0">
              <a:spcBef>
                <a:spcPts val="1000"/>
              </a:spcBef>
              <a:spcAft>
                <a:spcPts val="0"/>
              </a:spcAft>
              <a:buClr>
                <a:srgbClr val="404040"/>
              </a:buClr>
              <a:buSzPts val="1400"/>
              <a:buFont typeface="Trebuchet MS"/>
              <a:buChar char="●"/>
            </a:pPr>
            <a:r>
              <a:rPr lang="en" sz="1400">
                <a:solidFill>
                  <a:srgbClr val="404040"/>
                </a:solidFill>
                <a:latin typeface="Trebuchet MS"/>
                <a:ea typeface="Trebuchet MS"/>
                <a:cs typeface="Trebuchet MS"/>
                <a:sym typeface="Trebuchet MS"/>
              </a:rPr>
              <a:t>Adding noise nodes to increase degree</a:t>
            </a:r>
            <a:endParaRPr sz="1400">
              <a:solidFill>
                <a:srgbClr val="404040"/>
              </a:solidFill>
              <a:latin typeface="Trebuchet MS"/>
              <a:ea typeface="Trebuchet MS"/>
              <a:cs typeface="Trebuchet MS"/>
              <a:sym typeface="Trebuchet MS"/>
            </a:endParaRPr>
          </a:p>
          <a:p>
            <a:pPr marL="0" lvl="0" indent="0" algn="l" rtl="0">
              <a:spcBef>
                <a:spcPts val="1000"/>
              </a:spcBef>
              <a:spcAft>
                <a:spcPts val="0"/>
              </a:spcAft>
              <a:buNone/>
            </a:pPr>
            <a:r>
              <a:rPr lang="en" sz="1400">
                <a:solidFill>
                  <a:srgbClr val="404040"/>
                </a:solidFill>
                <a:latin typeface="Trebuchet MS"/>
                <a:ea typeface="Trebuchet MS"/>
                <a:cs typeface="Trebuchet MS"/>
                <a:sym typeface="Trebuchet MS"/>
              </a:rPr>
              <a:t>If node (n) needs to increase its degree to achieve the target degree, then the algorithm creates a single noise node and connects it to n. If any other node is present which also needs to increase its degree and within two hops distance of n, then the algorithm connects those nodes with the noise node. The above process of adding noise node is continued until n achieves its target degree.</a:t>
            </a:r>
            <a:endParaRPr sz="1400">
              <a:solidFill>
                <a:srgbClr val="404040"/>
              </a:solidFill>
              <a:latin typeface="Trebuchet MS"/>
              <a:ea typeface="Trebuchet MS"/>
              <a:cs typeface="Trebuchet MS"/>
              <a:sym typeface="Trebuchet MS"/>
            </a:endParaRPr>
          </a:p>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10000"/>
            <a:ext cx="8520600" cy="607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000"/>
              </a:spcBef>
              <a:spcAft>
                <a:spcPts val="0"/>
              </a:spcAft>
              <a:buNone/>
            </a:pPr>
            <a:r>
              <a:rPr lang="en" sz="1800">
                <a:solidFill>
                  <a:srgbClr val="0000FF"/>
                </a:solidFill>
                <a:latin typeface="Trebuchet MS"/>
                <a:ea typeface="Trebuchet MS"/>
                <a:cs typeface="Trebuchet MS"/>
                <a:sym typeface="Trebuchet MS"/>
              </a:rPr>
              <a:t>Constructing the anonymised graph from target degree sequence contd.</a:t>
            </a:r>
            <a:endParaRPr sz="1100"/>
          </a:p>
        </p:txBody>
      </p:sp>
      <p:sp>
        <p:nvSpPr>
          <p:cNvPr id="173" name="Google Shape;173;p24"/>
          <p:cNvSpPr txBox="1">
            <a:spLocks noGrp="1"/>
          </p:cNvSpPr>
          <p:nvPr>
            <p:ph type="body" idx="1"/>
          </p:nvPr>
        </p:nvSpPr>
        <p:spPr>
          <a:xfrm>
            <a:off x="311700" y="1229875"/>
            <a:ext cx="8520600" cy="3339000"/>
          </a:xfrm>
          <a:prstGeom prst="rect">
            <a:avLst/>
          </a:prstGeom>
          <a:noFill/>
          <a:ln>
            <a:noFill/>
          </a:ln>
        </p:spPr>
        <p:txBody>
          <a:bodyPr spcFirstLastPara="1" wrap="square" lIns="68575" tIns="34275" rIns="68575" bIns="34275" anchor="t" anchorCtr="0">
            <a:noAutofit/>
          </a:bodyPr>
          <a:lstStyle/>
          <a:p>
            <a:pPr marL="457200" lvl="0" indent="0" algn="l" rtl="0">
              <a:spcBef>
                <a:spcPts val="0"/>
              </a:spcBef>
              <a:spcAft>
                <a:spcPts val="0"/>
              </a:spcAft>
              <a:buNone/>
            </a:pPr>
            <a:endParaRPr sz="1100"/>
          </a:p>
          <a:p>
            <a:pPr marL="254000" lvl="0" indent="-190500" algn="l" rtl="0">
              <a:spcBef>
                <a:spcPts val="800"/>
              </a:spcBef>
              <a:spcAft>
                <a:spcPts val="0"/>
              </a:spcAft>
              <a:buSzPts val="1100"/>
              <a:buNone/>
            </a:pPr>
            <a:endParaRPr sz="1100"/>
          </a:p>
          <a:p>
            <a:pPr marL="0" lvl="0" indent="0" algn="l" rtl="0">
              <a:spcBef>
                <a:spcPts val="800"/>
              </a:spcBef>
              <a:spcAft>
                <a:spcPts val="0"/>
              </a:spcAft>
              <a:buSzPts val="1100"/>
              <a:buNone/>
            </a:pPr>
            <a:endParaRPr sz="1100"/>
          </a:p>
          <a:p>
            <a:pPr marL="254000" lvl="0" indent="-190500" algn="l" rtl="0">
              <a:spcBef>
                <a:spcPts val="800"/>
              </a:spcBef>
              <a:spcAft>
                <a:spcPts val="0"/>
              </a:spcAft>
              <a:buSzPts val="1100"/>
              <a:buNone/>
            </a:pPr>
            <a:endParaRPr sz="1100"/>
          </a:p>
        </p:txBody>
      </p:sp>
      <p:pic>
        <p:nvPicPr>
          <p:cNvPr id="174" name="Google Shape;174;p24"/>
          <p:cNvPicPr preferRelativeResize="0"/>
          <p:nvPr/>
        </p:nvPicPr>
        <p:blipFill rotWithShape="1">
          <a:blip r:embed="rId3">
            <a:alphaModFix/>
          </a:blip>
          <a:srcRect/>
          <a:stretch/>
        </p:blipFill>
        <p:spPr>
          <a:xfrm>
            <a:off x="141800" y="1447521"/>
            <a:ext cx="7662603" cy="224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AND COMPARISON</a:t>
            </a:r>
            <a:endParaRPr/>
          </a:p>
        </p:txBody>
      </p:sp>
      <p:sp>
        <p:nvSpPr>
          <p:cNvPr id="180" name="Google Shape;18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As seen from the previous slides, for creating the software prototype there are multiple algorithms that we are going to implement. To check which of these algorithm is the best, we are defining certain test cases. These cover:</a:t>
            </a:r>
            <a:endParaRPr/>
          </a:p>
          <a:p>
            <a:pPr marL="457200" lvl="0" indent="-342900" algn="l" rtl="0">
              <a:spcBef>
                <a:spcPts val="1600"/>
              </a:spcBef>
              <a:spcAft>
                <a:spcPts val="0"/>
              </a:spcAft>
              <a:buSzPts val="1800"/>
              <a:buChar char="●"/>
            </a:pPr>
            <a:r>
              <a:rPr lang="en"/>
              <a:t>The amount of time taken for the algorithms to run across different scales of the graph (scalability).</a:t>
            </a:r>
            <a:endParaRPr/>
          </a:p>
          <a:p>
            <a:pPr marL="457200" lvl="0" indent="-342900" algn="l" rtl="0">
              <a:spcBef>
                <a:spcPts val="0"/>
              </a:spcBef>
              <a:spcAft>
                <a:spcPts val="0"/>
              </a:spcAft>
              <a:buSzPts val="1800"/>
              <a:buChar char="●"/>
            </a:pPr>
            <a:r>
              <a:rPr lang="en"/>
              <a:t>The ease of making the algorithm.</a:t>
            </a:r>
            <a:endParaRPr/>
          </a:p>
          <a:p>
            <a:pPr marL="457200" lvl="0" indent="-342900" algn="l" rtl="0">
              <a:spcBef>
                <a:spcPts val="0"/>
              </a:spcBef>
              <a:spcAft>
                <a:spcPts val="0"/>
              </a:spcAft>
              <a:buSzPts val="1800"/>
              <a:buChar char="●"/>
            </a:pPr>
            <a:r>
              <a:rPr lang="en"/>
              <a:t>The amount of memory used during running each algorithms</a:t>
            </a:r>
            <a:endParaRPr/>
          </a:p>
          <a:p>
            <a:pPr marL="0" lvl="0" indent="0" algn="l" rtl="0">
              <a:spcBef>
                <a:spcPts val="1600"/>
              </a:spcBef>
              <a:spcAft>
                <a:spcPts val="0"/>
              </a:spcAft>
              <a:buNone/>
            </a:pPr>
            <a:r>
              <a:rPr lang="en"/>
              <a:t>Looking to write more test cases for comparison, not fixed on what of those we should.</a:t>
            </a: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311700" y="410000"/>
            <a:ext cx="8520600" cy="607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sz="1100"/>
              <a:t>References</a:t>
            </a:r>
            <a:endParaRPr sz="1100"/>
          </a:p>
        </p:txBody>
      </p:sp>
      <p:sp>
        <p:nvSpPr>
          <p:cNvPr id="186" name="Google Shape;186;p26"/>
          <p:cNvSpPr txBox="1">
            <a:spLocks noGrp="1"/>
          </p:cNvSpPr>
          <p:nvPr>
            <p:ph type="body" idx="1"/>
          </p:nvPr>
        </p:nvSpPr>
        <p:spPr>
          <a:xfrm>
            <a:off x="311700" y="1229875"/>
            <a:ext cx="8520600" cy="33390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sz="1100"/>
              <a:t>[1] L. Sweeney, K-Anonymity: A Model for Protecting Privacy, Int‟l J. Uncertain. Fuzziness Knowledge-Based Systems, 2002, vol. 10, pp. 557-570. </a:t>
            </a:r>
            <a:endParaRPr sz="1100"/>
          </a:p>
          <a:p>
            <a:pPr marL="0" lvl="0" indent="0" algn="l" rtl="0">
              <a:spcBef>
                <a:spcPts val="800"/>
              </a:spcBef>
              <a:spcAft>
                <a:spcPts val="0"/>
              </a:spcAft>
              <a:buSzPts val="1100"/>
              <a:buNone/>
            </a:pPr>
            <a:endParaRPr sz="1100"/>
          </a:p>
          <a:p>
            <a:pPr marL="0" lvl="0" indent="0" algn="l" rtl="0">
              <a:spcBef>
                <a:spcPts val="800"/>
              </a:spcBef>
              <a:spcAft>
                <a:spcPts val="0"/>
              </a:spcAft>
              <a:buSzPts val="1100"/>
              <a:buNone/>
            </a:pPr>
            <a:r>
              <a:rPr lang="en" sz="1100"/>
              <a:t>[2] A. Machanavajjhala, D. Kifer, J. Gehrke, and M. Venkitasubramaniam, L-Diversity: Privacy Beyond K-Anonymity, ACM Trans. Knowledge Discovery Data, Mar. 2007, vol. 1, article 3. </a:t>
            </a:r>
            <a:endParaRPr sz="1100"/>
          </a:p>
          <a:p>
            <a:pPr marL="254000" lvl="0" indent="-190500" algn="l" rtl="0">
              <a:spcBef>
                <a:spcPts val="800"/>
              </a:spcBef>
              <a:spcAft>
                <a:spcPts val="0"/>
              </a:spcAft>
              <a:buSzPts val="1100"/>
              <a:buNone/>
            </a:pP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body" idx="1"/>
          </p:nvPr>
        </p:nvSpPr>
        <p:spPr>
          <a:xfrm>
            <a:off x="1868825" y="782825"/>
            <a:ext cx="5738700" cy="29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FF"/>
                </a:solidFill>
              </a:rPr>
              <a:t>THANK YOU </a:t>
            </a:r>
            <a:r>
              <a:rPr lang="en"/>
              <a:t/>
            </a:r>
            <a:br>
              <a:rPr lang="en"/>
            </a:br>
            <a:endParaRPr/>
          </a:p>
          <a:p>
            <a:pPr marL="0" lvl="0" indent="0" algn="l" rtl="0">
              <a:spcBef>
                <a:spcPts val="1600"/>
              </a:spcBef>
              <a:spcAft>
                <a:spcPts val="1600"/>
              </a:spcAft>
              <a:buNone/>
            </a:pPr>
            <a:r>
              <a:rPr lang="en" sz="3600">
                <a:solidFill>
                  <a:srgbClr val="0000FF"/>
                </a:solidFill>
              </a:rPr>
              <a:t>QUESTIONS OR COMMENTS?</a:t>
            </a:r>
            <a:endParaRPr sz="36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b="1"/>
              <a:t>Introduction</a:t>
            </a:r>
            <a:endParaRPr b="1"/>
          </a:p>
        </p:txBody>
      </p:sp>
      <p:sp>
        <p:nvSpPr>
          <p:cNvPr id="98" name="Google Shape;98;p15"/>
          <p:cNvSpPr txBox="1">
            <a:spLocks noGrp="1"/>
          </p:cNvSpPr>
          <p:nvPr>
            <p:ph type="body" idx="1"/>
          </p:nvPr>
        </p:nvSpPr>
        <p:spPr>
          <a:xfrm>
            <a:off x="311700" y="1229875"/>
            <a:ext cx="8520600" cy="3339000"/>
          </a:xfrm>
          <a:prstGeom prst="rect">
            <a:avLst/>
          </a:prstGeom>
          <a:noFill/>
          <a:ln>
            <a:noFill/>
          </a:ln>
        </p:spPr>
        <p:txBody>
          <a:bodyPr spcFirstLastPara="1" wrap="square" lIns="68575" tIns="34275" rIns="68575" bIns="34275" anchor="t" anchorCtr="0">
            <a:noAutofit/>
          </a:bodyPr>
          <a:lstStyle/>
          <a:p>
            <a:pPr marL="254000" lvl="0" indent="-279400" algn="l" rtl="0">
              <a:spcBef>
                <a:spcPts val="0"/>
              </a:spcBef>
              <a:spcAft>
                <a:spcPts val="0"/>
              </a:spcAft>
              <a:buSzPts val="1400"/>
              <a:buChar char="●"/>
            </a:pPr>
            <a:r>
              <a:rPr lang="en" sz="1400"/>
              <a:t>Social Network Analysis can be defined as the process of exploring and analyzing social structures through the use of networks and graph theory. </a:t>
            </a:r>
            <a:endParaRPr sz="1400"/>
          </a:p>
          <a:p>
            <a:pPr marL="254000" lvl="0" indent="-279400" algn="l" rtl="0">
              <a:spcBef>
                <a:spcPts val="800"/>
              </a:spcBef>
              <a:spcAft>
                <a:spcPts val="0"/>
              </a:spcAft>
              <a:buSzPts val="1400"/>
              <a:buChar char="●"/>
            </a:pPr>
            <a:r>
              <a:rPr lang="en" sz="1400"/>
              <a:t>Networks are characterized in terms of nodes (actors or objects) and links (relationships or interactions) between the nodes. </a:t>
            </a:r>
            <a:endParaRPr sz="1400"/>
          </a:p>
          <a:p>
            <a:pPr marL="254000" lvl="0" indent="-279400" algn="l" rtl="0">
              <a:spcBef>
                <a:spcPts val="800"/>
              </a:spcBef>
              <a:spcAft>
                <a:spcPts val="0"/>
              </a:spcAft>
              <a:buSzPts val="1400"/>
              <a:buChar char="●"/>
            </a:pPr>
            <a:r>
              <a:rPr lang="en" sz="1400"/>
              <a:t>With the rapid growth of social networks, such as Facebook and Linkedin, more and more researchers found that it is a great opportunity to obtain useful information from these social network data, such as the user behavior, community growth, disease spreading, etc.</a:t>
            </a:r>
            <a:endParaRPr sz="1400"/>
          </a:p>
          <a:p>
            <a:pPr marL="254000" lvl="0" indent="-279400" algn="l" rtl="0">
              <a:spcBef>
                <a:spcPts val="800"/>
              </a:spcBef>
              <a:spcAft>
                <a:spcPts val="0"/>
              </a:spcAft>
              <a:buSzPts val="1400"/>
              <a:buChar char="●"/>
            </a:pPr>
            <a:r>
              <a:rPr lang="en" sz="1400"/>
              <a:t>However, it is paramount that published social network data should not reveal private information of individuals.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b="1"/>
              <a:t>Why Anonymization?</a:t>
            </a:r>
            <a:endParaRPr b="1"/>
          </a:p>
        </p:txBody>
      </p:sp>
      <p:sp>
        <p:nvSpPr>
          <p:cNvPr id="104" name="Google Shape;104;p16"/>
          <p:cNvSpPr txBox="1">
            <a:spLocks noGrp="1"/>
          </p:cNvSpPr>
          <p:nvPr>
            <p:ph type="body" idx="1"/>
          </p:nvPr>
        </p:nvSpPr>
        <p:spPr>
          <a:xfrm>
            <a:off x="311700" y="1229875"/>
            <a:ext cx="8520600" cy="3339000"/>
          </a:xfrm>
          <a:prstGeom prst="rect">
            <a:avLst/>
          </a:prstGeom>
          <a:noFill/>
          <a:ln>
            <a:noFill/>
          </a:ln>
        </p:spPr>
        <p:txBody>
          <a:bodyPr spcFirstLastPara="1" wrap="square" lIns="68575" tIns="34275" rIns="68575" bIns="34275" anchor="t" anchorCtr="0">
            <a:noAutofit/>
          </a:bodyPr>
          <a:lstStyle/>
          <a:p>
            <a:pPr marL="254000" lvl="0" indent="-279400" algn="l" rtl="0">
              <a:spcBef>
                <a:spcPts val="0"/>
              </a:spcBef>
              <a:spcAft>
                <a:spcPts val="0"/>
              </a:spcAft>
              <a:buSzPts val="1400"/>
              <a:buChar char="●"/>
            </a:pPr>
            <a:r>
              <a:rPr lang="en" sz="1400"/>
              <a:t>The nodes in a social network can have several attributes associated with them. Some of these attributes contain very private information. These nodes are termed as ‘sensitive attributes’.</a:t>
            </a:r>
            <a:endParaRPr sz="1400"/>
          </a:p>
          <a:p>
            <a:pPr marL="254000" lvl="0" indent="-279400" algn="l" rtl="0">
              <a:spcBef>
                <a:spcPts val="800"/>
              </a:spcBef>
              <a:spcAft>
                <a:spcPts val="0"/>
              </a:spcAft>
              <a:buSzPts val="1400"/>
              <a:buChar char="●"/>
            </a:pPr>
            <a:r>
              <a:rPr lang="en" sz="1400"/>
              <a:t>The purpose of anonymization in social networks is to prevent the unwanted disclosure of sensitive attributes.</a:t>
            </a:r>
            <a:endParaRPr sz="1400"/>
          </a:p>
          <a:p>
            <a:pPr marL="254000" lvl="0" indent="-279400" algn="l" rtl="0">
              <a:spcBef>
                <a:spcPts val="800"/>
              </a:spcBef>
              <a:spcAft>
                <a:spcPts val="0"/>
              </a:spcAft>
              <a:buSzPts val="1400"/>
              <a:buChar char="●"/>
            </a:pPr>
            <a:r>
              <a:rPr lang="en" sz="1400"/>
              <a:t>Though it may appear that not publishing the sensitive attribute would ensure the privacy of the sensitive attribute, it is not true. Similarity attacks utilise other published information to identify the individuals and their sensitive attribute. Background knowledge attacks utilise pre-existing knowledge to attack the privacy.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183250"/>
            <a:ext cx="8520600" cy="607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b="1"/>
              <a:t>Basic Privacy Measures</a:t>
            </a:r>
            <a:endParaRPr b="1"/>
          </a:p>
        </p:txBody>
      </p:sp>
      <p:pic>
        <p:nvPicPr>
          <p:cNvPr id="110" name="Google Shape;110;p17"/>
          <p:cNvPicPr preferRelativeResize="0"/>
          <p:nvPr/>
        </p:nvPicPr>
        <p:blipFill rotWithShape="1">
          <a:blip r:embed="rId3">
            <a:alphaModFix/>
          </a:blip>
          <a:srcRect/>
          <a:stretch/>
        </p:blipFill>
        <p:spPr>
          <a:xfrm>
            <a:off x="4622276" y="791051"/>
            <a:ext cx="2585001" cy="1630926"/>
          </a:xfrm>
          <a:prstGeom prst="rect">
            <a:avLst/>
          </a:prstGeom>
          <a:noFill/>
          <a:ln>
            <a:noFill/>
          </a:ln>
        </p:spPr>
      </p:pic>
      <p:sp>
        <p:nvSpPr>
          <p:cNvPr id="111" name="Google Shape;111;p17"/>
          <p:cNvSpPr/>
          <p:nvPr/>
        </p:nvSpPr>
        <p:spPr>
          <a:xfrm>
            <a:off x="3013364" y="1653325"/>
            <a:ext cx="1510200" cy="386700"/>
          </a:xfrm>
          <a:prstGeom prst="rightArrow">
            <a:avLst>
              <a:gd name="adj1" fmla="val 50000"/>
              <a:gd name="adj2" fmla="val 50000"/>
            </a:avLst>
          </a:prstGeom>
          <a:solidFill>
            <a:schemeClr val="dk1"/>
          </a:solidFill>
          <a:ln w="19050" cap="rnd"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sp>
        <p:nvSpPr>
          <p:cNvPr id="112" name="Google Shape;112;p17"/>
          <p:cNvSpPr txBox="1"/>
          <p:nvPr/>
        </p:nvSpPr>
        <p:spPr>
          <a:xfrm>
            <a:off x="3277028" y="1220758"/>
            <a:ext cx="9828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0" i="0" u="none" strike="noStrike" cap="none">
                <a:solidFill>
                  <a:schemeClr val="dk1"/>
                </a:solidFill>
                <a:latin typeface="Trebuchet MS"/>
                <a:ea typeface="Trebuchet MS"/>
                <a:cs typeface="Trebuchet MS"/>
                <a:sym typeface="Trebuchet MS"/>
              </a:rPr>
              <a:t>2-degree anonymity </a:t>
            </a:r>
            <a:endParaRPr sz="1400">
              <a:solidFill>
                <a:schemeClr val="dk1"/>
              </a:solidFill>
              <a:latin typeface="Trebuchet MS"/>
              <a:ea typeface="Trebuchet MS"/>
              <a:cs typeface="Trebuchet MS"/>
              <a:sym typeface="Trebuchet MS"/>
            </a:endParaRPr>
          </a:p>
        </p:txBody>
      </p:sp>
      <p:pic>
        <p:nvPicPr>
          <p:cNvPr id="113" name="Google Shape;113;p17"/>
          <p:cNvPicPr preferRelativeResize="0"/>
          <p:nvPr/>
        </p:nvPicPr>
        <p:blipFill rotWithShape="1">
          <a:blip r:embed="rId4">
            <a:alphaModFix/>
          </a:blip>
          <a:srcRect/>
          <a:stretch/>
        </p:blipFill>
        <p:spPr>
          <a:xfrm>
            <a:off x="4576166" y="3324397"/>
            <a:ext cx="2425422" cy="1568584"/>
          </a:xfrm>
          <a:prstGeom prst="rect">
            <a:avLst/>
          </a:prstGeom>
          <a:noFill/>
          <a:ln>
            <a:noFill/>
          </a:ln>
        </p:spPr>
      </p:pic>
      <p:sp>
        <p:nvSpPr>
          <p:cNvPr id="114" name="Google Shape;114;p17"/>
          <p:cNvSpPr/>
          <p:nvPr/>
        </p:nvSpPr>
        <p:spPr>
          <a:xfrm>
            <a:off x="5781138" y="2421968"/>
            <a:ext cx="423300" cy="802500"/>
          </a:xfrm>
          <a:prstGeom prst="downArrow">
            <a:avLst>
              <a:gd name="adj1" fmla="val 50000"/>
              <a:gd name="adj2" fmla="val 50000"/>
            </a:avLst>
          </a:prstGeom>
          <a:solidFill>
            <a:schemeClr val="dk1"/>
          </a:solidFill>
          <a:ln w="19050" cap="rnd"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
        <p:nvSpPr>
          <p:cNvPr id="115" name="Google Shape;115;p17"/>
          <p:cNvSpPr txBox="1"/>
          <p:nvPr/>
        </p:nvSpPr>
        <p:spPr>
          <a:xfrm>
            <a:off x="6204455" y="2580821"/>
            <a:ext cx="17292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Trebuchet MS"/>
                <a:ea typeface="Trebuchet MS"/>
                <a:cs typeface="Trebuchet MS"/>
                <a:sym typeface="Trebuchet MS"/>
              </a:rPr>
              <a:t>2-degree anonymous 2-diverse graph </a:t>
            </a:r>
            <a:endParaRPr sz="1400">
              <a:solidFill>
                <a:schemeClr val="dk1"/>
              </a:solidFill>
              <a:latin typeface="Trebuchet MS"/>
              <a:ea typeface="Trebuchet MS"/>
              <a:cs typeface="Trebuchet MS"/>
              <a:sym typeface="Trebuchet MS"/>
            </a:endParaRPr>
          </a:p>
        </p:txBody>
      </p:sp>
      <p:sp>
        <p:nvSpPr>
          <p:cNvPr id="116" name="Google Shape;116;p17"/>
          <p:cNvSpPr txBox="1"/>
          <p:nvPr/>
        </p:nvSpPr>
        <p:spPr>
          <a:xfrm>
            <a:off x="386675" y="3180945"/>
            <a:ext cx="3691646" cy="152349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Trebuchet MS"/>
                <a:ea typeface="Trebuchet MS"/>
                <a:cs typeface="Trebuchet MS"/>
                <a:sym typeface="Trebuchet MS"/>
              </a:rPr>
              <a:t>K-degree anonymity [1] requires that for every node in the graph, there should exist at least k-1 other nodes in the graph with the same degree.</a:t>
            </a:r>
            <a:endParaRPr sz="1100"/>
          </a:p>
          <a:p>
            <a:pPr marL="0" marR="0" lvl="0" indent="0" algn="l" rtl="0">
              <a:spcBef>
                <a:spcPts val="0"/>
              </a:spcBef>
              <a:spcAft>
                <a:spcPts val="0"/>
              </a:spcAft>
              <a:buNone/>
            </a:pPr>
            <a:r>
              <a:rPr lang="en" sz="1400">
                <a:solidFill>
                  <a:schemeClr val="dk1"/>
                </a:solidFill>
                <a:latin typeface="Trebuchet MS"/>
                <a:ea typeface="Trebuchet MS"/>
                <a:cs typeface="Trebuchet MS"/>
                <a:sym typeface="Trebuchet MS"/>
              </a:rPr>
              <a:t>L-diversity [2] requires that every equivalence group must have at least ‘l’ distinct sensitive labels present.</a:t>
            </a:r>
            <a:endParaRPr sz="1400">
              <a:solidFill>
                <a:schemeClr val="dk1"/>
              </a:solidFill>
              <a:latin typeface="Trebuchet MS"/>
              <a:ea typeface="Trebuchet MS"/>
              <a:cs typeface="Trebuchet MS"/>
              <a:sym typeface="Trebuchet MS"/>
            </a:endParaRPr>
          </a:p>
        </p:txBody>
      </p:sp>
      <p:pic>
        <p:nvPicPr>
          <p:cNvPr id="117" name="Google Shape;117;p17"/>
          <p:cNvPicPr preferRelativeResize="0"/>
          <p:nvPr/>
        </p:nvPicPr>
        <p:blipFill>
          <a:blip r:embed="rId5">
            <a:alphaModFix/>
          </a:blip>
          <a:stretch>
            <a:fillRect/>
          </a:stretch>
        </p:blipFill>
        <p:spPr>
          <a:xfrm>
            <a:off x="242800" y="858675"/>
            <a:ext cx="2671864" cy="18115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123" name="Google Shape;123;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700" u="sng">
                <a:solidFill>
                  <a:srgbClr val="404040"/>
                </a:solidFill>
                <a:latin typeface="Trebuchet MS"/>
                <a:ea typeface="Trebuchet MS"/>
                <a:cs typeface="Trebuchet MS"/>
                <a:sym typeface="Trebuchet MS"/>
              </a:rPr>
              <a:t>Centrality Values: </a:t>
            </a:r>
            <a:r>
              <a:rPr lang="en" sz="1700">
                <a:solidFill>
                  <a:srgbClr val="404040"/>
                </a:solidFill>
                <a:latin typeface="Trebuchet MS"/>
                <a:ea typeface="Trebuchet MS"/>
                <a:cs typeface="Trebuchet MS"/>
                <a:sym typeface="Trebuchet MS"/>
              </a:rPr>
              <a:t>A measure of the “importance” of nodes. Eg: Degree Centrality defines the “importance” of a node as its degree.</a:t>
            </a:r>
            <a:endParaRPr sz="1700">
              <a:solidFill>
                <a:srgbClr val="404040"/>
              </a:solidFill>
              <a:latin typeface="Trebuchet MS"/>
              <a:ea typeface="Trebuchet MS"/>
              <a:cs typeface="Trebuchet MS"/>
              <a:sym typeface="Trebuchet MS"/>
            </a:endParaRPr>
          </a:p>
          <a:p>
            <a:pPr marL="0" lvl="0" indent="0" algn="l" rtl="0">
              <a:spcBef>
                <a:spcPts val="1000"/>
              </a:spcBef>
              <a:spcAft>
                <a:spcPts val="0"/>
              </a:spcAft>
              <a:buNone/>
            </a:pPr>
            <a:r>
              <a:rPr lang="en" sz="1700" u="sng">
                <a:solidFill>
                  <a:srgbClr val="404040"/>
                </a:solidFill>
                <a:latin typeface="Trebuchet MS"/>
                <a:ea typeface="Trebuchet MS"/>
                <a:cs typeface="Trebuchet MS"/>
                <a:sym typeface="Trebuchet MS"/>
              </a:rPr>
              <a:t>Generating the target degree sequence:</a:t>
            </a:r>
            <a:endParaRPr sz="1700" u="sng">
              <a:solidFill>
                <a:srgbClr val="404040"/>
              </a:solidFill>
              <a:latin typeface="Trebuchet MS"/>
              <a:ea typeface="Trebuchet MS"/>
              <a:cs typeface="Trebuchet MS"/>
              <a:sym typeface="Trebuchet MS"/>
            </a:endParaRPr>
          </a:p>
          <a:p>
            <a:pPr marL="0" lvl="0" indent="0" algn="l" rtl="0">
              <a:spcBef>
                <a:spcPts val="1000"/>
              </a:spcBef>
              <a:spcAft>
                <a:spcPts val="0"/>
              </a:spcAft>
              <a:buNone/>
            </a:pPr>
            <a:r>
              <a:rPr lang="en" sz="1700">
                <a:solidFill>
                  <a:srgbClr val="404040"/>
                </a:solidFill>
                <a:latin typeface="Trebuchet MS"/>
                <a:ea typeface="Trebuchet MS"/>
                <a:cs typeface="Trebuchet MS"/>
                <a:sym typeface="Trebuchet MS"/>
              </a:rPr>
              <a:t>Depending on the type of privacy model chosen by the user, the target degree is generated for each node in the graph. Prior to this step, the nodes are arranged in decreasing order of their centrality values. The type of centrality which is to be used is also decided by the user. For every equivalence group, the target degree for all the nodes in it is taken as the degree of the first node of that group.</a:t>
            </a:r>
            <a:endParaRPr sz="1700">
              <a:solidFill>
                <a:srgbClr val="404040"/>
              </a:solidFill>
              <a:latin typeface="Trebuchet MS"/>
              <a:ea typeface="Trebuchet MS"/>
              <a:cs typeface="Trebuchet MS"/>
              <a:sym typeface="Trebuchet MS"/>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Generating Target Degree Sequence</a:t>
            </a:r>
            <a:endParaRPr/>
          </a:p>
        </p:txBody>
      </p:sp>
      <p:sp>
        <p:nvSpPr>
          <p:cNvPr id="129" name="Google Shape;129;p19"/>
          <p:cNvSpPr txBox="1">
            <a:spLocks noGrp="1"/>
          </p:cNvSpPr>
          <p:nvPr>
            <p:ph type="body" idx="1"/>
          </p:nvPr>
        </p:nvSpPr>
        <p:spPr>
          <a:xfrm>
            <a:off x="260125" y="1088075"/>
            <a:ext cx="8520600" cy="3339000"/>
          </a:xfrm>
          <a:prstGeom prst="rect">
            <a:avLst/>
          </a:prstGeom>
        </p:spPr>
        <p:txBody>
          <a:bodyPr spcFirstLastPara="1" wrap="square" lIns="91425" tIns="91425" rIns="91425" bIns="91425" anchor="t" anchorCtr="0">
            <a:noAutofit/>
          </a:bodyPr>
          <a:lstStyle/>
          <a:p>
            <a:pPr marL="0" marR="0" lvl="0" indent="0" algn="l" rtl="0">
              <a:spcBef>
                <a:spcPts val="0"/>
              </a:spcBef>
              <a:spcAft>
                <a:spcPts val="0"/>
              </a:spcAft>
              <a:buNone/>
            </a:pPr>
            <a:endParaRPr sz="1400">
              <a:solidFill>
                <a:srgbClr val="000000"/>
              </a:solidFill>
              <a:latin typeface="Arial"/>
              <a:ea typeface="Arial"/>
              <a:cs typeface="Arial"/>
              <a:sym typeface="Arial"/>
            </a:endParaRPr>
          </a:p>
          <a:p>
            <a:pPr marL="457200" marR="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Given the degree sequence P of the original graph, Algorithm K-L-BASED selects the first k elements in</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P as a group. We keep on merging the next element into the current group until the l-diversity constraint is </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satisfied.</a:t>
            </a:r>
            <a:endParaRPr sz="1400">
              <a:solidFill>
                <a:srgbClr val="000000"/>
              </a:solidFill>
              <a:latin typeface="Arial"/>
              <a:ea typeface="Arial"/>
              <a:cs typeface="Arial"/>
              <a:sym typeface="Arial"/>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457200" marR="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After a group satisfies k-degree and l-diversity constraints, we calculate two costs:</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Cnew : the cost of creating a new group for the next k elements (the total degree changes that make all the</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nodes in this group have the same degree).</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Cmerge : the cost of merging the next element into the current group and creating a new group for the next k</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elements by skipping the next element.</a:t>
            </a:r>
            <a:endParaRPr sz="1400">
              <a:solidFill>
                <a:srgbClr val="000000"/>
              </a:solidFill>
              <a:latin typeface="Arial"/>
              <a:ea typeface="Arial"/>
              <a:cs typeface="Arial"/>
              <a:sym typeface="Arial"/>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457200" marR="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the remaining elements are less than k or contain less than l distinct sensitive labels, they are</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Merged into the last group.</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11700" y="410000"/>
            <a:ext cx="8520600" cy="607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en" sz="2400"/>
              <a:t>Ways to anonymise graphs</a:t>
            </a:r>
            <a:endParaRPr sz="2400"/>
          </a:p>
        </p:txBody>
      </p:sp>
      <p:sp>
        <p:nvSpPr>
          <p:cNvPr id="135" name="Google Shape;135;p20"/>
          <p:cNvSpPr txBox="1">
            <a:spLocks noGrp="1"/>
          </p:cNvSpPr>
          <p:nvPr>
            <p:ph type="body" idx="1"/>
          </p:nvPr>
        </p:nvSpPr>
        <p:spPr>
          <a:xfrm>
            <a:off x="311700" y="1229875"/>
            <a:ext cx="8520600" cy="33390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SzPts val="1100"/>
              <a:buChar char="●"/>
            </a:pPr>
            <a:r>
              <a:rPr lang="en" sz="1100"/>
              <a:t>Clustering is to merge a subgraph to one super node, which is unsuitable for sensitive labelled graphs, since when a group of nodes are merged into one super node, the node-label relations have been lost.</a:t>
            </a:r>
            <a:endParaRPr sz="1100"/>
          </a:p>
          <a:p>
            <a:pPr marL="254000" lvl="0" indent="-260350" algn="l" rtl="0">
              <a:spcBef>
                <a:spcPts val="800"/>
              </a:spcBef>
              <a:spcAft>
                <a:spcPts val="0"/>
              </a:spcAft>
              <a:buSzPts val="1100"/>
              <a:buChar char="●"/>
            </a:pPr>
            <a:r>
              <a:rPr lang="en" sz="1100"/>
              <a:t>Edge-editing methods keep the nodes in the original graph unchanged and only add/delete/swap edges.</a:t>
            </a:r>
            <a:endParaRPr sz="1100"/>
          </a:p>
          <a:p>
            <a:pPr marL="254000" lvl="0" indent="-260350" algn="l" rtl="0">
              <a:spcBef>
                <a:spcPts val="800"/>
              </a:spcBef>
              <a:spcAft>
                <a:spcPts val="0"/>
              </a:spcAft>
              <a:buSzPts val="1100"/>
              <a:buChar char="●"/>
            </a:pPr>
            <a:r>
              <a:rPr lang="en" sz="1100"/>
              <a:t>However, edge editing may largely destroy the properties of a graph. The edge editing method sometimes may change the distance properties substantially by connecting two faraway nodes together or deleting the bridge link between two communities.</a:t>
            </a:r>
            <a:endParaRPr sz="1100"/>
          </a:p>
          <a:p>
            <a:pPr marL="254000" lvl="0" indent="-260350" algn="l" rtl="0">
              <a:spcBef>
                <a:spcPts val="800"/>
              </a:spcBef>
              <a:spcAft>
                <a:spcPts val="0"/>
              </a:spcAft>
              <a:buSzPts val="1100"/>
              <a:buChar char="●"/>
            </a:pPr>
            <a:r>
              <a:rPr lang="en" sz="1100"/>
              <a:t>To address this issue, a new model was  proposed to preserve important graph properties, such as distances between nodes by adding certain “noise” nodes into a graph.</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Architecture</a:t>
            </a:r>
            <a:endParaRPr/>
          </a:p>
        </p:txBody>
      </p:sp>
      <p:pic>
        <p:nvPicPr>
          <p:cNvPr id="141" name="Google Shape;141;p21"/>
          <p:cNvPicPr preferRelativeResize="0"/>
          <p:nvPr/>
        </p:nvPicPr>
        <p:blipFill>
          <a:blip r:embed="rId3">
            <a:alphaModFix/>
          </a:blip>
          <a:stretch>
            <a:fillRect/>
          </a:stretch>
        </p:blipFill>
        <p:spPr>
          <a:xfrm>
            <a:off x="991250" y="1674213"/>
            <a:ext cx="1428750" cy="1038225"/>
          </a:xfrm>
          <a:prstGeom prst="rect">
            <a:avLst/>
          </a:prstGeom>
          <a:noFill/>
          <a:ln>
            <a:noFill/>
          </a:ln>
        </p:spPr>
      </p:pic>
      <p:pic>
        <p:nvPicPr>
          <p:cNvPr id="142" name="Google Shape;142;p21"/>
          <p:cNvPicPr preferRelativeResize="0"/>
          <p:nvPr/>
        </p:nvPicPr>
        <p:blipFill>
          <a:blip r:embed="rId4">
            <a:alphaModFix/>
          </a:blip>
          <a:stretch>
            <a:fillRect/>
          </a:stretch>
        </p:blipFill>
        <p:spPr>
          <a:xfrm>
            <a:off x="2420000" y="2052825"/>
            <a:ext cx="457200" cy="161925"/>
          </a:xfrm>
          <a:prstGeom prst="rect">
            <a:avLst/>
          </a:prstGeom>
          <a:noFill/>
          <a:ln>
            <a:noFill/>
          </a:ln>
        </p:spPr>
      </p:pic>
      <p:pic>
        <p:nvPicPr>
          <p:cNvPr id="143" name="Google Shape;143;p21"/>
          <p:cNvPicPr preferRelativeResize="0"/>
          <p:nvPr/>
        </p:nvPicPr>
        <p:blipFill>
          <a:blip r:embed="rId5">
            <a:alphaModFix/>
          </a:blip>
          <a:stretch>
            <a:fillRect/>
          </a:stretch>
        </p:blipFill>
        <p:spPr>
          <a:xfrm>
            <a:off x="2804538" y="1397988"/>
            <a:ext cx="1247775" cy="1590675"/>
          </a:xfrm>
          <a:prstGeom prst="rect">
            <a:avLst/>
          </a:prstGeom>
          <a:noFill/>
          <a:ln>
            <a:noFill/>
          </a:ln>
        </p:spPr>
      </p:pic>
      <p:pic>
        <p:nvPicPr>
          <p:cNvPr id="144" name="Google Shape;144;p21"/>
          <p:cNvPicPr preferRelativeResize="0"/>
          <p:nvPr/>
        </p:nvPicPr>
        <p:blipFill>
          <a:blip r:embed="rId6">
            <a:alphaModFix/>
          </a:blip>
          <a:stretch>
            <a:fillRect/>
          </a:stretch>
        </p:blipFill>
        <p:spPr>
          <a:xfrm>
            <a:off x="4051925" y="2052825"/>
            <a:ext cx="476250" cy="161925"/>
          </a:xfrm>
          <a:prstGeom prst="rect">
            <a:avLst/>
          </a:prstGeom>
          <a:noFill/>
          <a:ln>
            <a:noFill/>
          </a:ln>
        </p:spPr>
      </p:pic>
      <p:pic>
        <p:nvPicPr>
          <p:cNvPr id="145" name="Google Shape;145;p21"/>
          <p:cNvPicPr preferRelativeResize="0"/>
          <p:nvPr/>
        </p:nvPicPr>
        <p:blipFill>
          <a:blip r:embed="rId7">
            <a:alphaModFix/>
          </a:blip>
          <a:stretch>
            <a:fillRect/>
          </a:stretch>
        </p:blipFill>
        <p:spPr>
          <a:xfrm>
            <a:off x="4436875" y="1362263"/>
            <a:ext cx="1714500" cy="1543050"/>
          </a:xfrm>
          <a:prstGeom prst="rect">
            <a:avLst/>
          </a:prstGeom>
          <a:noFill/>
          <a:ln>
            <a:noFill/>
          </a:ln>
        </p:spPr>
      </p:pic>
      <p:pic>
        <p:nvPicPr>
          <p:cNvPr id="146" name="Google Shape;146;p21"/>
          <p:cNvPicPr preferRelativeResize="0"/>
          <p:nvPr/>
        </p:nvPicPr>
        <p:blipFill>
          <a:blip r:embed="rId8">
            <a:alphaModFix/>
          </a:blip>
          <a:stretch>
            <a:fillRect/>
          </a:stretch>
        </p:blipFill>
        <p:spPr>
          <a:xfrm>
            <a:off x="6160100" y="2052838"/>
            <a:ext cx="504825" cy="161925"/>
          </a:xfrm>
          <a:prstGeom prst="rect">
            <a:avLst/>
          </a:prstGeom>
          <a:noFill/>
          <a:ln>
            <a:noFill/>
          </a:ln>
        </p:spPr>
      </p:pic>
      <p:pic>
        <p:nvPicPr>
          <p:cNvPr id="147" name="Google Shape;147;p21"/>
          <p:cNvPicPr preferRelativeResize="0"/>
          <p:nvPr/>
        </p:nvPicPr>
        <p:blipFill>
          <a:blip r:embed="rId9">
            <a:alphaModFix/>
          </a:blip>
          <a:stretch>
            <a:fillRect/>
          </a:stretch>
        </p:blipFill>
        <p:spPr>
          <a:xfrm>
            <a:off x="6608650" y="1562288"/>
            <a:ext cx="1562100" cy="1143000"/>
          </a:xfrm>
          <a:prstGeom prst="rect">
            <a:avLst/>
          </a:prstGeom>
          <a:noFill/>
          <a:ln>
            <a:noFill/>
          </a:ln>
        </p:spPr>
      </p:pic>
      <p:pic>
        <p:nvPicPr>
          <p:cNvPr id="148" name="Google Shape;148;p21"/>
          <p:cNvPicPr preferRelativeResize="0"/>
          <p:nvPr/>
        </p:nvPicPr>
        <p:blipFill>
          <a:blip r:embed="rId10">
            <a:alphaModFix/>
          </a:blip>
          <a:stretch>
            <a:fillRect/>
          </a:stretch>
        </p:blipFill>
        <p:spPr>
          <a:xfrm>
            <a:off x="6798788" y="3131925"/>
            <a:ext cx="1533525" cy="1257300"/>
          </a:xfrm>
          <a:prstGeom prst="rect">
            <a:avLst/>
          </a:prstGeom>
          <a:noFill/>
          <a:ln>
            <a:noFill/>
          </a:ln>
        </p:spPr>
      </p:pic>
      <p:cxnSp>
        <p:nvCxnSpPr>
          <p:cNvPr id="149" name="Google Shape;149;p21"/>
          <p:cNvCxnSpPr>
            <a:stCxn id="147" idx="2"/>
            <a:endCxn id="148" idx="0"/>
          </p:cNvCxnSpPr>
          <p:nvPr/>
        </p:nvCxnSpPr>
        <p:spPr>
          <a:xfrm>
            <a:off x="7389700" y="2705288"/>
            <a:ext cx="175800" cy="426600"/>
          </a:xfrm>
          <a:prstGeom prst="straightConnector1">
            <a:avLst/>
          </a:prstGeom>
          <a:noFill/>
          <a:ln w="9525" cap="flat" cmpd="sng">
            <a:solidFill>
              <a:schemeClr val="dk2"/>
            </a:solidFill>
            <a:prstDash val="solid"/>
            <a:round/>
            <a:headEnd type="none" w="med" len="med"/>
            <a:tailEnd type="triangle" w="med" len="med"/>
          </a:ln>
        </p:spPr>
      </p:cxnSp>
      <p:pic>
        <p:nvPicPr>
          <p:cNvPr id="150" name="Google Shape;150;p21"/>
          <p:cNvPicPr preferRelativeResize="0"/>
          <p:nvPr/>
        </p:nvPicPr>
        <p:blipFill>
          <a:blip r:embed="rId11">
            <a:alphaModFix/>
          </a:blip>
          <a:stretch>
            <a:fillRect/>
          </a:stretch>
        </p:blipFill>
        <p:spPr>
          <a:xfrm>
            <a:off x="4570225" y="3006875"/>
            <a:ext cx="1447800" cy="1424000"/>
          </a:xfrm>
          <a:prstGeom prst="rect">
            <a:avLst/>
          </a:prstGeom>
          <a:noFill/>
          <a:ln>
            <a:noFill/>
          </a:ln>
        </p:spPr>
      </p:pic>
      <p:cxnSp>
        <p:nvCxnSpPr>
          <p:cNvPr id="151" name="Google Shape;151;p21"/>
          <p:cNvCxnSpPr>
            <a:stCxn id="148" idx="1"/>
            <a:endCxn id="150" idx="3"/>
          </p:cNvCxnSpPr>
          <p:nvPr/>
        </p:nvCxnSpPr>
        <p:spPr>
          <a:xfrm rot="10800000">
            <a:off x="6017888" y="3718875"/>
            <a:ext cx="780900" cy="41700"/>
          </a:xfrm>
          <a:prstGeom prst="straightConnector1">
            <a:avLst/>
          </a:prstGeom>
          <a:noFill/>
          <a:ln w="9525" cap="flat" cmpd="sng">
            <a:solidFill>
              <a:schemeClr val="dk2"/>
            </a:solidFill>
            <a:prstDash val="solid"/>
            <a:round/>
            <a:headEnd type="none" w="med" len="med"/>
            <a:tailEnd type="triangle" w="med" len="med"/>
          </a:ln>
        </p:spPr>
      </p:cxnSp>
      <p:pic>
        <p:nvPicPr>
          <p:cNvPr id="152" name="Google Shape;152;p21"/>
          <p:cNvPicPr preferRelativeResize="0"/>
          <p:nvPr/>
        </p:nvPicPr>
        <p:blipFill>
          <a:blip r:embed="rId12">
            <a:alphaModFix/>
          </a:blip>
          <a:stretch>
            <a:fillRect/>
          </a:stretch>
        </p:blipFill>
        <p:spPr>
          <a:xfrm>
            <a:off x="2227350" y="3090225"/>
            <a:ext cx="1562100" cy="1257300"/>
          </a:xfrm>
          <a:prstGeom prst="rect">
            <a:avLst/>
          </a:prstGeom>
          <a:noFill/>
          <a:ln>
            <a:noFill/>
          </a:ln>
        </p:spPr>
      </p:pic>
      <p:cxnSp>
        <p:nvCxnSpPr>
          <p:cNvPr id="153" name="Google Shape;153;p21"/>
          <p:cNvCxnSpPr>
            <a:stCxn id="150" idx="1"/>
            <a:endCxn id="152" idx="3"/>
          </p:cNvCxnSpPr>
          <p:nvPr/>
        </p:nvCxnSpPr>
        <p:spPr>
          <a:xfrm rot="10800000">
            <a:off x="3789325" y="3718875"/>
            <a:ext cx="780900" cy="0"/>
          </a:xfrm>
          <a:prstGeom prst="straightConnector1">
            <a:avLst/>
          </a:prstGeom>
          <a:noFill/>
          <a:ln w="9525" cap="flat" cmpd="sng">
            <a:solidFill>
              <a:schemeClr val="dk2"/>
            </a:solidFill>
            <a:prstDash val="solid"/>
            <a:round/>
            <a:headEnd type="none" w="med" len="med"/>
            <a:tailEnd type="triangle" w="med" len="med"/>
          </a:ln>
        </p:spPr>
      </p:cxnSp>
      <p:sp>
        <p:nvSpPr>
          <p:cNvPr id="154" name="Google Shape;154;p21"/>
          <p:cNvSpPr/>
          <p:nvPr/>
        </p:nvSpPr>
        <p:spPr>
          <a:xfrm>
            <a:off x="394950" y="3199725"/>
            <a:ext cx="1247700" cy="1038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Return Anonymised Graph</a:t>
            </a:r>
            <a:endParaRPr/>
          </a:p>
        </p:txBody>
      </p:sp>
      <p:cxnSp>
        <p:nvCxnSpPr>
          <p:cNvPr id="155" name="Google Shape;155;p21"/>
          <p:cNvCxnSpPr>
            <a:stCxn id="152" idx="1"/>
            <a:endCxn id="154" idx="3"/>
          </p:cNvCxnSpPr>
          <p:nvPr/>
        </p:nvCxnSpPr>
        <p:spPr>
          <a:xfrm rot="10800000">
            <a:off x="1642650" y="3718875"/>
            <a:ext cx="584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311700" y="384225"/>
            <a:ext cx="8520600" cy="776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000"/>
              </a:spcBef>
              <a:spcAft>
                <a:spcPts val="0"/>
              </a:spcAft>
              <a:buNone/>
            </a:pPr>
            <a:r>
              <a:rPr lang="en" sz="1800">
                <a:solidFill>
                  <a:srgbClr val="0000FF"/>
                </a:solidFill>
                <a:latin typeface="Trebuchet MS"/>
                <a:ea typeface="Trebuchet MS"/>
                <a:cs typeface="Trebuchet MS"/>
                <a:sym typeface="Trebuchet MS"/>
              </a:rPr>
              <a:t>Constructing the anonymised graph from target degree sequence</a:t>
            </a:r>
            <a:endParaRPr sz="1800">
              <a:solidFill>
                <a:srgbClr val="0000FF"/>
              </a:solidFill>
            </a:endParaRPr>
          </a:p>
        </p:txBody>
      </p:sp>
      <p:sp>
        <p:nvSpPr>
          <p:cNvPr id="161" name="Google Shape;161;p22"/>
          <p:cNvSpPr txBox="1">
            <a:spLocks noGrp="1"/>
          </p:cNvSpPr>
          <p:nvPr>
            <p:ph type="body" idx="1"/>
          </p:nvPr>
        </p:nvSpPr>
        <p:spPr>
          <a:xfrm>
            <a:off x="234350" y="926100"/>
            <a:ext cx="8520600" cy="2959500"/>
          </a:xfrm>
          <a:prstGeom prst="rect">
            <a:avLst/>
          </a:prstGeom>
          <a:noFill/>
          <a:ln>
            <a:noFill/>
          </a:ln>
        </p:spPr>
        <p:txBody>
          <a:bodyPr spcFirstLastPara="1" wrap="square" lIns="68575" tIns="34275" rIns="68575" bIns="34275" anchor="t" anchorCtr="0">
            <a:noAutofit/>
          </a:bodyPr>
          <a:lstStyle/>
          <a:p>
            <a:pPr marL="0" lvl="0" indent="0" algn="l" rtl="0">
              <a:spcBef>
                <a:spcPts val="1000"/>
              </a:spcBef>
              <a:spcAft>
                <a:spcPts val="0"/>
              </a:spcAft>
              <a:buNone/>
            </a:pPr>
            <a:endParaRPr u="sng">
              <a:solidFill>
                <a:srgbClr val="404040"/>
              </a:solidFill>
              <a:latin typeface="Trebuchet MS"/>
              <a:ea typeface="Trebuchet MS"/>
              <a:cs typeface="Trebuchet MS"/>
              <a:sym typeface="Trebuchet MS"/>
            </a:endParaRPr>
          </a:p>
          <a:p>
            <a:pPr marL="457200" lvl="0" indent="0" algn="l" rtl="0">
              <a:spcBef>
                <a:spcPts val="1000"/>
              </a:spcBef>
              <a:spcAft>
                <a:spcPts val="0"/>
              </a:spcAft>
              <a:buNone/>
            </a:pPr>
            <a:r>
              <a:rPr lang="en">
                <a:solidFill>
                  <a:srgbClr val="404040"/>
                </a:solidFill>
                <a:latin typeface="Trebuchet MS"/>
                <a:ea typeface="Trebuchet MS"/>
                <a:cs typeface="Trebuchet MS"/>
                <a:sym typeface="Trebuchet MS"/>
              </a:rPr>
              <a:t>So far, we have used noise node addition technique for constructing the anonymised graphs. The steps involved in the process are:</a:t>
            </a:r>
            <a:endParaRPr>
              <a:solidFill>
                <a:srgbClr val="404040"/>
              </a:solidFill>
              <a:latin typeface="Trebuchet MS"/>
              <a:ea typeface="Trebuchet MS"/>
              <a:cs typeface="Trebuchet MS"/>
              <a:sym typeface="Trebuchet MS"/>
            </a:endParaRPr>
          </a:p>
          <a:p>
            <a:pPr marL="457200" lvl="0" indent="0" algn="l" rtl="0">
              <a:spcBef>
                <a:spcPts val="1000"/>
              </a:spcBef>
              <a:spcAft>
                <a:spcPts val="0"/>
              </a:spcAft>
              <a:buNone/>
            </a:pPr>
            <a:r>
              <a:rPr lang="en">
                <a:solidFill>
                  <a:srgbClr val="404040"/>
                </a:solidFill>
                <a:latin typeface="Trebuchet MS"/>
                <a:ea typeface="Trebuchet MS"/>
                <a:cs typeface="Trebuchet MS"/>
                <a:sym typeface="Trebuchet MS"/>
              </a:rPr>
              <a:t>Neighbourhood edge editing technique</a:t>
            </a:r>
            <a:endParaRPr>
              <a:solidFill>
                <a:srgbClr val="404040"/>
              </a:solidFill>
              <a:latin typeface="Trebuchet MS"/>
              <a:ea typeface="Trebuchet MS"/>
              <a:cs typeface="Trebuchet MS"/>
              <a:sym typeface="Trebuchet MS"/>
            </a:endParaRPr>
          </a:p>
          <a:p>
            <a:pPr marL="457200" lvl="0" indent="-342900" algn="l" rtl="0">
              <a:spcBef>
                <a:spcPts val="1000"/>
              </a:spcBef>
              <a:spcAft>
                <a:spcPts val="0"/>
              </a:spcAft>
              <a:buSzPts val="1800"/>
              <a:buChar char="●"/>
            </a:pPr>
            <a:r>
              <a:rPr lang="en" i="1">
                <a:solidFill>
                  <a:srgbClr val="404040"/>
                </a:solidFill>
                <a:latin typeface="Trebuchet MS"/>
                <a:ea typeface="Trebuchet MS"/>
                <a:cs typeface="Trebuchet MS"/>
                <a:sym typeface="Trebuchet MS"/>
              </a:rPr>
              <a:t>Case 1: </a:t>
            </a:r>
            <a:r>
              <a:rPr lang="en">
                <a:solidFill>
                  <a:srgbClr val="404040"/>
                </a:solidFill>
                <a:latin typeface="Trebuchet MS"/>
                <a:ea typeface="Trebuchet MS"/>
                <a:cs typeface="Trebuchet MS"/>
                <a:sym typeface="Trebuchet MS"/>
              </a:rPr>
              <a:t>Consider that Node u needs to increase its degree and v needs to decrease its degree and u and v are direct neighbors.</a:t>
            </a:r>
            <a:endParaRPr>
              <a:solidFill>
                <a:srgbClr val="404040"/>
              </a:solidFill>
              <a:latin typeface="Trebuchet MS"/>
              <a:ea typeface="Trebuchet MS"/>
              <a:cs typeface="Trebuchet MS"/>
              <a:sym typeface="Trebuchet MS"/>
            </a:endParaRPr>
          </a:p>
          <a:p>
            <a:pPr marL="457200" lvl="0" indent="-342900" algn="l" rtl="0">
              <a:spcBef>
                <a:spcPts val="0"/>
              </a:spcBef>
              <a:spcAft>
                <a:spcPts val="0"/>
              </a:spcAft>
              <a:buSzPts val="1800"/>
              <a:buChar char="●"/>
            </a:pPr>
            <a:r>
              <a:rPr lang="en" i="1">
                <a:solidFill>
                  <a:srgbClr val="404040"/>
                </a:solidFill>
                <a:latin typeface="Trebuchet MS"/>
                <a:ea typeface="Trebuchet MS"/>
                <a:cs typeface="Trebuchet MS"/>
                <a:sym typeface="Trebuchet MS"/>
              </a:rPr>
              <a:t>Case 2: </a:t>
            </a:r>
            <a:r>
              <a:rPr lang="en">
                <a:solidFill>
                  <a:srgbClr val="404040"/>
                </a:solidFill>
                <a:latin typeface="Trebuchet MS"/>
                <a:ea typeface="Trebuchet MS"/>
                <a:cs typeface="Trebuchet MS"/>
                <a:sym typeface="Trebuchet MS"/>
              </a:rPr>
              <a:t>u and v are two hop neighbors and both needs to increase their degree</a:t>
            </a:r>
            <a:endParaRPr>
              <a:solidFill>
                <a:srgbClr val="404040"/>
              </a:solidFill>
              <a:latin typeface="Trebuchet MS"/>
              <a:ea typeface="Trebuchet MS"/>
              <a:cs typeface="Trebuchet MS"/>
              <a:sym typeface="Trebuchet MS"/>
            </a:endParaRPr>
          </a:p>
          <a:p>
            <a:pPr marL="457200" lvl="0" indent="-342900" algn="l" rtl="0">
              <a:spcBef>
                <a:spcPts val="0"/>
              </a:spcBef>
              <a:spcAft>
                <a:spcPts val="0"/>
              </a:spcAft>
              <a:buSzPts val="1800"/>
              <a:buChar char="●"/>
            </a:pPr>
            <a:r>
              <a:rPr lang="en" i="1">
                <a:solidFill>
                  <a:srgbClr val="404040"/>
                </a:solidFill>
                <a:latin typeface="Trebuchet MS"/>
                <a:ea typeface="Trebuchet MS"/>
                <a:cs typeface="Trebuchet MS"/>
                <a:sym typeface="Trebuchet MS"/>
              </a:rPr>
              <a:t>Case 3: </a:t>
            </a:r>
            <a:r>
              <a:rPr lang="en">
                <a:solidFill>
                  <a:srgbClr val="404040"/>
                </a:solidFill>
                <a:latin typeface="Trebuchet MS"/>
                <a:ea typeface="Trebuchet MS"/>
                <a:cs typeface="Trebuchet MS"/>
                <a:sym typeface="Trebuchet MS"/>
              </a:rPr>
              <a:t>If two nodes u and v are direct neighbors and both need to decrease their degree to achieve their target degree</a:t>
            </a:r>
            <a:endParaRPr>
              <a:solidFill>
                <a:srgbClr val="404040"/>
              </a:solidFill>
              <a:latin typeface="Trebuchet MS"/>
              <a:ea typeface="Trebuchet MS"/>
              <a:cs typeface="Trebuchet MS"/>
              <a:sym typeface="Trebuchet MS"/>
            </a:endParaRPr>
          </a:p>
          <a:p>
            <a:pPr marL="457200" lvl="0" indent="0" algn="l" rtl="0">
              <a:spcBef>
                <a:spcPts val="800"/>
              </a:spcBef>
              <a:spcAft>
                <a:spcPts val="0"/>
              </a:spcAft>
              <a:buNone/>
            </a:pPr>
            <a:endParaRPr sz="14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Arial</vt:lpstr>
      <vt:lpstr>Trebuchet MS</vt:lpstr>
      <vt:lpstr>Geometric</vt:lpstr>
      <vt:lpstr> Anonymization of Social Networks </vt:lpstr>
      <vt:lpstr>Introduction</vt:lpstr>
      <vt:lpstr>Why Anonymization?</vt:lpstr>
      <vt:lpstr>Basic Privacy Measures</vt:lpstr>
      <vt:lpstr>Pre-processing</vt:lpstr>
      <vt:lpstr>Generating Target Degree Sequence</vt:lpstr>
      <vt:lpstr>Ways to anonymise graphs</vt:lpstr>
      <vt:lpstr>Model Architecture</vt:lpstr>
      <vt:lpstr>Constructing the anonymised graph from target degree sequence</vt:lpstr>
      <vt:lpstr>Constructing the anonymised graph from target degree sequence contd. </vt:lpstr>
      <vt:lpstr>Constructing the anonymised graph from target degree sequence contd.</vt:lpstr>
      <vt:lpstr>TESTING AND COMPARISON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Anonymization of Social Networks </dc:title>
  <dc:creator>Gail</dc:creator>
  <cp:lastModifiedBy>Gail Kaiser</cp:lastModifiedBy>
  <cp:revision>1</cp:revision>
  <dcterms:modified xsi:type="dcterms:W3CDTF">2019-04-18T13:16:38Z</dcterms:modified>
</cp:coreProperties>
</file>