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sldIdLst>
    <p:sldId id="256" r:id="rId2"/>
    <p:sldId id="257" r:id="rId3"/>
    <p:sldId id="258" r:id="rId4"/>
    <p:sldId id="259" r:id="rId5"/>
    <p:sldId id="260" r:id="rId6"/>
    <p:sldId id="261" r:id="rId7"/>
    <p:sldId id="262"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hruv chaudhari" initials="dc" lastIdx="1" clrIdx="0">
    <p:extLst>
      <p:ext uri="{19B8F6BF-5375-455C-9EA6-DF929625EA0E}">
        <p15:presenceInfo xmlns:p15="http://schemas.microsoft.com/office/powerpoint/2012/main" userId="2346e3f01dafe7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5/21/2020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406690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35103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94703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50934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5/21/2020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500344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20096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5/21/2020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85902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61778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2979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5/21/2020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403099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5/21/2020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40080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5/21/2020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051585222"/>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08" r:id="rId5"/>
    <p:sldLayoutId id="2147483803" r:id="rId6"/>
    <p:sldLayoutId id="2147483804" r:id="rId7"/>
    <p:sldLayoutId id="2147483805" r:id="rId8"/>
    <p:sldLayoutId id="2147483806" r:id="rId9"/>
    <p:sldLayoutId id="2147483807" r:id="rId10"/>
    <p:sldLayoutId id="2147483809" r:id="rId11"/>
  </p:sldLayoutIdLst>
  <p:hf sldNum="0" hdr="0" ftr="0" dt="0"/>
  <p:txStyles>
    <p:titleStyle>
      <a:lvl1pPr algn="l" defTabSz="914400" rtl="0" eaLnBrk="1" latinLnBrk="0" hangingPunct="1">
        <a:lnSpc>
          <a:spcPct val="90000"/>
        </a:lnSpc>
        <a:spcBef>
          <a:spcPct val="0"/>
        </a:spcBef>
        <a:buNone/>
        <a:defRPr lang="en-US" sz="42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571B50-25A4-4014-B0BA-2C0C1D7065B2}"/>
              </a:ext>
            </a:extLst>
          </p:cNvPr>
          <p:cNvPicPr>
            <a:picLocks noChangeAspect="1"/>
          </p:cNvPicPr>
          <p:nvPr/>
        </p:nvPicPr>
        <p:blipFill rotWithShape="1">
          <a:blip r:embed="rId2"/>
          <a:srcRect l="18092" r="18091" b="-1"/>
          <a:stretch/>
        </p:blipFill>
        <p:spPr>
          <a:xfrm>
            <a:off x="4646383" y="10"/>
            <a:ext cx="7545616" cy="6857990"/>
          </a:xfrm>
          <a:prstGeom prst="rect">
            <a:avLst/>
          </a:prstGeom>
        </p:spPr>
      </p:pic>
      <p:sp>
        <p:nvSpPr>
          <p:cNvPr id="18" name="Rectangle 17">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2210" cy="6858000"/>
          </a:xfrm>
          <a:prstGeom prst="rect">
            <a:avLst/>
          </a:prstGeom>
          <a:solidFill>
            <a:schemeClr val="bg1">
              <a:lumMod val="75000"/>
              <a:lumOff val="25000"/>
            </a:schemeClr>
          </a:solidFill>
          <a:ln w="6350" cap="sq" cmpd="sng" algn="ctr">
            <a:noFill/>
            <a:prstDash val="solid"/>
            <a:miter lim="800000"/>
          </a:ln>
          <a:effectLst/>
        </p:spPr>
      </p:sp>
      <p:sp>
        <p:nvSpPr>
          <p:cNvPr id="20" name="Rectangle 19">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3977" y="164592"/>
            <a:ext cx="4334256" cy="652881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0FADB8D5-27C9-4B87-A223-8520A2DD60DF}"/>
              </a:ext>
            </a:extLst>
          </p:cNvPr>
          <p:cNvSpPr>
            <a:spLocks noGrp="1"/>
          </p:cNvSpPr>
          <p:nvPr>
            <p:ph type="ctrTitle"/>
          </p:nvPr>
        </p:nvSpPr>
        <p:spPr>
          <a:xfrm>
            <a:off x="466524" y="1340361"/>
            <a:ext cx="3729162" cy="3341700"/>
          </a:xfrm>
        </p:spPr>
        <p:txBody>
          <a:bodyPr>
            <a:normAutofit/>
          </a:bodyPr>
          <a:lstStyle/>
          <a:p>
            <a:endParaRPr lang="en-IN" sz="3600">
              <a:solidFill>
                <a:schemeClr val="tx1"/>
              </a:solidFill>
            </a:endParaRPr>
          </a:p>
          <a:p>
            <a:r>
              <a:rPr lang="en-IN" sz="3600">
                <a:solidFill>
                  <a:schemeClr val="tx1"/>
                </a:solidFill>
              </a:rPr>
              <a:t>Data Science Project</a:t>
            </a:r>
            <a:br>
              <a:rPr lang="en-IN" sz="3600">
                <a:solidFill>
                  <a:schemeClr val="tx1"/>
                </a:solidFill>
              </a:rPr>
            </a:br>
            <a:endParaRPr lang="en-IN" sz="3600">
              <a:solidFill>
                <a:schemeClr val="tx1"/>
              </a:solidFill>
            </a:endParaRPr>
          </a:p>
        </p:txBody>
      </p:sp>
      <p:sp>
        <p:nvSpPr>
          <p:cNvPr id="3" name="Subtitle 2">
            <a:extLst>
              <a:ext uri="{FF2B5EF4-FFF2-40B4-BE49-F238E27FC236}">
                <a16:creationId xmlns:a16="http://schemas.microsoft.com/office/drawing/2014/main" id="{63785EDC-A693-4386-8B39-F764FFB0A7CD}"/>
              </a:ext>
            </a:extLst>
          </p:cNvPr>
          <p:cNvSpPr>
            <a:spLocks noGrp="1"/>
          </p:cNvSpPr>
          <p:nvPr>
            <p:ph type="subTitle" idx="1"/>
          </p:nvPr>
        </p:nvSpPr>
        <p:spPr>
          <a:xfrm>
            <a:off x="434284" y="4231377"/>
            <a:ext cx="3793642" cy="970905"/>
          </a:xfrm>
        </p:spPr>
        <p:txBody>
          <a:bodyPr>
            <a:normAutofit/>
          </a:bodyPr>
          <a:lstStyle/>
          <a:p>
            <a:pPr>
              <a:spcAft>
                <a:spcPts val="600"/>
              </a:spcAft>
            </a:pPr>
            <a:endParaRPr lang="en-IN" dirty="0">
              <a:solidFill>
                <a:schemeClr val="tx1"/>
              </a:solidFill>
            </a:endParaRPr>
          </a:p>
          <a:p>
            <a:pPr>
              <a:spcAft>
                <a:spcPts val="600"/>
              </a:spcAft>
            </a:pPr>
            <a:r>
              <a:rPr lang="en-IN" dirty="0">
                <a:solidFill>
                  <a:schemeClr val="tx1"/>
                </a:solidFill>
              </a:rPr>
              <a:t>Battle for the Restaurants.</a:t>
            </a:r>
          </a:p>
          <a:p>
            <a:pPr>
              <a:spcAft>
                <a:spcPts val="600"/>
              </a:spcAft>
            </a:pPr>
            <a:endParaRPr lang="en-IN" dirty="0">
              <a:solidFill>
                <a:schemeClr val="tx1"/>
              </a:solidFill>
            </a:endParaRPr>
          </a:p>
          <a:p>
            <a:endParaRPr lang="en-IN" dirty="0"/>
          </a:p>
          <a:p>
            <a:endParaRPr lang="en-IN" dirty="0"/>
          </a:p>
        </p:txBody>
      </p:sp>
    </p:spTree>
    <p:extLst>
      <p:ext uri="{BB962C8B-B14F-4D97-AF65-F5344CB8AC3E}">
        <p14:creationId xmlns:p14="http://schemas.microsoft.com/office/powerpoint/2010/main" val="355863843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499217-6B8F-46FF-A7A1-1E954DE0C8B7}"/>
              </a:ext>
            </a:extLst>
          </p:cNvPr>
          <p:cNvSpPr/>
          <p:nvPr/>
        </p:nvSpPr>
        <p:spPr>
          <a:xfrm>
            <a:off x="3048000" y="612845"/>
            <a:ext cx="6096000" cy="5632311"/>
          </a:xfrm>
          <a:prstGeom prst="rect">
            <a:avLst/>
          </a:prstGeom>
        </p:spPr>
        <p:txBody>
          <a:bodyPr>
            <a:spAutoFit/>
          </a:bodyPr>
          <a:lstStyle/>
          <a:p>
            <a:r>
              <a:rPr lang="en-US" b="1" i="0" dirty="0">
                <a:solidFill>
                  <a:srgbClr val="000000"/>
                </a:solidFill>
                <a:effectLst/>
                <a:latin typeface="var(--jp-content-font-family)"/>
              </a:rPr>
              <a:t>1. Introduction to the problem :</a:t>
            </a:r>
          </a:p>
          <a:p>
            <a:r>
              <a:rPr lang="en-US" b="0" i="0" dirty="0">
                <a:solidFill>
                  <a:srgbClr val="000000"/>
                </a:solidFill>
                <a:effectLst/>
                <a:latin typeface="var(--jp-content-font-family)"/>
              </a:rPr>
              <a:t>In this article, we’ll explore venues in Pune, India based on their rating and average prices. Whenever a person is visiting a city they start looking for venues to visit during their stay. Thus, our aim here is to identify places that someone can visit. In this problem we will talk about which places a client can start a hotel or a restaurant and which cuisine he/she should </a:t>
            </a:r>
            <a:r>
              <a:rPr lang="en-US" b="0" i="0" dirty="0" err="1">
                <a:solidFill>
                  <a:srgbClr val="000000"/>
                </a:solidFill>
                <a:effectLst/>
                <a:latin typeface="var(--jp-content-font-family)"/>
              </a:rPr>
              <a:t>persue</a:t>
            </a:r>
            <a:r>
              <a:rPr lang="en-US" b="0" i="0" dirty="0">
                <a:solidFill>
                  <a:srgbClr val="000000"/>
                </a:solidFill>
                <a:effectLst/>
                <a:latin typeface="var(--jp-content-font-family)"/>
              </a:rPr>
              <a:t> in the process.</a:t>
            </a:r>
          </a:p>
          <a:p>
            <a:r>
              <a:rPr lang="en-US" b="0" i="0" dirty="0">
                <a:solidFill>
                  <a:srgbClr val="000000"/>
                </a:solidFill>
                <a:effectLst/>
                <a:latin typeface="var(--jp-content-font-family)"/>
              </a:rPr>
              <a:t>We will also be able to display where exactly restaurants are located and by using population data we maybe able to see which areas show higher density of people so that the restaurant will have maximum food enthusiasts.</a:t>
            </a:r>
          </a:p>
          <a:p>
            <a:r>
              <a:rPr lang="en-US" b="1" i="0" dirty="0">
                <a:solidFill>
                  <a:srgbClr val="000000"/>
                </a:solidFill>
                <a:effectLst/>
                <a:latin typeface="var(--jp-content-font-family)"/>
              </a:rPr>
              <a:t>2. Data Utilized :</a:t>
            </a:r>
          </a:p>
          <a:p>
            <a:r>
              <a:rPr lang="en-US" b="0" i="0" dirty="0">
                <a:solidFill>
                  <a:srgbClr val="000000"/>
                </a:solidFill>
                <a:effectLst/>
                <a:latin typeface="var(--jp-content-font-family)"/>
              </a:rPr>
              <a:t>The data has been collected from API, Foursquare API . The first step was to search for venues within a radius of 4 Kilometers from Pune’s center point. After extracting over 100 locations using the Foursquare API, and the based on each cuisine we find the data required for the project. The population data will be available through </a:t>
            </a:r>
            <a:r>
              <a:rPr lang="en-US" b="0" i="0" dirty="0" err="1">
                <a:solidFill>
                  <a:srgbClr val="000000"/>
                </a:solidFill>
                <a:effectLst/>
                <a:latin typeface="var(--jp-content-font-family)"/>
              </a:rPr>
              <a:t>kaggle</a:t>
            </a:r>
            <a:r>
              <a:rPr lang="en-US" b="0" i="0" dirty="0">
                <a:solidFill>
                  <a:srgbClr val="000000"/>
                </a:solidFill>
                <a:effectLst/>
                <a:latin typeface="var(--jp-content-font-family)"/>
              </a:rPr>
              <a:t> which provides many datasets for projects.</a:t>
            </a:r>
          </a:p>
        </p:txBody>
      </p:sp>
    </p:spTree>
    <p:extLst>
      <p:ext uri="{BB962C8B-B14F-4D97-AF65-F5344CB8AC3E}">
        <p14:creationId xmlns:p14="http://schemas.microsoft.com/office/powerpoint/2010/main" val="770701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E9B4C-31CB-474E-8F82-FF2515603D43}"/>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295A5C28-FCAB-445C-BF68-241F0BD368FF}"/>
              </a:ext>
            </a:extLst>
          </p:cNvPr>
          <p:cNvSpPr>
            <a:spLocks noGrp="1"/>
          </p:cNvSpPr>
          <p:nvPr>
            <p:ph idx="1"/>
          </p:nvPr>
        </p:nvSpPr>
        <p:spPr/>
        <p:txBody>
          <a:bodyPr/>
          <a:lstStyle/>
          <a:p>
            <a:r>
              <a:rPr lang="en-US" dirty="0"/>
              <a:t>As a first step, we retrieved the data from Foursquare API . We extract venue information from the center of Pune, </a:t>
            </a:r>
            <a:r>
              <a:rPr lang="en-US" dirty="0" err="1"/>
              <a:t>upto</a:t>
            </a:r>
            <a:r>
              <a:rPr lang="en-US" dirty="0"/>
              <a:t> a distance of 4 Km. The latitude and longitude values are then used to fetch venue rating.</a:t>
            </a:r>
          </a:p>
          <a:p>
            <a:r>
              <a:rPr lang="en-US" dirty="0"/>
              <a:t>We have then obtained data set from Kaggle.com based on the Zomato data for Prices and Locality based Data.</a:t>
            </a:r>
          </a:p>
          <a:p>
            <a:r>
              <a:rPr lang="en-US" dirty="0"/>
              <a:t>The data from the two sources is carefully combined based on the name, latitude and longitude values from the two sources. The final dataset would include the rating and price values for each venue.</a:t>
            </a:r>
          </a:p>
          <a:p>
            <a:r>
              <a:rPr lang="en-US" dirty="0"/>
              <a:t>Next, we </a:t>
            </a:r>
            <a:r>
              <a:rPr lang="en-US" dirty="0" err="1"/>
              <a:t>analyise</a:t>
            </a:r>
            <a:r>
              <a:rPr lang="en-US" dirty="0"/>
              <a:t> the data that we created based on the ratings and price of each venue. We identify the top category types. We identify places where many venues are located so that any visitor can go to one place and enjoy the option to choose amongst many venue options. We also explore areas that are high rated and those that are low rated while also plotting the map of high and low priced venues. Lastly,. This will allow us to clearly identify which venues can be recommended and with what characteristics.</a:t>
            </a:r>
          </a:p>
          <a:p>
            <a:r>
              <a:rPr lang="en-US" dirty="0"/>
              <a:t>Finally, we’ll discuss and conclude which venues to be explored based on visitor requirement of rating and cost.</a:t>
            </a:r>
          </a:p>
          <a:p>
            <a:endParaRPr lang="en-IN" dirty="0"/>
          </a:p>
        </p:txBody>
      </p:sp>
    </p:spTree>
    <p:extLst>
      <p:ext uri="{BB962C8B-B14F-4D97-AF65-F5344CB8AC3E}">
        <p14:creationId xmlns:p14="http://schemas.microsoft.com/office/powerpoint/2010/main" val="3042939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9C3E1-0B7F-49E9-BFC7-F79963C6792B}"/>
              </a:ext>
            </a:extLst>
          </p:cNvPr>
          <p:cNvSpPr>
            <a:spLocks noGrp="1"/>
          </p:cNvSpPr>
          <p:nvPr>
            <p:ph type="title"/>
          </p:nvPr>
        </p:nvSpPr>
        <p:spPr/>
        <p:txBody>
          <a:bodyPr/>
          <a:lstStyle/>
          <a:p>
            <a:r>
              <a:rPr lang="en-IN" dirty="0"/>
              <a:t>Analysis</a:t>
            </a:r>
          </a:p>
        </p:txBody>
      </p:sp>
      <p:sp>
        <p:nvSpPr>
          <p:cNvPr id="3" name="Content Placeholder 2">
            <a:extLst>
              <a:ext uri="{FF2B5EF4-FFF2-40B4-BE49-F238E27FC236}">
                <a16:creationId xmlns:a16="http://schemas.microsoft.com/office/drawing/2014/main" id="{9DDFBEBB-1251-49C3-90E5-902FB9B11C31}"/>
              </a:ext>
            </a:extLst>
          </p:cNvPr>
          <p:cNvSpPr>
            <a:spLocks noGrp="1"/>
          </p:cNvSpPr>
          <p:nvPr>
            <p:ph idx="1"/>
          </p:nvPr>
        </p:nvSpPr>
        <p:spPr/>
        <p:txBody>
          <a:bodyPr/>
          <a:lstStyle/>
          <a:p>
            <a:r>
              <a:rPr lang="en-US" dirty="0"/>
              <a:t>During the analysis phase, I explored the venue categories, the rating distribution of the venues and the price range across the map of Pune.</a:t>
            </a:r>
          </a:p>
          <a:p>
            <a:r>
              <a:rPr lang="en-US" dirty="0"/>
              <a:t>Using Folium I have plotted  2 maps based on the dataset showing which locations have maximum restaurants and their respective price ranges as well as ratings.</a:t>
            </a:r>
          </a:p>
          <a:p>
            <a:endParaRPr lang="en-US" dirty="0"/>
          </a:p>
          <a:p>
            <a:endParaRPr lang="en-IN" dirty="0"/>
          </a:p>
        </p:txBody>
      </p:sp>
    </p:spTree>
    <p:extLst>
      <p:ext uri="{BB962C8B-B14F-4D97-AF65-F5344CB8AC3E}">
        <p14:creationId xmlns:p14="http://schemas.microsoft.com/office/powerpoint/2010/main" val="858689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8D1541E-D025-4804-A271-B27A5BC6022C}"/>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4556" r="14556"/>
          <a:stretch/>
        </p:blipFill>
        <p:spPr/>
      </p:pic>
      <p:sp>
        <p:nvSpPr>
          <p:cNvPr id="2" name="Title 1">
            <a:extLst>
              <a:ext uri="{FF2B5EF4-FFF2-40B4-BE49-F238E27FC236}">
                <a16:creationId xmlns:a16="http://schemas.microsoft.com/office/drawing/2014/main" id="{6393C806-A1FD-4EFC-BFD9-B0B89D46F377}"/>
              </a:ext>
            </a:extLst>
          </p:cNvPr>
          <p:cNvSpPr>
            <a:spLocks noGrp="1"/>
          </p:cNvSpPr>
          <p:nvPr>
            <p:ph type="title"/>
          </p:nvPr>
        </p:nvSpPr>
        <p:spPr/>
        <p:txBody>
          <a:bodyPr/>
          <a:lstStyle/>
          <a:p>
            <a:r>
              <a:rPr lang="en-IN" dirty="0"/>
              <a:t>Analysis using Folium :</a:t>
            </a:r>
            <a:br>
              <a:rPr lang="en-IN" dirty="0"/>
            </a:br>
            <a:endParaRPr lang="en-IN" dirty="0"/>
          </a:p>
        </p:txBody>
      </p:sp>
      <p:sp>
        <p:nvSpPr>
          <p:cNvPr id="6" name="Text Placeholder 5">
            <a:extLst>
              <a:ext uri="{FF2B5EF4-FFF2-40B4-BE49-F238E27FC236}">
                <a16:creationId xmlns:a16="http://schemas.microsoft.com/office/drawing/2014/main" id="{1C0411B9-FC19-4B6F-8112-287D90538F3B}"/>
              </a:ext>
            </a:extLst>
          </p:cNvPr>
          <p:cNvSpPr>
            <a:spLocks noGrp="1"/>
          </p:cNvSpPr>
          <p:nvPr>
            <p:ph type="body" sz="half" idx="2"/>
          </p:nvPr>
        </p:nvSpPr>
        <p:spPr/>
        <p:txBody>
          <a:bodyPr/>
          <a:lstStyle/>
          <a:p>
            <a:r>
              <a:rPr lang="en-IN" dirty="0"/>
              <a:t>In this map it is clearly seen that a large cluster of Hotels and Restaurants in  Kothrud and also in the Koregaon Park.</a:t>
            </a:r>
          </a:p>
          <a:p>
            <a:r>
              <a:rPr lang="en-IN" dirty="0"/>
              <a:t>I have used folium and the coordinates of Pune.</a:t>
            </a:r>
          </a:p>
          <a:p>
            <a:r>
              <a:rPr lang="en-IN" dirty="0"/>
              <a:t> </a:t>
            </a:r>
          </a:p>
        </p:txBody>
      </p:sp>
    </p:spTree>
    <p:extLst>
      <p:ext uri="{BB962C8B-B14F-4D97-AF65-F5344CB8AC3E}">
        <p14:creationId xmlns:p14="http://schemas.microsoft.com/office/powerpoint/2010/main" val="4293103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077190-5F24-490E-88CA-D4B5A2573E16}"/>
              </a:ext>
            </a:extLst>
          </p:cNvPr>
          <p:cNvSpPr>
            <a:spLocks noGrp="1"/>
          </p:cNvSpPr>
          <p:nvPr>
            <p:ph type="title"/>
          </p:nvPr>
        </p:nvSpPr>
        <p:spPr/>
        <p:txBody>
          <a:bodyPr/>
          <a:lstStyle/>
          <a:p>
            <a:r>
              <a:rPr lang="en-IN" dirty="0"/>
              <a:t>Restaurants in Kothrud :</a:t>
            </a:r>
            <a:br>
              <a:rPr lang="en-IN" dirty="0"/>
            </a:br>
            <a:endParaRPr lang="en-IN" dirty="0"/>
          </a:p>
        </p:txBody>
      </p:sp>
      <p:pic>
        <p:nvPicPr>
          <p:cNvPr id="8" name="Content Placeholder 7">
            <a:extLst>
              <a:ext uri="{FF2B5EF4-FFF2-40B4-BE49-F238E27FC236}">
                <a16:creationId xmlns:a16="http://schemas.microsoft.com/office/drawing/2014/main" id="{0282CFB3-EC3D-4086-8C91-9C7D5C5D5E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193" y="830938"/>
            <a:ext cx="7852465" cy="5112661"/>
          </a:xfrm>
        </p:spPr>
      </p:pic>
      <p:sp>
        <p:nvSpPr>
          <p:cNvPr id="6" name="Text Placeholder 5">
            <a:extLst>
              <a:ext uri="{FF2B5EF4-FFF2-40B4-BE49-F238E27FC236}">
                <a16:creationId xmlns:a16="http://schemas.microsoft.com/office/drawing/2014/main" id="{C7850FC5-7F3D-4D45-961A-52F62F5DD209}"/>
              </a:ext>
            </a:extLst>
          </p:cNvPr>
          <p:cNvSpPr>
            <a:spLocks noGrp="1"/>
          </p:cNvSpPr>
          <p:nvPr>
            <p:ph type="body" sz="half" idx="2"/>
          </p:nvPr>
        </p:nvSpPr>
        <p:spPr/>
        <p:txBody>
          <a:bodyPr/>
          <a:lstStyle/>
          <a:p>
            <a:r>
              <a:rPr lang="en-IN" dirty="0"/>
              <a:t>The map shown here is of Restaurants in Kothrud </a:t>
            </a:r>
          </a:p>
          <a:p>
            <a:r>
              <a:rPr lang="en-IN" dirty="0"/>
              <a:t>In the Karishma Society area there are many Restaurants with good ratings and decent price range.</a:t>
            </a:r>
          </a:p>
          <a:p>
            <a:endParaRPr lang="en-IN" dirty="0"/>
          </a:p>
          <a:p>
            <a:r>
              <a:rPr lang="en-IN" dirty="0"/>
              <a:t> </a:t>
            </a:r>
          </a:p>
        </p:txBody>
      </p:sp>
    </p:spTree>
    <p:extLst>
      <p:ext uri="{BB962C8B-B14F-4D97-AF65-F5344CB8AC3E}">
        <p14:creationId xmlns:p14="http://schemas.microsoft.com/office/powerpoint/2010/main" val="367202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29AA6-DED1-47A1-B560-80B703363CBC}"/>
              </a:ext>
            </a:extLst>
          </p:cNvPr>
          <p:cNvSpPr>
            <a:spLocks noGrp="1"/>
          </p:cNvSpPr>
          <p:nvPr>
            <p:ph type="title"/>
          </p:nvPr>
        </p:nvSpPr>
        <p:spPr/>
        <p:txBody>
          <a:bodyPr>
            <a:normAutofit fontScale="90000"/>
          </a:bodyPr>
          <a:lstStyle/>
          <a:p>
            <a:r>
              <a:rPr lang="en-IN" dirty="0"/>
              <a:t>Ratings for the Top 50 Restaurants in Pune :</a:t>
            </a:r>
          </a:p>
        </p:txBody>
      </p:sp>
      <p:pic>
        <p:nvPicPr>
          <p:cNvPr id="6" name="Content Placeholder 5">
            <a:extLst>
              <a:ext uri="{FF2B5EF4-FFF2-40B4-BE49-F238E27FC236}">
                <a16:creationId xmlns:a16="http://schemas.microsoft.com/office/drawing/2014/main" id="{A6DE41F1-8672-4295-A145-2BD58238F7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911461"/>
            <a:ext cx="6858000" cy="4730277"/>
          </a:xfrm>
        </p:spPr>
      </p:pic>
      <p:sp>
        <p:nvSpPr>
          <p:cNvPr id="4" name="Text Placeholder 3">
            <a:extLst>
              <a:ext uri="{FF2B5EF4-FFF2-40B4-BE49-F238E27FC236}">
                <a16:creationId xmlns:a16="http://schemas.microsoft.com/office/drawing/2014/main" id="{D34A46F9-5816-4AF2-B70D-EFDE1CDE7156}"/>
              </a:ext>
            </a:extLst>
          </p:cNvPr>
          <p:cNvSpPr>
            <a:spLocks noGrp="1"/>
          </p:cNvSpPr>
          <p:nvPr>
            <p:ph type="body" sz="half" idx="2"/>
          </p:nvPr>
        </p:nvSpPr>
        <p:spPr/>
        <p:txBody>
          <a:bodyPr/>
          <a:lstStyle/>
          <a:p>
            <a:r>
              <a:rPr lang="en-IN" dirty="0"/>
              <a:t>This Histogram shows the codes of the restaurants and their ratings in Kothrud.</a:t>
            </a:r>
          </a:p>
          <a:p>
            <a:r>
              <a:rPr lang="en-IN" dirty="0"/>
              <a:t>We can see the ratings to  be above 3 in almost all the restaurants .</a:t>
            </a:r>
          </a:p>
          <a:p>
            <a:r>
              <a:rPr lang="en-IN" dirty="0"/>
              <a:t>Which shows that Kothrud is a good location for the Restaurant.</a:t>
            </a:r>
          </a:p>
          <a:p>
            <a:endParaRPr lang="en-IN" dirty="0"/>
          </a:p>
        </p:txBody>
      </p:sp>
    </p:spTree>
    <p:extLst>
      <p:ext uri="{BB962C8B-B14F-4D97-AF65-F5344CB8AC3E}">
        <p14:creationId xmlns:p14="http://schemas.microsoft.com/office/powerpoint/2010/main" val="3411452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F6B66-23E0-4DC6-9B0F-10655EDC18CD}"/>
              </a:ext>
            </a:extLst>
          </p:cNvPr>
          <p:cNvSpPr>
            <a:spLocks noGrp="1"/>
          </p:cNvSpPr>
          <p:nvPr>
            <p:ph type="title"/>
          </p:nvPr>
        </p:nvSpPr>
        <p:spPr/>
        <p:txBody>
          <a:bodyPr/>
          <a:lstStyle/>
          <a:p>
            <a:r>
              <a:rPr lang="en-IN" dirty="0"/>
              <a:t>Scatter Plots</a:t>
            </a:r>
            <a:br>
              <a:rPr lang="en-IN" dirty="0"/>
            </a:br>
            <a:endParaRPr lang="en-IN" dirty="0"/>
          </a:p>
        </p:txBody>
      </p:sp>
      <p:pic>
        <p:nvPicPr>
          <p:cNvPr id="6" name="Content Placeholder 5">
            <a:extLst>
              <a:ext uri="{FF2B5EF4-FFF2-40B4-BE49-F238E27FC236}">
                <a16:creationId xmlns:a16="http://schemas.microsoft.com/office/drawing/2014/main" id="{1E19F816-7D14-4A21-BFEC-82DBEF240C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4084674" cy="2606266"/>
          </a:xfrm>
        </p:spPr>
      </p:pic>
      <p:sp>
        <p:nvSpPr>
          <p:cNvPr id="4" name="Text Placeholder 3">
            <a:extLst>
              <a:ext uri="{FF2B5EF4-FFF2-40B4-BE49-F238E27FC236}">
                <a16:creationId xmlns:a16="http://schemas.microsoft.com/office/drawing/2014/main" id="{C6683068-374F-4500-8F9E-AF16D5EE0424}"/>
              </a:ext>
            </a:extLst>
          </p:cNvPr>
          <p:cNvSpPr>
            <a:spLocks noGrp="1"/>
          </p:cNvSpPr>
          <p:nvPr>
            <p:ph type="body" sz="half" idx="2"/>
          </p:nvPr>
        </p:nvSpPr>
        <p:spPr/>
        <p:txBody>
          <a:bodyPr/>
          <a:lstStyle/>
          <a:p>
            <a:r>
              <a:rPr lang="en-IN" dirty="0"/>
              <a:t>Based on these plots we can see that Delivery Options and Rating are not related ,</a:t>
            </a:r>
          </a:p>
          <a:p>
            <a:r>
              <a:rPr lang="en-IN" dirty="0"/>
              <a:t>A more important observation is that as the price has increased the rating also increases from below 3 to only above 3.</a:t>
            </a:r>
          </a:p>
          <a:p>
            <a:r>
              <a:rPr lang="en-IN" dirty="0"/>
              <a:t>That tells us that if the price is a little high it would give us more votes and higher ratings. </a:t>
            </a:r>
          </a:p>
        </p:txBody>
      </p:sp>
      <p:pic>
        <p:nvPicPr>
          <p:cNvPr id="10" name="Picture 9">
            <a:extLst>
              <a:ext uri="{FF2B5EF4-FFF2-40B4-BE49-F238E27FC236}">
                <a16:creationId xmlns:a16="http://schemas.microsoft.com/office/drawing/2014/main" id="{8BD8E5EE-8FF1-4F12-8CD1-09F557B699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2476" y="1775020"/>
            <a:ext cx="4046571" cy="2476715"/>
          </a:xfrm>
          <a:prstGeom prst="rect">
            <a:avLst/>
          </a:prstGeom>
        </p:spPr>
      </p:pic>
      <p:pic>
        <p:nvPicPr>
          <p:cNvPr id="12" name="Picture 11">
            <a:extLst>
              <a:ext uri="{FF2B5EF4-FFF2-40B4-BE49-F238E27FC236}">
                <a16:creationId xmlns:a16="http://schemas.microsoft.com/office/drawing/2014/main" id="{5E9CAD9D-EE78-4CAD-B16F-19DAD677F0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140" y="4140200"/>
            <a:ext cx="3894157" cy="2530059"/>
          </a:xfrm>
          <a:prstGeom prst="rect">
            <a:avLst/>
          </a:prstGeom>
        </p:spPr>
      </p:pic>
    </p:spTree>
    <p:extLst>
      <p:ext uri="{BB962C8B-B14F-4D97-AF65-F5344CB8AC3E}">
        <p14:creationId xmlns:p14="http://schemas.microsoft.com/office/powerpoint/2010/main" val="1936089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A8A938-9B5C-45D6-AA25-583185327A01}"/>
              </a:ext>
            </a:extLst>
          </p:cNvPr>
          <p:cNvSpPr>
            <a:spLocks noGrp="1"/>
          </p:cNvSpPr>
          <p:nvPr>
            <p:ph type="title"/>
          </p:nvPr>
        </p:nvSpPr>
        <p:spPr/>
        <p:txBody>
          <a:bodyPr/>
          <a:lstStyle/>
          <a:p>
            <a:r>
              <a:rPr lang="en-IN" dirty="0"/>
              <a:t>Report :</a:t>
            </a:r>
          </a:p>
        </p:txBody>
      </p:sp>
      <p:sp>
        <p:nvSpPr>
          <p:cNvPr id="5" name="Content Placeholder 4">
            <a:extLst>
              <a:ext uri="{FF2B5EF4-FFF2-40B4-BE49-F238E27FC236}">
                <a16:creationId xmlns:a16="http://schemas.microsoft.com/office/drawing/2014/main" id="{29792A10-B7E3-4732-99CE-F971C2131A24}"/>
              </a:ext>
            </a:extLst>
          </p:cNvPr>
          <p:cNvSpPr>
            <a:spLocks noGrp="1"/>
          </p:cNvSpPr>
          <p:nvPr>
            <p:ph idx="1"/>
          </p:nvPr>
        </p:nvSpPr>
        <p:spPr/>
        <p:txBody>
          <a:bodyPr/>
          <a:lstStyle/>
          <a:p>
            <a:pPr marL="0" indent="0">
              <a:buNone/>
            </a:pPr>
            <a:endParaRPr lang="en-US" b="1" dirty="0"/>
          </a:p>
          <a:p>
            <a:r>
              <a:rPr lang="en-US" b="1" dirty="0"/>
              <a:t>Based on the data acquired and data extracted from Foursquare API, it can be seen that there is a high concentration of Restaurants and Hotels in the central part of the city.</a:t>
            </a:r>
          </a:p>
          <a:p>
            <a:r>
              <a:rPr lang="en-US" b="1" dirty="0"/>
              <a:t>A few scatter plots show relations between ratings and Delivery options and it is clearly seen the Delivery options may it be Takeaway or Home Delivery ratings are not affected by it.</a:t>
            </a:r>
          </a:p>
          <a:p>
            <a:r>
              <a:rPr lang="en-US" b="1" dirty="0"/>
              <a:t>Higher concentration of Restaurants is in the Koregaon Park(223),Baner(208), Kalyani Nagar(113),FC Road(102),Phoenix Market City(98),Viman Nagar(98),Kothrud(90) localities with ratings greater than 4 which tells us that starting a Restaurant in these locations will yield more food enthusiasts and more income.</a:t>
            </a:r>
          </a:p>
          <a:p>
            <a:r>
              <a:rPr lang="en-US" b="1" dirty="0"/>
              <a:t>Price Range also shows that Koregaon Park has a higher overall price range which is 4 and serves all kinds of courses in that locality, Also the map shows a pretty high concentration of restaurants in the central part as I have told before.</a:t>
            </a:r>
          </a:p>
          <a:p>
            <a:r>
              <a:rPr lang="en-US" b="1" dirty="0"/>
              <a:t>Concluding this Report I would recommend that my client should start up his Restaurant in the Koregaon Park Locality.</a:t>
            </a:r>
          </a:p>
          <a:p>
            <a:endParaRPr lang="en-IN" dirty="0"/>
          </a:p>
        </p:txBody>
      </p:sp>
    </p:spTree>
    <p:extLst>
      <p:ext uri="{BB962C8B-B14F-4D97-AF65-F5344CB8AC3E}">
        <p14:creationId xmlns:p14="http://schemas.microsoft.com/office/powerpoint/2010/main" val="38185542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Century School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77</TotalTime>
  <Words>874</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Century Schoolbook</vt:lpstr>
      <vt:lpstr>Franklin Gothic Book</vt:lpstr>
      <vt:lpstr>Garamond</vt:lpstr>
      <vt:lpstr>var(--jp-content-font-family)</vt:lpstr>
      <vt:lpstr>SavonVTI</vt:lpstr>
      <vt:lpstr> Data Science Project </vt:lpstr>
      <vt:lpstr>PowerPoint Presentation</vt:lpstr>
      <vt:lpstr>Methodology</vt:lpstr>
      <vt:lpstr>Analysis</vt:lpstr>
      <vt:lpstr>Analysis using Folium : </vt:lpstr>
      <vt:lpstr>Restaurants in Kothrud : </vt:lpstr>
      <vt:lpstr>Ratings for the Top 50 Restaurants in Pune :</vt:lpstr>
      <vt:lpstr>Scatter Plots </vt:lpstr>
      <vt:lpstr>Report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dc:title>
  <dc:creator>dhruv chaudhari</dc:creator>
  <cp:lastModifiedBy>dhruv chaudhari</cp:lastModifiedBy>
  <cp:revision>6</cp:revision>
  <dcterms:created xsi:type="dcterms:W3CDTF">2020-05-21T14:25:52Z</dcterms:created>
  <dcterms:modified xsi:type="dcterms:W3CDTF">2020-05-21T15:43:14Z</dcterms:modified>
</cp:coreProperties>
</file>