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7" r:id="rId6"/>
    <p:sldId id="298" r:id="rId7"/>
    <p:sldId id="303" r:id="rId8"/>
    <p:sldId id="304" r:id="rId9"/>
    <p:sldId id="305" r:id="rId10"/>
    <p:sldId id="313" r:id="rId11"/>
    <p:sldId id="302"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96000" y="2305329"/>
            <a:ext cx="4775075" cy="1630907"/>
          </a:xfrm>
        </p:spPr>
        <p:txBody>
          <a:bodyPr>
            <a:normAutofit fontScale="90000"/>
          </a:bodyPr>
          <a:lstStyle/>
          <a:p>
            <a:pPr algn="l"/>
            <a:r>
              <a:rPr lang="en-US" sz="3600" dirty="0">
                <a:solidFill>
                  <a:schemeClr val="tx1"/>
                </a:solidFill>
              </a:rPr>
              <a:t>building and optimizing mini </a:t>
            </a:r>
            <a:r>
              <a:rPr lang="en-US" sz="3600" dirty="0" err="1">
                <a:solidFill>
                  <a:schemeClr val="tx1"/>
                </a:solidFill>
              </a:rPr>
              <a:t>llms</a:t>
            </a:r>
            <a:r>
              <a:rPr lang="en-US" sz="3600" dirty="0">
                <a:solidFill>
                  <a:schemeClr val="tx1"/>
                </a:solidFill>
              </a:rPr>
              <a:t> – a comparative study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4129738"/>
            <a:ext cx="4775075" cy="559656"/>
          </a:xfrm>
        </p:spPr>
        <p:txBody>
          <a:bodyPr>
            <a:noAutofit/>
          </a:bodyPr>
          <a:lstStyle/>
          <a:p>
            <a:pPr>
              <a:spcAft>
                <a:spcPts val="600"/>
              </a:spcAft>
            </a:pPr>
            <a:r>
              <a:rPr lang="en-US" sz="1500" dirty="0">
                <a:solidFill>
                  <a:schemeClr val="tx1"/>
                </a:solidFill>
              </a:rPr>
              <a:t>Ansh Rastogi &amp; Dhruv Chopra</a:t>
            </a:r>
          </a:p>
          <a:p>
            <a:pPr>
              <a:spcAft>
                <a:spcPts val="600"/>
              </a:spcAft>
            </a:pPr>
            <a:r>
              <a:rPr lang="en-US" sz="1500" dirty="0">
                <a:solidFill>
                  <a:schemeClr val="tx1"/>
                </a:solidFill>
              </a:rPr>
              <a:t>Under the guidance of Dr. Tripti Lamba</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1C2A-2C5A-1336-A750-F6661C2EA124}"/>
              </a:ext>
            </a:extLst>
          </p:cNvPr>
          <p:cNvSpPr>
            <a:spLocks noGrp="1"/>
          </p:cNvSpPr>
          <p:nvPr>
            <p:ph type="title"/>
          </p:nvPr>
        </p:nvSpPr>
        <p:spPr>
          <a:xfrm>
            <a:off x="1066800" y="483204"/>
            <a:ext cx="10058400" cy="1371600"/>
          </a:xfrm>
        </p:spPr>
        <p:txBody>
          <a:bodyPr/>
          <a:lstStyle/>
          <a:p>
            <a:pPr algn="ctr"/>
            <a:r>
              <a:rPr lang="en-IN" b="1" u="sng" dirty="0"/>
              <a:t>Problem Statement</a:t>
            </a:r>
          </a:p>
        </p:txBody>
      </p:sp>
      <p:sp>
        <p:nvSpPr>
          <p:cNvPr id="3" name="Content Placeholder 2">
            <a:extLst>
              <a:ext uri="{FF2B5EF4-FFF2-40B4-BE49-F238E27FC236}">
                <a16:creationId xmlns:a16="http://schemas.microsoft.com/office/drawing/2014/main" id="{F98260C4-1B4C-DD48-D70B-9E325F2BC1B3}"/>
              </a:ext>
            </a:extLst>
          </p:cNvPr>
          <p:cNvSpPr>
            <a:spLocks noGrp="1"/>
          </p:cNvSpPr>
          <p:nvPr>
            <p:ph idx="1"/>
          </p:nvPr>
        </p:nvSpPr>
        <p:spPr>
          <a:xfrm>
            <a:off x="1066800" y="1854804"/>
            <a:ext cx="10058400" cy="3874877"/>
          </a:xfrm>
        </p:spPr>
        <p:txBody>
          <a:bodyPr>
            <a:normAutofit/>
          </a:bodyPr>
          <a:lstStyle/>
          <a:p>
            <a:pPr algn="just"/>
            <a:r>
              <a:rPr lang="en-US" sz="2000" dirty="0"/>
              <a:t>The project aims to build a simplified GPT model trained on the Gutenberg Literary English Corpus to explore text generation capabilities in classical literature. </a:t>
            </a:r>
          </a:p>
          <a:p>
            <a:pPr algn="just"/>
            <a:r>
              <a:rPr lang="en-US" sz="2000" dirty="0"/>
              <a:t>By comparing the model’s outputs with larger models like GPT-3, this study investigates the performance trade-offs in language style preservation, coherence, and resource efficiency, highlighting the challenges of training LLMs on limited datasets with constrained computational resources. </a:t>
            </a:r>
          </a:p>
          <a:p>
            <a:pPr algn="just"/>
            <a:r>
              <a:rPr lang="en-US" sz="2000" dirty="0"/>
              <a:t>The project further aims to evaluate how well smaller models can emulate the linguistic nuances of historical texts and identify potential areas for optimization and future improvements.</a:t>
            </a:r>
            <a:endParaRPr lang="en-IN" sz="1800" dirty="0"/>
          </a:p>
        </p:txBody>
      </p:sp>
    </p:spTree>
    <p:extLst>
      <p:ext uri="{BB962C8B-B14F-4D97-AF65-F5344CB8AC3E}">
        <p14:creationId xmlns:p14="http://schemas.microsoft.com/office/powerpoint/2010/main" val="392592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1C2A-2C5A-1336-A750-F6661C2EA124}"/>
              </a:ext>
            </a:extLst>
          </p:cNvPr>
          <p:cNvSpPr>
            <a:spLocks noGrp="1"/>
          </p:cNvSpPr>
          <p:nvPr>
            <p:ph type="title"/>
          </p:nvPr>
        </p:nvSpPr>
        <p:spPr>
          <a:xfrm>
            <a:off x="1066800" y="399314"/>
            <a:ext cx="10058400" cy="1371600"/>
          </a:xfrm>
        </p:spPr>
        <p:txBody>
          <a:bodyPr/>
          <a:lstStyle/>
          <a:p>
            <a:pPr algn="ctr"/>
            <a:r>
              <a:rPr lang="en-IN" b="1" u="sng" dirty="0"/>
              <a:t>Abstract</a:t>
            </a:r>
          </a:p>
        </p:txBody>
      </p:sp>
      <p:sp>
        <p:nvSpPr>
          <p:cNvPr id="3" name="Content Placeholder 2">
            <a:extLst>
              <a:ext uri="{FF2B5EF4-FFF2-40B4-BE49-F238E27FC236}">
                <a16:creationId xmlns:a16="http://schemas.microsoft.com/office/drawing/2014/main" id="{F98260C4-1B4C-DD48-D70B-9E325F2BC1B3}"/>
              </a:ext>
            </a:extLst>
          </p:cNvPr>
          <p:cNvSpPr>
            <a:spLocks noGrp="1"/>
          </p:cNvSpPr>
          <p:nvPr>
            <p:ph idx="1"/>
          </p:nvPr>
        </p:nvSpPr>
        <p:spPr>
          <a:xfrm>
            <a:off x="1008077" y="1661857"/>
            <a:ext cx="10058400" cy="4381570"/>
          </a:xfrm>
        </p:spPr>
        <p:txBody>
          <a:bodyPr>
            <a:noAutofit/>
          </a:bodyPr>
          <a:lstStyle/>
          <a:p>
            <a:pPr algn="just"/>
            <a:r>
              <a:rPr lang="en-US" sz="1800" dirty="0"/>
              <a:t>This research explores the development of a simplified GPT model trained on the Gutenberg Literary English Corpus, focusing on classical literature texts. The primary objective is to evaluate the model’s ability to generate stylistically coherent and contextually relevant text in the style of historic authors. </a:t>
            </a:r>
          </a:p>
          <a:p>
            <a:pPr algn="just"/>
            <a:r>
              <a:rPr lang="en-US" sz="1800" dirty="0"/>
              <a:t>To assess its performance, we conduct a comparative analysis with larger language models, such as GPT-3, examining outputs in terms of language style preservation, coherence, and overall text quality. The study addresses challenges encountered during training, including data preprocessing, model optimization under resource constraints, and overfitting to stylistically unique texts.</a:t>
            </a:r>
          </a:p>
          <a:p>
            <a:pPr algn="just"/>
            <a:r>
              <a:rPr lang="en-US" sz="1800" dirty="0"/>
              <a:t> Our findings reveal that while the simplified model captures essential linguistic patterns, it exhibits limitations in handling complex language nuances compared to its larger counterparts. The research highlights potential optimization techniques and underscores the trade-offs between computational efficiency and model performance, contributing insights into the viability of small-scale LLMs for specialized applications in literature.</a:t>
            </a:r>
            <a:endParaRPr lang="en-IN" sz="1800" dirty="0"/>
          </a:p>
        </p:txBody>
      </p:sp>
    </p:spTree>
    <p:extLst>
      <p:ext uri="{BB962C8B-B14F-4D97-AF65-F5344CB8AC3E}">
        <p14:creationId xmlns:p14="http://schemas.microsoft.com/office/powerpoint/2010/main" val="364666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1C2A-2C5A-1336-A750-F6661C2EA124}"/>
              </a:ext>
            </a:extLst>
          </p:cNvPr>
          <p:cNvSpPr>
            <a:spLocks noGrp="1"/>
          </p:cNvSpPr>
          <p:nvPr>
            <p:ph type="title"/>
          </p:nvPr>
        </p:nvSpPr>
        <p:spPr>
          <a:xfrm>
            <a:off x="1066800" y="130868"/>
            <a:ext cx="10058400" cy="1270093"/>
          </a:xfrm>
        </p:spPr>
        <p:txBody>
          <a:bodyPr/>
          <a:lstStyle/>
          <a:p>
            <a:pPr algn="ctr"/>
            <a:r>
              <a:rPr lang="en-IN" b="1" u="sng" dirty="0"/>
              <a:t>Literature Survey</a:t>
            </a:r>
          </a:p>
        </p:txBody>
      </p:sp>
      <p:sp>
        <p:nvSpPr>
          <p:cNvPr id="3" name="Content Placeholder 2">
            <a:extLst>
              <a:ext uri="{FF2B5EF4-FFF2-40B4-BE49-F238E27FC236}">
                <a16:creationId xmlns:a16="http://schemas.microsoft.com/office/drawing/2014/main" id="{F98260C4-1B4C-DD48-D70B-9E325F2BC1B3}"/>
              </a:ext>
            </a:extLst>
          </p:cNvPr>
          <p:cNvSpPr>
            <a:spLocks noGrp="1"/>
          </p:cNvSpPr>
          <p:nvPr>
            <p:ph idx="1"/>
          </p:nvPr>
        </p:nvSpPr>
        <p:spPr>
          <a:xfrm>
            <a:off x="1066800" y="1434515"/>
            <a:ext cx="10058400" cy="4907561"/>
          </a:xfrm>
        </p:spPr>
        <p:txBody>
          <a:bodyPr>
            <a:noAutofit/>
          </a:bodyPr>
          <a:lstStyle/>
          <a:p>
            <a:pPr marL="0" indent="0" algn="just">
              <a:buNone/>
            </a:pPr>
            <a:r>
              <a:rPr lang="en-US" sz="1800" b="1" dirty="0"/>
              <a:t>1. Vaswani et al., "Attention is All You Need" (2017)</a:t>
            </a:r>
          </a:p>
          <a:p>
            <a:pPr algn="just"/>
            <a:r>
              <a:rPr lang="en-US" sz="1800" dirty="0"/>
              <a:t>This landmark paper introduced the Transformer architecture, which underpins modern LLMs like GPT. The authors proposed a self-attention mechanism that allows the model to weigh the importance of different words in a sequence, significantly improving efficiency compared to previous recurrent neural network models. The study demonstrated that the Transformer outperforms traditional models in translation tasks, making it a foundation for subsequent advances in large-scale language modeling.</a:t>
            </a:r>
          </a:p>
          <a:p>
            <a:pPr algn="just"/>
            <a:endParaRPr lang="en-US" sz="600" dirty="0"/>
          </a:p>
          <a:p>
            <a:pPr marL="0" indent="0" algn="just">
              <a:buNone/>
            </a:pPr>
            <a:r>
              <a:rPr lang="en-US" sz="1800" b="1" dirty="0"/>
              <a:t>2. Radford et al., "Language Models are Unsupervised Multitask Learners" (2019)</a:t>
            </a:r>
          </a:p>
          <a:p>
            <a:pPr algn="just"/>
            <a:r>
              <a:rPr lang="en-US" sz="1800" dirty="0"/>
              <a:t>This paper presented GPT-2, an unsupervised language model that demonstrated the ability to perform a wide range of tasks without task-specific training. The authors highlighted how scaling up model size and data volume can dramatically enhance performance across various language tasks, showcasing the model’s ability to generate coherent, contextually appropriate text. Their findings underscored the importance of model scaling and pre-training, setting a precedent for later, larger models like GPT-3.</a:t>
            </a:r>
          </a:p>
        </p:txBody>
      </p:sp>
    </p:spTree>
    <p:extLst>
      <p:ext uri="{BB962C8B-B14F-4D97-AF65-F5344CB8AC3E}">
        <p14:creationId xmlns:p14="http://schemas.microsoft.com/office/powerpoint/2010/main" val="309096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53A39-2404-2E75-1694-A75BCAE89825}"/>
              </a:ext>
            </a:extLst>
          </p:cNvPr>
          <p:cNvSpPr txBox="1"/>
          <p:nvPr/>
        </p:nvSpPr>
        <p:spPr>
          <a:xfrm>
            <a:off x="847288" y="738231"/>
            <a:ext cx="9910194" cy="5909310"/>
          </a:xfrm>
          <a:prstGeom prst="rect">
            <a:avLst/>
          </a:prstGeom>
          <a:noFill/>
        </p:spPr>
        <p:txBody>
          <a:bodyPr wrap="square" rtlCol="0">
            <a:spAutoFit/>
          </a:bodyPr>
          <a:lstStyle/>
          <a:p>
            <a:pPr algn="just"/>
            <a:r>
              <a:rPr lang="en-US" b="1" dirty="0"/>
              <a:t>3. Brown et al., "Language Models are Few-Shot Learners" (2020)</a:t>
            </a:r>
          </a:p>
          <a:p>
            <a:pPr algn="just"/>
            <a:r>
              <a:rPr lang="en-US" dirty="0"/>
              <a:t>The introduction of GPT-3 marked a significant leap in the capabilities of language models, as detailed in this paper. The model's 175 billion parameters allowed it to perform tasks with minimal training examples (few-shot learning), demonstrating near-human performance in language understanding and generation. This study highlighted the transformative potential of scaling and sophisticated training strategies, but also addressed concerns regarding biases, ethical considerations, and resource demands of large models.</a:t>
            </a:r>
          </a:p>
          <a:p>
            <a:pPr algn="just"/>
            <a:endParaRPr lang="en-US" dirty="0"/>
          </a:p>
          <a:p>
            <a:pPr algn="just"/>
            <a:r>
              <a:rPr lang="en-US" b="0" i="1" dirty="0">
                <a:effectLst/>
              </a:rPr>
              <a:t>Base Paper:</a:t>
            </a:r>
          </a:p>
          <a:p>
            <a:pPr algn="just"/>
            <a:r>
              <a:rPr lang="en-US" b="1" dirty="0"/>
              <a:t>4. </a:t>
            </a:r>
            <a:r>
              <a:rPr lang="en-IN" b="1" dirty="0"/>
              <a:t>Aman </a:t>
            </a:r>
            <a:r>
              <a:rPr lang="en-IN" b="1" dirty="0" err="1"/>
              <a:t>Madaan</a:t>
            </a:r>
            <a:r>
              <a:rPr lang="en-IN" b="1" dirty="0"/>
              <a:t> et al., </a:t>
            </a:r>
            <a:r>
              <a:rPr lang="en-US" b="1" dirty="0"/>
              <a:t>"Self-Refine: Iterative Refinement with Self-Feedback" (2023)</a:t>
            </a:r>
          </a:p>
          <a:p>
            <a:pPr algn="just"/>
            <a:r>
              <a:rPr lang="en-US" dirty="0"/>
              <a:t>It explores an innovative approach to enhancing the performance of large language models (LLMs) by using iterative feedback and refinement without needing additional supervised training or reinforcement learning. The core idea is to generate initial outputs using an LLM, then have the same model critique and refine its outputs iteratively. This process mimics human refinement techniques, where drafts are improved through self-assessment and revision. The study evaluates Self-Refine across multiple tasks, including dialogue generation, code optimization, and mathematical reasoning, using models like GPT-3.5, ChatGPT, and GPT-4. The results show a significant improvement of about 20% in performance metrics compared to traditional one-step generation methods, highlighting the potential of Self-Refine as a standalone enhancement approach for state-of-the-art LLMs​.</a:t>
            </a:r>
            <a:endParaRPr lang="en-US" b="0" i="0" dirty="0">
              <a:effectLst/>
            </a:endParaRPr>
          </a:p>
          <a:p>
            <a:pPr marL="285750" indent="-285750" algn="just">
              <a:buFont typeface="Courier New" panose="02070309020205020404" pitchFamily="49" charset="0"/>
              <a:buChar char="o"/>
            </a:pPr>
            <a:endParaRPr lang="en-IN" dirty="0"/>
          </a:p>
        </p:txBody>
      </p:sp>
    </p:spTree>
    <p:extLst>
      <p:ext uri="{BB962C8B-B14F-4D97-AF65-F5344CB8AC3E}">
        <p14:creationId xmlns:p14="http://schemas.microsoft.com/office/powerpoint/2010/main" val="338528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1C2A-2C5A-1336-A750-F6661C2EA124}"/>
              </a:ext>
            </a:extLst>
          </p:cNvPr>
          <p:cNvSpPr>
            <a:spLocks noGrp="1"/>
          </p:cNvSpPr>
          <p:nvPr>
            <p:ph type="title"/>
          </p:nvPr>
        </p:nvSpPr>
        <p:spPr>
          <a:xfrm>
            <a:off x="1066800" y="273482"/>
            <a:ext cx="10058400" cy="1270093"/>
          </a:xfrm>
        </p:spPr>
        <p:txBody>
          <a:bodyPr/>
          <a:lstStyle/>
          <a:p>
            <a:pPr algn="ctr"/>
            <a:r>
              <a:rPr lang="en-IN" b="1" u="sng" dirty="0"/>
              <a:t>Technology Stack</a:t>
            </a:r>
          </a:p>
        </p:txBody>
      </p:sp>
      <p:sp>
        <p:nvSpPr>
          <p:cNvPr id="3" name="Content Placeholder 2">
            <a:extLst>
              <a:ext uri="{FF2B5EF4-FFF2-40B4-BE49-F238E27FC236}">
                <a16:creationId xmlns:a16="http://schemas.microsoft.com/office/drawing/2014/main" id="{F98260C4-1B4C-DD48-D70B-9E325F2BC1B3}"/>
              </a:ext>
            </a:extLst>
          </p:cNvPr>
          <p:cNvSpPr>
            <a:spLocks noGrp="1"/>
          </p:cNvSpPr>
          <p:nvPr>
            <p:ph idx="1"/>
          </p:nvPr>
        </p:nvSpPr>
        <p:spPr>
          <a:xfrm>
            <a:off x="932576" y="1652632"/>
            <a:ext cx="10058400" cy="4546832"/>
          </a:xfrm>
        </p:spPr>
        <p:txBody>
          <a:bodyPr>
            <a:noAutofit/>
          </a:bodyPr>
          <a:lstStyle/>
          <a:p>
            <a:pPr algn="just"/>
            <a:r>
              <a:rPr lang="en-US" sz="1800" b="1" dirty="0"/>
              <a:t>1. </a:t>
            </a:r>
            <a:r>
              <a:rPr lang="en-US" sz="1800" b="1" dirty="0" err="1"/>
              <a:t>PyTorch</a:t>
            </a:r>
            <a:r>
              <a:rPr lang="en-US" sz="1800" b="1" dirty="0"/>
              <a:t> -</a:t>
            </a:r>
            <a:r>
              <a:rPr lang="en-US" sz="1800" dirty="0"/>
              <a:t> A popular deep learning framework known for its flexibility and dynamic computation graphs, </a:t>
            </a:r>
            <a:r>
              <a:rPr lang="en-US" sz="1800" dirty="0" err="1"/>
              <a:t>PyTorch</a:t>
            </a:r>
            <a:r>
              <a:rPr lang="en-US" sz="1800" dirty="0"/>
              <a:t> is ideal for building and experimenting with neural network architectures, such as GPT models.</a:t>
            </a:r>
          </a:p>
          <a:p>
            <a:pPr algn="just"/>
            <a:r>
              <a:rPr lang="en-US" sz="1800" b="1" dirty="0"/>
              <a:t>2. Hugging Face Transformers - </a:t>
            </a:r>
            <a:r>
              <a:rPr lang="en-US" sz="1800" dirty="0"/>
              <a:t>This library provides pre-built models, tokenizers, and training utilities that simplify working with transformer architectures, making it easier to implement, fine-tune, and benchmark your GPT model.</a:t>
            </a:r>
          </a:p>
          <a:p>
            <a:pPr algn="just"/>
            <a:r>
              <a:rPr lang="en-US" sz="1800" b="1" dirty="0"/>
              <a:t>3. CUDA-Enabled GPU (e.g., NVIDIA GTX Series) - </a:t>
            </a:r>
            <a:r>
              <a:rPr lang="en-US" sz="1800" dirty="0"/>
              <a:t>A CUDA-compatible GPU accelerates model training by performing parallel computations efficiently, significantly reducing the time required to train large neural networks.</a:t>
            </a:r>
          </a:p>
          <a:p>
            <a:pPr algn="just"/>
            <a:r>
              <a:rPr lang="en-US" sz="1800" b="1" dirty="0"/>
              <a:t>4. </a:t>
            </a:r>
            <a:r>
              <a:rPr lang="en-US" sz="1800" b="1" dirty="0" err="1"/>
              <a:t>TensorBoard</a:t>
            </a:r>
            <a:r>
              <a:rPr lang="en-US" sz="1800" b="1" dirty="0"/>
              <a:t> - </a:t>
            </a:r>
            <a:r>
              <a:rPr lang="en-US" sz="1800" dirty="0"/>
              <a:t>A visualization tool that allows you to monitor training metrics, model architecture, and performance over time, helping to diagnose issues such as overfitting and track progress during model training.</a:t>
            </a:r>
          </a:p>
          <a:p>
            <a:pPr marL="0" indent="0" algn="just">
              <a:buSzPct val="60000"/>
              <a:buNone/>
            </a:pPr>
            <a:endParaRPr lang="en-US" sz="1800" b="0" i="0" dirty="0">
              <a:effectLst/>
            </a:endParaRPr>
          </a:p>
        </p:txBody>
      </p:sp>
    </p:spTree>
    <p:extLst>
      <p:ext uri="{BB962C8B-B14F-4D97-AF65-F5344CB8AC3E}">
        <p14:creationId xmlns:p14="http://schemas.microsoft.com/office/powerpoint/2010/main" val="419985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1C2A-2C5A-1336-A750-F6661C2EA124}"/>
              </a:ext>
            </a:extLst>
          </p:cNvPr>
          <p:cNvSpPr>
            <a:spLocks noGrp="1"/>
          </p:cNvSpPr>
          <p:nvPr>
            <p:ph type="title"/>
          </p:nvPr>
        </p:nvSpPr>
        <p:spPr>
          <a:xfrm>
            <a:off x="1066800" y="436228"/>
            <a:ext cx="10058400" cy="1035200"/>
          </a:xfrm>
        </p:spPr>
        <p:txBody>
          <a:bodyPr/>
          <a:lstStyle/>
          <a:p>
            <a:pPr algn="ctr"/>
            <a:r>
              <a:rPr lang="en-IN" b="1" u="sng" dirty="0"/>
              <a:t>Engineering Significance</a:t>
            </a:r>
          </a:p>
        </p:txBody>
      </p:sp>
      <p:sp>
        <p:nvSpPr>
          <p:cNvPr id="3" name="Content Placeholder 2">
            <a:extLst>
              <a:ext uri="{FF2B5EF4-FFF2-40B4-BE49-F238E27FC236}">
                <a16:creationId xmlns:a16="http://schemas.microsoft.com/office/drawing/2014/main" id="{F98260C4-1B4C-DD48-D70B-9E325F2BC1B3}"/>
              </a:ext>
            </a:extLst>
          </p:cNvPr>
          <p:cNvSpPr>
            <a:spLocks noGrp="1"/>
          </p:cNvSpPr>
          <p:nvPr>
            <p:ph idx="1"/>
          </p:nvPr>
        </p:nvSpPr>
        <p:spPr>
          <a:xfrm>
            <a:off x="915798" y="1611526"/>
            <a:ext cx="10058400" cy="4596327"/>
          </a:xfrm>
        </p:spPr>
        <p:txBody>
          <a:bodyPr>
            <a:noAutofit/>
          </a:bodyPr>
          <a:lstStyle/>
          <a:p>
            <a:pPr algn="just">
              <a:buSzPct val="60000"/>
              <a:buFont typeface="Courier New" panose="02070309020205020404" pitchFamily="49" charset="0"/>
              <a:buChar char="o"/>
            </a:pPr>
            <a:r>
              <a:rPr lang="en-US" sz="2000" dirty="0"/>
              <a:t>This project demonstrates the potential of creating lightweight and efficient language models that can generate stylistically accurate text with limited computational resources, making advanced NLP technology more accessible.</a:t>
            </a:r>
          </a:p>
          <a:p>
            <a:pPr algn="just">
              <a:buSzPct val="60000"/>
              <a:buFont typeface="Courier New" panose="02070309020205020404" pitchFamily="49" charset="0"/>
              <a:buChar char="o"/>
            </a:pPr>
            <a:r>
              <a:rPr lang="en-US" sz="2000" dirty="0"/>
              <a:t> By training on historical literature, the simplified GPT model highlights the feasibility of deploying smaller models for specialized applications, such as personalized content generation, educational tools, and digital humanities research. The comparative analysis with larger models provides valuable insights into optimizing language models for specific domains without the need for massive datasets or high-end hardware. </a:t>
            </a:r>
          </a:p>
          <a:p>
            <a:pPr algn="just">
              <a:buSzPct val="60000"/>
              <a:buFont typeface="Courier New" panose="02070309020205020404" pitchFamily="49" charset="0"/>
              <a:buChar char="o"/>
            </a:pPr>
            <a:r>
              <a:rPr lang="en-US" sz="2000" dirty="0"/>
              <a:t>This research contributes to the broader engineering challenge of making AI more sustainable and adaptable, especially in scenarios where computational efficiency and model interpretability are crucial.</a:t>
            </a:r>
            <a:endParaRPr lang="en-US" sz="1800" dirty="0"/>
          </a:p>
        </p:txBody>
      </p:sp>
    </p:spTree>
    <p:extLst>
      <p:ext uri="{BB962C8B-B14F-4D97-AF65-F5344CB8AC3E}">
        <p14:creationId xmlns:p14="http://schemas.microsoft.com/office/powerpoint/2010/main" val="126190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1C2A-2C5A-1336-A750-F6661C2EA124}"/>
              </a:ext>
            </a:extLst>
          </p:cNvPr>
          <p:cNvSpPr>
            <a:spLocks noGrp="1"/>
          </p:cNvSpPr>
          <p:nvPr>
            <p:ph type="title"/>
          </p:nvPr>
        </p:nvSpPr>
        <p:spPr>
          <a:xfrm>
            <a:off x="1066800" y="248313"/>
            <a:ext cx="10058400" cy="1371600"/>
          </a:xfrm>
        </p:spPr>
        <p:txBody>
          <a:bodyPr/>
          <a:lstStyle/>
          <a:p>
            <a:pPr algn="ctr"/>
            <a:r>
              <a:rPr lang="en-IN" b="1" u="sng" dirty="0"/>
              <a:t>Challenges</a:t>
            </a:r>
          </a:p>
        </p:txBody>
      </p:sp>
      <p:sp>
        <p:nvSpPr>
          <p:cNvPr id="3" name="Content Placeholder 2">
            <a:extLst>
              <a:ext uri="{FF2B5EF4-FFF2-40B4-BE49-F238E27FC236}">
                <a16:creationId xmlns:a16="http://schemas.microsoft.com/office/drawing/2014/main" id="{F98260C4-1B4C-DD48-D70B-9E325F2BC1B3}"/>
              </a:ext>
            </a:extLst>
          </p:cNvPr>
          <p:cNvSpPr>
            <a:spLocks noGrp="1"/>
          </p:cNvSpPr>
          <p:nvPr>
            <p:ph idx="1"/>
          </p:nvPr>
        </p:nvSpPr>
        <p:spPr>
          <a:xfrm>
            <a:off x="966132" y="1787691"/>
            <a:ext cx="10058400" cy="4235604"/>
          </a:xfrm>
        </p:spPr>
        <p:txBody>
          <a:bodyPr>
            <a:normAutofit fontScale="70000" lnSpcReduction="20000"/>
          </a:bodyPr>
          <a:lstStyle/>
          <a:p>
            <a:pPr algn="just"/>
            <a:r>
              <a:rPr lang="en-US" sz="2600" b="1" dirty="0"/>
              <a:t>1. Hardware and Computational Limitations</a:t>
            </a:r>
          </a:p>
          <a:p>
            <a:pPr algn="just">
              <a:buFont typeface="Arial" panose="020B0604020202020204" pitchFamily="34" charset="0"/>
              <a:buChar char="•"/>
            </a:pPr>
            <a:r>
              <a:rPr lang="en-US" sz="2300" b="1" dirty="0"/>
              <a:t>Challenge</a:t>
            </a:r>
            <a:r>
              <a:rPr lang="en-US" sz="2300" dirty="0"/>
              <a:t>: Training language models, even simplified ones, requires significant computational resources, including powerful GPUs or TPUs, large amounts of memory, and storage. Limited access to such hardware can slow down training, lead to longer experimentation cycles, and restrict the model size you can feasibly work with.</a:t>
            </a:r>
          </a:p>
          <a:p>
            <a:pPr algn="just">
              <a:buFont typeface="Arial" panose="020B0604020202020204" pitchFamily="34" charset="0"/>
              <a:buChar char="•"/>
            </a:pPr>
            <a:r>
              <a:rPr lang="en-US" sz="2300" b="1" dirty="0"/>
              <a:t>Impact</a:t>
            </a:r>
            <a:r>
              <a:rPr lang="en-US" sz="2300" dirty="0"/>
              <a:t>: This could result in suboptimal model performance, prolonged training times, and difficulties in fine-tuning and experimenting with different architectures.</a:t>
            </a:r>
          </a:p>
          <a:p>
            <a:pPr marL="0" indent="0" algn="just">
              <a:buNone/>
            </a:pPr>
            <a:endParaRPr lang="en-US" sz="2300" dirty="0"/>
          </a:p>
          <a:p>
            <a:pPr algn="just"/>
            <a:r>
              <a:rPr lang="en-US" sz="2300" b="1" dirty="0"/>
              <a:t>2. Data Preprocessing and Quality Issues</a:t>
            </a:r>
          </a:p>
          <a:p>
            <a:pPr algn="just">
              <a:buFont typeface="Arial" panose="020B0604020202020204" pitchFamily="34" charset="0"/>
              <a:buChar char="•"/>
            </a:pPr>
            <a:r>
              <a:rPr lang="en-US" sz="2300" b="1" dirty="0"/>
              <a:t>Challenge</a:t>
            </a:r>
            <a:r>
              <a:rPr lang="en-US" sz="2300" dirty="0"/>
              <a:t>: The Gutenberg Literary Corpus and other historical text datasets often contain inconsistencies, archaic language, OCR errors, and formatting issues that complicate preprocessing. Cleaning and normalizing these texts to make them suitable for training can be time-consuming and may introduce biases if not done carefully.</a:t>
            </a:r>
          </a:p>
          <a:p>
            <a:pPr algn="just">
              <a:buFont typeface="Arial" panose="020B0604020202020204" pitchFamily="34" charset="0"/>
              <a:buChar char="•"/>
            </a:pPr>
            <a:r>
              <a:rPr lang="en-US" sz="2300" b="1" dirty="0"/>
              <a:t>Impact</a:t>
            </a:r>
            <a:r>
              <a:rPr lang="en-US" sz="2300" dirty="0"/>
              <a:t>: Poor preprocessing can affect the model's learning process, leading to overfitting, incorrect language generation, and difficulties in maintaining stylistic consistency in the outputs.</a:t>
            </a:r>
          </a:p>
          <a:p>
            <a:pPr algn="just"/>
            <a:endParaRPr lang="en-IN" sz="1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6548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1C2A-2C5A-1336-A750-F6661C2EA124}"/>
              </a:ext>
            </a:extLst>
          </p:cNvPr>
          <p:cNvSpPr>
            <a:spLocks noGrp="1"/>
          </p:cNvSpPr>
          <p:nvPr>
            <p:ph type="title"/>
          </p:nvPr>
        </p:nvSpPr>
        <p:spPr>
          <a:xfrm>
            <a:off x="1066800" y="399318"/>
            <a:ext cx="10058400" cy="993256"/>
          </a:xfrm>
        </p:spPr>
        <p:txBody>
          <a:bodyPr/>
          <a:lstStyle/>
          <a:p>
            <a:pPr algn="ctr"/>
            <a:r>
              <a:rPr lang="en-IN" b="1" u="sng" dirty="0"/>
              <a:t>References</a:t>
            </a:r>
          </a:p>
        </p:txBody>
      </p:sp>
      <p:sp>
        <p:nvSpPr>
          <p:cNvPr id="3" name="Content Placeholder 2">
            <a:extLst>
              <a:ext uri="{FF2B5EF4-FFF2-40B4-BE49-F238E27FC236}">
                <a16:creationId xmlns:a16="http://schemas.microsoft.com/office/drawing/2014/main" id="{F98260C4-1B4C-DD48-D70B-9E325F2BC1B3}"/>
              </a:ext>
            </a:extLst>
          </p:cNvPr>
          <p:cNvSpPr>
            <a:spLocks noGrp="1"/>
          </p:cNvSpPr>
          <p:nvPr>
            <p:ph idx="1"/>
          </p:nvPr>
        </p:nvSpPr>
        <p:spPr>
          <a:xfrm>
            <a:off x="974521" y="1493239"/>
            <a:ext cx="10058400" cy="4882393"/>
          </a:xfrm>
        </p:spPr>
        <p:txBody>
          <a:bodyPr>
            <a:noAutofit/>
          </a:bodyPr>
          <a:lstStyle/>
          <a:p>
            <a:pPr algn="l">
              <a:buSzPct val="60000"/>
              <a:buFont typeface="Courier New" panose="02070309020205020404" pitchFamily="49" charset="0"/>
              <a:buChar char="o"/>
            </a:pPr>
            <a:r>
              <a:rPr lang="en-US" sz="1400" b="0" i="0" dirty="0">
                <a:effectLst/>
              </a:rPr>
              <a:t>[1] Li, X., &amp; Deng, Y. (2018). Emotion Recognition from Facial Expressions: A Survey. IEEE Transactions on Affective Computing, 9(5), 591-610.</a:t>
            </a:r>
          </a:p>
          <a:p>
            <a:pPr algn="l">
              <a:buSzPct val="60000"/>
              <a:buFont typeface="Courier New" panose="02070309020205020404" pitchFamily="49" charset="0"/>
              <a:buChar char="o"/>
            </a:pPr>
            <a:r>
              <a:rPr lang="en-US" sz="1400" b="0" i="0" dirty="0">
                <a:effectLst/>
              </a:rPr>
              <a:t>[2] Lyons, M. J., </a:t>
            </a:r>
            <a:r>
              <a:rPr lang="en-US" sz="1400" b="0" i="0" dirty="0" err="1">
                <a:effectLst/>
              </a:rPr>
              <a:t>Achachi</a:t>
            </a:r>
            <a:r>
              <a:rPr lang="en-US" sz="1400" b="0" i="0" dirty="0">
                <a:effectLst/>
              </a:rPr>
              <a:t>, M., &amp; </a:t>
            </a:r>
            <a:r>
              <a:rPr lang="en-US" sz="1400" b="0" i="0" dirty="0" err="1">
                <a:effectLst/>
              </a:rPr>
              <a:t>Gyoba</a:t>
            </a:r>
            <a:r>
              <a:rPr lang="en-US" sz="1400" b="0" i="0" dirty="0">
                <a:effectLst/>
              </a:rPr>
              <a:t>, J. (1998). Coding Facial Expressions with Gabor Wavelets. In Proceedings of the Third IEEE International Conference on Automatic Face and Gesture Recognition (pp. </a:t>
            </a:r>
          </a:p>
          <a:p>
            <a:pPr algn="l">
              <a:buSzPct val="60000"/>
              <a:buFont typeface="Courier New" panose="02070309020205020404" pitchFamily="49" charset="0"/>
              <a:buChar char="o"/>
            </a:pPr>
            <a:r>
              <a:rPr lang="en-US" sz="1400" b="0" i="0" dirty="0">
                <a:effectLst/>
              </a:rPr>
              <a:t>200-205). IEEE</a:t>
            </a:r>
          </a:p>
          <a:p>
            <a:pPr algn="l">
              <a:buSzPct val="60000"/>
              <a:buFont typeface="Courier New" panose="02070309020205020404" pitchFamily="49" charset="0"/>
              <a:buChar char="o"/>
            </a:pPr>
            <a:r>
              <a:rPr lang="en-US" sz="1400" b="0" i="0" dirty="0">
                <a:effectLst/>
              </a:rPr>
              <a:t>[3] Li, S. Z., &amp; Zhang, Z. (2011). A Survey of Advances in Face Recognition. In Handbook of Face Recognition (pp. 1-36). Springer.</a:t>
            </a:r>
          </a:p>
          <a:p>
            <a:pPr algn="l">
              <a:buSzPct val="60000"/>
              <a:buFont typeface="Courier New" panose="02070309020205020404" pitchFamily="49" charset="0"/>
              <a:buChar char="o"/>
            </a:pPr>
            <a:r>
              <a:rPr lang="en-US" sz="1400" b="0" i="0" dirty="0">
                <a:effectLst/>
              </a:rPr>
              <a:t>[4] Turk, M., &amp; Pentland, A. (1991). Eigenfaces for Recognition. Journal of Cognitive Neuroscience, 3(1), 71-86.</a:t>
            </a:r>
          </a:p>
          <a:p>
            <a:pPr algn="l">
              <a:buSzPct val="60000"/>
              <a:buFont typeface="Courier New" panose="02070309020205020404" pitchFamily="49" charset="0"/>
              <a:buChar char="o"/>
            </a:pPr>
            <a:r>
              <a:rPr lang="en-US" sz="1400" b="0" i="0" dirty="0">
                <a:effectLst/>
              </a:rPr>
              <a:t>[5] </a:t>
            </a:r>
            <a:r>
              <a:rPr lang="en-US" sz="1400" b="0" i="0" dirty="0" err="1">
                <a:effectLst/>
              </a:rPr>
              <a:t>LeCun</a:t>
            </a:r>
            <a:r>
              <a:rPr lang="en-US" sz="1400" b="0" i="0" dirty="0">
                <a:effectLst/>
              </a:rPr>
              <a:t>, Y., </a:t>
            </a:r>
            <a:r>
              <a:rPr lang="en-US" sz="1400" b="0" i="0" dirty="0" err="1">
                <a:effectLst/>
              </a:rPr>
              <a:t>Bengio</a:t>
            </a:r>
            <a:r>
              <a:rPr lang="en-US" sz="1400" b="0" i="0" dirty="0">
                <a:effectLst/>
              </a:rPr>
              <a:t>, Y., &amp; Hinton, G. (2015). Deep learning. Nature, 521(7553), 436-444.</a:t>
            </a:r>
          </a:p>
          <a:p>
            <a:pPr algn="l">
              <a:buSzPct val="60000"/>
              <a:buFont typeface="Courier New" panose="02070309020205020404" pitchFamily="49" charset="0"/>
              <a:buChar char="o"/>
            </a:pPr>
            <a:r>
              <a:rPr lang="en-US" sz="1400" b="0" i="0" dirty="0">
                <a:effectLst/>
              </a:rPr>
              <a:t>[6] Pham, T. H., Nguyen, H. V., Nguyen, L. T., &amp; Ngo, T. N. (2021). Emotional-based music recommendation system using facial expression recognition and Spotify API. In 2021 International Conference on Computer Communication and Information Systems (ICCCIS) (pp. 24-28). IEEE.</a:t>
            </a:r>
          </a:p>
          <a:p>
            <a:pPr algn="l">
              <a:buSzPct val="60000"/>
              <a:buFont typeface="Courier New" panose="02070309020205020404" pitchFamily="49" charset="0"/>
              <a:buChar char="o"/>
            </a:pPr>
            <a:r>
              <a:rPr lang="en-US" sz="1400" b="0" i="0" dirty="0">
                <a:effectLst/>
              </a:rPr>
              <a:t>[7] Kaur, R., &amp; Kumar, A. (2021). Real-Time Emotion Detection using Facial Expressions. In Proceedings of the International Conference on Computer Communication and Informatics (ICCCI) (pp. 1-5). IEEE.</a:t>
            </a:r>
          </a:p>
          <a:p>
            <a:pPr algn="l">
              <a:buSzPct val="60000"/>
              <a:buFont typeface="Courier New" panose="02070309020205020404" pitchFamily="49" charset="0"/>
              <a:buChar char="o"/>
            </a:pPr>
            <a:r>
              <a:rPr lang="en-US" sz="1400" b="0" i="0" dirty="0">
                <a:effectLst/>
              </a:rPr>
              <a:t>[8] Choi, S. K., Kim, S. W., &amp; Lee, S. (2020). Development of an Emotion-Based Music Recommendation System Using Facial Expression Recognition. Journal of Information Processing Systems, 16(2), pp 289-298.</a:t>
            </a:r>
          </a:p>
          <a:p>
            <a:pPr algn="l">
              <a:buSzPct val="60000"/>
              <a:buFont typeface="Courier New" panose="02070309020205020404" pitchFamily="49" charset="0"/>
              <a:buChar char="o"/>
            </a:pPr>
            <a:endParaRPr lang="en-US" sz="1200" b="0" i="0" dirty="0">
              <a:effectLst/>
            </a:endParaRPr>
          </a:p>
        </p:txBody>
      </p:sp>
    </p:spTree>
    <p:extLst>
      <p:ext uri="{BB962C8B-B14F-4D97-AF65-F5344CB8AC3E}">
        <p14:creationId xmlns:p14="http://schemas.microsoft.com/office/powerpoint/2010/main" val="2333469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{4DE7909C-9674-4DA7-88C9-4CF6527B60ED}tf56219246_win32</Template>
  <TotalTime>812</TotalTime>
  <Words>1495</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Arial</vt:lpstr>
      <vt:lpstr>Avenir Next LT Pro</vt:lpstr>
      <vt:lpstr>Avenir Next LT Pro Light</vt:lpstr>
      <vt:lpstr>Courier New</vt:lpstr>
      <vt:lpstr>Garamond</vt:lpstr>
      <vt:lpstr>SavonVTI</vt:lpstr>
      <vt:lpstr>building and optimizing mini llms – a comparative study</vt:lpstr>
      <vt:lpstr>Problem Statement</vt:lpstr>
      <vt:lpstr>Abstract</vt:lpstr>
      <vt:lpstr>Literature Survey</vt:lpstr>
      <vt:lpstr>PowerPoint Presentation</vt:lpstr>
      <vt:lpstr>Technology Stack</vt:lpstr>
      <vt:lpstr>Engineering Significance</vt:lpstr>
      <vt:lpstr>Challenges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Feeltunes: AN ai  based music discovery system</dc:title>
  <dc:creator>anshrastogi2004@outlook.com</dc:creator>
  <cp:lastModifiedBy>Ansh Rastogi</cp:lastModifiedBy>
  <cp:revision>8</cp:revision>
  <dcterms:created xsi:type="dcterms:W3CDTF">2023-04-10T14:45:16Z</dcterms:created>
  <dcterms:modified xsi:type="dcterms:W3CDTF">2024-09-02T04:18:33Z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