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1" r:id="rId12"/>
    <p:sldId id="305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Bitter" panose="020B0604020202020204" charset="0"/>
      <p:regular r:id="rId17"/>
      <p:bold r:id="rId18"/>
      <p:italic r:id="rId19"/>
      <p:boldItalic r:id="rId20"/>
    </p:embeddedFont>
    <p:embeddedFont>
      <p:font typeface="Chivo" panose="020B0604020202020204" charset="0"/>
      <p:regular r:id="rId21"/>
      <p:bold r:id="rId22"/>
      <p:italic r:id="rId23"/>
      <p:bold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Work Sans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6DA98F-42D4-4935-9353-ECF110F527DA}">
  <a:tblStyle styleId="{396DA98F-42D4-4935-9353-ECF110F527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15BAA3-3FCD-4694-92AF-8D26358364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eja Ravi" userId="3ffdcaa3af2efed2" providerId="LiveId" clId="{49CFF60A-0FA8-4F6F-B076-4B4554B67BC1}"/>
    <pc:docChg chg="custSel modSld">
      <pc:chgData name="Shreeja Ravi" userId="3ffdcaa3af2efed2" providerId="LiveId" clId="{49CFF60A-0FA8-4F6F-B076-4B4554B67BC1}" dt="2023-07-04T15:39:35.309" v="53" actId="1076"/>
      <pc:docMkLst>
        <pc:docMk/>
      </pc:docMkLst>
      <pc:sldChg chg="addSp delSp modSp mod">
        <pc:chgData name="Shreeja Ravi" userId="3ffdcaa3af2efed2" providerId="LiveId" clId="{49CFF60A-0FA8-4F6F-B076-4B4554B67BC1}" dt="2023-07-04T15:39:35.309" v="53" actId="1076"/>
        <pc:sldMkLst>
          <pc:docMk/>
          <pc:sldMk cId="831424926" sldId="298"/>
        </pc:sldMkLst>
        <pc:picChg chg="add del mod">
          <ac:chgData name="Shreeja Ravi" userId="3ffdcaa3af2efed2" providerId="LiveId" clId="{49CFF60A-0FA8-4F6F-B076-4B4554B67BC1}" dt="2023-07-04T15:39:14.538" v="50" actId="478"/>
          <ac:picMkLst>
            <pc:docMk/>
            <pc:sldMk cId="831424926" sldId="298"/>
            <ac:picMk id="3" creationId="{84AE6F99-D8A9-F90E-2949-BDF310FD415B}"/>
          </ac:picMkLst>
        </pc:picChg>
        <pc:picChg chg="del">
          <ac:chgData name="Shreeja Ravi" userId="3ffdcaa3af2efed2" providerId="LiveId" clId="{49CFF60A-0FA8-4F6F-B076-4B4554B67BC1}" dt="2023-07-04T14:38:29.526" v="45" actId="478"/>
          <ac:picMkLst>
            <pc:docMk/>
            <pc:sldMk cId="831424926" sldId="298"/>
            <ac:picMk id="4" creationId="{987ADE67-3E2E-7432-E89C-B4A64E60C7FA}"/>
          </ac:picMkLst>
        </pc:picChg>
        <pc:picChg chg="add mod">
          <ac:chgData name="Shreeja Ravi" userId="3ffdcaa3af2efed2" providerId="LiveId" clId="{49CFF60A-0FA8-4F6F-B076-4B4554B67BC1}" dt="2023-07-04T15:39:35.309" v="53" actId="1076"/>
          <ac:picMkLst>
            <pc:docMk/>
            <pc:sldMk cId="831424926" sldId="298"/>
            <ac:picMk id="6" creationId="{76C9DA01-892B-CB9B-2EFF-B6174BB5AE08}"/>
          </ac:picMkLst>
        </pc:picChg>
      </pc:sldChg>
      <pc:sldChg chg="modSp mod">
        <pc:chgData name="Shreeja Ravi" userId="3ffdcaa3af2efed2" providerId="LiveId" clId="{49CFF60A-0FA8-4F6F-B076-4B4554B67BC1}" dt="2023-07-04T14:13:56.640" v="44" actId="20577"/>
        <pc:sldMkLst>
          <pc:docMk/>
          <pc:sldMk cId="1326126079" sldId="302"/>
        </pc:sldMkLst>
        <pc:spChg chg="mod">
          <ac:chgData name="Shreeja Ravi" userId="3ffdcaa3af2efed2" providerId="LiveId" clId="{49CFF60A-0FA8-4F6F-B076-4B4554B67BC1}" dt="2023-07-04T14:13:56.640" v="44" actId="20577"/>
          <ac:spMkLst>
            <pc:docMk/>
            <pc:sldMk cId="1326126079" sldId="302"/>
            <ac:spMk id="2" creationId="{0136F675-EEF8-214A-C633-E0AE4B803732}"/>
          </ac:spMkLst>
        </pc:spChg>
      </pc:sldChg>
      <pc:sldChg chg="modSp mod">
        <pc:chgData name="Shreeja Ravi" userId="3ffdcaa3af2efed2" providerId="LiveId" clId="{49CFF60A-0FA8-4F6F-B076-4B4554B67BC1}" dt="2023-07-04T14:11:00.408" v="16" actId="20577"/>
        <pc:sldMkLst>
          <pc:docMk/>
          <pc:sldMk cId="2893792696" sldId="303"/>
        </pc:sldMkLst>
        <pc:spChg chg="mod">
          <ac:chgData name="Shreeja Ravi" userId="3ffdcaa3af2efed2" providerId="LiveId" clId="{49CFF60A-0FA8-4F6F-B076-4B4554B67BC1}" dt="2023-07-04T14:11:00.408" v="16" actId="20577"/>
          <ac:spMkLst>
            <pc:docMk/>
            <pc:sldMk cId="2893792696" sldId="303"/>
            <ac:spMk id="19" creationId="{55977AAA-84BF-3AB6-2F53-2232658F7A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787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04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02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41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03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58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860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3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27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1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0000"/>
          </a:blip>
          <a:srcRect l="10482" r="4018"/>
          <a:stretch/>
        </p:blipFill>
        <p:spPr>
          <a:xfrm flipH="1"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 amt="8000"/>
          </a:blip>
          <a:srcRect l="7424" t="6759" r="1815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80925" y="997225"/>
            <a:ext cx="6382200" cy="27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7600" y="3670464"/>
            <a:ext cx="45288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1"/>
            </a:gs>
            <a:gs pos="100000">
              <a:srgbClr val="000D1E"/>
            </a:gs>
          </a:gsLst>
          <a:lin ang="18900044" scaled="0"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70000"/>
          </a:blip>
          <a:srcRect l="10482" r="4018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8"/>
          <p:cNvPicPr preferRelativeResize="0"/>
          <p:nvPr/>
        </p:nvPicPr>
        <p:blipFill rotWithShape="1">
          <a:blip r:embed="rId3">
            <a:alphaModFix amt="8000"/>
          </a:blip>
          <a:srcRect l="7424" t="6759" r="1815"/>
          <a:stretch/>
        </p:blipFill>
        <p:spPr>
          <a:xfrm flipH="1"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70000"/>
          </a:blip>
          <a:srcRect l="10482" r="4018"/>
          <a:stretch/>
        </p:blipFill>
        <p:spPr>
          <a:xfrm flipH="1"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3">
            <a:alphaModFix amt="8000"/>
          </a:blip>
          <a:srcRect l="7424" t="6759" r="1815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 amt="70000"/>
          </a:blip>
          <a:srcRect l="10482" r="4018"/>
          <a:stretch/>
        </p:blipFill>
        <p:spPr>
          <a:xfrm flipH="1"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 amt="8000"/>
          </a:blip>
          <a:srcRect l="7424" t="6759" r="1815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 hasCustomPrompt="1"/>
          </p:nvPr>
        </p:nvSpPr>
        <p:spPr>
          <a:xfrm>
            <a:off x="3323359" y="14808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5" hasCustomPrompt="1"/>
          </p:nvPr>
        </p:nvSpPr>
        <p:spPr>
          <a:xfrm>
            <a:off x="3323359" y="29142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5921389" y="14808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5921389" y="29142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720000" y="2027075"/>
            <a:ext cx="25029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3323359" y="2027075"/>
            <a:ext cx="25029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5921389" y="2027075"/>
            <a:ext cx="25029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720000" y="3460425"/>
            <a:ext cx="25029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3323359" y="3460425"/>
            <a:ext cx="25029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921389" y="3460425"/>
            <a:ext cx="25029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 amt="70000"/>
          </a:blip>
          <a:srcRect l="10482" r="4018"/>
          <a:stretch/>
        </p:blipFill>
        <p:spPr>
          <a:xfrm flipH="1"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 amt="8000"/>
          </a:blip>
          <a:srcRect l="7424" t="6759" r="1815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 amt="70000"/>
          </a:blip>
          <a:srcRect l="10482" r="4018"/>
          <a:stretch/>
        </p:blipFill>
        <p:spPr>
          <a:xfrm flipH="1"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 amt="8000"/>
          </a:blip>
          <a:srcRect l="7424" t="6759" r="1815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>
            <a:spLocks noGrp="1"/>
          </p:cNvSpPr>
          <p:nvPr>
            <p:ph type="title" hasCustomPrompt="1"/>
          </p:nvPr>
        </p:nvSpPr>
        <p:spPr>
          <a:xfrm>
            <a:off x="798388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798388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84071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2825700" y="161565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4853013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2">
            <a:alphaModFix amt="70000"/>
          </a:blip>
          <a:srcRect l="10482" r="4018"/>
          <a:stretch/>
        </p:blipFill>
        <p:spPr>
          <a:xfrm flipH="1"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 amt="8000"/>
          </a:blip>
          <a:srcRect l="7424" t="6759" r="1815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accent1"/>
            </a:gs>
            <a:gs pos="100000">
              <a:srgbClr val="000D1E"/>
            </a:gs>
          </a:gsLst>
          <a:lin ang="18900044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2">
            <a:alphaModFix amt="70000"/>
          </a:blip>
          <a:srcRect l="10482" r="4018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 amt="8000"/>
          </a:blip>
          <a:srcRect l="7424" t="6759" r="1815"/>
          <a:stretch/>
        </p:blipFill>
        <p:spPr>
          <a:xfrm flipH="1"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rgbClr val="000D1E"/>
            </a:gs>
          </a:gsLst>
          <a:lin ang="80993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itter"/>
              <a:buNone/>
              <a:defRPr sz="3000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ivo"/>
              <a:buNone/>
              <a:defRPr sz="3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ivo"/>
              <a:buNone/>
              <a:defRPr sz="3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ivo"/>
              <a:buNone/>
              <a:defRPr sz="3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ivo"/>
              <a:buNone/>
              <a:defRPr sz="3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ivo"/>
              <a:buNone/>
              <a:defRPr sz="3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ivo"/>
              <a:buNone/>
              <a:defRPr sz="3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ivo"/>
              <a:buNone/>
              <a:defRPr sz="3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ivo"/>
              <a:buNone/>
              <a:defRPr sz="3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67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ctrTitle"/>
          </p:nvPr>
        </p:nvSpPr>
        <p:spPr>
          <a:xfrm>
            <a:off x="1076178" y="898487"/>
            <a:ext cx="6991644" cy="27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Edelweiss Global Markets Hackathon</a:t>
            </a:r>
            <a:br>
              <a:rPr lang="en-IN" sz="3400" b="0" dirty="0">
                <a:solidFill>
                  <a:schemeClr val="lt1"/>
                </a:solidFill>
              </a:rPr>
            </a:br>
            <a:br>
              <a:rPr lang="en-IN" sz="3400" b="0" dirty="0">
                <a:solidFill>
                  <a:schemeClr val="lt1"/>
                </a:solidFill>
              </a:rPr>
            </a:br>
            <a:r>
              <a:rPr lang="en-IN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IN" sz="2400" b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isplay: flex;</a:t>
            </a:r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"/>
          </p:nvPr>
        </p:nvSpPr>
        <p:spPr>
          <a:xfrm>
            <a:off x="2222746" y="3601787"/>
            <a:ext cx="4698507" cy="11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Jatin Saraf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Mr. Dhruv Daftary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Shreeja Ravikumar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C059581-5E6D-DB0A-2047-E6E8BC45402B}"/>
              </a:ext>
            </a:extLst>
          </p:cNvPr>
          <p:cNvSpPr txBox="1"/>
          <p:nvPr/>
        </p:nvSpPr>
        <p:spPr>
          <a:xfrm>
            <a:off x="657663" y="661181"/>
            <a:ext cx="48990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6F675-EEF8-214A-C633-E0AE4B803732}"/>
              </a:ext>
            </a:extLst>
          </p:cNvPr>
          <p:cNvSpPr txBox="1"/>
          <p:nvPr/>
        </p:nvSpPr>
        <p:spPr>
          <a:xfrm>
            <a:off x="801858" y="1512277"/>
            <a:ext cx="76509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solution entails building a real-time options chain screen that processes market data, calculates Implied Volatility, and displays the data in a visually distinguishable manner for "in the money" and "out of the money" options. The solution handles a market data stream received over TCP/IP by considering following steps:</a:t>
            </a: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TCP/IP connection</a:t>
            </a: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and storing of market data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Implied Volatility</a:t>
            </a:r>
            <a:endParaRPr lang="en-US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Displaying options chain screen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"in the money" and "out of the money" options</a:t>
            </a: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data updates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optimization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0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6B234-B09E-218C-1191-AFDFC7D40E7E}"/>
              </a:ext>
            </a:extLst>
          </p:cNvPr>
          <p:cNvSpPr txBox="1"/>
          <p:nvPr/>
        </p:nvSpPr>
        <p:spPr>
          <a:xfrm>
            <a:off x="3059152" y="2171640"/>
            <a:ext cx="3025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67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6B234-B09E-218C-1191-AFDFC7D40E7E}"/>
              </a:ext>
            </a:extLst>
          </p:cNvPr>
          <p:cNvSpPr txBox="1"/>
          <p:nvPr/>
        </p:nvSpPr>
        <p:spPr>
          <a:xfrm>
            <a:off x="3472139" y="2171640"/>
            <a:ext cx="21997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90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C059581-5E6D-DB0A-2047-E6E8BC45402B}"/>
              </a:ext>
            </a:extLst>
          </p:cNvPr>
          <p:cNvSpPr txBox="1"/>
          <p:nvPr/>
        </p:nvSpPr>
        <p:spPr>
          <a:xfrm>
            <a:off x="657664" y="661181"/>
            <a:ext cx="42132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Bitter" panose="020B0604020202020204" charset="0"/>
              </a:rPr>
              <a:t>Problem Statement: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13B6FB-1625-F3B6-1ECA-CE1388F1AEE0}"/>
              </a:ext>
            </a:extLst>
          </p:cNvPr>
          <p:cNvSpPr txBox="1"/>
          <p:nvPr/>
        </p:nvSpPr>
        <p:spPr>
          <a:xfrm>
            <a:off x="657664" y="1461400"/>
            <a:ext cx="782867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Bitter" panose="020B060402020202020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Bitter" panose="020B0604020202020204" charset="0"/>
              </a:rPr>
              <a:t>To calculate and process market data and calculate Implied Volatility and display options chain screen of the data which is provided with a market data stream over TCP/IP which will contain the market data structure.</a:t>
            </a:r>
          </a:p>
          <a:p>
            <a:pPr algn="just">
              <a:buClr>
                <a:schemeClr val="bg1"/>
              </a:buClr>
            </a:pPr>
            <a:endParaRPr lang="en-IN" sz="1600" dirty="0">
              <a:solidFill>
                <a:schemeClr val="bg1"/>
              </a:solidFill>
              <a:latin typeface="Bitter" panose="020B0604020202020204" charset="0"/>
            </a:endParaRPr>
          </a:p>
          <a:p>
            <a:pPr marL="285750" indent="-285750" algn="just">
              <a:buClr>
                <a:schemeClr val="bg1"/>
              </a:buClr>
              <a:buFont typeface="Bitter" panose="020B060402020202020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Bitter" panose="020B0604020202020204" charset="0"/>
              </a:rPr>
              <a:t>Additionally highlight the “in the money” options and “out of money” options differently.</a:t>
            </a:r>
          </a:p>
          <a:p>
            <a:pPr algn="just">
              <a:buClr>
                <a:schemeClr val="bg1"/>
              </a:buClr>
            </a:pPr>
            <a:endParaRPr lang="en-IN" sz="1600" dirty="0">
              <a:solidFill>
                <a:schemeClr val="bg1"/>
              </a:solidFill>
              <a:latin typeface="Bitter" panose="020B0604020202020204" charset="0"/>
            </a:endParaRPr>
          </a:p>
          <a:p>
            <a:pPr marL="285750" indent="-285750" algn="just">
              <a:buClr>
                <a:schemeClr val="bg1"/>
              </a:buClr>
              <a:buFont typeface="Bitter" panose="020B060402020202020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Bitter" panose="020B0604020202020204" charset="0"/>
              </a:rPr>
              <a:t>The option chain should work in real time. As the market data changes, the fields should be recalculate and refreshed on screen without having to reload on the browser.</a:t>
            </a:r>
          </a:p>
          <a:p>
            <a:endParaRPr lang="en-IN" dirty="0">
              <a:solidFill>
                <a:schemeClr val="bg1"/>
              </a:solidFill>
              <a:latin typeface="Bitter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C059581-5E6D-DB0A-2047-E6E8BC45402B}"/>
              </a:ext>
            </a:extLst>
          </p:cNvPr>
          <p:cNvSpPr txBox="1"/>
          <p:nvPr/>
        </p:nvSpPr>
        <p:spPr>
          <a:xfrm>
            <a:off x="657664" y="661181"/>
            <a:ext cx="42132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Bitter" panose="020B0604020202020204" charset="0"/>
              </a:rPr>
              <a:t>Solution Overview: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13B6FB-1625-F3B6-1ECA-CE1388F1AEE0}"/>
              </a:ext>
            </a:extLst>
          </p:cNvPr>
          <p:cNvSpPr txBox="1"/>
          <p:nvPr/>
        </p:nvSpPr>
        <p:spPr>
          <a:xfrm>
            <a:off x="657665" y="1461400"/>
            <a:ext cx="782867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world, data transmission and real-time processing are vital components of various applications. This project demonstrates a simple setup to collect data packets from a TCP/IP server, process the incoming data on a Node.js backend, and present the results using a React frontend.</a:t>
            </a:r>
          </a:p>
          <a:p>
            <a:pPr algn="just"/>
            <a:r>
              <a:rPr lang="en-US" sz="1600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involves three main components:</a:t>
            </a:r>
          </a:p>
          <a:p>
            <a:pPr algn="just"/>
            <a:r>
              <a:rPr lang="en-US" sz="1600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TCP/IP Server: The data source that generates and sends data packets over a TCP/IP connection.</a:t>
            </a:r>
          </a:p>
          <a:p>
            <a:pPr algn="just"/>
            <a:r>
              <a:rPr lang="en-US" sz="1600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Node.js Backend: Responsible for receiving, processing, and storing the data packets in a suitable format.</a:t>
            </a:r>
          </a:p>
          <a:p>
            <a:pPr algn="just">
              <a:buClr>
                <a:schemeClr val="bg1"/>
              </a:buClr>
            </a:pPr>
            <a:r>
              <a:rPr lang="en-US" sz="1600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React Frontend: Displays the processed data in a user-friendly way, enabling users to interact with the real-time data stream.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Bitter" panose="020B0604020202020204" charset="0"/>
            </a:endParaRPr>
          </a:p>
          <a:p>
            <a:endParaRPr lang="en-IN" dirty="0">
              <a:solidFill>
                <a:schemeClr val="bg1"/>
              </a:solidFill>
              <a:latin typeface="Bit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C059581-5E6D-DB0A-2047-E6E8BC45402B}"/>
              </a:ext>
            </a:extLst>
          </p:cNvPr>
          <p:cNvSpPr txBox="1"/>
          <p:nvPr/>
        </p:nvSpPr>
        <p:spPr>
          <a:xfrm>
            <a:off x="657663" y="661181"/>
            <a:ext cx="47021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Used: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13B6FB-1625-F3B6-1ECA-CE1388F1AEE0}"/>
              </a:ext>
            </a:extLst>
          </p:cNvPr>
          <p:cNvSpPr txBox="1"/>
          <p:nvPr/>
        </p:nvSpPr>
        <p:spPr>
          <a:xfrm>
            <a:off x="657667" y="1405129"/>
            <a:ext cx="51421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lvl="7" algn="just">
              <a:buClr>
                <a:schemeClr val="bg1"/>
              </a:buClr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React JS – frontend development</a:t>
            </a:r>
          </a:p>
          <a:p>
            <a:pPr lvl="7" algn="just">
              <a:buClr>
                <a:schemeClr val="bg1"/>
              </a:buClr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Node JS – backend development</a:t>
            </a:r>
          </a:p>
          <a:p>
            <a:pPr lvl="7" algn="just">
              <a:buClr>
                <a:schemeClr val="bg1"/>
              </a:buClr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JavaScript -  calculation of Implied volatility</a:t>
            </a:r>
          </a:p>
          <a:p>
            <a:pPr lvl="7" algn="just">
              <a:buClr>
                <a:schemeClr val="bg1"/>
              </a:buClr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WebSocket API – connection of client and server</a:t>
            </a:r>
          </a:p>
          <a:p>
            <a:pPr lvl="7" algn="just">
              <a:buClr>
                <a:schemeClr val="bg1"/>
              </a:buClr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7" algn="just">
              <a:buClr>
                <a:schemeClr val="bg1"/>
              </a:buClr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GitHub – version control</a:t>
            </a:r>
          </a:p>
          <a:p>
            <a:pPr lvl="7" algn="just">
              <a:buClr>
                <a:schemeClr val="bg1"/>
              </a:buClr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Software development kit (SDK)</a:t>
            </a:r>
          </a:p>
          <a:p>
            <a:pPr lvl="7" algn="just">
              <a:buClr>
                <a:schemeClr val="bg1"/>
              </a:buClr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lvl="7" algn="just">
              <a:buClr>
                <a:schemeClr val="bg1"/>
              </a:buClr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 core machine, 8 GB RAM, 100 GB free disk space.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Bitter" panose="020B0604020202020204" charset="0"/>
            </a:endParaRPr>
          </a:p>
          <a:p>
            <a:pPr algn="just"/>
            <a:endParaRPr lang="en-IN" dirty="0">
              <a:solidFill>
                <a:schemeClr val="bg1"/>
              </a:solidFill>
              <a:latin typeface="Bitter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16DA7-7801-B74E-C1E7-C71754B9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54" y="1303726"/>
            <a:ext cx="1192973" cy="1189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4DACE-1995-0A3A-1544-09AF2E9EE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268" y="1461400"/>
            <a:ext cx="1335233" cy="877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FA032-3757-CD4A-934E-9A9C3FABA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224" y="1499973"/>
            <a:ext cx="1272507" cy="715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6D255-6A33-5C45-50C1-E3412BE52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22" y="2992750"/>
            <a:ext cx="692636" cy="6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C059581-5E6D-DB0A-2047-E6E8BC45402B}"/>
              </a:ext>
            </a:extLst>
          </p:cNvPr>
          <p:cNvSpPr txBox="1"/>
          <p:nvPr/>
        </p:nvSpPr>
        <p:spPr>
          <a:xfrm>
            <a:off x="657663" y="661181"/>
            <a:ext cx="47021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9DA01-892B-CB9B-2EFF-B6174BB5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326" y="1420969"/>
            <a:ext cx="4064638" cy="33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C059581-5E6D-DB0A-2047-E6E8BC45402B}"/>
              </a:ext>
            </a:extLst>
          </p:cNvPr>
          <p:cNvSpPr txBox="1"/>
          <p:nvPr/>
        </p:nvSpPr>
        <p:spPr>
          <a:xfrm>
            <a:off x="657663" y="661181"/>
            <a:ext cx="47021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6F675-EEF8-214A-C633-E0AE4B803732}"/>
              </a:ext>
            </a:extLst>
          </p:cNvPr>
          <p:cNvSpPr txBox="1"/>
          <p:nvPr/>
        </p:nvSpPr>
        <p:spPr>
          <a:xfrm>
            <a:off x="801858" y="1512277"/>
            <a:ext cx="75543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Programmed an algorithm for the value of  Implied Volatility (IV) for all the given data.</a:t>
            </a:r>
          </a:p>
          <a:p>
            <a:pPr algn="just">
              <a:buClr>
                <a:schemeClr val="bg1"/>
              </a:buClr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Highlighted the “in the money” and “out of money” differently as required in problem statement.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selection of underlying and different expiries is added for sorting of data with respect of the expiry dates.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option chain works in a real time environment.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C059581-5E6D-DB0A-2047-E6E8BC45402B}"/>
              </a:ext>
            </a:extLst>
          </p:cNvPr>
          <p:cNvSpPr txBox="1"/>
          <p:nvPr/>
        </p:nvSpPr>
        <p:spPr>
          <a:xfrm>
            <a:off x="3796517" y="2171640"/>
            <a:ext cx="15509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31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C059581-5E6D-DB0A-2047-E6E8BC45402B}"/>
              </a:ext>
            </a:extLst>
          </p:cNvPr>
          <p:cNvSpPr txBox="1"/>
          <p:nvPr/>
        </p:nvSpPr>
        <p:spPr>
          <a:xfrm>
            <a:off x="657663" y="661181"/>
            <a:ext cx="48990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Challenges: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6F675-EEF8-214A-C633-E0AE4B803732}"/>
              </a:ext>
            </a:extLst>
          </p:cNvPr>
          <p:cNvSpPr txBox="1"/>
          <p:nvPr/>
        </p:nvSpPr>
        <p:spPr>
          <a:xfrm>
            <a:off x="801858" y="1512277"/>
            <a:ext cx="497646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resources: Due to nary knowledge about stock market and related subjects, learning the concepts was the biggest challenge faced by the team.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issues: Getting data from the TCP/IP server and integrating it to a backend was also a difficulty that we bridled during this hackathon.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3BA01-9637-BD1D-557F-649660257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56" y="1764360"/>
            <a:ext cx="2923504" cy="15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2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C059581-5E6D-DB0A-2047-E6E8BC45402B}"/>
              </a:ext>
            </a:extLst>
          </p:cNvPr>
          <p:cNvSpPr txBox="1"/>
          <p:nvPr/>
        </p:nvSpPr>
        <p:spPr>
          <a:xfrm>
            <a:off x="657663" y="661181"/>
            <a:ext cx="55928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 and Roles:</a:t>
            </a:r>
          </a:p>
          <a:p>
            <a:endParaRPr lang="en-IN" dirty="0"/>
          </a:p>
        </p:txBody>
      </p:sp>
      <p:sp>
        <p:nvSpPr>
          <p:cNvPr id="3" name="Google Shape;254;p35">
            <a:extLst>
              <a:ext uri="{FF2B5EF4-FFF2-40B4-BE49-F238E27FC236}">
                <a16:creationId xmlns:a16="http://schemas.microsoft.com/office/drawing/2014/main" id="{063B1B44-5D6D-84D9-9F75-9FEED13F0281}"/>
              </a:ext>
            </a:extLst>
          </p:cNvPr>
          <p:cNvSpPr/>
          <p:nvPr/>
        </p:nvSpPr>
        <p:spPr>
          <a:xfrm>
            <a:off x="1572394" y="1949122"/>
            <a:ext cx="740400" cy="740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5;p35">
            <a:extLst>
              <a:ext uri="{FF2B5EF4-FFF2-40B4-BE49-F238E27FC236}">
                <a16:creationId xmlns:a16="http://schemas.microsoft.com/office/drawing/2014/main" id="{107FBECC-3648-E2B6-7C2D-C84FD98C4002}"/>
              </a:ext>
            </a:extLst>
          </p:cNvPr>
          <p:cNvSpPr/>
          <p:nvPr/>
        </p:nvSpPr>
        <p:spPr>
          <a:xfrm>
            <a:off x="4284853" y="1928098"/>
            <a:ext cx="740400" cy="740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6;p35">
            <a:extLst>
              <a:ext uri="{FF2B5EF4-FFF2-40B4-BE49-F238E27FC236}">
                <a16:creationId xmlns:a16="http://schemas.microsoft.com/office/drawing/2014/main" id="{621742DA-0521-8D8A-DCD4-38D5F996559B}"/>
              </a:ext>
            </a:extLst>
          </p:cNvPr>
          <p:cNvSpPr/>
          <p:nvPr/>
        </p:nvSpPr>
        <p:spPr>
          <a:xfrm>
            <a:off x="6872020" y="1949122"/>
            <a:ext cx="740400" cy="740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C5A0D-4AA8-4343-32EA-095E5E476110}"/>
              </a:ext>
            </a:extLst>
          </p:cNvPr>
          <p:cNvSpPr txBox="1"/>
          <p:nvPr/>
        </p:nvSpPr>
        <p:spPr>
          <a:xfrm>
            <a:off x="1749410" y="2026934"/>
            <a:ext cx="38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9D178-3D00-9853-0684-230C5F9AAA78}"/>
              </a:ext>
            </a:extLst>
          </p:cNvPr>
          <p:cNvSpPr txBox="1"/>
          <p:nvPr/>
        </p:nvSpPr>
        <p:spPr>
          <a:xfrm>
            <a:off x="4416396" y="2012595"/>
            <a:ext cx="35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0CCDD-C3F8-17BF-3BF4-3FC4935C9CA8}"/>
              </a:ext>
            </a:extLst>
          </p:cNvPr>
          <p:cNvSpPr txBox="1"/>
          <p:nvPr/>
        </p:nvSpPr>
        <p:spPr>
          <a:xfrm>
            <a:off x="7065535" y="2026934"/>
            <a:ext cx="17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1CB9A-E599-1E22-70F2-A8E941D7D710}"/>
              </a:ext>
            </a:extLst>
          </p:cNvPr>
          <p:cNvSpPr txBox="1"/>
          <p:nvPr/>
        </p:nvSpPr>
        <p:spPr>
          <a:xfrm>
            <a:off x="1250339" y="2720832"/>
            <a:ext cx="1513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Jatin Saraf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4BC48-7E12-4B5E-7C78-0594774A8729}"/>
              </a:ext>
            </a:extLst>
          </p:cNvPr>
          <p:cNvSpPr txBox="1"/>
          <p:nvPr/>
        </p:nvSpPr>
        <p:spPr>
          <a:xfrm>
            <a:off x="3788546" y="2739625"/>
            <a:ext cx="173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Dhruv Daftary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EB949-7831-1A5F-16BB-82560D3B7EC6}"/>
              </a:ext>
            </a:extLst>
          </p:cNvPr>
          <p:cNvSpPr txBox="1"/>
          <p:nvPr/>
        </p:nvSpPr>
        <p:spPr>
          <a:xfrm>
            <a:off x="6250546" y="2720832"/>
            <a:ext cx="219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Shreeja Ravikumar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DF142-334A-CCCB-4E0C-086336433F0C}"/>
              </a:ext>
            </a:extLst>
          </p:cNvPr>
          <p:cNvSpPr txBox="1"/>
          <p:nvPr/>
        </p:nvSpPr>
        <p:spPr>
          <a:xfrm>
            <a:off x="1124755" y="3069465"/>
            <a:ext cx="188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77AAA-84BF-3AB6-2F53-2232658F7AAE}"/>
              </a:ext>
            </a:extLst>
          </p:cNvPr>
          <p:cNvSpPr txBox="1"/>
          <p:nvPr/>
        </p:nvSpPr>
        <p:spPr>
          <a:xfrm>
            <a:off x="3752864" y="3069465"/>
            <a:ext cx="188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10C2E-1D3E-68EB-E496-172E0777E43C}"/>
              </a:ext>
            </a:extLst>
          </p:cNvPr>
          <p:cNvSpPr txBox="1"/>
          <p:nvPr/>
        </p:nvSpPr>
        <p:spPr>
          <a:xfrm>
            <a:off x="6297770" y="3069465"/>
            <a:ext cx="188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developer</a:t>
            </a:r>
          </a:p>
        </p:txBody>
      </p:sp>
    </p:spTree>
    <p:extLst>
      <p:ext uri="{BB962C8B-B14F-4D97-AF65-F5344CB8AC3E}">
        <p14:creationId xmlns:p14="http://schemas.microsoft.com/office/powerpoint/2010/main" val="2893792696"/>
      </p:ext>
    </p:extLst>
  </p:cSld>
  <p:clrMapOvr>
    <a:masterClrMapping/>
  </p:clrMapOvr>
</p:sld>
</file>

<file path=ppt/theme/theme1.xml><?xml version="1.0" encoding="utf-8"?>
<a:theme xmlns:a="http://schemas.openxmlformats.org/drawingml/2006/main" name="Decentralized Autonomous Organization (DAO) Company Profile by Slidesgo">
  <a:themeElements>
    <a:clrScheme name="Simple Light">
      <a:dk1>
        <a:srgbClr val="001B38"/>
      </a:dk1>
      <a:lt1>
        <a:srgbClr val="FFFFFF"/>
      </a:lt1>
      <a:dk2>
        <a:srgbClr val="2F6AAD"/>
      </a:dk2>
      <a:lt2>
        <a:srgbClr val="325E91"/>
      </a:lt2>
      <a:accent1>
        <a:srgbClr val="1C447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1B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597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Bitter</vt:lpstr>
      <vt:lpstr>Arial</vt:lpstr>
      <vt:lpstr>Work Sans</vt:lpstr>
      <vt:lpstr>Anaheim</vt:lpstr>
      <vt:lpstr>Times New Roman</vt:lpstr>
      <vt:lpstr>PT Sans</vt:lpstr>
      <vt:lpstr>Chivo</vt:lpstr>
      <vt:lpstr>Bebas Neue</vt:lpstr>
      <vt:lpstr>Decentralized Autonomous Organization (DAO) Company Profile by Slidesgo</vt:lpstr>
      <vt:lpstr>Edelweiss Global Markets Hackathon  Team Name: Team display: flex;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Edelweiss Global Markets Hackathon  Team Name: Team display: flex;</dc:title>
  <dc:creator>Shreeja Ravi</dc:creator>
  <cp:lastModifiedBy>Shreeja Ravi</cp:lastModifiedBy>
  <cp:revision>1</cp:revision>
  <dcterms:modified xsi:type="dcterms:W3CDTF">2023-07-04T15:39:45Z</dcterms:modified>
</cp:coreProperties>
</file>