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73" r:id="rId5"/>
    <p:sldId id="259" r:id="rId6"/>
    <p:sldId id="269" r:id="rId7"/>
    <p:sldId id="270" r:id="rId8"/>
    <p:sldId id="274" r:id="rId9"/>
    <p:sldId id="271" r:id="rId10"/>
    <p:sldId id="272" r:id="rId11"/>
    <p:sldId id="267" r:id="rId12"/>
  </p:sldIdLst>
  <p:sldSz cx="18288000" cy="10287000"/>
  <p:notesSz cx="6858000" cy="9144000"/>
  <p:embeddedFontLst>
    <p:embeddedFont>
      <p:font typeface="Archive" panose="020B0604020202020204" charset="0"/>
      <p:regular r:id="rId14"/>
    </p:embeddedFont>
    <p:embeddedFont>
      <p:font typeface="Archivo Black" panose="020B0604020202020204" charset="0"/>
      <p:regular r:id="rId15"/>
    </p:embeddedFont>
    <p:embeddedFont>
      <p:font typeface="Canva Sans" panose="020B0604020202020204" charset="0"/>
      <p:regular r:id="rId16"/>
    </p:embeddedFont>
    <p:embeddedFont>
      <p:font typeface="Canva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414" autoAdjust="0"/>
  </p:normalViewPr>
  <p:slideViewPr>
    <p:cSldViewPr>
      <p:cViewPr varScale="1">
        <p:scale>
          <a:sx n="50" d="100"/>
          <a:sy n="50" d="100"/>
        </p:scale>
        <p:origin x="94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2CBEFA-96DC-424E-87C5-A38EB2565A6C}"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C3F76A-9B1E-4882-B1FC-C100C2612725}" type="slidenum">
              <a:rPr lang="en-IN" smtClean="0"/>
              <a:t>‹#›</a:t>
            </a:fld>
            <a:endParaRPr lang="en-IN"/>
          </a:p>
        </p:txBody>
      </p:sp>
    </p:spTree>
    <p:extLst>
      <p:ext uri="{BB962C8B-B14F-4D97-AF65-F5344CB8AC3E}">
        <p14:creationId xmlns:p14="http://schemas.microsoft.com/office/powerpoint/2010/main" val="190699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C3F76A-9B1E-4882-B1FC-C100C2612725}" type="slidenum">
              <a:rPr lang="en-IN" smtClean="0"/>
              <a:t>9</a:t>
            </a:fld>
            <a:endParaRPr lang="en-IN"/>
          </a:p>
        </p:txBody>
      </p:sp>
    </p:spTree>
    <p:extLst>
      <p:ext uri="{BB962C8B-B14F-4D97-AF65-F5344CB8AC3E}">
        <p14:creationId xmlns:p14="http://schemas.microsoft.com/office/powerpoint/2010/main" val="7265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A8F3C-16DC-0F39-A5E2-264455A3E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F8AED8-C9C7-0901-A875-3259C23F7D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E2BB76-5B13-1513-74CC-D53656E67F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625AE4-8BD8-8B6C-6DB7-7B66144235B7}"/>
              </a:ext>
            </a:extLst>
          </p:cNvPr>
          <p:cNvSpPr>
            <a:spLocks noGrp="1"/>
          </p:cNvSpPr>
          <p:nvPr>
            <p:ph type="sldNum" sz="quarter" idx="5"/>
          </p:nvPr>
        </p:nvSpPr>
        <p:spPr/>
        <p:txBody>
          <a:bodyPr/>
          <a:lstStyle/>
          <a:p>
            <a:fld id="{F0C3F76A-9B1E-4882-B1FC-C100C2612725}" type="slidenum">
              <a:rPr lang="en-IN" smtClean="0"/>
              <a:t>10</a:t>
            </a:fld>
            <a:endParaRPr lang="en-IN"/>
          </a:p>
        </p:txBody>
      </p:sp>
    </p:spTree>
    <p:extLst>
      <p:ext uri="{BB962C8B-B14F-4D97-AF65-F5344CB8AC3E}">
        <p14:creationId xmlns:p14="http://schemas.microsoft.com/office/powerpoint/2010/main" val="100693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ortswigger.net/burp/communitydownload"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p:cNvGrpSpPr>
            <a:grpSpLocks noChangeAspect="1"/>
          </p:cNvGrpSpPr>
          <p:nvPr/>
        </p:nvGrpSpPr>
        <p:grpSpPr>
          <a:xfrm>
            <a:off x="0" y="124320"/>
            <a:ext cx="18288000" cy="1551861"/>
            <a:chOff x="0" y="0"/>
            <a:chExt cx="18288000" cy="1551864"/>
          </a:xfrm>
        </p:grpSpPr>
        <p:sp>
          <p:nvSpPr>
            <p:cNvPr id="4" name="Freeform 4"/>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5" name="Group 5"/>
          <p:cNvGrpSpPr>
            <a:grpSpLocks noChangeAspect="1"/>
          </p:cNvGrpSpPr>
          <p:nvPr/>
        </p:nvGrpSpPr>
        <p:grpSpPr>
          <a:xfrm>
            <a:off x="14572794" y="2642730"/>
            <a:ext cx="1030929" cy="1129970"/>
            <a:chOff x="0" y="0"/>
            <a:chExt cx="1030922" cy="1129970"/>
          </a:xfrm>
        </p:grpSpPr>
        <p:sp>
          <p:nvSpPr>
            <p:cNvPr id="6" name="Freeform 6"/>
            <p:cNvSpPr/>
            <p:nvPr/>
          </p:nvSpPr>
          <p:spPr>
            <a:xfrm>
              <a:off x="64008" y="63246"/>
              <a:ext cx="902843" cy="1000379"/>
            </a:xfrm>
            <a:custGeom>
              <a:avLst/>
              <a:gdLst/>
              <a:ahLst/>
              <a:cxnLst/>
              <a:rect l="l" t="t" r="r" b="b"/>
              <a:pathLst>
                <a:path w="902843" h="1000379">
                  <a:moveTo>
                    <a:pt x="193167" y="254"/>
                  </a:moveTo>
                  <a:cubicBezTo>
                    <a:pt x="155448" y="22987"/>
                    <a:pt x="125222" y="53213"/>
                    <a:pt x="111379" y="94996"/>
                  </a:cubicBezTo>
                  <a:cubicBezTo>
                    <a:pt x="75438" y="202946"/>
                    <a:pt x="41148" y="311658"/>
                    <a:pt x="8128" y="420878"/>
                  </a:cubicBezTo>
                  <a:cubicBezTo>
                    <a:pt x="1651" y="442214"/>
                    <a:pt x="0" y="465074"/>
                    <a:pt x="3048" y="487045"/>
                  </a:cubicBezTo>
                  <a:cubicBezTo>
                    <a:pt x="5080" y="501650"/>
                    <a:pt x="17653" y="521970"/>
                    <a:pt x="29591" y="525399"/>
                  </a:cubicBezTo>
                  <a:cubicBezTo>
                    <a:pt x="31623" y="525907"/>
                    <a:pt x="33909" y="526161"/>
                    <a:pt x="36195" y="526161"/>
                  </a:cubicBezTo>
                  <a:cubicBezTo>
                    <a:pt x="49276" y="526161"/>
                    <a:pt x="65405" y="518033"/>
                    <a:pt x="77724" y="511048"/>
                  </a:cubicBezTo>
                  <a:cubicBezTo>
                    <a:pt x="86233" y="506349"/>
                    <a:pt x="91694" y="493776"/>
                    <a:pt x="96012" y="483489"/>
                  </a:cubicBezTo>
                  <a:cubicBezTo>
                    <a:pt x="146304" y="361950"/>
                    <a:pt x="195453" y="240030"/>
                    <a:pt x="216916" y="109728"/>
                  </a:cubicBezTo>
                  <a:cubicBezTo>
                    <a:pt x="222631" y="74803"/>
                    <a:pt x="209804" y="36703"/>
                    <a:pt x="205359" y="0"/>
                  </a:cubicBezTo>
                  <a:close/>
                  <a:moveTo>
                    <a:pt x="666369" y="274955"/>
                  </a:moveTo>
                  <a:cubicBezTo>
                    <a:pt x="641096" y="274955"/>
                    <a:pt x="618109" y="284099"/>
                    <a:pt x="596646" y="297688"/>
                  </a:cubicBezTo>
                  <a:cubicBezTo>
                    <a:pt x="498475" y="359791"/>
                    <a:pt x="399034" y="419227"/>
                    <a:pt x="319278" y="506095"/>
                  </a:cubicBezTo>
                  <a:cubicBezTo>
                    <a:pt x="300228" y="526796"/>
                    <a:pt x="275463" y="542417"/>
                    <a:pt x="254762" y="561721"/>
                  </a:cubicBezTo>
                  <a:cubicBezTo>
                    <a:pt x="236474" y="578993"/>
                    <a:pt x="217424" y="596392"/>
                    <a:pt x="203200" y="617093"/>
                  </a:cubicBezTo>
                  <a:cubicBezTo>
                    <a:pt x="190246" y="635381"/>
                    <a:pt x="189611" y="658114"/>
                    <a:pt x="207899" y="675767"/>
                  </a:cubicBezTo>
                  <a:cubicBezTo>
                    <a:pt x="216916" y="684403"/>
                    <a:pt x="226822" y="688086"/>
                    <a:pt x="236982" y="688086"/>
                  </a:cubicBezTo>
                  <a:cubicBezTo>
                    <a:pt x="246380" y="688086"/>
                    <a:pt x="255778" y="684911"/>
                    <a:pt x="264668" y="679450"/>
                  </a:cubicBezTo>
                  <a:cubicBezTo>
                    <a:pt x="303657" y="655701"/>
                    <a:pt x="344170" y="632968"/>
                    <a:pt x="379095" y="604139"/>
                  </a:cubicBezTo>
                  <a:cubicBezTo>
                    <a:pt x="448691" y="546100"/>
                    <a:pt x="515239" y="484632"/>
                    <a:pt x="582422" y="424180"/>
                  </a:cubicBezTo>
                  <a:cubicBezTo>
                    <a:pt x="608965" y="400431"/>
                    <a:pt x="635381" y="376301"/>
                    <a:pt x="660908" y="351536"/>
                  </a:cubicBezTo>
                  <a:cubicBezTo>
                    <a:pt x="680593" y="332232"/>
                    <a:pt x="696595" y="310134"/>
                    <a:pt x="693547" y="278257"/>
                  </a:cubicBezTo>
                  <a:cubicBezTo>
                    <a:pt x="684276" y="275971"/>
                    <a:pt x="675259" y="274828"/>
                    <a:pt x="666623" y="274828"/>
                  </a:cubicBezTo>
                  <a:close/>
                  <a:moveTo>
                    <a:pt x="797687" y="801370"/>
                  </a:moveTo>
                  <a:cubicBezTo>
                    <a:pt x="783971" y="801370"/>
                    <a:pt x="770128" y="802767"/>
                    <a:pt x="756158" y="805307"/>
                  </a:cubicBezTo>
                  <a:cubicBezTo>
                    <a:pt x="668528" y="821309"/>
                    <a:pt x="581660" y="842010"/>
                    <a:pt x="494030" y="860298"/>
                  </a:cubicBezTo>
                  <a:cubicBezTo>
                    <a:pt x="436372" y="872490"/>
                    <a:pt x="377952" y="881634"/>
                    <a:pt x="320929" y="896239"/>
                  </a:cubicBezTo>
                  <a:cubicBezTo>
                    <a:pt x="286258" y="905129"/>
                    <a:pt x="270637" y="932942"/>
                    <a:pt x="276098" y="959739"/>
                  </a:cubicBezTo>
                  <a:cubicBezTo>
                    <a:pt x="280543" y="980821"/>
                    <a:pt x="296926" y="996442"/>
                    <a:pt x="321564" y="1000379"/>
                  </a:cubicBezTo>
                  <a:lnTo>
                    <a:pt x="351917" y="1000379"/>
                  </a:lnTo>
                  <a:cubicBezTo>
                    <a:pt x="385064" y="997966"/>
                    <a:pt x="418211" y="993521"/>
                    <a:pt x="450977" y="986917"/>
                  </a:cubicBezTo>
                  <a:cubicBezTo>
                    <a:pt x="562356" y="963549"/>
                    <a:pt x="672973" y="936371"/>
                    <a:pt x="784352" y="913257"/>
                  </a:cubicBezTo>
                  <a:cubicBezTo>
                    <a:pt x="830834" y="903732"/>
                    <a:pt x="871601" y="887095"/>
                    <a:pt x="902843" y="850773"/>
                  </a:cubicBezTo>
                  <a:lnTo>
                    <a:pt x="902462" y="832485"/>
                  </a:lnTo>
                  <a:cubicBezTo>
                    <a:pt x="869823" y="811022"/>
                    <a:pt x="834263" y="801370"/>
                    <a:pt x="797560" y="801370"/>
                  </a:cubicBezTo>
                  <a:close/>
                </a:path>
              </a:pathLst>
            </a:custGeom>
            <a:solidFill>
              <a:srgbClr val="EF2B31"/>
            </a:solidFill>
          </p:spPr>
          <p:txBody>
            <a:bodyPr/>
            <a:lstStyle/>
            <a:p>
              <a:endParaRPr lang="en-IN"/>
            </a:p>
          </p:txBody>
        </p:sp>
        <p:sp>
          <p:nvSpPr>
            <p:cNvPr id="7" name="Freeform 7"/>
            <p:cNvSpPr/>
            <p:nvPr/>
          </p:nvSpPr>
          <p:spPr>
            <a:xfrm>
              <a:off x="63500" y="63500"/>
              <a:ext cx="903986" cy="1002919"/>
            </a:xfrm>
            <a:custGeom>
              <a:avLst/>
              <a:gdLst/>
              <a:ahLst/>
              <a:cxnLst/>
              <a:rect l="l" t="t" r="r" b="b"/>
              <a:pathLst>
                <a:path w="903986" h="1002919">
                  <a:moveTo>
                    <a:pt x="0" y="1002919"/>
                  </a:moveTo>
                  <a:lnTo>
                    <a:pt x="903986" y="1002919"/>
                  </a:lnTo>
                  <a:lnTo>
                    <a:pt x="903986" y="0"/>
                  </a:lnTo>
                  <a:lnTo>
                    <a:pt x="0" y="0"/>
                  </a:lnTo>
                  <a:close/>
                </a:path>
              </a:pathLst>
            </a:custGeom>
            <a:solidFill>
              <a:srgbClr val="000000">
                <a:alpha val="0"/>
              </a:srgbClr>
            </a:solidFill>
          </p:spPr>
          <p:txBody>
            <a:bodyPr/>
            <a:lstStyle/>
            <a:p>
              <a:endParaRPr lang="en-IN"/>
            </a:p>
          </p:txBody>
        </p:sp>
      </p:grpSp>
      <p:sp>
        <p:nvSpPr>
          <p:cNvPr id="8" name="TextBox 8"/>
          <p:cNvSpPr txBox="1"/>
          <p:nvPr/>
        </p:nvSpPr>
        <p:spPr>
          <a:xfrm>
            <a:off x="2297603" y="3295894"/>
            <a:ext cx="13692794" cy="858362"/>
          </a:xfrm>
          <a:prstGeom prst="rect">
            <a:avLst/>
          </a:prstGeom>
        </p:spPr>
        <p:txBody>
          <a:bodyPr lIns="0" tIns="0" rIns="0" bIns="0" rtlCol="0" anchor="t">
            <a:spAutoFit/>
          </a:bodyPr>
          <a:lstStyle/>
          <a:p>
            <a:pPr algn="ctr">
              <a:lnSpc>
                <a:spcPts val="7005"/>
              </a:lnSpc>
            </a:pPr>
            <a:r>
              <a:rPr lang="en-US" sz="5032" dirty="0" err="1">
                <a:solidFill>
                  <a:srgbClr val="000000"/>
                </a:solidFill>
                <a:latin typeface="Archive"/>
                <a:ea typeface="Archive"/>
                <a:cs typeface="Archive"/>
                <a:sym typeface="Archive"/>
              </a:rPr>
              <a:t>BurpSuite</a:t>
            </a:r>
            <a:endParaRPr lang="en-US" sz="5032" dirty="0">
              <a:solidFill>
                <a:srgbClr val="000000"/>
              </a:solidFill>
              <a:latin typeface="Archive"/>
              <a:ea typeface="Archive"/>
              <a:cs typeface="Archive"/>
              <a:sym typeface="Archive"/>
            </a:endParaRPr>
          </a:p>
        </p:txBody>
      </p:sp>
      <p:sp>
        <p:nvSpPr>
          <p:cNvPr id="9" name="TextBox 9"/>
          <p:cNvSpPr txBox="1"/>
          <p:nvPr/>
        </p:nvSpPr>
        <p:spPr>
          <a:xfrm>
            <a:off x="11441363" y="7164156"/>
            <a:ext cx="5323747" cy="1167307"/>
          </a:xfrm>
          <a:prstGeom prst="rect">
            <a:avLst/>
          </a:prstGeom>
        </p:spPr>
        <p:txBody>
          <a:bodyPr wrap="square" lIns="0" tIns="0" rIns="0" bIns="0" rtlCol="0" anchor="t">
            <a:spAutoFit/>
          </a:bodyPr>
          <a:lstStyle/>
          <a:p>
            <a:pPr algn="ctr">
              <a:lnSpc>
                <a:spcPts val="4725"/>
              </a:lnSpc>
            </a:pPr>
            <a:r>
              <a:rPr lang="en-US" sz="3399" dirty="0">
                <a:solidFill>
                  <a:srgbClr val="000000"/>
                </a:solidFill>
                <a:latin typeface="Canva Sans"/>
                <a:ea typeface="Canva Sans"/>
                <a:cs typeface="Canva Sans"/>
                <a:sym typeface="Canva Sans"/>
              </a:rPr>
              <a:t>Zayaan Gauri</a:t>
            </a:r>
          </a:p>
          <a:p>
            <a:pPr algn="ctr">
              <a:lnSpc>
                <a:spcPts val="4725"/>
              </a:lnSpc>
            </a:pPr>
            <a:r>
              <a:rPr lang="en-US" sz="3399" dirty="0">
                <a:solidFill>
                  <a:srgbClr val="000000"/>
                </a:solidFill>
                <a:latin typeface="Canva Sans"/>
                <a:ea typeface="Canva Sans"/>
                <a:cs typeface="Canva Sans"/>
                <a:sym typeface="Canva Sans"/>
              </a:rPr>
              <a:t>16010122058</a:t>
            </a:r>
          </a:p>
        </p:txBody>
      </p:sp>
      <p:sp>
        <p:nvSpPr>
          <p:cNvPr id="10" name="Freeform 10"/>
          <p:cNvSpPr/>
          <p:nvPr/>
        </p:nvSpPr>
        <p:spPr>
          <a:xfrm rot="9489211">
            <a:off x="15058659" y="5960527"/>
            <a:ext cx="4401283" cy="4646739"/>
          </a:xfrm>
          <a:custGeom>
            <a:avLst/>
            <a:gdLst/>
            <a:ahLst/>
            <a:cxnLst/>
            <a:rect l="l" t="t" r="r" b="b"/>
            <a:pathLst>
              <a:path w="4401283" h="4646739">
                <a:moveTo>
                  <a:pt x="0" y="0"/>
                </a:moveTo>
                <a:lnTo>
                  <a:pt x="4401282" y="0"/>
                </a:lnTo>
                <a:lnTo>
                  <a:pt x="4401282" y="4646738"/>
                </a:lnTo>
                <a:lnTo>
                  <a:pt x="0" y="46467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grpSp>
        <p:nvGrpSpPr>
          <p:cNvPr id="11" name="Group 11"/>
          <p:cNvGrpSpPr/>
          <p:nvPr/>
        </p:nvGrpSpPr>
        <p:grpSpPr>
          <a:xfrm>
            <a:off x="-277555" y="8942804"/>
            <a:ext cx="1526163" cy="2110333"/>
            <a:chOff x="0" y="0"/>
            <a:chExt cx="401952" cy="555808"/>
          </a:xfrm>
        </p:grpSpPr>
        <p:sp>
          <p:nvSpPr>
            <p:cNvPr id="12" name="Freeform 12"/>
            <p:cNvSpPr/>
            <p:nvPr/>
          </p:nvSpPr>
          <p:spPr>
            <a:xfrm>
              <a:off x="0" y="0"/>
              <a:ext cx="401952" cy="555808"/>
            </a:xfrm>
            <a:custGeom>
              <a:avLst/>
              <a:gdLst/>
              <a:ahLst/>
              <a:cxnLst/>
              <a:rect l="l" t="t" r="r" b="b"/>
              <a:pathLst>
                <a:path w="401952" h="555808">
                  <a:moveTo>
                    <a:pt x="0" y="0"/>
                  </a:moveTo>
                  <a:lnTo>
                    <a:pt x="401952" y="0"/>
                  </a:lnTo>
                  <a:lnTo>
                    <a:pt x="401952" y="555808"/>
                  </a:lnTo>
                  <a:lnTo>
                    <a:pt x="0" y="555808"/>
                  </a:lnTo>
                  <a:close/>
                </a:path>
              </a:pathLst>
            </a:custGeom>
            <a:solidFill>
              <a:srgbClr val="B63934"/>
            </a:solidFill>
          </p:spPr>
          <p:txBody>
            <a:bodyPr/>
            <a:lstStyle/>
            <a:p>
              <a:endParaRPr lang="en-IN"/>
            </a:p>
          </p:txBody>
        </p:sp>
        <p:sp>
          <p:nvSpPr>
            <p:cNvPr id="13" name="TextBox 13"/>
            <p:cNvSpPr txBox="1"/>
            <p:nvPr/>
          </p:nvSpPr>
          <p:spPr>
            <a:xfrm>
              <a:off x="0" y="-38100"/>
              <a:ext cx="401952" cy="593908"/>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5400000">
            <a:off x="8520867" y="703275"/>
            <a:ext cx="993062" cy="18541203"/>
            <a:chOff x="0" y="0"/>
            <a:chExt cx="261547" cy="4883280"/>
          </a:xfrm>
        </p:grpSpPr>
        <p:sp>
          <p:nvSpPr>
            <p:cNvPr id="15" name="Freeform 15"/>
            <p:cNvSpPr/>
            <p:nvPr/>
          </p:nvSpPr>
          <p:spPr>
            <a:xfrm>
              <a:off x="0" y="0"/>
              <a:ext cx="261547" cy="4883280"/>
            </a:xfrm>
            <a:custGeom>
              <a:avLst/>
              <a:gdLst/>
              <a:ahLst/>
              <a:cxnLst/>
              <a:rect l="l" t="t" r="r" b="b"/>
              <a:pathLst>
                <a:path w="261547" h="4883280">
                  <a:moveTo>
                    <a:pt x="0" y="0"/>
                  </a:moveTo>
                  <a:lnTo>
                    <a:pt x="261547" y="0"/>
                  </a:lnTo>
                  <a:lnTo>
                    <a:pt x="261547" y="4883280"/>
                  </a:lnTo>
                  <a:lnTo>
                    <a:pt x="0" y="4883280"/>
                  </a:lnTo>
                  <a:close/>
                </a:path>
              </a:pathLst>
            </a:custGeom>
            <a:solidFill>
              <a:srgbClr val="B63934"/>
            </a:solidFill>
          </p:spPr>
          <p:txBody>
            <a:bodyPr/>
            <a:lstStyle/>
            <a:p>
              <a:endParaRPr lang="en-IN"/>
            </a:p>
          </p:txBody>
        </p:sp>
        <p:sp>
          <p:nvSpPr>
            <p:cNvPr id="16" name="TextBox 16"/>
            <p:cNvSpPr txBox="1"/>
            <p:nvPr/>
          </p:nvSpPr>
          <p:spPr>
            <a:xfrm>
              <a:off x="0" y="-38100"/>
              <a:ext cx="261547" cy="4921380"/>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7"/>
          <p:cNvSpPr txBox="1"/>
          <p:nvPr/>
        </p:nvSpPr>
        <p:spPr>
          <a:xfrm>
            <a:off x="7707609" y="1571406"/>
            <a:ext cx="2872782" cy="896626"/>
          </a:xfrm>
          <a:prstGeom prst="rect">
            <a:avLst/>
          </a:prstGeom>
        </p:spPr>
        <p:txBody>
          <a:bodyPr lIns="0" tIns="0" rIns="0" bIns="0" rtlCol="0" anchor="t">
            <a:spAutoFit/>
          </a:bodyPr>
          <a:lstStyle/>
          <a:p>
            <a:pPr algn="l">
              <a:lnSpc>
                <a:spcPts val="7279"/>
              </a:lnSpc>
            </a:pPr>
            <a:r>
              <a:rPr lang="en-US" sz="5199">
                <a:solidFill>
                  <a:srgbClr val="000000"/>
                </a:solidFill>
                <a:latin typeface="Archive"/>
                <a:ea typeface="Archive"/>
                <a:cs typeface="Archive"/>
                <a:sym typeface="Archive"/>
              </a:rPr>
              <a:t> IS - IA1</a:t>
            </a:r>
          </a:p>
        </p:txBody>
      </p:sp>
      <p:sp>
        <p:nvSpPr>
          <p:cNvPr id="18" name="TextBox 18"/>
          <p:cNvSpPr txBox="1"/>
          <p:nvPr/>
        </p:nvSpPr>
        <p:spPr>
          <a:xfrm>
            <a:off x="4708084" y="7583005"/>
            <a:ext cx="1864271" cy="592731"/>
          </a:xfrm>
          <a:prstGeom prst="rect">
            <a:avLst/>
          </a:prstGeom>
        </p:spPr>
        <p:txBody>
          <a:bodyPr lIns="0" tIns="0" rIns="0" bIns="0" rtlCol="0" anchor="t">
            <a:spAutoFit/>
          </a:bodyPr>
          <a:lstStyle/>
          <a:p>
            <a:pPr algn="ctr">
              <a:lnSpc>
                <a:spcPts val="2301"/>
              </a:lnSpc>
            </a:pPr>
            <a:r>
              <a:rPr lang="en-US" sz="1665" b="1" dirty="0">
                <a:solidFill>
                  <a:srgbClr val="FFFFFF"/>
                </a:solidFill>
                <a:latin typeface="Canva Sans Bold"/>
                <a:ea typeface="Canva Sans Bold"/>
                <a:cs typeface="Canva Sans Bold"/>
                <a:sym typeface="Canva Sans Bold"/>
              </a:rPr>
              <a:t>HUZAIFA ANSARI 1608</a:t>
            </a:r>
          </a:p>
        </p:txBody>
      </p:sp>
      <p:sp>
        <p:nvSpPr>
          <p:cNvPr id="19" name="TextBox 19"/>
          <p:cNvSpPr txBox="1"/>
          <p:nvPr/>
        </p:nvSpPr>
        <p:spPr>
          <a:xfrm>
            <a:off x="1522890" y="7164156"/>
            <a:ext cx="5940252" cy="1167307"/>
          </a:xfrm>
          <a:prstGeom prst="rect">
            <a:avLst/>
          </a:prstGeom>
        </p:spPr>
        <p:txBody>
          <a:bodyPr wrap="square" lIns="0" tIns="0" rIns="0" bIns="0" rtlCol="0" anchor="t">
            <a:spAutoFit/>
          </a:bodyPr>
          <a:lstStyle/>
          <a:p>
            <a:pPr algn="ctr">
              <a:lnSpc>
                <a:spcPts val="4725"/>
              </a:lnSpc>
            </a:pPr>
            <a:r>
              <a:rPr lang="en-US" sz="3399" dirty="0">
                <a:solidFill>
                  <a:srgbClr val="000000"/>
                </a:solidFill>
                <a:latin typeface="Canva Sans"/>
                <a:ea typeface="Canva Sans"/>
                <a:cs typeface="Canva Sans"/>
                <a:sym typeface="Canva Sans"/>
              </a:rPr>
              <a:t>Daksh Girdhar</a:t>
            </a:r>
          </a:p>
          <a:p>
            <a:pPr algn="ctr">
              <a:lnSpc>
                <a:spcPts val="4725"/>
              </a:lnSpc>
            </a:pPr>
            <a:r>
              <a:rPr lang="en-US" sz="3399" dirty="0">
                <a:solidFill>
                  <a:srgbClr val="000000"/>
                </a:solidFill>
                <a:latin typeface="Canva Sans"/>
                <a:ea typeface="Canva Sans"/>
                <a:cs typeface="Canva Sans"/>
                <a:sym typeface="Canva Sans"/>
              </a:rPr>
              <a:t>16010122059</a:t>
            </a:r>
          </a:p>
        </p:txBody>
      </p:sp>
      <p:sp>
        <p:nvSpPr>
          <p:cNvPr id="20" name="TextBox 20"/>
          <p:cNvSpPr txBox="1"/>
          <p:nvPr/>
        </p:nvSpPr>
        <p:spPr>
          <a:xfrm>
            <a:off x="6846637" y="7164156"/>
            <a:ext cx="4594726" cy="1167307"/>
          </a:xfrm>
          <a:prstGeom prst="rect">
            <a:avLst/>
          </a:prstGeom>
        </p:spPr>
        <p:txBody>
          <a:bodyPr lIns="0" tIns="0" rIns="0" bIns="0" rtlCol="0" anchor="t">
            <a:spAutoFit/>
          </a:bodyPr>
          <a:lstStyle/>
          <a:p>
            <a:pPr algn="ctr">
              <a:lnSpc>
                <a:spcPts val="4725"/>
              </a:lnSpc>
            </a:pPr>
            <a:r>
              <a:rPr lang="en-US" sz="3399" dirty="0">
                <a:solidFill>
                  <a:srgbClr val="000000"/>
                </a:solidFill>
                <a:latin typeface="Canva Sans"/>
                <a:ea typeface="Canva Sans"/>
                <a:cs typeface="Canva Sans"/>
                <a:sym typeface="Canva Sans"/>
              </a:rPr>
              <a:t>Dhruv Desai</a:t>
            </a:r>
          </a:p>
          <a:p>
            <a:pPr algn="ctr">
              <a:lnSpc>
                <a:spcPts val="4725"/>
              </a:lnSpc>
            </a:pPr>
            <a:r>
              <a:rPr lang="en-US" sz="3399" dirty="0">
                <a:solidFill>
                  <a:srgbClr val="000000"/>
                </a:solidFill>
                <a:latin typeface="Canva Sans"/>
                <a:ea typeface="Canva Sans"/>
                <a:cs typeface="Canva Sans"/>
                <a:sym typeface="Canva Sans"/>
              </a:rPr>
              <a:t>16010122038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122ED-2DDB-4841-47A6-BE39CCE147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9586286-A6A7-FF42-5F45-7F66AA4DC41F}"/>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3"/>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3C9982C7-9B1A-BD16-C3EA-CAA787CB3334}"/>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3FAC516C-8B43-3BE3-D850-5F4AD207892B}"/>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E419A64B-2C7E-B899-369C-6B588DBF0024}"/>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37545749-13A6-9B3E-F213-00EE6EE9BF68}"/>
              </a:ext>
            </a:extLst>
          </p:cNvPr>
          <p:cNvGrpSpPr>
            <a:grpSpLocks noChangeAspect="1"/>
          </p:cNvGrpSpPr>
          <p:nvPr/>
        </p:nvGrpSpPr>
        <p:grpSpPr>
          <a:xfrm>
            <a:off x="0" y="124320"/>
            <a:ext cx="18288000" cy="1551861"/>
            <a:chOff x="0" y="0"/>
            <a:chExt cx="18288000" cy="1551864"/>
          </a:xfrm>
        </p:grpSpPr>
        <p:sp>
          <p:nvSpPr>
            <p:cNvPr id="7" name="Freeform 7">
              <a:extLst>
                <a:ext uri="{FF2B5EF4-FFF2-40B4-BE49-F238E27FC236}">
                  <a16:creationId xmlns:a16="http://schemas.microsoft.com/office/drawing/2014/main" id="{B422854B-1B15-6264-B618-5DE24078DBCF}"/>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35D29FCE-FD48-8C20-DF27-1B146546E342}"/>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C59B6DAD-9C84-4A5A-4B21-2DDD36996548}"/>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B6CAF6F3-0483-95DE-0528-A47C57F62A7E}"/>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a:extLst>
              <a:ext uri="{FF2B5EF4-FFF2-40B4-BE49-F238E27FC236}">
                <a16:creationId xmlns:a16="http://schemas.microsoft.com/office/drawing/2014/main" id="{AC51372A-4DFA-FEFB-4E5A-E5DB0FB1B819}"/>
              </a:ext>
            </a:extLst>
          </p:cNvPr>
          <p:cNvSpPr txBox="1"/>
          <p:nvPr/>
        </p:nvSpPr>
        <p:spPr>
          <a:xfrm>
            <a:off x="1248661" y="2628900"/>
            <a:ext cx="16539109" cy="5806782"/>
          </a:xfrm>
          <a:prstGeom prst="rect">
            <a:avLst/>
          </a:prstGeom>
        </p:spPr>
        <p:txBody>
          <a:bodyPr wrap="square" lIns="0" tIns="0" rIns="0" bIns="0" rtlCol="0" anchor="t">
            <a:spAutoFit/>
          </a:bodyPr>
          <a:lstStyle/>
          <a:p>
            <a:pPr indent="-635">
              <a:lnSpc>
                <a:spcPct val="115000"/>
              </a:lnSpc>
              <a:spcAft>
                <a:spcPts val="1000"/>
              </a:spcAft>
              <a:buNone/>
            </a:pPr>
            <a:r>
              <a:rPr lang="en-IN" sz="2800" dirty="0">
                <a:effectLst/>
                <a:latin typeface="Times New Roman" panose="02020603050405020304" pitchFamily="18" charset="0"/>
                <a:ea typeface="Calibri" panose="020F0502020204030204" pitchFamily="34" charset="0"/>
              </a:rPr>
              <a:t>Despite these limitations, Burp Suite remains a powerful and widely-used tool in the field of web application security. Its ability to provide both automated and manual testing capabilities, combined with its extensive feature set, makes it a go-to solution for security professionals. Whether used for identifying vulnerabilities, </a:t>
            </a:r>
            <a:r>
              <a:rPr lang="en-IN" sz="2800" dirty="0" err="1">
                <a:effectLst/>
                <a:latin typeface="Times New Roman" panose="02020603050405020304" pitchFamily="18" charset="0"/>
                <a:ea typeface="Calibri" panose="020F0502020204030204" pitchFamily="34" charset="0"/>
              </a:rPr>
              <a:t>analyzing</a:t>
            </a:r>
            <a:r>
              <a:rPr lang="en-IN" sz="2800" dirty="0">
                <a:effectLst/>
                <a:latin typeface="Times New Roman" panose="02020603050405020304" pitchFamily="18" charset="0"/>
                <a:ea typeface="Calibri" panose="020F0502020204030204" pitchFamily="34" charset="0"/>
              </a:rPr>
              <a:t> traffic, or debugging API communications, Burp Suite continues to play a critical role in ensuring the security of web applications.</a:t>
            </a:r>
            <a:endParaRPr lang="en-IN" sz="2800" dirty="0">
              <a:effectLst/>
              <a:latin typeface="Calibri" panose="020F0502020204030204" pitchFamily="34" charset="0"/>
              <a:ea typeface="Calibri" panose="020F0502020204030204" pitchFamily="34" charset="0"/>
            </a:endParaRPr>
          </a:p>
          <a:p>
            <a:pPr indent="-635">
              <a:lnSpc>
                <a:spcPct val="115000"/>
              </a:lnSpc>
              <a:spcAft>
                <a:spcPts val="1000"/>
              </a:spcAft>
              <a:buNone/>
            </a:pPr>
            <a:r>
              <a:rPr lang="en-IN" sz="2800" dirty="0">
                <a:effectLst/>
                <a:latin typeface="Times New Roman" panose="02020603050405020304" pitchFamily="18" charset="0"/>
                <a:ea typeface="Calibri" panose="020F0502020204030204" pitchFamily="34" charset="0"/>
              </a:rPr>
              <a:t> </a:t>
            </a:r>
            <a:endParaRPr lang="en-IN" sz="2800" dirty="0">
              <a:effectLst/>
              <a:latin typeface="Calibri" panose="020F0502020204030204" pitchFamily="34" charset="0"/>
              <a:ea typeface="Calibri" panose="020F0502020204030204" pitchFamily="34" charset="0"/>
            </a:endParaRPr>
          </a:p>
          <a:p>
            <a:pPr indent="-635">
              <a:lnSpc>
                <a:spcPct val="115000"/>
              </a:lnSpc>
              <a:spcAft>
                <a:spcPts val="1000"/>
              </a:spcAft>
            </a:pPr>
            <a:r>
              <a:rPr lang="en-IN" sz="2800" dirty="0">
                <a:effectLst/>
                <a:latin typeface="Times New Roman" panose="02020603050405020304" pitchFamily="18" charset="0"/>
                <a:ea typeface="Calibri" panose="020F0502020204030204" pitchFamily="34" charset="0"/>
              </a:rPr>
              <a:t>In conclusion, while Burp Suite may have its challenges, its strengths far outweigh its limitations. For those willing to invest the time to master its features, Burp Suite offers unparalleled capabilities for conducting thorough and effective security assessments. As web applications continue to grow in complexity, tools like Burp Suite will remain essential for safeguarding digital assets and ensuring the integrity of online systems.</a:t>
            </a:r>
            <a:endParaRPr lang="en-IN" sz="2800" dirty="0">
              <a:effectLst/>
              <a:latin typeface="Calibri" panose="020F0502020204030204" pitchFamily="34" charset="0"/>
              <a:ea typeface="Calibri" panose="020F0502020204030204" pitchFamily="34" charset="0"/>
            </a:endParaRPr>
          </a:p>
          <a:p>
            <a:pPr algn="l">
              <a:lnSpc>
                <a:spcPts val="3882"/>
              </a:lnSpc>
            </a:pPr>
            <a:endParaRPr lang="en-US" sz="2772" dirty="0">
              <a:solidFill>
                <a:srgbClr val="000000"/>
              </a:solidFill>
              <a:latin typeface="Canva Sans"/>
              <a:ea typeface="Canva Sans"/>
              <a:cs typeface="Canva Sans"/>
              <a:sym typeface="Canva Sans"/>
            </a:endParaRPr>
          </a:p>
        </p:txBody>
      </p:sp>
      <p:sp>
        <p:nvSpPr>
          <p:cNvPr id="13" name="TextBox 12">
            <a:extLst>
              <a:ext uri="{FF2B5EF4-FFF2-40B4-BE49-F238E27FC236}">
                <a16:creationId xmlns:a16="http://schemas.microsoft.com/office/drawing/2014/main" id="{FB829F2B-F1C2-F3D0-C308-209CFDBE7C12}"/>
              </a:ext>
            </a:extLst>
          </p:cNvPr>
          <p:cNvSpPr txBox="1"/>
          <p:nvPr/>
        </p:nvSpPr>
        <p:spPr>
          <a:xfrm>
            <a:off x="3810000" y="1276629"/>
            <a:ext cx="9144000" cy="888000"/>
          </a:xfrm>
          <a:prstGeom prst="rect">
            <a:avLst/>
          </a:prstGeom>
          <a:noFill/>
        </p:spPr>
        <p:txBody>
          <a:bodyPr wrap="square">
            <a:spAutoFit/>
          </a:bodyPr>
          <a:lstStyle/>
          <a:p>
            <a:pPr marL="635" indent="-1905" algn="ctr">
              <a:lnSpc>
                <a:spcPct val="115000"/>
              </a:lnSpc>
              <a:spcAft>
                <a:spcPts val="1000"/>
              </a:spcAft>
              <a:buNone/>
            </a:pPr>
            <a:r>
              <a:rPr lang="en-IN" sz="4800" b="1" u="sng" dirty="0">
                <a:effectLst/>
                <a:latin typeface="Times New Roman" panose="02020603050405020304" pitchFamily="18" charset="0"/>
                <a:ea typeface="Calibri" panose="020F0502020204030204" pitchFamily="34" charset="0"/>
              </a:rPr>
              <a:t>Conclusion</a:t>
            </a:r>
            <a:endParaRPr lang="en-IN" sz="2400" u="sng"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51806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p:cNvGrpSpPr>
            <a:grpSpLocks noChangeAspect="1"/>
          </p:cNvGrpSpPr>
          <p:nvPr/>
        </p:nvGrpSpPr>
        <p:grpSpPr>
          <a:xfrm>
            <a:off x="0" y="124320"/>
            <a:ext cx="18288000" cy="1551861"/>
            <a:chOff x="0" y="0"/>
            <a:chExt cx="18288000" cy="1551864"/>
          </a:xfrm>
        </p:grpSpPr>
        <p:sp>
          <p:nvSpPr>
            <p:cNvPr id="4" name="Freeform 4"/>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5" name="Group 5"/>
          <p:cNvGrpSpPr>
            <a:grpSpLocks noChangeAspect="1"/>
          </p:cNvGrpSpPr>
          <p:nvPr/>
        </p:nvGrpSpPr>
        <p:grpSpPr>
          <a:xfrm>
            <a:off x="-63503" y="8879300"/>
            <a:ext cx="18414997" cy="1471193"/>
            <a:chOff x="0" y="0"/>
            <a:chExt cx="18415000" cy="1471193"/>
          </a:xfrm>
        </p:grpSpPr>
        <p:sp>
          <p:nvSpPr>
            <p:cNvPr id="6" name="Freeform 6"/>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7" name="Freeform 7"/>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sp>
          <p:nvSpPr>
            <p:cNvPr id="8" name="Freeform 8"/>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9" name="Freeform 9"/>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grpSp>
        <p:nvGrpSpPr>
          <p:cNvPr id="10" name="Group 10"/>
          <p:cNvGrpSpPr>
            <a:grpSpLocks noChangeAspect="1"/>
          </p:cNvGrpSpPr>
          <p:nvPr/>
        </p:nvGrpSpPr>
        <p:grpSpPr>
          <a:xfrm>
            <a:off x="4361593" y="3750126"/>
            <a:ext cx="9564824" cy="2786748"/>
            <a:chOff x="0" y="0"/>
            <a:chExt cx="9564827" cy="2786748"/>
          </a:xfrm>
        </p:grpSpPr>
        <p:sp>
          <p:nvSpPr>
            <p:cNvPr id="11" name="Freeform 11"/>
            <p:cNvSpPr/>
            <p:nvPr/>
          </p:nvSpPr>
          <p:spPr>
            <a:xfrm>
              <a:off x="78486" y="63500"/>
              <a:ext cx="9403717" cy="2623566"/>
            </a:xfrm>
            <a:custGeom>
              <a:avLst/>
              <a:gdLst/>
              <a:ahLst/>
              <a:cxnLst/>
              <a:rect l="l" t="t" r="r" b="b"/>
              <a:pathLst>
                <a:path w="9403717" h="2623566">
                  <a:moveTo>
                    <a:pt x="4953762" y="259588"/>
                  </a:moveTo>
                  <a:cubicBezTo>
                    <a:pt x="4953762" y="259588"/>
                    <a:pt x="4953889" y="259588"/>
                    <a:pt x="4953889" y="259588"/>
                  </a:cubicBezTo>
                  <a:lnTo>
                    <a:pt x="4953889" y="259588"/>
                  </a:lnTo>
                  <a:cubicBezTo>
                    <a:pt x="5140452" y="259842"/>
                    <a:pt x="4891913" y="656463"/>
                    <a:pt x="4757039" y="800481"/>
                  </a:cubicBezTo>
                  <a:cubicBezTo>
                    <a:pt x="4663948" y="895731"/>
                    <a:pt x="4532757" y="985647"/>
                    <a:pt x="4397121" y="1055370"/>
                  </a:cubicBezTo>
                  <a:cubicBezTo>
                    <a:pt x="4406646" y="1034288"/>
                    <a:pt x="4416425" y="1013206"/>
                    <a:pt x="4426712" y="992251"/>
                  </a:cubicBezTo>
                  <a:cubicBezTo>
                    <a:pt x="4553839" y="733044"/>
                    <a:pt x="4683252" y="428117"/>
                    <a:pt x="4873117" y="275590"/>
                  </a:cubicBezTo>
                  <a:cubicBezTo>
                    <a:pt x="4906010" y="264541"/>
                    <a:pt x="4932680" y="259588"/>
                    <a:pt x="4953762" y="259588"/>
                  </a:cubicBezTo>
                  <a:close/>
                  <a:moveTo>
                    <a:pt x="4623435" y="1150493"/>
                  </a:moveTo>
                  <a:cubicBezTo>
                    <a:pt x="4623689" y="1150493"/>
                    <a:pt x="4624070" y="1150493"/>
                    <a:pt x="4624324" y="1150493"/>
                  </a:cubicBezTo>
                  <a:lnTo>
                    <a:pt x="4624324" y="1150493"/>
                  </a:lnTo>
                  <a:lnTo>
                    <a:pt x="4624324" y="1150493"/>
                  </a:lnTo>
                  <a:cubicBezTo>
                    <a:pt x="4660773" y="1151636"/>
                    <a:pt x="4645152" y="1221486"/>
                    <a:pt x="4546727" y="1319530"/>
                  </a:cubicBezTo>
                  <a:cubicBezTo>
                    <a:pt x="4470274" y="1395603"/>
                    <a:pt x="4373118" y="1450848"/>
                    <a:pt x="4293362" y="1487424"/>
                  </a:cubicBezTo>
                  <a:cubicBezTo>
                    <a:pt x="4361815" y="1402207"/>
                    <a:pt x="4443349" y="1303274"/>
                    <a:pt x="4509135" y="1231519"/>
                  </a:cubicBezTo>
                  <a:cubicBezTo>
                    <a:pt x="4561205" y="1174750"/>
                    <a:pt x="4601464" y="1150493"/>
                    <a:pt x="4623562" y="1150493"/>
                  </a:cubicBezTo>
                  <a:close/>
                  <a:moveTo>
                    <a:pt x="7449566" y="1168527"/>
                  </a:moveTo>
                  <a:cubicBezTo>
                    <a:pt x="7450074" y="1168527"/>
                    <a:pt x="7450455" y="1168527"/>
                    <a:pt x="7450963" y="1168527"/>
                  </a:cubicBezTo>
                  <a:lnTo>
                    <a:pt x="7450963" y="1168527"/>
                  </a:lnTo>
                  <a:cubicBezTo>
                    <a:pt x="7461885" y="1168654"/>
                    <a:pt x="7472172" y="1170432"/>
                    <a:pt x="7481697" y="1173988"/>
                  </a:cubicBezTo>
                  <a:cubicBezTo>
                    <a:pt x="7565771" y="1205611"/>
                    <a:pt x="7664450" y="1320038"/>
                    <a:pt x="7609713" y="1514475"/>
                  </a:cubicBezTo>
                  <a:cubicBezTo>
                    <a:pt x="7608824" y="1514475"/>
                    <a:pt x="7607935" y="1514475"/>
                    <a:pt x="7607046" y="1514475"/>
                  </a:cubicBezTo>
                  <a:cubicBezTo>
                    <a:pt x="7538974" y="1514475"/>
                    <a:pt x="7473188" y="1497838"/>
                    <a:pt x="7417053" y="1474089"/>
                  </a:cubicBezTo>
                  <a:cubicBezTo>
                    <a:pt x="7434960" y="1425067"/>
                    <a:pt x="7422896" y="1390650"/>
                    <a:pt x="7398131" y="1379474"/>
                  </a:cubicBezTo>
                  <a:cubicBezTo>
                    <a:pt x="7393177" y="1377188"/>
                    <a:pt x="7387082" y="1376172"/>
                    <a:pt x="7380224" y="1376172"/>
                  </a:cubicBezTo>
                  <a:cubicBezTo>
                    <a:pt x="7358507" y="1376172"/>
                    <a:pt x="7329424" y="1387348"/>
                    <a:pt x="7303770" y="1407541"/>
                  </a:cubicBezTo>
                  <a:cubicBezTo>
                    <a:pt x="7273798" y="1383157"/>
                    <a:pt x="7254748" y="1359154"/>
                    <a:pt x="7251064" y="1341120"/>
                  </a:cubicBezTo>
                  <a:cubicBezTo>
                    <a:pt x="7236713" y="1271778"/>
                    <a:pt x="7360920" y="1168781"/>
                    <a:pt x="7449565" y="1168781"/>
                  </a:cubicBezTo>
                  <a:close/>
                  <a:moveTo>
                    <a:pt x="2771775" y="1344295"/>
                  </a:moveTo>
                  <a:cubicBezTo>
                    <a:pt x="2798445" y="1344295"/>
                    <a:pt x="2819019" y="1370203"/>
                    <a:pt x="2832989" y="1396111"/>
                  </a:cubicBezTo>
                  <a:cubicBezTo>
                    <a:pt x="2821813" y="1433068"/>
                    <a:pt x="2810256" y="1474470"/>
                    <a:pt x="2800223" y="1517396"/>
                  </a:cubicBezTo>
                  <a:cubicBezTo>
                    <a:pt x="2754757" y="1591818"/>
                    <a:pt x="2682621" y="1695069"/>
                    <a:pt x="2632329" y="1695069"/>
                  </a:cubicBezTo>
                  <a:cubicBezTo>
                    <a:pt x="2625471" y="1695069"/>
                    <a:pt x="2618994" y="1693164"/>
                    <a:pt x="2613025" y="1688973"/>
                  </a:cubicBezTo>
                  <a:cubicBezTo>
                    <a:pt x="2539238" y="1636776"/>
                    <a:pt x="2698623" y="1363853"/>
                    <a:pt x="2759456" y="1346200"/>
                  </a:cubicBezTo>
                  <a:cubicBezTo>
                    <a:pt x="2763266" y="1345057"/>
                    <a:pt x="2766949" y="1344549"/>
                    <a:pt x="2770505" y="1344422"/>
                  </a:cubicBezTo>
                  <a:lnTo>
                    <a:pt x="2770505" y="1344422"/>
                  </a:lnTo>
                  <a:cubicBezTo>
                    <a:pt x="2770886" y="1344422"/>
                    <a:pt x="2771267" y="1344422"/>
                    <a:pt x="2771648" y="1344422"/>
                  </a:cubicBezTo>
                  <a:close/>
                  <a:moveTo>
                    <a:pt x="7399909" y="1509776"/>
                  </a:moveTo>
                  <a:cubicBezTo>
                    <a:pt x="7413498" y="1515491"/>
                    <a:pt x="7427849" y="1521460"/>
                    <a:pt x="7443342" y="1527683"/>
                  </a:cubicBezTo>
                  <a:cubicBezTo>
                    <a:pt x="7489951" y="1546352"/>
                    <a:pt x="7534528" y="1552956"/>
                    <a:pt x="7575931" y="1552956"/>
                  </a:cubicBezTo>
                  <a:cubicBezTo>
                    <a:pt x="7582788" y="1552956"/>
                    <a:pt x="7589647" y="1552829"/>
                    <a:pt x="7596250" y="1552448"/>
                  </a:cubicBezTo>
                  <a:lnTo>
                    <a:pt x="7596250" y="1552448"/>
                  </a:lnTo>
                  <a:cubicBezTo>
                    <a:pt x="7549260" y="1651127"/>
                    <a:pt x="7389748" y="1787144"/>
                    <a:pt x="7339964" y="1793240"/>
                  </a:cubicBezTo>
                  <a:cubicBezTo>
                    <a:pt x="7339202" y="1793367"/>
                    <a:pt x="7338313" y="1793367"/>
                    <a:pt x="7337678" y="1793367"/>
                  </a:cubicBezTo>
                  <a:cubicBezTo>
                    <a:pt x="7288657" y="1793367"/>
                    <a:pt x="7351140" y="1587373"/>
                    <a:pt x="7395590" y="1516888"/>
                  </a:cubicBezTo>
                  <a:cubicBezTo>
                    <a:pt x="7397114" y="1514475"/>
                    <a:pt x="7398638" y="1512062"/>
                    <a:pt x="7400035" y="1509649"/>
                  </a:cubicBezTo>
                  <a:lnTo>
                    <a:pt x="7400035" y="1509649"/>
                  </a:lnTo>
                  <a:close/>
                  <a:moveTo>
                    <a:pt x="626999" y="0"/>
                  </a:moveTo>
                  <a:cubicBezTo>
                    <a:pt x="578485" y="0"/>
                    <a:pt x="532765" y="3556"/>
                    <a:pt x="490347" y="10922"/>
                  </a:cubicBezTo>
                  <a:cubicBezTo>
                    <a:pt x="295656" y="45085"/>
                    <a:pt x="148336" y="170561"/>
                    <a:pt x="64262" y="340360"/>
                  </a:cubicBezTo>
                  <a:cubicBezTo>
                    <a:pt x="7112" y="458089"/>
                    <a:pt x="0" y="592074"/>
                    <a:pt x="30861" y="716407"/>
                  </a:cubicBezTo>
                  <a:cubicBezTo>
                    <a:pt x="53340" y="807212"/>
                    <a:pt x="114300" y="884682"/>
                    <a:pt x="177419" y="940054"/>
                  </a:cubicBezTo>
                  <a:cubicBezTo>
                    <a:pt x="181102" y="942594"/>
                    <a:pt x="185547" y="943737"/>
                    <a:pt x="189611" y="943737"/>
                  </a:cubicBezTo>
                  <a:cubicBezTo>
                    <a:pt x="200787" y="943737"/>
                    <a:pt x="209804" y="934720"/>
                    <a:pt x="197866" y="918464"/>
                  </a:cubicBezTo>
                  <a:cubicBezTo>
                    <a:pt x="83820" y="809879"/>
                    <a:pt x="23114" y="614680"/>
                    <a:pt x="143510" y="372364"/>
                  </a:cubicBezTo>
                  <a:cubicBezTo>
                    <a:pt x="227711" y="202946"/>
                    <a:pt x="388620" y="137033"/>
                    <a:pt x="597027" y="137033"/>
                  </a:cubicBezTo>
                  <a:cubicBezTo>
                    <a:pt x="819277" y="137033"/>
                    <a:pt x="1095375" y="211963"/>
                    <a:pt x="1389761" y="316230"/>
                  </a:cubicBezTo>
                  <a:cubicBezTo>
                    <a:pt x="1273048" y="449961"/>
                    <a:pt x="1195832" y="634365"/>
                    <a:pt x="1163701" y="695325"/>
                  </a:cubicBezTo>
                  <a:cubicBezTo>
                    <a:pt x="1080643" y="852805"/>
                    <a:pt x="862711" y="1486916"/>
                    <a:pt x="770382" y="1697355"/>
                  </a:cubicBezTo>
                  <a:cubicBezTo>
                    <a:pt x="641985" y="1989836"/>
                    <a:pt x="433451" y="2152523"/>
                    <a:pt x="294259" y="2152523"/>
                  </a:cubicBezTo>
                  <a:cubicBezTo>
                    <a:pt x="263271" y="2152523"/>
                    <a:pt x="235712" y="2144522"/>
                    <a:pt x="213233" y="2128012"/>
                  </a:cubicBezTo>
                  <a:cubicBezTo>
                    <a:pt x="156718" y="2070862"/>
                    <a:pt x="220980" y="1886458"/>
                    <a:pt x="204978" y="1834769"/>
                  </a:cubicBezTo>
                  <a:cubicBezTo>
                    <a:pt x="201930" y="1824355"/>
                    <a:pt x="195961" y="1814449"/>
                    <a:pt x="187833" y="1814449"/>
                  </a:cubicBezTo>
                  <a:cubicBezTo>
                    <a:pt x="183261" y="1814449"/>
                    <a:pt x="177927" y="1817751"/>
                    <a:pt x="172085" y="1826260"/>
                  </a:cubicBezTo>
                  <a:cubicBezTo>
                    <a:pt x="98044" y="1990725"/>
                    <a:pt x="84709" y="2119503"/>
                    <a:pt x="161417" y="2211578"/>
                  </a:cubicBezTo>
                  <a:cubicBezTo>
                    <a:pt x="212598" y="2272919"/>
                    <a:pt x="326263" y="2298065"/>
                    <a:pt x="478028" y="2317750"/>
                  </a:cubicBezTo>
                  <a:cubicBezTo>
                    <a:pt x="488442" y="2319147"/>
                    <a:pt x="498856" y="2319782"/>
                    <a:pt x="509016" y="2319782"/>
                  </a:cubicBezTo>
                  <a:cubicBezTo>
                    <a:pt x="904367" y="2319782"/>
                    <a:pt x="1155319" y="1337310"/>
                    <a:pt x="1255649" y="1025017"/>
                  </a:cubicBezTo>
                  <a:cubicBezTo>
                    <a:pt x="1330706" y="791464"/>
                    <a:pt x="1402207" y="546227"/>
                    <a:pt x="1477772" y="347980"/>
                  </a:cubicBezTo>
                  <a:cubicBezTo>
                    <a:pt x="1503553" y="357505"/>
                    <a:pt x="1529461" y="367157"/>
                    <a:pt x="1555496" y="376936"/>
                  </a:cubicBezTo>
                  <a:cubicBezTo>
                    <a:pt x="1671066" y="420624"/>
                    <a:pt x="1784096" y="458851"/>
                    <a:pt x="1894586" y="492252"/>
                  </a:cubicBezTo>
                  <a:cubicBezTo>
                    <a:pt x="1819656" y="602361"/>
                    <a:pt x="1746631" y="733425"/>
                    <a:pt x="1679702" y="878332"/>
                  </a:cubicBezTo>
                  <a:cubicBezTo>
                    <a:pt x="1525524" y="1212469"/>
                    <a:pt x="1372235" y="1689227"/>
                    <a:pt x="1384935" y="1882267"/>
                  </a:cubicBezTo>
                  <a:cubicBezTo>
                    <a:pt x="1404493" y="1950720"/>
                    <a:pt x="1428623" y="1972564"/>
                    <a:pt x="1449959" y="1972564"/>
                  </a:cubicBezTo>
                  <a:cubicBezTo>
                    <a:pt x="1467739" y="1972564"/>
                    <a:pt x="1483487" y="1957324"/>
                    <a:pt x="1492758" y="1941068"/>
                  </a:cubicBezTo>
                  <a:lnTo>
                    <a:pt x="1540510" y="1787779"/>
                  </a:lnTo>
                  <a:cubicBezTo>
                    <a:pt x="1650746" y="1622171"/>
                    <a:pt x="1937766" y="1260602"/>
                    <a:pt x="2059559" y="1260602"/>
                  </a:cubicBezTo>
                  <a:cubicBezTo>
                    <a:pt x="2068322" y="1260602"/>
                    <a:pt x="2076196" y="1262507"/>
                    <a:pt x="2083181" y="1266444"/>
                  </a:cubicBezTo>
                  <a:cubicBezTo>
                    <a:pt x="2135251" y="1296162"/>
                    <a:pt x="1874266" y="1581785"/>
                    <a:pt x="1770126" y="1762252"/>
                  </a:cubicBezTo>
                  <a:cubicBezTo>
                    <a:pt x="1665986" y="1942719"/>
                    <a:pt x="1720850" y="2056130"/>
                    <a:pt x="1883918" y="2117598"/>
                  </a:cubicBezTo>
                  <a:cubicBezTo>
                    <a:pt x="1890649" y="2120138"/>
                    <a:pt x="1897888" y="2121408"/>
                    <a:pt x="1905635" y="2121408"/>
                  </a:cubicBezTo>
                  <a:cubicBezTo>
                    <a:pt x="2049272" y="2121408"/>
                    <a:pt x="2351278" y="1697736"/>
                    <a:pt x="2464435" y="1531239"/>
                  </a:cubicBezTo>
                  <a:lnTo>
                    <a:pt x="2464435" y="1531239"/>
                  </a:lnTo>
                  <a:cubicBezTo>
                    <a:pt x="2443607" y="1609217"/>
                    <a:pt x="2439162" y="1692783"/>
                    <a:pt x="2463800" y="1764284"/>
                  </a:cubicBezTo>
                  <a:cubicBezTo>
                    <a:pt x="2481707" y="1816354"/>
                    <a:pt x="2507361" y="1837436"/>
                    <a:pt x="2538095" y="1837436"/>
                  </a:cubicBezTo>
                  <a:cubicBezTo>
                    <a:pt x="2602484" y="1837436"/>
                    <a:pt x="2689479" y="1744345"/>
                    <a:pt x="2776347" y="1647190"/>
                  </a:cubicBezTo>
                  <a:lnTo>
                    <a:pt x="2776347" y="1647190"/>
                  </a:lnTo>
                  <a:cubicBezTo>
                    <a:pt x="2760472" y="1771396"/>
                    <a:pt x="2771775" y="1881759"/>
                    <a:pt x="2854198" y="1902333"/>
                  </a:cubicBezTo>
                  <a:cubicBezTo>
                    <a:pt x="2873629" y="1907159"/>
                    <a:pt x="2890012" y="1917700"/>
                    <a:pt x="2908173" y="1917700"/>
                  </a:cubicBezTo>
                  <a:cubicBezTo>
                    <a:pt x="2916682" y="1917700"/>
                    <a:pt x="2925445" y="1915414"/>
                    <a:pt x="2935097" y="1909064"/>
                  </a:cubicBezTo>
                  <a:cubicBezTo>
                    <a:pt x="3020187" y="1853311"/>
                    <a:pt x="3110230" y="1701547"/>
                    <a:pt x="3169158" y="1587881"/>
                  </a:cubicBezTo>
                  <a:lnTo>
                    <a:pt x="3169158" y="1587881"/>
                  </a:lnTo>
                  <a:cubicBezTo>
                    <a:pt x="3155823" y="1712976"/>
                    <a:pt x="3154045" y="1833245"/>
                    <a:pt x="3178175" y="1841500"/>
                  </a:cubicBezTo>
                  <a:cubicBezTo>
                    <a:pt x="3178810" y="1841881"/>
                    <a:pt x="3179953" y="1842389"/>
                    <a:pt x="3181985" y="1842389"/>
                  </a:cubicBezTo>
                  <a:cubicBezTo>
                    <a:pt x="3188081" y="1842389"/>
                    <a:pt x="3202686" y="1837944"/>
                    <a:pt x="3238246" y="1814069"/>
                  </a:cubicBezTo>
                  <a:cubicBezTo>
                    <a:pt x="3255010" y="1802892"/>
                    <a:pt x="3278505" y="1745616"/>
                    <a:pt x="3302635" y="1672717"/>
                  </a:cubicBezTo>
                  <a:cubicBezTo>
                    <a:pt x="3401695" y="1514348"/>
                    <a:pt x="3641725" y="1321817"/>
                    <a:pt x="3667125" y="1321817"/>
                  </a:cubicBezTo>
                  <a:cubicBezTo>
                    <a:pt x="3667633" y="1321817"/>
                    <a:pt x="3668141" y="1321944"/>
                    <a:pt x="3668395" y="1322070"/>
                  </a:cubicBezTo>
                  <a:cubicBezTo>
                    <a:pt x="3687826" y="1332103"/>
                    <a:pt x="3515614" y="1697610"/>
                    <a:pt x="3489198" y="1769110"/>
                  </a:cubicBezTo>
                  <a:cubicBezTo>
                    <a:pt x="3462782" y="1840611"/>
                    <a:pt x="3458083" y="1955038"/>
                    <a:pt x="3570478" y="2001774"/>
                  </a:cubicBezTo>
                  <a:cubicBezTo>
                    <a:pt x="3581400" y="2006346"/>
                    <a:pt x="3596894" y="2013458"/>
                    <a:pt x="3614420" y="2013458"/>
                  </a:cubicBezTo>
                  <a:cubicBezTo>
                    <a:pt x="3626739" y="2013458"/>
                    <a:pt x="3640201" y="2010029"/>
                    <a:pt x="3653917" y="1999742"/>
                  </a:cubicBezTo>
                  <a:cubicBezTo>
                    <a:pt x="3765296" y="1916684"/>
                    <a:pt x="3934206" y="1697863"/>
                    <a:pt x="4035425" y="1559814"/>
                  </a:cubicBezTo>
                  <a:lnTo>
                    <a:pt x="4035425" y="1559814"/>
                  </a:lnTo>
                  <a:cubicBezTo>
                    <a:pt x="3998468" y="1690370"/>
                    <a:pt x="3977005" y="1803654"/>
                    <a:pt x="3981831" y="1876806"/>
                  </a:cubicBezTo>
                  <a:cubicBezTo>
                    <a:pt x="4001135" y="1944243"/>
                    <a:pt x="4023741" y="1964817"/>
                    <a:pt x="4044315" y="1964817"/>
                  </a:cubicBezTo>
                  <a:cubicBezTo>
                    <a:pt x="4062095" y="1964817"/>
                    <a:pt x="4078351" y="1949450"/>
                    <a:pt x="4089527" y="1935607"/>
                  </a:cubicBezTo>
                  <a:lnTo>
                    <a:pt x="4198239" y="1636776"/>
                  </a:lnTo>
                  <a:cubicBezTo>
                    <a:pt x="4277741" y="1845310"/>
                    <a:pt x="4449318" y="2120265"/>
                    <a:pt x="4580255" y="2170938"/>
                  </a:cubicBezTo>
                  <a:cubicBezTo>
                    <a:pt x="4671568" y="2206244"/>
                    <a:pt x="4758817" y="2220341"/>
                    <a:pt x="4839716" y="2220341"/>
                  </a:cubicBezTo>
                  <a:cubicBezTo>
                    <a:pt x="5152771" y="2220341"/>
                    <a:pt x="5371973" y="2010283"/>
                    <a:pt x="5371973" y="2010283"/>
                  </a:cubicBezTo>
                  <a:cubicBezTo>
                    <a:pt x="5387467" y="1996440"/>
                    <a:pt x="5384927" y="1981454"/>
                    <a:pt x="5374386" y="1981454"/>
                  </a:cubicBezTo>
                  <a:cubicBezTo>
                    <a:pt x="5370068" y="1981454"/>
                    <a:pt x="5364480" y="1983994"/>
                    <a:pt x="5358257" y="1989963"/>
                  </a:cubicBezTo>
                  <a:cubicBezTo>
                    <a:pt x="5247132" y="2082165"/>
                    <a:pt x="5066030" y="2172462"/>
                    <a:pt x="4888230" y="2172462"/>
                  </a:cubicBezTo>
                  <a:cubicBezTo>
                    <a:pt x="4802124" y="2172462"/>
                    <a:pt x="4716653" y="2151253"/>
                    <a:pt x="4640453" y="2098675"/>
                  </a:cubicBezTo>
                  <a:cubicBezTo>
                    <a:pt x="4512945" y="2010664"/>
                    <a:pt x="4373880" y="1807210"/>
                    <a:pt x="4293743" y="1585849"/>
                  </a:cubicBezTo>
                  <a:cubicBezTo>
                    <a:pt x="4627245" y="1502029"/>
                    <a:pt x="4875530" y="1289558"/>
                    <a:pt x="4689475" y="1135253"/>
                  </a:cubicBezTo>
                  <a:cubicBezTo>
                    <a:pt x="4674362" y="1122807"/>
                    <a:pt x="4657090" y="1117092"/>
                    <a:pt x="4637786" y="1117092"/>
                  </a:cubicBezTo>
                  <a:cubicBezTo>
                    <a:pt x="4538472" y="1117092"/>
                    <a:pt x="4390263" y="1270127"/>
                    <a:pt x="4259707" y="1436878"/>
                  </a:cubicBezTo>
                  <a:cubicBezTo>
                    <a:pt x="4291711" y="1330071"/>
                    <a:pt x="4326001" y="1226693"/>
                    <a:pt x="4367403" y="1125601"/>
                  </a:cubicBezTo>
                  <a:cubicBezTo>
                    <a:pt x="4516501" y="1049020"/>
                    <a:pt x="4664329" y="954786"/>
                    <a:pt x="4810252" y="817880"/>
                  </a:cubicBezTo>
                  <a:cubicBezTo>
                    <a:pt x="5110099" y="508000"/>
                    <a:pt x="5157089" y="173863"/>
                    <a:pt x="4964049" y="141859"/>
                  </a:cubicBezTo>
                  <a:cubicBezTo>
                    <a:pt x="4955794" y="140716"/>
                    <a:pt x="4947412" y="140081"/>
                    <a:pt x="4938903" y="140081"/>
                  </a:cubicBezTo>
                  <a:cubicBezTo>
                    <a:pt x="4744212" y="140081"/>
                    <a:pt x="4491482" y="447802"/>
                    <a:pt x="4292727" y="878459"/>
                  </a:cubicBezTo>
                  <a:cubicBezTo>
                    <a:pt x="4214114" y="1048893"/>
                    <a:pt x="4131436" y="1254887"/>
                    <a:pt x="4070858" y="1441577"/>
                  </a:cubicBezTo>
                  <a:cubicBezTo>
                    <a:pt x="3957828" y="1662049"/>
                    <a:pt x="3681984" y="1925447"/>
                    <a:pt x="3619500" y="1925447"/>
                  </a:cubicBezTo>
                  <a:cubicBezTo>
                    <a:pt x="3617467" y="1925447"/>
                    <a:pt x="3615563" y="1925193"/>
                    <a:pt x="3614039" y="1924558"/>
                  </a:cubicBezTo>
                  <a:cubicBezTo>
                    <a:pt x="3562604" y="1905381"/>
                    <a:pt x="3722497" y="1542415"/>
                    <a:pt x="3758438" y="1443736"/>
                  </a:cubicBezTo>
                  <a:cubicBezTo>
                    <a:pt x="3794378" y="1345057"/>
                    <a:pt x="3755516" y="1255141"/>
                    <a:pt x="3683381" y="1239139"/>
                  </a:cubicBezTo>
                  <a:cubicBezTo>
                    <a:pt x="3680840" y="1238504"/>
                    <a:pt x="3678046" y="1238250"/>
                    <a:pt x="3675252" y="1238250"/>
                  </a:cubicBezTo>
                  <a:cubicBezTo>
                    <a:pt x="3610356" y="1238250"/>
                    <a:pt x="3478275" y="1385951"/>
                    <a:pt x="3332352" y="1574927"/>
                  </a:cubicBezTo>
                  <a:cubicBezTo>
                    <a:pt x="3369690" y="1446657"/>
                    <a:pt x="3402202" y="1310259"/>
                    <a:pt x="3405631" y="1284859"/>
                  </a:cubicBezTo>
                  <a:cubicBezTo>
                    <a:pt x="3412235" y="1236599"/>
                    <a:pt x="3436492" y="1185799"/>
                    <a:pt x="3354196" y="1169162"/>
                  </a:cubicBezTo>
                  <a:cubicBezTo>
                    <a:pt x="3349751" y="1168273"/>
                    <a:pt x="3345433" y="1167892"/>
                    <a:pt x="3341115" y="1167892"/>
                  </a:cubicBezTo>
                  <a:cubicBezTo>
                    <a:pt x="3266185" y="1167892"/>
                    <a:pt x="3216528" y="1302004"/>
                    <a:pt x="3193033" y="1421892"/>
                  </a:cubicBezTo>
                  <a:cubicBezTo>
                    <a:pt x="3189096" y="1442085"/>
                    <a:pt x="3185286" y="1463802"/>
                    <a:pt x="3181857" y="1486535"/>
                  </a:cubicBezTo>
                  <a:cubicBezTo>
                    <a:pt x="3118611" y="1598549"/>
                    <a:pt x="2961639" y="1863725"/>
                    <a:pt x="2889884" y="1863725"/>
                  </a:cubicBezTo>
                  <a:cubicBezTo>
                    <a:pt x="2886963" y="1863725"/>
                    <a:pt x="2884169" y="1863344"/>
                    <a:pt x="2881502" y="1862328"/>
                  </a:cubicBezTo>
                  <a:cubicBezTo>
                    <a:pt x="2836417" y="1846707"/>
                    <a:pt x="2917951" y="1604899"/>
                    <a:pt x="2975863" y="1430401"/>
                  </a:cubicBezTo>
                  <a:cubicBezTo>
                    <a:pt x="3004692" y="1366393"/>
                    <a:pt x="3020948" y="1284732"/>
                    <a:pt x="2981197" y="1237615"/>
                  </a:cubicBezTo>
                  <a:cubicBezTo>
                    <a:pt x="2964306" y="1218311"/>
                    <a:pt x="2949447" y="1209421"/>
                    <a:pt x="2935731" y="1209421"/>
                  </a:cubicBezTo>
                  <a:cubicBezTo>
                    <a:pt x="2913252" y="1209421"/>
                    <a:pt x="2893821" y="1233043"/>
                    <a:pt x="2873755" y="1273683"/>
                  </a:cubicBezTo>
                  <a:cubicBezTo>
                    <a:pt x="2869183" y="1286129"/>
                    <a:pt x="2863087" y="1303274"/>
                    <a:pt x="2856229" y="1323594"/>
                  </a:cubicBezTo>
                  <a:cubicBezTo>
                    <a:pt x="2816224" y="1271143"/>
                    <a:pt x="2768853" y="1248664"/>
                    <a:pt x="2721228" y="1248664"/>
                  </a:cubicBezTo>
                  <a:cubicBezTo>
                    <a:pt x="2682493" y="1248664"/>
                    <a:pt x="2643377" y="1263523"/>
                    <a:pt x="2607690" y="1289304"/>
                  </a:cubicBezTo>
                  <a:cubicBezTo>
                    <a:pt x="2563748" y="1321054"/>
                    <a:pt x="2519171" y="1384681"/>
                    <a:pt x="2488056" y="1460373"/>
                  </a:cubicBezTo>
                  <a:lnTo>
                    <a:pt x="2487167" y="1460119"/>
                  </a:lnTo>
                  <a:lnTo>
                    <a:pt x="2487167" y="1460119"/>
                  </a:lnTo>
                  <a:cubicBezTo>
                    <a:pt x="2487548" y="1460373"/>
                    <a:pt x="2487675" y="1460881"/>
                    <a:pt x="2487548" y="1461770"/>
                  </a:cubicBezTo>
                  <a:cubicBezTo>
                    <a:pt x="2486786" y="1463802"/>
                    <a:pt x="2485897" y="1465834"/>
                    <a:pt x="2485135" y="1467866"/>
                  </a:cubicBezTo>
                  <a:cubicBezTo>
                    <a:pt x="2450210" y="1536700"/>
                    <a:pt x="2049271" y="2042033"/>
                    <a:pt x="1897506" y="2042033"/>
                  </a:cubicBezTo>
                  <a:cubicBezTo>
                    <a:pt x="1888870" y="2042033"/>
                    <a:pt x="1880996" y="2040382"/>
                    <a:pt x="1874011" y="2036953"/>
                  </a:cubicBezTo>
                  <a:cubicBezTo>
                    <a:pt x="1801493" y="2000631"/>
                    <a:pt x="1883028" y="1828292"/>
                    <a:pt x="1944242" y="1759585"/>
                  </a:cubicBezTo>
                  <a:cubicBezTo>
                    <a:pt x="1996439" y="1700911"/>
                    <a:pt x="2272790" y="1374394"/>
                    <a:pt x="2140584" y="1222756"/>
                  </a:cubicBezTo>
                  <a:cubicBezTo>
                    <a:pt x="2128011" y="1208278"/>
                    <a:pt x="2111119" y="1201674"/>
                    <a:pt x="2090800" y="1201674"/>
                  </a:cubicBezTo>
                  <a:cubicBezTo>
                    <a:pt x="1977389" y="1201674"/>
                    <a:pt x="1758822" y="1409192"/>
                    <a:pt x="1597913" y="1602994"/>
                  </a:cubicBezTo>
                  <a:lnTo>
                    <a:pt x="1602739" y="1587373"/>
                  </a:lnTo>
                  <a:cubicBezTo>
                    <a:pt x="1661921" y="1377442"/>
                    <a:pt x="1720722" y="1181735"/>
                    <a:pt x="1813686" y="992251"/>
                  </a:cubicBezTo>
                  <a:cubicBezTo>
                    <a:pt x="1882647" y="851535"/>
                    <a:pt x="1956180" y="682879"/>
                    <a:pt x="2039238" y="533527"/>
                  </a:cubicBezTo>
                  <a:cubicBezTo>
                    <a:pt x="2481706" y="652526"/>
                    <a:pt x="2878200" y="693039"/>
                    <a:pt x="3214496" y="693039"/>
                  </a:cubicBezTo>
                  <a:cubicBezTo>
                    <a:pt x="3530091" y="693039"/>
                    <a:pt x="3792727" y="657479"/>
                    <a:pt x="3990847" y="617728"/>
                  </a:cubicBezTo>
                  <a:cubicBezTo>
                    <a:pt x="4044060" y="606679"/>
                    <a:pt x="4049648" y="554990"/>
                    <a:pt x="3985512" y="554990"/>
                  </a:cubicBezTo>
                  <a:cubicBezTo>
                    <a:pt x="3979416" y="554990"/>
                    <a:pt x="3972559" y="555498"/>
                    <a:pt x="3965066" y="556514"/>
                  </a:cubicBezTo>
                  <a:cubicBezTo>
                    <a:pt x="3855592" y="578866"/>
                    <a:pt x="3716527" y="589026"/>
                    <a:pt x="3561206" y="589026"/>
                  </a:cubicBezTo>
                  <a:cubicBezTo>
                    <a:pt x="3117595" y="589026"/>
                    <a:pt x="2540380" y="505841"/>
                    <a:pt x="2134615" y="384937"/>
                  </a:cubicBezTo>
                  <a:cubicBezTo>
                    <a:pt x="2133599" y="384683"/>
                    <a:pt x="2132456" y="384302"/>
                    <a:pt x="2131440" y="383921"/>
                  </a:cubicBezTo>
                  <a:cubicBezTo>
                    <a:pt x="2175636" y="320675"/>
                    <a:pt x="2222499" y="266192"/>
                    <a:pt x="2272791" y="225806"/>
                  </a:cubicBezTo>
                  <a:cubicBezTo>
                    <a:pt x="2340355" y="168910"/>
                    <a:pt x="2391409" y="168529"/>
                    <a:pt x="2351023" y="141732"/>
                  </a:cubicBezTo>
                  <a:cubicBezTo>
                    <a:pt x="2342895" y="140716"/>
                    <a:pt x="2334767" y="140208"/>
                    <a:pt x="2326766" y="140208"/>
                  </a:cubicBezTo>
                  <a:cubicBezTo>
                    <a:pt x="2232024" y="140208"/>
                    <a:pt x="2143886" y="211328"/>
                    <a:pt x="2071369" y="275971"/>
                  </a:cubicBezTo>
                  <a:cubicBezTo>
                    <a:pt x="2049652" y="297053"/>
                    <a:pt x="2027808" y="320421"/>
                    <a:pt x="2005964" y="345694"/>
                  </a:cubicBezTo>
                  <a:cubicBezTo>
                    <a:pt x="1511427" y="192024"/>
                    <a:pt x="991235" y="0"/>
                    <a:pt x="627888" y="0"/>
                  </a:cubicBezTo>
                  <a:cubicBezTo>
                    <a:pt x="627634" y="0"/>
                    <a:pt x="627253" y="0"/>
                    <a:pt x="626999" y="0"/>
                  </a:cubicBezTo>
                  <a:lnTo>
                    <a:pt x="626999" y="0"/>
                  </a:lnTo>
                  <a:close/>
                  <a:moveTo>
                    <a:pt x="6450965" y="1759966"/>
                  </a:moveTo>
                  <a:cubicBezTo>
                    <a:pt x="6423914" y="1840484"/>
                    <a:pt x="6397752" y="1921256"/>
                    <a:pt x="6373368" y="2000631"/>
                  </a:cubicBezTo>
                  <a:cubicBezTo>
                    <a:pt x="6281801" y="2297557"/>
                    <a:pt x="6154293" y="2425319"/>
                    <a:pt x="6038596" y="2463673"/>
                  </a:cubicBezTo>
                  <a:cubicBezTo>
                    <a:pt x="6013705" y="2471420"/>
                    <a:pt x="5989701" y="2475103"/>
                    <a:pt x="5967350" y="2475103"/>
                  </a:cubicBezTo>
                  <a:cubicBezTo>
                    <a:pt x="5827903" y="2475103"/>
                    <a:pt x="5751450" y="2332863"/>
                    <a:pt x="5890261" y="2160778"/>
                  </a:cubicBezTo>
                  <a:cubicBezTo>
                    <a:pt x="6078728" y="1927098"/>
                    <a:pt x="6263768" y="1831086"/>
                    <a:pt x="6450839" y="1760093"/>
                  </a:cubicBezTo>
                  <a:close/>
                  <a:moveTo>
                    <a:pt x="5966968" y="51181"/>
                  </a:moveTo>
                  <a:lnTo>
                    <a:pt x="5966968" y="51308"/>
                  </a:lnTo>
                  <a:cubicBezTo>
                    <a:pt x="5966587" y="51308"/>
                    <a:pt x="5966079" y="51308"/>
                    <a:pt x="5965698" y="51308"/>
                  </a:cubicBezTo>
                  <a:cubicBezTo>
                    <a:pt x="5819013" y="51308"/>
                    <a:pt x="5628640" y="233045"/>
                    <a:pt x="5557012" y="340868"/>
                  </a:cubicBezTo>
                  <a:cubicBezTo>
                    <a:pt x="5549392" y="354838"/>
                    <a:pt x="5545709" y="369570"/>
                    <a:pt x="5555742" y="369570"/>
                  </a:cubicBezTo>
                  <a:cubicBezTo>
                    <a:pt x="5558409" y="369570"/>
                    <a:pt x="5562092" y="368554"/>
                    <a:pt x="5566791" y="366141"/>
                  </a:cubicBezTo>
                  <a:cubicBezTo>
                    <a:pt x="5566791" y="366141"/>
                    <a:pt x="5815838" y="146304"/>
                    <a:pt x="5936234" y="146304"/>
                  </a:cubicBezTo>
                  <a:cubicBezTo>
                    <a:pt x="5951347" y="146304"/>
                    <a:pt x="5964428" y="149733"/>
                    <a:pt x="5974715" y="157480"/>
                  </a:cubicBezTo>
                  <a:cubicBezTo>
                    <a:pt x="6067171" y="227203"/>
                    <a:pt x="5503417" y="1009777"/>
                    <a:pt x="5408549" y="1220216"/>
                  </a:cubicBezTo>
                  <a:cubicBezTo>
                    <a:pt x="5350891" y="1348232"/>
                    <a:pt x="5411470" y="1594485"/>
                    <a:pt x="5491226" y="1691386"/>
                  </a:cubicBezTo>
                  <a:cubicBezTo>
                    <a:pt x="5548122" y="1760474"/>
                    <a:pt x="5618099" y="1828292"/>
                    <a:pt x="5710047" y="1828292"/>
                  </a:cubicBezTo>
                  <a:cubicBezTo>
                    <a:pt x="5741162" y="1828292"/>
                    <a:pt x="5774817" y="1820545"/>
                    <a:pt x="5811393" y="1802384"/>
                  </a:cubicBezTo>
                  <a:cubicBezTo>
                    <a:pt x="6149848" y="1650492"/>
                    <a:pt x="6610096" y="950214"/>
                    <a:pt x="6838696" y="718693"/>
                  </a:cubicBezTo>
                  <a:lnTo>
                    <a:pt x="6838696" y="718693"/>
                  </a:lnTo>
                  <a:cubicBezTo>
                    <a:pt x="6802247" y="808228"/>
                    <a:pt x="6637909" y="1215263"/>
                    <a:pt x="6485764" y="1657350"/>
                  </a:cubicBezTo>
                  <a:cubicBezTo>
                    <a:pt x="6208650" y="1747774"/>
                    <a:pt x="5955539" y="1888236"/>
                    <a:pt x="5774945" y="2129409"/>
                  </a:cubicBezTo>
                  <a:cubicBezTo>
                    <a:pt x="5600447" y="2362581"/>
                    <a:pt x="5658740" y="2623566"/>
                    <a:pt x="6015356" y="2623566"/>
                  </a:cubicBezTo>
                  <a:cubicBezTo>
                    <a:pt x="6036184" y="2623566"/>
                    <a:pt x="6057901" y="2622677"/>
                    <a:pt x="6080761" y="2620899"/>
                  </a:cubicBezTo>
                  <a:cubicBezTo>
                    <a:pt x="6356732" y="2598801"/>
                    <a:pt x="6590539" y="2096135"/>
                    <a:pt x="6748654" y="1659001"/>
                  </a:cubicBezTo>
                  <a:cubicBezTo>
                    <a:pt x="6945122" y="1601851"/>
                    <a:pt x="7108572" y="1576451"/>
                    <a:pt x="7227571" y="1552575"/>
                  </a:cubicBezTo>
                  <a:lnTo>
                    <a:pt x="7227571" y="1552575"/>
                  </a:lnTo>
                  <a:cubicBezTo>
                    <a:pt x="7210934" y="1615440"/>
                    <a:pt x="7200266" y="1697482"/>
                    <a:pt x="7231381" y="1759077"/>
                  </a:cubicBezTo>
                  <a:cubicBezTo>
                    <a:pt x="7247256" y="1790446"/>
                    <a:pt x="7274815" y="1816735"/>
                    <a:pt x="7319138" y="1832864"/>
                  </a:cubicBezTo>
                  <a:cubicBezTo>
                    <a:pt x="7330694" y="1837055"/>
                    <a:pt x="7343014" y="1839087"/>
                    <a:pt x="7355714" y="1839087"/>
                  </a:cubicBezTo>
                  <a:cubicBezTo>
                    <a:pt x="7367525" y="1839087"/>
                    <a:pt x="7379717" y="1837436"/>
                    <a:pt x="7392290" y="1834134"/>
                  </a:cubicBezTo>
                  <a:cubicBezTo>
                    <a:pt x="7494779" y="1807845"/>
                    <a:pt x="7625081" y="1677289"/>
                    <a:pt x="7685406" y="1537716"/>
                  </a:cubicBezTo>
                  <a:cubicBezTo>
                    <a:pt x="7765924" y="1515110"/>
                    <a:pt x="7839457" y="1469771"/>
                    <a:pt x="7889749" y="1433322"/>
                  </a:cubicBezTo>
                  <a:lnTo>
                    <a:pt x="7889749" y="1433322"/>
                  </a:lnTo>
                  <a:cubicBezTo>
                    <a:pt x="7852284" y="1542161"/>
                    <a:pt x="7830821" y="1668526"/>
                    <a:pt x="7837806" y="1742186"/>
                  </a:cubicBezTo>
                  <a:cubicBezTo>
                    <a:pt x="7837806" y="1742186"/>
                    <a:pt x="7890384" y="1873504"/>
                    <a:pt x="8014209" y="1879854"/>
                  </a:cubicBezTo>
                  <a:cubicBezTo>
                    <a:pt x="8014971" y="1879854"/>
                    <a:pt x="8015733" y="1879854"/>
                    <a:pt x="8016495" y="1879854"/>
                  </a:cubicBezTo>
                  <a:cubicBezTo>
                    <a:pt x="8076058" y="1879854"/>
                    <a:pt x="8173975" y="1760347"/>
                    <a:pt x="8260208" y="1633982"/>
                  </a:cubicBezTo>
                  <a:lnTo>
                    <a:pt x="8260208" y="1633982"/>
                  </a:lnTo>
                  <a:cubicBezTo>
                    <a:pt x="8239253" y="1702943"/>
                    <a:pt x="8223124" y="1768983"/>
                    <a:pt x="8216647" y="1822577"/>
                  </a:cubicBezTo>
                  <a:cubicBezTo>
                    <a:pt x="8200772" y="1952879"/>
                    <a:pt x="8276845" y="2045716"/>
                    <a:pt x="8356220" y="2062607"/>
                  </a:cubicBezTo>
                  <a:cubicBezTo>
                    <a:pt x="8373873" y="2066544"/>
                    <a:pt x="8392288" y="2068449"/>
                    <a:pt x="8411338" y="2068449"/>
                  </a:cubicBezTo>
                  <a:cubicBezTo>
                    <a:pt x="8789418" y="2068449"/>
                    <a:pt x="9403717" y="1313434"/>
                    <a:pt x="9213851" y="867410"/>
                  </a:cubicBezTo>
                  <a:cubicBezTo>
                    <a:pt x="9028812" y="432689"/>
                    <a:pt x="8566406" y="279146"/>
                    <a:pt x="8115429" y="279146"/>
                  </a:cubicBezTo>
                  <a:cubicBezTo>
                    <a:pt x="7915022" y="279146"/>
                    <a:pt x="7716903" y="309499"/>
                    <a:pt x="7546469" y="358902"/>
                  </a:cubicBezTo>
                  <a:cubicBezTo>
                    <a:pt x="7489826" y="378968"/>
                    <a:pt x="7499479" y="411988"/>
                    <a:pt x="7545325" y="411988"/>
                  </a:cubicBezTo>
                  <a:cubicBezTo>
                    <a:pt x="7551930" y="411988"/>
                    <a:pt x="7559295" y="411353"/>
                    <a:pt x="7567423" y="409829"/>
                  </a:cubicBezTo>
                  <a:cubicBezTo>
                    <a:pt x="7669785" y="376682"/>
                    <a:pt x="7800214" y="359410"/>
                    <a:pt x="7941311" y="359410"/>
                  </a:cubicBezTo>
                  <a:cubicBezTo>
                    <a:pt x="8398893" y="359410"/>
                    <a:pt x="8969376" y="541782"/>
                    <a:pt x="9065007" y="960882"/>
                  </a:cubicBezTo>
                  <a:cubicBezTo>
                    <a:pt x="9157209" y="1365123"/>
                    <a:pt x="8723631" y="1997710"/>
                    <a:pt x="8433436" y="1997710"/>
                  </a:cubicBezTo>
                  <a:cubicBezTo>
                    <a:pt x="8419847" y="1997710"/>
                    <a:pt x="8406639" y="1996313"/>
                    <a:pt x="8393812" y="1993519"/>
                  </a:cubicBezTo>
                  <a:cubicBezTo>
                    <a:pt x="8365872" y="1982978"/>
                    <a:pt x="8333742" y="1905762"/>
                    <a:pt x="8356982" y="1812417"/>
                  </a:cubicBezTo>
                  <a:cubicBezTo>
                    <a:pt x="8404988" y="1619758"/>
                    <a:pt x="8527162" y="1382268"/>
                    <a:pt x="8541386" y="1328166"/>
                  </a:cubicBezTo>
                  <a:cubicBezTo>
                    <a:pt x="8559420" y="1259459"/>
                    <a:pt x="8522971" y="1190244"/>
                    <a:pt x="8478521" y="1190244"/>
                  </a:cubicBezTo>
                  <a:cubicBezTo>
                    <a:pt x="8471155" y="1190244"/>
                    <a:pt x="8463535" y="1192149"/>
                    <a:pt x="8455788" y="1196340"/>
                  </a:cubicBezTo>
                  <a:cubicBezTo>
                    <a:pt x="8436738" y="1206627"/>
                    <a:pt x="8397622" y="1278382"/>
                    <a:pt x="8356220" y="1373886"/>
                  </a:cubicBezTo>
                  <a:cubicBezTo>
                    <a:pt x="8181087" y="1624965"/>
                    <a:pt x="8062088" y="1797431"/>
                    <a:pt x="7987158" y="1797431"/>
                  </a:cubicBezTo>
                  <a:cubicBezTo>
                    <a:pt x="7982205" y="1797431"/>
                    <a:pt x="7977379" y="1796669"/>
                    <a:pt x="7972807" y="1795145"/>
                  </a:cubicBezTo>
                  <a:cubicBezTo>
                    <a:pt x="7914260" y="1775333"/>
                    <a:pt x="8012050" y="1481328"/>
                    <a:pt x="8050785" y="1408050"/>
                  </a:cubicBezTo>
                  <a:cubicBezTo>
                    <a:pt x="8086726" y="1340105"/>
                    <a:pt x="8136003" y="1228725"/>
                    <a:pt x="8053453" y="1228725"/>
                  </a:cubicBezTo>
                  <a:cubicBezTo>
                    <a:pt x="8046975" y="1228725"/>
                    <a:pt x="8039736" y="1229361"/>
                    <a:pt x="8031609" y="1230884"/>
                  </a:cubicBezTo>
                  <a:cubicBezTo>
                    <a:pt x="7981952" y="1239647"/>
                    <a:pt x="7935597" y="1312672"/>
                    <a:pt x="7900545" y="1403985"/>
                  </a:cubicBezTo>
                  <a:cubicBezTo>
                    <a:pt x="7836791" y="1448816"/>
                    <a:pt x="7758559" y="1482217"/>
                    <a:pt x="7700138" y="1499743"/>
                  </a:cubicBezTo>
                  <a:cubicBezTo>
                    <a:pt x="7705981" y="1482217"/>
                    <a:pt x="7710553" y="1464818"/>
                    <a:pt x="7713728" y="1447546"/>
                  </a:cubicBezTo>
                  <a:cubicBezTo>
                    <a:pt x="7751320" y="1243330"/>
                    <a:pt x="7549517" y="1127252"/>
                    <a:pt x="7459600" y="1115060"/>
                  </a:cubicBezTo>
                  <a:cubicBezTo>
                    <a:pt x="7455663" y="1114552"/>
                    <a:pt x="7451599" y="1114298"/>
                    <a:pt x="7447282" y="1114298"/>
                  </a:cubicBezTo>
                  <a:cubicBezTo>
                    <a:pt x="7373113" y="1114298"/>
                    <a:pt x="7248781" y="1192276"/>
                    <a:pt x="7228080" y="1296416"/>
                  </a:cubicBezTo>
                  <a:cubicBezTo>
                    <a:pt x="7215125" y="1361567"/>
                    <a:pt x="7221730" y="1402207"/>
                    <a:pt x="7271386" y="1441323"/>
                  </a:cubicBezTo>
                  <a:cubicBezTo>
                    <a:pt x="7267449" y="1446911"/>
                    <a:pt x="7263767" y="1452753"/>
                    <a:pt x="7260464" y="1458976"/>
                  </a:cubicBezTo>
                  <a:cubicBezTo>
                    <a:pt x="7260464" y="1458976"/>
                    <a:pt x="7252971" y="1475105"/>
                    <a:pt x="7243828" y="1500505"/>
                  </a:cubicBezTo>
                  <a:cubicBezTo>
                    <a:pt x="7091173" y="1522857"/>
                    <a:pt x="6932932" y="1546733"/>
                    <a:pt x="6776595" y="1580388"/>
                  </a:cubicBezTo>
                  <a:cubicBezTo>
                    <a:pt x="6847588" y="1376553"/>
                    <a:pt x="6900928" y="1195197"/>
                    <a:pt x="6932932" y="1095756"/>
                  </a:cubicBezTo>
                  <a:cubicBezTo>
                    <a:pt x="7156706" y="400558"/>
                    <a:pt x="7385813" y="156083"/>
                    <a:pt x="7328537" y="119253"/>
                  </a:cubicBezTo>
                  <a:cubicBezTo>
                    <a:pt x="7318631" y="112903"/>
                    <a:pt x="7308979" y="110363"/>
                    <a:pt x="7299835" y="110363"/>
                  </a:cubicBezTo>
                  <a:cubicBezTo>
                    <a:pt x="7255385" y="110363"/>
                    <a:pt x="7220968" y="171196"/>
                    <a:pt x="7220968" y="171196"/>
                  </a:cubicBezTo>
                  <a:lnTo>
                    <a:pt x="7184519" y="222377"/>
                  </a:lnTo>
                  <a:cubicBezTo>
                    <a:pt x="7048121" y="381127"/>
                    <a:pt x="6531993" y="981583"/>
                    <a:pt x="6414772" y="1116838"/>
                  </a:cubicBezTo>
                  <a:cubicBezTo>
                    <a:pt x="6295900" y="1253998"/>
                    <a:pt x="5964684" y="1665605"/>
                    <a:pt x="5748276" y="1665605"/>
                  </a:cubicBezTo>
                  <a:cubicBezTo>
                    <a:pt x="5722241" y="1665605"/>
                    <a:pt x="5697857" y="1659636"/>
                    <a:pt x="5675632" y="1646428"/>
                  </a:cubicBezTo>
                  <a:cubicBezTo>
                    <a:pt x="5467860" y="1523111"/>
                    <a:pt x="5774565" y="1053465"/>
                    <a:pt x="5964176" y="720471"/>
                  </a:cubicBezTo>
                  <a:cubicBezTo>
                    <a:pt x="6050536" y="568325"/>
                    <a:pt x="6188458" y="340741"/>
                    <a:pt x="6113020" y="161036"/>
                  </a:cubicBezTo>
                  <a:cubicBezTo>
                    <a:pt x="6078984" y="82550"/>
                    <a:pt x="6026660" y="51816"/>
                    <a:pt x="5966970" y="51308"/>
                  </a:cubicBezTo>
                  <a:close/>
                </a:path>
              </a:pathLst>
            </a:custGeom>
            <a:solidFill>
              <a:srgbClr val="000000"/>
            </a:solidFill>
          </p:spPr>
          <p:txBody>
            <a:bodyPr/>
            <a:lstStyle/>
            <a:p>
              <a:endParaRPr lang="en-IN"/>
            </a:p>
          </p:txBody>
        </p:sp>
        <p:sp>
          <p:nvSpPr>
            <p:cNvPr id="12" name="Freeform 12"/>
            <p:cNvSpPr/>
            <p:nvPr/>
          </p:nvSpPr>
          <p:spPr>
            <a:xfrm>
              <a:off x="63500" y="63500"/>
              <a:ext cx="9437878" cy="2659761"/>
            </a:xfrm>
            <a:custGeom>
              <a:avLst/>
              <a:gdLst/>
              <a:ahLst/>
              <a:cxnLst/>
              <a:rect l="l" t="t" r="r" b="b"/>
              <a:pathLst>
                <a:path w="9437878" h="2659761">
                  <a:moveTo>
                    <a:pt x="0" y="2659761"/>
                  </a:moveTo>
                  <a:lnTo>
                    <a:pt x="9437878" y="2659761"/>
                  </a:lnTo>
                  <a:lnTo>
                    <a:pt x="9437878" y="0"/>
                  </a:lnTo>
                  <a:lnTo>
                    <a:pt x="0" y="0"/>
                  </a:lnTo>
                  <a:close/>
                </a:path>
              </a:pathLst>
            </a:custGeom>
            <a:solidFill>
              <a:srgbClr val="000000">
                <a:alpha val="0"/>
              </a:srgbClr>
            </a:solidFill>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p:cNvGrpSpPr>
            <a:grpSpLocks noChangeAspect="1"/>
          </p:cNvGrpSpPr>
          <p:nvPr/>
        </p:nvGrpSpPr>
        <p:grpSpPr>
          <a:xfrm>
            <a:off x="-63503" y="8879300"/>
            <a:ext cx="18414930" cy="1471193"/>
            <a:chOff x="0" y="0"/>
            <a:chExt cx="18414936" cy="1471193"/>
          </a:xfrm>
        </p:grpSpPr>
        <p:sp>
          <p:nvSpPr>
            <p:cNvPr id="4" name="Freeform 4"/>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dirty="0"/>
            </a:p>
          </p:txBody>
        </p:sp>
      </p:grpSp>
      <p:grpSp>
        <p:nvGrpSpPr>
          <p:cNvPr id="6" name="Group 6"/>
          <p:cNvGrpSpPr>
            <a:grpSpLocks noChangeAspect="1"/>
          </p:cNvGrpSpPr>
          <p:nvPr/>
        </p:nvGrpSpPr>
        <p:grpSpPr>
          <a:xfrm>
            <a:off x="0" y="124320"/>
            <a:ext cx="18288000" cy="1551861"/>
            <a:chOff x="0" y="0"/>
            <a:chExt cx="18288000" cy="1551864"/>
          </a:xfrm>
        </p:grpSpPr>
        <p:sp>
          <p:nvSpPr>
            <p:cNvPr id="7" name="Freeform 7"/>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p:cNvGrpSpPr>
            <a:grpSpLocks noChangeAspect="1"/>
          </p:cNvGrpSpPr>
          <p:nvPr/>
        </p:nvGrpSpPr>
        <p:grpSpPr>
          <a:xfrm>
            <a:off x="457200" y="6456375"/>
            <a:ext cx="18414997" cy="1471193"/>
            <a:chOff x="0" y="0"/>
            <a:chExt cx="18415000" cy="1471193"/>
          </a:xfrm>
        </p:grpSpPr>
        <p:sp>
          <p:nvSpPr>
            <p:cNvPr id="9" name="Freeform 9"/>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dirty="0"/>
            </a:p>
          </p:txBody>
        </p:sp>
      </p:grpSp>
      <p:sp>
        <p:nvSpPr>
          <p:cNvPr id="11" name="Freeform 11"/>
          <p:cNvSpPr/>
          <p:nvPr/>
        </p:nvSpPr>
        <p:spPr>
          <a:xfrm>
            <a:off x="11599389" y="2712106"/>
            <a:ext cx="6688611" cy="6055605"/>
          </a:xfrm>
          <a:custGeom>
            <a:avLst/>
            <a:gdLst/>
            <a:ahLst/>
            <a:cxnLst/>
            <a:rect l="l" t="t" r="r" b="b"/>
            <a:pathLst>
              <a:path w="6688611" h="6055605">
                <a:moveTo>
                  <a:pt x="0" y="0"/>
                </a:moveTo>
                <a:lnTo>
                  <a:pt x="6688611" y="0"/>
                </a:lnTo>
                <a:lnTo>
                  <a:pt x="6688611" y="6055605"/>
                </a:lnTo>
                <a:lnTo>
                  <a:pt x="0" y="6055605"/>
                </a:lnTo>
                <a:lnTo>
                  <a:pt x="0" y="0"/>
                </a:lnTo>
                <a:close/>
              </a:path>
            </a:pathLst>
          </a:custGeom>
          <a:blipFill>
            <a:blip r:embed="rId3"/>
            <a:stretch>
              <a:fillRect t="-12865" r="-2183"/>
            </a:stretch>
          </a:blipFill>
        </p:spPr>
        <p:txBody>
          <a:bodyPr/>
          <a:lstStyle/>
          <a:p>
            <a:endParaRPr lang="en-IN"/>
          </a:p>
        </p:txBody>
      </p:sp>
      <p:sp>
        <p:nvSpPr>
          <p:cNvPr id="12" name="TextBox 12"/>
          <p:cNvSpPr txBox="1"/>
          <p:nvPr/>
        </p:nvSpPr>
        <p:spPr>
          <a:xfrm>
            <a:off x="1205682" y="2673344"/>
            <a:ext cx="10986318" cy="7290073"/>
          </a:xfrm>
          <a:prstGeom prst="rect">
            <a:avLst/>
          </a:prstGeom>
        </p:spPr>
        <p:txBody>
          <a:bodyPr wrap="square" lIns="0" tIns="0" rIns="0" bIns="0" rtlCol="0" anchor="t">
            <a:spAutoFit/>
          </a:bodyPr>
          <a:lstStyle/>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Burp Suite, developed by </a:t>
            </a:r>
            <a:r>
              <a:rPr lang="en-US" sz="2700" dirty="0" err="1">
                <a:solidFill>
                  <a:srgbClr val="000000"/>
                </a:solidFill>
                <a:latin typeface="Canva Sans"/>
                <a:ea typeface="Canva Sans"/>
                <a:cs typeface="Canva Sans"/>
                <a:sym typeface="Canva Sans"/>
              </a:rPr>
              <a:t>PortSwigger</a:t>
            </a:r>
            <a:r>
              <a:rPr lang="en-US" sz="2700" dirty="0">
                <a:solidFill>
                  <a:srgbClr val="000000"/>
                </a:solidFill>
                <a:latin typeface="Canva Sans"/>
                <a:ea typeface="Canva Sans"/>
                <a:cs typeface="Canva Sans"/>
                <a:sym typeface="Canva Sans"/>
              </a:rPr>
              <a:t>, is a widely used penetration testing tool for identifying</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and exploiting web application vulnerabilities. Written in Java, it acts as an intermediary</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between a browser and the target server, enabling users to intercept, analyze, and manipulate</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HTTP/HTTPS traffic. It is essential for security professionals conducting web security</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assessments, aiding in detecting vulnerabilities like SQL Injection, Cross-Site Scripting (XSS),</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and authentication flaws. With both automated and manual testing features, Burp Suite provides</a:t>
            </a:r>
          </a:p>
          <a:p>
            <a:pPr marL="582930" lvl="1" indent="-291465" algn="l">
              <a:lnSpc>
                <a:spcPts val="4050"/>
              </a:lnSpc>
              <a:buFont typeface="Arial"/>
              <a:buChar char="•"/>
            </a:pPr>
            <a:r>
              <a:rPr lang="en-US" sz="2700" dirty="0">
                <a:solidFill>
                  <a:srgbClr val="000000"/>
                </a:solidFill>
                <a:latin typeface="Canva Sans"/>
                <a:ea typeface="Canva Sans"/>
                <a:cs typeface="Canva Sans"/>
                <a:sym typeface="Canva Sans"/>
              </a:rPr>
              <a:t>a comprehensive security evaluation.</a:t>
            </a:r>
          </a:p>
          <a:p>
            <a:pPr algn="l">
              <a:lnSpc>
                <a:spcPts val="3779"/>
              </a:lnSpc>
            </a:pPr>
            <a:endParaRPr lang="en-US" sz="2700" dirty="0">
              <a:solidFill>
                <a:srgbClr val="000000"/>
              </a:solidFill>
              <a:latin typeface="Canva Sans"/>
              <a:ea typeface="Canva Sans"/>
              <a:cs typeface="Canva Sans"/>
              <a:sym typeface="Canva Sans"/>
            </a:endParaRPr>
          </a:p>
        </p:txBody>
      </p:sp>
      <p:sp>
        <p:nvSpPr>
          <p:cNvPr id="13" name="TextBox 13"/>
          <p:cNvSpPr txBox="1"/>
          <p:nvPr/>
        </p:nvSpPr>
        <p:spPr>
          <a:xfrm>
            <a:off x="6459940" y="1312450"/>
            <a:ext cx="6781602" cy="651262"/>
          </a:xfrm>
          <a:prstGeom prst="rect">
            <a:avLst/>
          </a:prstGeom>
        </p:spPr>
        <p:txBody>
          <a:bodyPr lIns="0" tIns="0" rIns="0" bIns="0" rtlCol="0" anchor="t">
            <a:spAutoFit/>
          </a:bodyPr>
          <a:lstStyle/>
          <a:p>
            <a:pPr algn="ctr">
              <a:lnSpc>
                <a:spcPts val="5281"/>
              </a:lnSpc>
              <a:spcBef>
                <a:spcPct val="0"/>
              </a:spcBef>
            </a:pPr>
            <a:r>
              <a:rPr lang="en-US" sz="3799">
                <a:solidFill>
                  <a:srgbClr val="000000"/>
                </a:solidFill>
                <a:latin typeface="Archivo Black"/>
                <a:ea typeface="Archivo Black"/>
                <a:cs typeface="Archivo Black"/>
                <a:sym typeface="Archivo Black"/>
              </a:rPr>
              <a:t>Introduction &amp; 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p:cNvGrpSpPr>
            <a:grpSpLocks noChangeAspect="1"/>
          </p:cNvGrpSpPr>
          <p:nvPr/>
        </p:nvGrpSpPr>
        <p:grpSpPr>
          <a:xfrm>
            <a:off x="-63503" y="8879300"/>
            <a:ext cx="18414930" cy="1471193"/>
            <a:chOff x="0" y="0"/>
            <a:chExt cx="18414936" cy="1471193"/>
          </a:xfrm>
        </p:grpSpPr>
        <p:sp>
          <p:nvSpPr>
            <p:cNvPr id="4" name="Freeform 4"/>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p:cNvGrpSpPr>
            <a:grpSpLocks noChangeAspect="1"/>
          </p:cNvGrpSpPr>
          <p:nvPr/>
        </p:nvGrpSpPr>
        <p:grpSpPr>
          <a:xfrm>
            <a:off x="-2133600" y="28264"/>
            <a:ext cx="18288000" cy="1551861"/>
            <a:chOff x="0" y="0"/>
            <a:chExt cx="18288000" cy="1551864"/>
          </a:xfrm>
        </p:grpSpPr>
        <p:sp>
          <p:nvSpPr>
            <p:cNvPr id="7" name="Freeform 7"/>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p:cNvGrpSpPr>
            <a:grpSpLocks noChangeAspect="1"/>
          </p:cNvGrpSpPr>
          <p:nvPr/>
        </p:nvGrpSpPr>
        <p:grpSpPr>
          <a:xfrm>
            <a:off x="-63503" y="8879300"/>
            <a:ext cx="18414997" cy="1471193"/>
            <a:chOff x="0" y="0"/>
            <a:chExt cx="18415000" cy="1471193"/>
          </a:xfrm>
        </p:grpSpPr>
        <p:sp>
          <p:nvSpPr>
            <p:cNvPr id="9" name="Freeform 9"/>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p:cNvSpPr txBox="1"/>
          <p:nvPr/>
        </p:nvSpPr>
        <p:spPr>
          <a:xfrm>
            <a:off x="457200" y="2400300"/>
            <a:ext cx="10515600" cy="5919184"/>
          </a:xfrm>
          <a:prstGeom prst="rect">
            <a:avLst/>
          </a:prstGeom>
        </p:spPr>
        <p:txBody>
          <a:bodyPr wrap="square" lIns="0" tIns="0" rIns="0" bIns="0" rtlCol="0" anchor="t">
            <a:spAutoFit/>
          </a:bodyPr>
          <a:lstStyle/>
          <a:p>
            <a:r>
              <a:rPr lang="en-US" sz="3200" dirty="0"/>
              <a:t>The scope of this project encompasses a comprehensive study and practical exploration of </a:t>
            </a:r>
            <a:r>
              <a:rPr lang="en-US" sz="3200" b="1" dirty="0"/>
              <a:t>Burp Suite</a:t>
            </a:r>
            <a:r>
              <a:rPr lang="en-US" sz="3200" dirty="0"/>
              <a:t>, a leading web application security testing tool. It includes detailed analysis and hands-on usage of various tools integrated within Burp Suite such as Proxy, Repeater, Intruder, Decoder, Comparer, and Target. The project aims to evaluate Burp Suite’s capability in identifying and exploiting web vulnerabilities like SQL Injection, Cross-Site Scripting (XSS), and authentication flaws. It also explores the limitations and challenges associated with using the tool, particularly for large-scale applications or beginners in the cybersecurity domain.</a:t>
            </a:r>
          </a:p>
          <a:p>
            <a:pPr algn="l">
              <a:lnSpc>
                <a:spcPts val="4162"/>
              </a:lnSpc>
            </a:pPr>
            <a:endParaRPr lang="en-US" sz="2972" dirty="0">
              <a:solidFill>
                <a:srgbClr val="000000"/>
              </a:solidFill>
              <a:latin typeface="Canva Sans"/>
              <a:ea typeface="Canva Sans"/>
              <a:cs typeface="Canva Sans"/>
              <a:sym typeface="Canva Sans"/>
            </a:endParaRPr>
          </a:p>
        </p:txBody>
      </p:sp>
      <p:sp>
        <p:nvSpPr>
          <p:cNvPr id="13" name="TextBox 13"/>
          <p:cNvSpPr txBox="1"/>
          <p:nvPr/>
        </p:nvSpPr>
        <p:spPr>
          <a:xfrm>
            <a:off x="6145813" y="1312450"/>
            <a:ext cx="7409855" cy="738664"/>
          </a:xfrm>
          <a:prstGeom prst="rect">
            <a:avLst/>
          </a:prstGeom>
        </p:spPr>
        <p:txBody>
          <a:bodyPr lIns="0" tIns="0" rIns="0" bIns="0" rtlCol="0" anchor="t">
            <a:spAutoFit/>
          </a:bodyPr>
          <a:lstStyle/>
          <a:p>
            <a:pPr algn="ctr">
              <a:buNone/>
            </a:pPr>
            <a:r>
              <a:rPr lang="en-US" sz="4800" b="1" dirty="0"/>
              <a:t>SCOPE</a:t>
            </a:r>
          </a:p>
        </p:txBody>
      </p:sp>
      <p:pic>
        <p:nvPicPr>
          <p:cNvPr id="1028" name="Picture 4" descr="All you need to know about BurpSuite">
            <a:extLst>
              <a:ext uri="{FF2B5EF4-FFF2-40B4-BE49-F238E27FC236}">
                <a16:creationId xmlns:a16="http://schemas.microsoft.com/office/drawing/2014/main" id="{1D29184C-6E37-04FC-6C42-2DF797BFA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9400" y="3148989"/>
            <a:ext cx="7651710" cy="383792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00CC2-A08C-6C69-C5A3-DBAC920C40D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F3FF7CA-8D39-D035-DF9D-54A9D6AE8939}"/>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9683F921-7B86-A137-E7D0-C6BE4AFAE60E}"/>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62A5D72C-1DFA-7814-0A74-E7BE185BBB15}"/>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B4A90D84-2FFB-E337-1987-55A82F41E137}"/>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49F57A32-CB34-4B47-A159-B64F9C4E87EB}"/>
              </a:ext>
            </a:extLst>
          </p:cNvPr>
          <p:cNvGrpSpPr>
            <a:grpSpLocks noChangeAspect="1"/>
          </p:cNvGrpSpPr>
          <p:nvPr/>
        </p:nvGrpSpPr>
        <p:grpSpPr>
          <a:xfrm>
            <a:off x="-2133600" y="28264"/>
            <a:ext cx="18288000" cy="1551861"/>
            <a:chOff x="0" y="0"/>
            <a:chExt cx="18288000" cy="1551864"/>
          </a:xfrm>
        </p:grpSpPr>
        <p:sp>
          <p:nvSpPr>
            <p:cNvPr id="7" name="Freeform 7">
              <a:extLst>
                <a:ext uri="{FF2B5EF4-FFF2-40B4-BE49-F238E27FC236}">
                  <a16:creationId xmlns:a16="http://schemas.microsoft.com/office/drawing/2014/main" id="{0471C1E0-C5E7-79D0-64CB-3B97E9E9F858}"/>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5C02F845-2CFF-38B4-5DD1-AD8FE48A1A5A}"/>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E5FAB8CD-B1FD-EE28-8051-60D2B2C2C037}"/>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F184297D-43DF-4CC7-0F93-FCDE22720959}"/>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a:extLst>
              <a:ext uri="{FF2B5EF4-FFF2-40B4-BE49-F238E27FC236}">
                <a16:creationId xmlns:a16="http://schemas.microsoft.com/office/drawing/2014/main" id="{0EB1669E-EE03-3AC3-6C2B-C0F5EF46A75F}"/>
              </a:ext>
            </a:extLst>
          </p:cNvPr>
          <p:cNvSpPr txBox="1"/>
          <p:nvPr/>
        </p:nvSpPr>
        <p:spPr>
          <a:xfrm>
            <a:off x="593849" y="3278933"/>
            <a:ext cx="16520671" cy="4970591"/>
          </a:xfrm>
          <a:prstGeom prst="rect">
            <a:avLst/>
          </a:prstGeom>
        </p:spPr>
        <p:txBody>
          <a:bodyPr wrap="square" lIns="0" tIns="0" rIns="0" bIns="0" rtlCol="0" anchor="t">
            <a:spAutoFit/>
          </a:bodyPr>
          <a:lstStyle/>
          <a:p>
            <a:pPr>
              <a:buFont typeface="Arial" panose="020B0604020202020204" pitchFamily="34" charset="0"/>
              <a:buChar char="•"/>
            </a:pPr>
            <a:r>
              <a:rPr lang="en-US" sz="2400" dirty="0"/>
              <a:t>To understand the fundamental architecture and functionality of Burp Suite.</a:t>
            </a:r>
          </a:p>
          <a:p>
            <a:pPr>
              <a:buFont typeface="Arial" panose="020B0604020202020204" pitchFamily="34" charset="0"/>
              <a:buChar char="•"/>
            </a:pPr>
            <a:r>
              <a:rPr lang="en-US" sz="2400" dirty="0"/>
              <a:t>To explore and demonstrate the usage of key tools within Burp Suite including:</a:t>
            </a:r>
          </a:p>
          <a:p>
            <a:pPr marL="742950" lvl="1" indent="-285750">
              <a:buFont typeface="Arial" panose="020B0604020202020204" pitchFamily="34" charset="0"/>
              <a:buChar char="•"/>
            </a:pPr>
            <a:r>
              <a:rPr lang="en-US" sz="2400" b="1" dirty="0"/>
              <a:t>Burp Proxy</a:t>
            </a:r>
            <a:r>
              <a:rPr lang="en-US" sz="2400" dirty="0"/>
              <a:t> for intercepting and modifying HTTP/HTTPS traffic.</a:t>
            </a:r>
          </a:p>
          <a:p>
            <a:pPr marL="742950" lvl="1" indent="-285750">
              <a:buFont typeface="Arial" panose="020B0604020202020204" pitchFamily="34" charset="0"/>
              <a:buChar char="•"/>
            </a:pPr>
            <a:r>
              <a:rPr lang="en-US" sz="2400" b="1" dirty="0"/>
              <a:t>Burp Repeater</a:t>
            </a:r>
            <a:r>
              <a:rPr lang="en-US" sz="2400" dirty="0"/>
              <a:t> for manual request analysis and testing.</a:t>
            </a:r>
          </a:p>
          <a:p>
            <a:pPr marL="742950" lvl="1" indent="-285750">
              <a:buFont typeface="Arial" panose="020B0604020202020204" pitchFamily="34" charset="0"/>
              <a:buChar char="•"/>
            </a:pPr>
            <a:r>
              <a:rPr lang="en-US" sz="2400" b="1" dirty="0"/>
              <a:t>Burp Intruder</a:t>
            </a:r>
            <a:r>
              <a:rPr lang="en-US" sz="2400" dirty="0"/>
              <a:t> for automating attacks and payload testing.</a:t>
            </a:r>
          </a:p>
          <a:p>
            <a:pPr marL="742950" lvl="1" indent="-285750">
              <a:buFont typeface="Arial" panose="020B0604020202020204" pitchFamily="34" charset="0"/>
              <a:buChar char="•"/>
            </a:pPr>
            <a:r>
              <a:rPr lang="en-US" sz="2400" b="1" dirty="0"/>
              <a:t>Burp Decoder</a:t>
            </a:r>
            <a:r>
              <a:rPr lang="en-US" sz="2400" dirty="0"/>
              <a:t> for encoding/decoding various formats and hashes.</a:t>
            </a:r>
          </a:p>
          <a:p>
            <a:pPr marL="742950" lvl="1" indent="-285750">
              <a:buFont typeface="Arial" panose="020B0604020202020204" pitchFamily="34" charset="0"/>
              <a:buChar char="•"/>
            </a:pPr>
            <a:r>
              <a:rPr lang="en-US" sz="2400" b="1" dirty="0"/>
              <a:t>Burp Comparer</a:t>
            </a:r>
            <a:r>
              <a:rPr lang="en-US" sz="2400" dirty="0"/>
              <a:t> for identifying changes between web responses.</a:t>
            </a:r>
          </a:p>
          <a:p>
            <a:pPr marL="742950" lvl="1" indent="-285750">
              <a:buFont typeface="Arial" panose="020B0604020202020204" pitchFamily="34" charset="0"/>
              <a:buChar char="•"/>
            </a:pPr>
            <a:r>
              <a:rPr lang="en-US" sz="2400" b="1" dirty="0"/>
              <a:t>Burp Target</a:t>
            </a:r>
            <a:r>
              <a:rPr lang="en-US" sz="2400" dirty="0"/>
              <a:t> for mapping and analyzing web application structure.</a:t>
            </a:r>
          </a:p>
          <a:p>
            <a:pPr>
              <a:buFont typeface="Arial" panose="020B0604020202020204" pitchFamily="34" charset="0"/>
              <a:buChar char="•"/>
            </a:pPr>
            <a:r>
              <a:rPr lang="en-US" sz="2400" dirty="0"/>
              <a:t>To perform practical testing on sample web applications using Burp Suite.</a:t>
            </a:r>
          </a:p>
          <a:p>
            <a:pPr>
              <a:buFont typeface="Arial" panose="020B0604020202020204" pitchFamily="34" charset="0"/>
              <a:buChar char="•"/>
            </a:pPr>
            <a:r>
              <a:rPr lang="en-US" sz="2400" dirty="0"/>
              <a:t>To identify and report common web application vulnerabilities using the tool.</a:t>
            </a:r>
          </a:p>
          <a:p>
            <a:pPr>
              <a:buFont typeface="Arial" panose="020B0604020202020204" pitchFamily="34" charset="0"/>
              <a:buChar char="•"/>
            </a:pPr>
            <a:r>
              <a:rPr lang="en-US" sz="2400" dirty="0"/>
              <a:t>To evaluate the tool’s limitations, including performance issues and learning curve.</a:t>
            </a:r>
          </a:p>
          <a:p>
            <a:pPr>
              <a:buFont typeface="Arial" panose="020B0604020202020204" pitchFamily="34" charset="0"/>
              <a:buChar char="•"/>
            </a:pPr>
            <a:r>
              <a:rPr lang="en-US" sz="2400" dirty="0"/>
              <a:t>To assess the role of Burp Suite in ethical hacking and penetration testing scenarios.</a:t>
            </a:r>
          </a:p>
          <a:p>
            <a:pPr algn="l">
              <a:lnSpc>
                <a:spcPts val="4162"/>
              </a:lnSpc>
            </a:pPr>
            <a:endParaRPr lang="en-US" sz="4000" dirty="0">
              <a:solidFill>
                <a:srgbClr val="000000"/>
              </a:solidFill>
              <a:latin typeface="Canva Sans"/>
              <a:ea typeface="Canva Sans"/>
              <a:cs typeface="Canva Sans"/>
              <a:sym typeface="Canva Sans"/>
            </a:endParaRPr>
          </a:p>
        </p:txBody>
      </p:sp>
      <p:sp>
        <p:nvSpPr>
          <p:cNvPr id="13" name="TextBox 13">
            <a:extLst>
              <a:ext uri="{FF2B5EF4-FFF2-40B4-BE49-F238E27FC236}">
                <a16:creationId xmlns:a16="http://schemas.microsoft.com/office/drawing/2014/main" id="{B933DE89-2BF2-1A8A-916E-97E367C88418}"/>
              </a:ext>
            </a:extLst>
          </p:cNvPr>
          <p:cNvSpPr txBox="1"/>
          <p:nvPr/>
        </p:nvSpPr>
        <p:spPr>
          <a:xfrm>
            <a:off x="5257800" y="1322528"/>
            <a:ext cx="7409855" cy="738664"/>
          </a:xfrm>
          <a:prstGeom prst="rect">
            <a:avLst/>
          </a:prstGeom>
        </p:spPr>
        <p:txBody>
          <a:bodyPr lIns="0" tIns="0" rIns="0" bIns="0" rtlCol="0" anchor="t">
            <a:spAutoFit/>
          </a:bodyPr>
          <a:lstStyle/>
          <a:p>
            <a:pPr algn="ctr">
              <a:buNone/>
            </a:pPr>
            <a:r>
              <a:rPr lang="en-US" sz="4800" b="1" dirty="0"/>
              <a:t>Objectives</a:t>
            </a:r>
          </a:p>
        </p:txBody>
      </p:sp>
      <p:pic>
        <p:nvPicPr>
          <p:cNvPr id="2050" name="Picture 2" descr="Burp Suite - All You Need to Know about The Popular Toolkit">
            <a:extLst>
              <a:ext uri="{FF2B5EF4-FFF2-40B4-BE49-F238E27FC236}">
                <a16:creationId xmlns:a16="http://schemas.microsoft.com/office/drawing/2014/main" id="{23A208FB-9D58-8325-7C13-54108D1CC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4200" y="3278933"/>
            <a:ext cx="7171051"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38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p:cNvGrpSpPr>
            <a:grpSpLocks noChangeAspect="1"/>
          </p:cNvGrpSpPr>
          <p:nvPr/>
        </p:nvGrpSpPr>
        <p:grpSpPr>
          <a:xfrm>
            <a:off x="-63503" y="8879300"/>
            <a:ext cx="18414930" cy="1471193"/>
            <a:chOff x="0" y="0"/>
            <a:chExt cx="18414936" cy="1471193"/>
          </a:xfrm>
        </p:grpSpPr>
        <p:sp>
          <p:nvSpPr>
            <p:cNvPr id="4" name="Freeform 4"/>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p:cNvGrpSpPr>
            <a:grpSpLocks noChangeAspect="1"/>
          </p:cNvGrpSpPr>
          <p:nvPr/>
        </p:nvGrpSpPr>
        <p:grpSpPr>
          <a:xfrm>
            <a:off x="0" y="124320"/>
            <a:ext cx="18288000" cy="1551861"/>
            <a:chOff x="0" y="0"/>
            <a:chExt cx="18288000" cy="1551864"/>
          </a:xfrm>
        </p:grpSpPr>
        <p:sp>
          <p:nvSpPr>
            <p:cNvPr id="7" name="Freeform 7"/>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p:cNvGrpSpPr>
            <a:grpSpLocks noChangeAspect="1"/>
          </p:cNvGrpSpPr>
          <p:nvPr/>
        </p:nvGrpSpPr>
        <p:grpSpPr>
          <a:xfrm>
            <a:off x="-63503" y="8879300"/>
            <a:ext cx="18414997" cy="1471193"/>
            <a:chOff x="0" y="0"/>
            <a:chExt cx="18415000" cy="1471193"/>
          </a:xfrm>
        </p:grpSpPr>
        <p:sp>
          <p:nvSpPr>
            <p:cNvPr id="9" name="Freeform 9"/>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p:cNvSpPr txBox="1"/>
          <p:nvPr/>
        </p:nvSpPr>
        <p:spPr>
          <a:xfrm>
            <a:off x="1291690" y="2986836"/>
            <a:ext cx="16539109" cy="5651868"/>
          </a:xfrm>
          <a:prstGeom prst="rect">
            <a:avLst/>
          </a:prstGeom>
        </p:spPr>
        <p:txBody>
          <a:bodyPr wrap="square" lIns="0" tIns="0" rIns="0" bIns="0" rtlCol="0" anchor="t">
            <a:spAutoFit/>
          </a:bodyPr>
          <a:lstStyle/>
          <a:p>
            <a:pPr marL="457200" indent="-635">
              <a:lnSpc>
                <a:spcPct val="115000"/>
              </a:lnSpc>
              <a:spcAft>
                <a:spcPts val="1000"/>
              </a:spcAft>
              <a:buNone/>
            </a:pPr>
            <a:r>
              <a:rPr lang="en-IN" sz="2400" dirty="0">
                <a:effectLst/>
                <a:latin typeface="Times New Roman" panose="02020603050405020304" pitchFamily="18" charset="0"/>
                <a:ea typeface="Calibri" panose="020F0502020204030204" pitchFamily="34" charset="0"/>
              </a:rPr>
              <a:t>Burp Suite provides an extensive range of tools tailored for web security testing and penetration testing. It empowers security professionals to intercept, </a:t>
            </a:r>
            <a:r>
              <a:rPr lang="en-IN" sz="2400" dirty="0" err="1">
                <a:effectLst/>
                <a:latin typeface="Times New Roman" panose="02020603050405020304" pitchFamily="18" charset="0"/>
                <a:ea typeface="Calibri" panose="020F0502020204030204" pitchFamily="34" charset="0"/>
              </a:rPr>
              <a:t>analyze</a:t>
            </a:r>
            <a:r>
              <a:rPr lang="en-IN" sz="2400" dirty="0">
                <a:effectLst/>
                <a:latin typeface="Times New Roman" panose="02020603050405020304" pitchFamily="18" charset="0"/>
                <a:ea typeface="Calibri" panose="020F0502020204030204" pitchFamily="34" charset="0"/>
              </a:rPr>
              <a:t>, and manipulate web traffic, making it a cornerstone tool for ethical hacking and penetration testing:</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Proxy</a:t>
            </a:r>
            <a:r>
              <a:rPr lang="en-IN" sz="2400" dirty="0">
                <a:effectLst/>
                <a:latin typeface="Times New Roman" panose="02020603050405020304" pitchFamily="18" charset="0"/>
                <a:ea typeface="Calibri" panose="020F0502020204030204" pitchFamily="34" charset="0"/>
              </a:rPr>
              <a:t>: The Burp Proxy tool allows users to intercept and modify HTTP/HTTPS requests and responses between the client (browser) and the web server. It enables testers to </a:t>
            </a:r>
            <a:r>
              <a:rPr lang="en-IN" sz="2400" dirty="0" err="1">
                <a:effectLst/>
                <a:latin typeface="Times New Roman" panose="02020603050405020304" pitchFamily="18" charset="0"/>
                <a:ea typeface="Calibri" panose="020F0502020204030204" pitchFamily="34" charset="0"/>
              </a:rPr>
              <a:t>analyze</a:t>
            </a:r>
            <a:r>
              <a:rPr lang="en-IN" sz="2400" dirty="0">
                <a:effectLst/>
                <a:latin typeface="Times New Roman" panose="02020603050405020304" pitchFamily="18" charset="0"/>
                <a:ea typeface="Calibri" panose="020F0502020204030204" pitchFamily="34" charset="0"/>
              </a:rPr>
              <a:t> and manipulate requests for security testing purposes, such as injecting malicious payloads, modifying session tokens, and observing responses.</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Intruder</a:t>
            </a:r>
            <a:r>
              <a:rPr lang="en-IN" sz="2400" dirty="0">
                <a:effectLst/>
                <a:latin typeface="Times New Roman" panose="02020603050405020304" pitchFamily="18" charset="0"/>
                <a:ea typeface="Calibri" panose="020F0502020204030204" pitchFamily="34" charset="0"/>
              </a:rPr>
              <a:t>: Burp Intruder is an automated tool designed for brute force attacks, fuzzing, and injection attacks. It facilitates the testing of web application vulnerabilities by inserting payloads into predefined positions within an HTTP request. It is commonly used for password brute-forcing, testing authentication mechanisms, and discovering hidden endpoints.</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Target</a:t>
            </a:r>
            <a:r>
              <a:rPr lang="en-IN" sz="2400" dirty="0">
                <a:effectLst/>
                <a:latin typeface="Times New Roman" panose="02020603050405020304" pitchFamily="18" charset="0"/>
                <a:ea typeface="Calibri" panose="020F0502020204030204" pitchFamily="34" charset="0"/>
              </a:rPr>
              <a:t>: The Burp Target tool assists in managing findings and </a:t>
            </a:r>
            <a:r>
              <a:rPr lang="en-IN" sz="2400" dirty="0" err="1">
                <a:effectLst/>
                <a:latin typeface="Times New Roman" panose="02020603050405020304" pitchFamily="18" charset="0"/>
                <a:ea typeface="Calibri" panose="020F0502020204030204" pitchFamily="34" charset="0"/>
              </a:rPr>
              <a:t>analyzing</a:t>
            </a:r>
            <a:r>
              <a:rPr lang="en-IN" sz="2400" dirty="0">
                <a:effectLst/>
                <a:latin typeface="Times New Roman" panose="02020603050405020304" pitchFamily="18" charset="0"/>
                <a:ea typeface="Calibri" panose="020F0502020204030204" pitchFamily="34" charset="0"/>
              </a:rPr>
              <a:t> the structure of a web application. It provides a visual sitemap of the application, which is invaluable for planning penetration tests and defining the scope of testing.</a:t>
            </a:r>
            <a:endParaRPr lang="en-IN" sz="2400" dirty="0">
              <a:effectLst/>
              <a:latin typeface="Calibri" panose="020F0502020204030204" pitchFamily="34" charset="0"/>
              <a:ea typeface="Calibri" panose="020F0502020204030204" pitchFamily="34" charset="0"/>
            </a:endParaRPr>
          </a:p>
          <a:p>
            <a:pPr algn="l">
              <a:lnSpc>
                <a:spcPts val="3882"/>
              </a:lnSpc>
            </a:pPr>
            <a:endParaRPr lang="en-US" sz="2772" dirty="0">
              <a:solidFill>
                <a:srgbClr val="000000"/>
              </a:solidFill>
              <a:latin typeface="Canva Sans"/>
              <a:ea typeface="Canva Sans"/>
              <a:cs typeface="Canva Sans"/>
              <a:sym typeface="Canva Sans"/>
            </a:endParaRPr>
          </a:p>
        </p:txBody>
      </p:sp>
      <p:sp>
        <p:nvSpPr>
          <p:cNvPr id="13" name="TextBox 13"/>
          <p:cNvSpPr txBox="1"/>
          <p:nvPr/>
        </p:nvSpPr>
        <p:spPr>
          <a:xfrm>
            <a:off x="5029200" y="1565505"/>
            <a:ext cx="9621342" cy="663067"/>
          </a:xfrm>
          <a:prstGeom prst="rect">
            <a:avLst/>
          </a:prstGeom>
        </p:spPr>
        <p:txBody>
          <a:bodyPr lIns="0" tIns="0" rIns="0" bIns="0" rtlCol="0" anchor="t">
            <a:spAutoFit/>
          </a:bodyPr>
          <a:lstStyle/>
          <a:p>
            <a:pPr marL="635" indent="-1905" algn="ctr">
              <a:lnSpc>
                <a:spcPct val="115000"/>
              </a:lnSpc>
              <a:spcAft>
                <a:spcPts val="1000"/>
              </a:spcAft>
              <a:buNone/>
            </a:pPr>
            <a:r>
              <a:rPr lang="en-IN" sz="4000" b="1" dirty="0">
                <a:effectLst/>
                <a:latin typeface="Times New Roman" panose="02020603050405020304" pitchFamily="18" charset="0"/>
                <a:ea typeface="Calibri" panose="020F0502020204030204" pitchFamily="34" charset="0"/>
              </a:rPr>
              <a:t>Features of Burp Suite</a:t>
            </a:r>
            <a:endParaRPr lang="en-IN" sz="4000" dirty="0">
              <a:effectLst/>
              <a:latin typeface="Calibri" panose="020F0502020204030204" pitchFamily="34" charset="0"/>
              <a:ea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4B19-D2BB-B7ED-7C1E-54ECC654CCC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8899AB0-41A8-5D03-4271-9203BC9465FA}"/>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2EC4BD81-E758-F17A-D68F-F6A6D47EF3C1}"/>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5A2E8C8C-F162-3AAC-B24B-8D766C432898}"/>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10946A96-6C97-8CD0-5DE1-C0A9DB1AF727}"/>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0DEE90D0-4FE9-7DCA-86F5-63E407954D4C}"/>
              </a:ext>
            </a:extLst>
          </p:cNvPr>
          <p:cNvGrpSpPr>
            <a:grpSpLocks noChangeAspect="1"/>
          </p:cNvGrpSpPr>
          <p:nvPr/>
        </p:nvGrpSpPr>
        <p:grpSpPr>
          <a:xfrm>
            <a:off x="0" y="124320"/>
            <a:ext cx="18288000" cy="1551861"/>
            <a:chOff x="0" y="0"/>
            <a:chExt cx="18288000" cy="1551864"/>
          </a:xfrm>
        </p:grpSpPr>
        <p:sp>
          <p:nvSpPr>
            <p:cNvPr id="7" name="Freeform 7">
              <a:extLst>
                <a:ext uri="{FF2B5EF4-FFF2-40B4-BE49-F238E27FC236}">
                  <a16:creationId xmlns:a16="http://schemas.microsoft.com/office/drawing/2014/main" id="{45B82394-D69B-8EB3-1F64-A957CB31BC85}"/>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A8952533-3327-AD9E-6A69-D3A5FCADB169}"/>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4C2D94E3-A694-D3A3-2E56-58B4150BB32C}"/>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1F0984EF-9F2A-A729-C292-D395B040BAF1}"/>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a:extLst>
              <a:ext uri="{FF2B5EF4-FFF2-40B4-BE49-F238E27FC236}">
                <a16:creationId xmlns:a16="http://schemas.microsoft.com/office/drawing/2014/main" id="{D68857E3-EB74-0A4C-60A2-94EDA3DCC860}"/>
              </a:ext>
            </a:extLst>
          </p:cNvPr>
          <p:cNvSpPr txBox="1"/>
          <p:nvPr/>
        </p:nvSpPr>
        <p:spPr>
          <a:xfrm>
            <a:off x="1248661" y="2709729"/>
            <a:ext cx="16539109" cy="5965800"/>
          </a:xfrm>
          <a:prstGeom prst="rect">
            <a:avLst/>
          </a:prstGeom>
        </p:spPr>
        <p:txBody>
          <a:bodyPr wrap="square" lIns="0" tIns="0" rIns="0" bIns="0" rtlCol="0" anchor="t">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Repeater</a:t>
            </a:r>
            <a:r>
              <a:rPr lang="en-IN" sz="2400" dirty="0">
                <a:effectLst/>
                <a:latin typeface="Times New Roman" panose="02020603050405020304" pitchFamily="18" charset="0"/>
                <a:ea typeface="Calibri" panose="020F0502020204030204" pitchFamily="34" charset="0"/>
              </a:rPr>
              <a:t>: The Burp Repeater tool enables users to manually modify and resend HTTP requests multiple times without needing to capture them again. This is particularly useful for testing vulnerabilities such as SQL injection, Cross-Site Scripting (XSS), and authentication bypass attacks.</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Sequencer</a:t>
            </a:r>
            <a:r>
              <a:rPr lang="en-IN" sz="2400" dirty="0">
                <a:effectLst/>
                <a:latin typeface="Times New Roman" panose="02020603050405020304" pitchFamily="18" charset="0"/>
                <a:ea typeface="Calibri" panose="020F0502020204030204" pitchFamily="34" charset="0"/>
              </a:rPr>
              <a:t>: The Burp Sequencer tool </a:t>
            </a:r>
            <a:r>
              <a:rPr lang="en-IN" sz="2400" dirty="0" err="1">
                <a:effectLst/>
                <a:latin typeface="Times New Roman" panose="02020603050405020304" pitchFamily="18" charset="0"/>
                <a:ea typeface="Calibri" panose="020F0502020204030204" pitchFamily="34" charset="0"/>
              </a:rPr>
              <a:t>analyzes</a:t>
            </a:r>
            <a:r>
              <a:rPr lang="en-IN" sz="2400" dirty="0">
                <a:effectLst/>
                <a:latin typeface="Times New Roman" panose="02020603050405020304" pitchFamily="18" charset="0"/>
                <a:ea typeface="Calibri" panose="020F0502020204030204" pitchFamily="34" charset="0"/>
              </a:rPr>
              <a:t> session tokens and other data to assess their randomness and predictability. This is essential for evaluating the strength of authentication tokens and session management mechanisms.</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Decoder</a:t>
            </a:r>
            <a:r>
              <a:rPr lang="en-IN" sz="2400" dirty="0">
                <a:effectLst/>
                <a:latin typeface="Times New Roman" panose="02020603050405020304" pitchFamily="18" charset="0"/>
                <a:ea typeface="Calibri" panose="020F0502020204030204" pitchFamily="34" charset="0"/>
              </a:rPr>
              <a:t>: Burp Decoder facilitates the encoding and decoding of data, including URL encoding, Base64 encoding, HTML entity encoding, and more. It also supports various hash decoding techniques such as MD5, SHA-256, and BLAKE2B-256, making it a valuable tool for security testing and forensic analysis.</a:t>
            </a:r>
            <a:endParaRPr lang="en-IN" sz="24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400" b="1" dirty="0">
                <a:effectLst/>
                <a:latin typeface="Times New Roman" panose="02020603050405020304" pitchFamily="18" charset="0"/>
                <a:ea typeface="Calibri" panose="020F0502020204030204" pitchFamily="34" charset="0"/>
              </a:rPr>
              <a:t>Comparer</a:t>
            </a:r>
            <a:r>
              <a:rPr lang="en-IN" sz="2400" dirty="0">
                <a:effectLst/>
                <a:latin typeface="Times New Roman" panose="02020603050405020304" pitchFamily="18" charset="0"/>
                <a:ea typeface="Calibri" panose="020F0502020204030204" pitchFamily="34" charset="0"/>
              </a:rPr>
              <a:t>: Burp Comparer allows users to compare two sets of data, such as HTTP responses, requests, or binary data. It highlights differences between them, which is useful for </a:t>
            </a:r>
            <a:r>
              <a:rPr lang="en-IN" sz="2400" dirty="0" err="1">
                <a:effectLst/>
                <a:latin typeface="Times New Roman" panose="02020603050405020304" pitchFamily="18" charset="0"/>
                <a:ea typeface="Calibri" panose="020F0502020204030204" pitchFamily="34" charset="0"/>
              </a:rPr>
              <a:t>analyzing</a:t>
            </a:r>
            <a:r>
              <a:rPr lang="en-IN" sz="2400" dirty="0">
                <a:effectLst/>
                <a:latin typeface="Times New Roman" panose="02020603050405020304" pitchFamily="18" charset="0"/>
                <a:ea typeface="Calibri" panose="020F0502020204030204" pitchFamily="34" charset="0"/>
              </a:rPr>
              <a:t> changes in web application </a:t>
            </a:r>
            <a:r>
              <a:rPr lang="en-IN" sz="2400" dirty="0" err="1">
                <a:effectLst/>
                <a:latin typeface="Times New Roman" panose="02020603050405020304" pitchFamily="18" charset="0"/>
                <a:ea typeface="Calibri" panose="020F0502020204030204" pitchFamily="34" charset="0"/>
              </a:rPr>
              <a:t>behavior</a:t>
            </a:r>
            <a:r>
              <a:rPr lang="en-IN" sz="2400" dirty="0">
                <a:effectLst/>
                <a:latin typeface="Times New Roman" panose="02020603050405020304" pitchFamily="18" charset="0"/>
                <a:ea typeface="Calibri" panose="020F0502020204030204" pitchFamily="34" charset="0"/>
              </a:rPr>
              <a:t> during penetration testing.</a:t>
            </a:r>
            <a:endParaRPr lang="en-IN" sz="2400" dirty="0">
              <a:effectLst/>
              <a:latin typeface="Calibri" panose="020F0502020204030204" pitchFamily="34" charset="0"/>
              <a:ea typeface="Calibri" panose="020F0502020204030204" pitchFamily="34" charset="0"/>
            </a:endParaRPr>
          </a:p>
          <a:p>
            <a:pPr>
              <a:buNone/>
            </a:pPr>
            <a:r>
              <a:rPr lang="en-IN" sz="2400" b="1" dirty="0">
                <a:effectLst/>
                <a:latin typeface="Times New Roman" panose="02020603050405020304" pitchFamily="18" charset="0"/>
                <a:ea typeface="Calibri" panose="020F0502020204030204" pitchFamily="34" charset="0"/>
              </a:rPr>
              <a:t>Logger</a:t>
            </a:r>
            <a:r>
              <a:rPr lang="en-IN" sz="2400" dirty="0">
                <a:effectLst/>
                <a:latin typeface="Times New Roman" panose="02020603050405020304" pitchFamily="18" charset="0"/>
                <a:ea typeface="Calibri" panose="020F0502020204030204" pitchFamily="34" charset="0"/>
              </a:rPr>
              <a:t>: The Burp Logger records all web traffic generated during a testing session. It provides a real-time record of all requests and responses, which is helpful for debugging and tracking security vulnerabilities</a:t>
            </a:r>
            <a:endParaRPr lang="en-US" sz="3200" dirty="0">
              <a:solidFill>
                <a:srgbClr val="000000"/>
              </a:solidFill>
              <a:latin typeface="Canva Sans"/>
              <a:ea typeface="Canva Sans"/>
              <a:cs typeface="Canva Sans"/>
              <a:sym typeface="Canva Sans"/>
            </a:endParaRPr>
          </a:p>
          <a:p>
            <a:pPr algn="l">
              <a:lnSpc>
                <a:spcPts val="3882"/>
              </a:lnSpc>
            </a:pPr>
            <a:endParaRPr lang="en-US" sz="2772" dirty="0">
              <a:solidFill>
                <a:srgbClr val="000000"/>
              </a:solidFill>
              <a:latin typeface="Canva Sans"/>
              <a:ea typeface="Canva Sans"/>
              <a:cs typeface="Canva Sans"/>
              <a:sym typeface="Canva Sans"/>
            </a:endParaRPr>
          </a:p>
        </p:txBody>
      </p:sp>
    </p:spTree>
    <p:extLst>
      <p:ext uri="{BB962C8B-B14F-4D97-AF65-F5344CB8AC3E}">
        <p14:creationId xmlns:p14="http://schemas.microsoft.com/office/powerpoint/2010/main" val="173332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1D73E-5685-C107-0F8C-A8E51C857BC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2AB38B1-9554-DACE-1BC9-66A48D2616E6}"/>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AB00650D-5035-BD46-C2D5-DE0BD976073A}"/>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BD47ECBF-6D99-B581-33AB-0A80666DD34A}"/>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63357C27-A5FC-E57E-8E37-F1094957768F}"/>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3D60B2A9-E3E3-3E42-72E6-F45FA4097343}"/>
              </a:ext>
            </a:extLst>
          </p:cNvPr>
          <p:cNvGrpSpPr>
            <a:grpSpLocks noChangeAspect="1"/>
          </p:cNvGrpSpPr>
          <p:nvPr/>
        </p:nvGrpSpPr>
        <p:grpSpPr>
          <a:xfrm>
            <a:off x="0" y="124320"/>
            <a:ext cx="18288000" cy="1551861"/>
            <a:chOff x="0" y="0"/>
            <a:chExt cx="18288000" cy="1551864"/>
          </a:xfrm>
        </p:grpSpPr>
        <p:sp>
          <p:nvSpPr>
            <p:cNvPr id="7" name="Freeform 7">
              <a:extLst>
                <a:ext uri="{FF2B5EF4-FFF2-40B4-BE49-F238E27FC236}">
                  <a16:creationId xmlns:a16="http://schemas.microsoft.com/office/drawing/2014/main" id="{EE82DC52-C50F-F468-715D-11EDAEC914C1}"/>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F02180C9-3211-CC15-AE1F-01BCE5BB252F}"/>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ACEB7625-7863-4542-82BA-ABBB6232007F}"/>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EA4DEE59-AF4E-87E6-766B-C380E9E0EA01}"/>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a:extLst>
              <a:ext uri="{FF2B5EF4-FFF2-40B4-BE49-F238E27FC236}">
                <a16:creationId xmlns:a16="http://schemas.microsoft.com/office/drawing/2014/main" id="{D82576D6-B8AE-525C-EDC6-41F898928FE9}"/>
              </a:ext>
            </a:extLst>
          </p:cNvPr>
          <p:cNvSpPr txBox="1"/>
          <p:nvPr/>
        </p:nvSpPr>
        <p:spPr>
          <a:xfrm>
            <a:off x="1248661" y="2628900"/>
            <a:ext cx="16539109" cy="3939605"/>
          </a:xfrm>
          <a:prstGeom prst="rect">
            <a:avLst/>
          </a:prstGeom>
        </p:spPr>
        <p:txBody>
          <a:bodyPr wrap="square" lIns="0" tIns="0" rIns="0" bIns="0" rtlCol="0" anchor="t">
            <a:spAutoFit/>
          </a:bodyPr>
          <a:lstStyle/>
          <a:p>
            <a:pPr marL="342900" lvl="0" indent="-342900">
              <a:lnSpc>
                <a:spcPct val="115000"/>
              </a:lnSpc>
              <a:spcAft>
                <a:spcPts val="10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rPr>
              <a:t>Visit the </a:t>
            </a:r>
            <a:r>
              <a:rPr lang="en-IN" sz="3200" u="sng" dirty="0">
                <a:solidFill>
                  <a:srgbClr val="0000FF"/>
                </a:solidFill>
                <a:effectLst/>
                <a:latin typeface="Times New Roman" panose="02020603050405020304" pitchFamily="18" charset="0"/>
                <a:ea typeface="Calibri" panose="020F0502020204030204" pitchFamily="34" charset="0"/>
                <a:hlinkClick r:id="rId3"/>
              </a:rPr>
              <a:t>Official Burp Suite Download Page</a:t>
            </a:r>
            <a:r>
              <a:rPr lang="en-IN" sz="3200" dirty="0">
                <a:effectLst/>
                <a:latin typeface="Times New Roman" panose="02020603050405020304" pitchFamily="18" charset="0"/>
                <a:ea typeface="Calibri" panose="020F0502020204030204" pitchFamily="34" charset="0"/>
              </a:rPr>
              <a:t> and download the installation file.</a:t>
            </a:r>
            <a:endParaRPr lang="en-IN" sz="3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rPr>
              <a:t>Once downloaded, open the burpsuite_community_windows-x64.exe file and run the installer.</a:t>
            </a:r>
            <a:endParaRPr lang="en-IN" sz="3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rPr>
              <a:t>Follow the installation prompts, set the installation path, and click </a:t>
            </a:r>
            <a:r>
              <a:rPr lang="en-IN" sz="3200" b="1" dirty="0">
                <a:effectLst/>
                <a:latin typeface="Times New Roman" panose="02020603050405020304" pitchFamily="18" charset="0"/>
                <a:ea typeface="Calibri" panose="020F0502020204030204" pitchFamily="34" charset="0"/>
              </a:rPr>
              <a:t>Next</a:t>
            </a:r>
            <a:r>
              <a:rPr lang="en-IN" sz="3200" dirty="0">
                <a:effectLst/>
                <a:latin typeface="Times New Roman" panose="02020603050405020304" pitchFamily="18" charset="0"/>
                <a:ea typeface="Calibri" panose="020F0502020204030204" pitchFamily="34" charset="0"/>
              </a:rPr>
              <a:t>.</a:t>
            </a:r>
            <a:endParaRPr lang="en-IN" sz="3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rPr>
              <a:t>Allow the installer to complete the installation process.</a:t>
            </a:r>
            <a:endParaRPr lang="en-IN" sz="32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3200" dirty="0">
                <a:effectLst/>
                <a:latin typeface="Times New Roman" panose="02020603050405020304" pitchFamily="18" charset="0"/>
                <a:ea typeface="Calibri" panose="020F0502020204030204" pitchFamily="34" charset="0"/>
              </a:rPr>
              <a:t>Click </a:t>
            </a:r>
            <a:r>
              <a:rPr lang="en-IN" sz="3200" b="1" dirty="0">
                <a:effectLst/>
                <a:latin typeface="Times New Roman" panose="02020603050405020304" pitchFamily="18" charset="0"/>
                <a:ea typeface="Calibri" panose="020F0502020204030204" pitchFamily="34" charset="0"/>
              </a:rPr>
              <a:t>Finish</a:t>
            </a:r>
            <a:r>
              <a:rPr lang="en-IN" sz="3200" dirty="0">
                <a:effectLst/>
                <a:latin typeface="Times New Roman" panose="02020603050405020304" pitchFamily="18" charset="0"/>
                <a:ea typeface="Calibri" panose="020F0502020204030204" pitchFamily="34" charset="0"/>
              </a:rPr>
              <a:t> once the installation is complete.</a:t>
            </a:r>
            <a:endParaRPr lang="en-IN" sz="3200" dirty="0">
              <a:effectLst/>
              <a:latin typeface="Calibri" panose="020F0502020204030204" pitchFamily="34" charset="0"/>
              <a:ea typeface="Calibri" panose="020F0502020204030204" pitchFamily="34" charset="0"/>
            </a:endParaRPr>
          </a:p>
          <a:p>
            <a:pPr algn="l">
              <a:lnSpc>
                <a:spcPts val="3882"/>
              </a:lnSpc>
            </a:pPr>
            <a:endParaRPr lang="en-US" sz="2772" dirty="0">
              <a:solidFill>
                <a:srgbClr val="000000"/>
              </a:solidFill>
              <a:latin typeface="Canva Sans"/>
              <a:ea typeface="Canva Sans"/>
              <a:cs typeface="Canva Sans"/>
              <a:sym typeface="Canva Sans"/>
            </a:endParaRPr>
          </a:p>
        </p:txBody>
      </p:sp>
      <p:sp>
        <p:nvSpPr>
          <p:cNvPr id="13" name="TextBox 12">
            <a:extLst>
              <a:ext uri="{FF2B5EF4-FFF2-40B4-BE49-F238E27FC236}">
                <a16:creationId xmlns:a16="http://schemas.microsoft.com/office/drawing/2014/main" id="{C9A2FDAF-C182-F0F2-3BF8-7275BD6F81FE}"/>
              </a:ext>
            </a:extLst>
          </p:cNvPr>
          <p:cNvSpPr txBox="1"/>
          <p:nvPr/>
        </p:nvSpPr>
        <p:spPr>
          <a:xfrm>
            <a:off x="4038600" y="1219361"/>
            <a:ext cx="9144000" cy="743473"/>
          </a:xfrm>
          <a:prstGeom prst="rect">
            <a:avLst/>
          </a:prstGeom>
          <a:noFill/>
        </p:spPr>
        <p:txBody>
          <a:bodyPr wrap="square">
            <a:spAutoFit/>
          </a:bodyPr>
          <a:lstStyle/>
          <a:p>
            <a:pPr marL="635" indent="-1905" algn="ctr">
              <a:lnSpc>
                <a:spcPct val="115000"/>
              </a:lnSpc>
              <a:spcAft>
                <a:spcPts val="1000"/>
              </a:spcAft>
              <a:buNone/>
            </a:pPr>
            <a:r>
              <a:rPr lang="en-IN" sz="4000" b="1" dirty="0">
                <a:effectLst/>
                <a:latin typeface="Times New Roman" panose="02020603050405020304" pitchFamily="18" charset="0"/>
                <a:ea typeface="Calibri" panose="020F0502020204030204" pitchFamily="34" charset="0"/>
              </a:rPr>
              <a:t>Burp Suite Installation</a:t>
            </a:r>
            <a:r>
              <a:rPr lang="en-IN" sz="1800" b="1" dirty="0">
                <a:effectLst/>
                <a:latin typeface="Times New Roman" panose="02020603050405020304" pitchFamily="18" charset="0"/>
                <a:ea typeface="Calibri" panose="020F0502020204030204" pitchFamily="34" charset="0"/>
              </a:rPr>
              <a:t>:</a:t>
            </a:r>
            <a:endParaRPr lang="en-IN" sz="1800" dirty="0">
              <a:effectLst/>
              <a:latin typeface="Calibri" panose="020F0502020204030204" pitchFamily="34" charset="0"/>
              <a:ea typeface="Calibri" panose="020F0502020204030204" pitchFamily="34" charset="0"/>
            </a:endParaRPr>
          </a:p>
        </p:txBody>
      </p:sp>
      <p:pic>
        <p:nvPicPr>
          <p:cNvPr id="14" name="Picture 13">
            <a:extLst>
              <a:ext uri="{FF2B5EF4-FFF2-40B4-BE49-F238E27FC236}">
                <a16:creationId xmlns:a16="http://schemas.microsoft.com/office/drawing/2014/main" id="{62EA8334-950E-BEAB-4E0C-3C6A32DBC1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6046233"/>
            <a:ext cx="5943600" cy="3342640"/>
          </a:xfrm>
          <a:prstGeom prst="rect">
            <a:avLst/>
          </a:prstGeom>
          <a:noFill/>
          <a:ln>
            <a:noFill/>
          </a:ln>
        </p:spPr>
      </p:pic>
    </p:spTree>
    <p:extLst>
      <p:ext uri="{BB962C8B-B14F-4D97-AF65-F5344CB8AC3E}">
        <p14:creationId xmlns:p14="http://schemas.microsoft.com/office/powerpoint/2010/main" val="192877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62AB6-E46B-459F-16CD-7F896C2906A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776B198-FDE9-2939-1496-8DB1B4F3FFBA}"/>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2"/>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603EA8C9-3FBA-5598-0C77-EC14628B12C6}"/>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967ACBD8-E312-80E8-D3E2-F5668F8E4F80}"/>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E33D17B2-D5DA-6737-D0D3-F527EB7695F0}"/>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9415AC8F-1BA9-2BCA-79D0-55042C2C7A94}"/>
              </a:ext>
            </a:extLst>
          </p:cNvPr>
          <p:cNvGrpSpPr>
            <a:grpSpLocks noChangeAspect="1"/>
          </p:cNvGrpSpPr>
          <p:nvPr/>
        </p:nvGrpSpPr>
        <p:grpSpPr>
          <a:xfrm>
            <a:off x="0" y="124320"/>
            <a:ext cx="18288000" cy="1551861"/>
            <a:chOff x="0" y="0"/>
            <a:chExt cx="18288000" cy="1551864"/>
          </a:xfrm>
        </p:grpSpPr>
        <p:sp>
          <p:nvSpPr>
            <p:cNvPr id="7" name="Freeform 7">
              <a:extLst>
                <a:ext uri="{FF2B5EF4-FFF2-40B4-BE49-F238E27FC236}">
                  <a16:creationId xmlns:a16="http://schemas.microsoft.com/office/drawing/2014/main" id="{4EABE64D-2029-DF8D-1952-07D80F53BAE4}"/>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10D3EC06-A538-6CB0-512F-6817CC7DCD62}"/>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62F00762-B826-4691-EFC7-2C26C90F92F0}"/>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BCA6A388-8403-CAE5-A0F2-10C174AEFAB5}"/>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3" name="TextBox 12">
            <a:extLst>
              <a:ext uri="{FF2B5EF4-FFF2-40B4-BE49-F238E27FC236}">
                <a16:creationId xmlns:a16="http://schemas.microsoft.com/office/drawing/2014/main" id="{0A0FD897-7E6F-6556-0E98-0BBEC4A35E29}"/>
              </a:ext>
            </a:extLst>
          </p:cNvPr>
          <p:cNvSpPr txBox="1"/>
          <p:nvPr/>
        </p:nvSpPr>
        <p:spPr>
          <a:xfrm>
            <a:off x="4182676" y="1252794"/>
            <a:ext cx="9144000" cy="821700"/>
          </a:xfrm>
          <a:prstGeom prst="rect">
            <a:avLst/>
          </a:prstGeom>
          <a:noFill/>
        </p:spPr>
        <p:txBody>
          <a:bodyPr wrap="square">
            <a:spAutoFit/>
          </a:bodyPr>
          <a:lstStyle/>
          <a:p>
            <a:pPr marL="635" indent="-1905" algn="ctr">
              <a:lnSpc>
                <a:spcPct val="115000"/>
              </a:lnSpc>
              <a:spcAft>
                <a:spcPts val="1000"/>
              </a:spcAft>
              <a:buNone/>
            </a:pPr>
            <a:r>
              <a:rPr lang="en-IN" sz="4400" b="1" u="sng" dirty="0">
                <a:effectLst/>
                <a:latin typeface="Times New Roman" panose="02020603050405020304" pitchFamily="18" charset="0"/>
                <a:ea typeface="Calibri" panose="020F0502020204030204" pitchFamily="34" charset="0"/>
              </a:rPr>
              <a:t>Burp Suite </a:t>
            </a:r>
            <a:r>
              <a:rPr lang="en-IN" sz="4400" b="1" u="sng" dirty="0">
                <a:latin typeface="Times New Roman" panose="02020603050405020304" pitchFamily="18" charset="0"/>
                <a:ea typeface="Calibri" panose="020F0502020204030204" pitchFamily="34" charset="0"/>
              </a:rPr>
              <a:t>Implementation</a:t>
            </a:r>
            <a:endParaRPr lang="en-IN" sz="2000" u="sng" dirty="0">
              <a:effectLst/>
              <a:latin typeface="Calibri" panose="020F0502020204030204" pitchFamily="34" charset="0"/>
              <a:ea typeface="Calibri" panose="020F0502020204030204" pitchFamily="34" charset="0"/>
            </a:endParaRPr>
          </a:p>
        </p:txBody>
      </p:sp>
      <p:pic>
        <p:nvPicPr>
          <p:cNvPr id="11" name="Picture 10">
            <a:extLst>
              <a:ext uri="{FF2B5EF4-FFF2-40B4-BE49-F238E27FC236}">
                <a16:creationId xmlns:a16="http://schemas.microsoft.com/office/drawing/2014/main" id="{B5484C7D-4235-95A8-CDE5-A58DC01F5E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8252" y="4076699"/>
            <a:ext cx="7906424" cy="4446519"/>
          </a:xfrm>
          <a:prstGeom prst="rect">
            <a:avLst/>
          </a:prstGeom>
          <a:noFill/>
          <a:ln>
            <a:noFill/>
          </a:ln>
        </p:spPr>
      </p:pic>
      <p:pic>
        <p:nvPicPr>
          <p:cNvPr id="15" name="Picture 14">
            <a:extLst>
              <a:ext uri="{FF2B5EF4-FFF2-40B4-BE49-F238E27FC236}">
                <a16:creationId xmlns:a16="http://schemas.microsoft.com/office/drawing/2014/main" id="{D80DBFCC-EC6F-E6E4-9355-EB9EF13B479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829800" y="4076699"/>
            <a:ext cx="8143426" cy="4579807"/>
          </a:xfrm>
          <a:prstGeom prst="rect">
            <a:avLst/>
          </a:prstGeom>
          <a:noFill/>
          <a:ln>
            <a:noFill/>
          </a:ln>
        </p:spPr>
      </p:pic>
    </p:spTree>
    <p:extLst>
      <p:ext uri="{BB962C8B-B14F-4D97-AF65-F5344CB8AC3E}">
        <p14:creationId xmlns:p14="http://schemas.microsoft.com/office/powerpoint/2010/main" val="1764588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4A626-139B-8317-23EC-5FBC0753674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DBD1304-6AD7-B6C4-6B6A-CE81870CD450}"/>
              </a:ext>
            </a:extLst>
          </p:cNvPr>
          <p:cNvSpPr/>
          <p:nvPr/>
        </p:nvSpPr>
        <p:spPr>
          <a:xfrm>
            <a:off x="0" y="124320"/>
            <a:ext cx="18288000" cy="1552575"/>
          </a:xfrm>
          <a:custGeom>
            <a:avLst/>
            <a:gdLst/>
            <a:ahLst/>
            <a:cxnLst/>
            <a:rect l="l" t="t" r="r" b="b"/>
            <a:pathLst>
              <a:path w="18288000" h="1552575">
                <a:moveTo>
                  <a:pt x="0" y="0"/>
                </a:moveTo>
                <a:lnTo>
                  <a:pt x="18288000" y="0"/>
                </a:lnTo>
                <a:lnTo>
                  <a:pt x="18288000" y="1552575"/>
                </a:lnTo>
                <a:lnTo>
                  <a:pt x="0" y="1552575"/>
                </a:lnTo>
                <a:lnTo>
                  <a:pt x="0" y="0"/>
                </a:lnTo>
                <a:close/>
              </a:path>
            </a:pathLst>
          </a:custGeom>
          <a:blipFill>
            <a:blip r:embed="rId3"/>
            <a:stretch>
              <a:fillRect l="-57690" t="-220696" r="-30017" b="-1060898"/>
            </a:stretch>
          </a:blipFill>
        </p:spPr>
        <p:txBody>
          <a:bodyPr/>
          <a:lstStyle/>
          <a:p>
            <a:endParaRPr lang="en-IN"/>
          </a:p>
        </p:txBody>
      </p:sp>
      <p:grpSp>
        <p:nvGrpSpPr>
          <p:cNvPr id="3" name="Group 3">
            <a:extLst>
              <a:ext uri="{FF2B5EF4-FFF2-40B4-BE49-F238E27FC236}">
                <a16:creationId xmlns:a16="http://schemas.microsoft.com/office/drawing/2014/main" id="{BE1C13FA-B2CE-6AC2-5FB0-421C81B27637}"/>
              </a:ext>
            </a:extLst>
          </p:cNvPr>
          <p:cNvGrpSpPr>
            <a:grpSpLocks noChangeAspect="1"/>
          </p:cNvGrpSpPr>
          <p:nvPr/>
        </p:nvGrpSpPr>
        <p:grpSpPr>
          <a:xfrm>
            <a:off x="-63503" y="8879300"/>
            <a:ext cx="18414930" cy="1471193"/>
            <a:chOff x="0" y="0"/>
            <a:chExt cx="18414936" cy="1471193"/>
          </a:xfrm>
        </p:grpSpPr>
        <p:sp>
          <p:nvSpPr>
            <p:cNvPr id="4" name="Freeform 4">
              <a:extLst>
                <a:ext uri="{FF2B5EF4-FFF2-40B4-BE49-F238E27FC236}">
                  <a16:creationId xmlns:a16="http://schemas.microsoft.com/office/drawing/2014/main" id="{DE49B2C4-7077-FB49-D7ED-D64F1D75EF28}"/>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B63934"/>
            </a:solidFill>
          </p:spPr>
          <p:txBody>
            <a:bodyPr/>
            <a:lstStyle/>
            <a:p>
              <a:endParaRPr lang="en-IN"/>
            </a:p>
          </p:txBody>
        </p:sp>
        <p:sp>
          <p:nvSpPr>
            <p:cNvPr id="5" name="Freeform 5">
              <a:extLst>
                <a:ext uri="{FF2B5EF4-FFF2-40B4-BE49-F238E27FC236}">
                  <a16:creationId xmlns:a16="http://schemas.microsoft.com/office/drawing/2014/main" id="{8E977611-9B84-4B8E-4010-BE087ADACC99}"/>
                </a:ext>
              </a:extLst>
            </p:cNvPr>
            <p:cNvSpPr/>
            <p:nvPr/>
          </p:nvSpPr>
          <p:spPr>
            <a:xfrm>
              <a:off x="63500" y="598043"/>
              <a:ext cx="18287873" cy="809625"/>
            </a:xfrm>
            <a:custGeom>
              <a:avLst/>
              <a:gdLst/>
              <a:ahLst/>
              <a:cxnLst/>
              <a:rect l="l" t="t" r="r" b="b"/>
              <a:pathLst>
                <a:path w="18287873" h="809625">
                  <a:moveTo>
                    <a:pt x="0" y="0"/>
                  </a:moveTo>
                  <a:lnTo>
                    <a:pt x="0" y="809625"/>
                  </a:lnTo>
                  <a:lnTo>
                    <a:pt x="18287873" y="809625"/>
                  </a:lnTo>
                  <a:lnTo>
                    <a:pt x="18287873" y="0"/>
                  </a:lnTo>
                  <a:close/>
                </a:path>
              </a:pathLst>
            </a:custGeom>
            <a:solidFill>
              <a:srgbClr val="B63934"/>
            </a:solidFill>
          </p:spPr>
          <p:txBody>
            <a:bodyPr/>
            <a:lstStyle/>
            <a:p>
              <a:endParaRPr lang="en-IN"/>
            </a:p>
          </p:txBody>
        </p:sp>
      </p:grpSp>
      <p:grpSp>
        <p:nvGrpSpPr>
          <p:cNvPr id="6" name="Group 6">
            <a:extLst>
              <a:ext uri="{FF2B5EF4-FFF2-40B4-BE49-F238E27FC236}">
                <a16:creationId xmlns:a16="http://schemas.microsoft.com/office/drawing/2014/main" id="{A430D060-BB2D-DE17-7C10-26ABB7279094}"/>
              </a:ext>
            </a:extLst>
          </p:cNvPr>
          <p:cNvGrpSpPr>
            <a:grpSpLocks noChangeAspect="1"/>
          </p:cNvGrpSpPr>
          <p:nvPr/>
        </p:nvGrpSpPr>
        <p:grpSpPr>
          <a:xfrm>
            <a:off x="0" y="124320"/>
            <a:ext cx="18288000" cy="1551861"/>
            <a:chOff x="0" y="0"/>
            <a:chExt cx="18288000" cy="1551864"/>
          </a:xfrm>
        </p:grpSpPr>
        <p:sp>
          <p:nvSpPr>
            <p:cNvPr id="7" name="Freeform 7">
              <a:extLst>
                <a:ext uri="{FF2B5EF4-FFF2-40B4-BE49-F238E27FC236}">
                  <a16:creationId xmlns:a16="http://schemas.microsoft.com/office/drawing/2014/main" id="{B0C5F968-C8BD-E8C0-7A18-63A346E09A23}"/>
                </a:ext>
              </a:extLst>
            </p:cNvPr>
            <p:cNvSpPr/>
            <p:nvPr/>
          </p:nvSpPr>
          <p:spPr>
            <a:xfrm>
              <a:off x="0" y="0"/>
              <a:ext cx="18288000" cy="1551813"/>
            </a:xfrm>
            <a:custGeom>
              <a:avLst/>
              <a:gdLst/>
              <a:ahLst/>
              <a:cxnLst/>
              <a:rect l="l" t="t" r="r" b="b"/>
              <a:pathLst>
                <a:path w="18288000" h="1551813">
                  <a:moveTo>
                    <a:pt x="0" y="1551813"/>
                  </a:moveTo>
                  <a:lnTo>
                    <a:pt x="18288000" y="1551813"/>
                  </a:lnTo>
                  <a:lnTo>
                    <a:pt x="18288000" y="0"/>
                  </a:lnTo>
                  <a:lnTo>
                    <a:pt x="0" y="0"/>
                  </a:lnTo>
                  <a:close/>
                </a:path>
              </a:pathLst>
            </a:custGeom>
            <a:solidFill>
              <a:srgbClr val="000000">
                <a:alpha val="0"/>
              </a:srgbClr>
            </a:solidFill>
          </p:spPr>
          <p:txBody>
            <a:bodyPr/>
            <a:lstStyle/>
            <a:p>
              <a:endParaRPr lang="en-IN"/>
            </a:p>
          </p:txBody>
        </p:sp>
      </p:grpSp>
      <p:grpSp>
        <p:nvGrpSpPr>
          <p:cNvPr id="8" name="Group 8">
            <a:extLst>
              <a:ext uri="{FF2B5EF4-FFF2-40B4-BE49-F238E27FC236}">
                <a16:creationId xmlns:a16="http://schemas.microsoft.com/office/drawing/2014/main" id="{5AA8AD63-88B5-E110-A9A7-522D956C7959}"/>
              </a:ext>
            </a:extLst>
          </p:cNvPr>
          <p:cNvGrpSpPr>
            <a:grpSpLocks noChangeAspect="1"/>
          </p:cNvGrpSpPr>
          <p:nvPr/>
        </p:nvGrpSpPr>
        <p:grpSpPr>
          <a:xfrm>
            <a:off x="-63503" y="8879300"/>
            <a:ext cx="18414997" cy="1471193"/>
            <a:chOff x="0" y="0"/>
            <a:chExt cx="18415000" cy="1471193"/>
          </a:xfrm>
        </p:grpSpPr>
        <p:sp>
          <p:nvSpPr>
            <p:cNvPr id="9" name="Freeform 9">
              <a:extLst>
                <a:ext uri="{FF2B5EF4-FFF2-40B4-BE49-F238E27FC236}">
                  <a16:creationId xmlns:a16="http://schemas.microsoft.com/office/drawing/2014/main" id="{F311EF20-86ED-391B-DC74-4B2FCA7431B1}"/>
                </a:ext>
              </a:extLst>
            </p:cNvPr>
            <p:cNvSpPr/>
            <p:nvPr/>
          </p:nvSpPr>
          <p:spPr>
            <a:xfrm>
              <a:off x="63500" y="63500"/>
              <a:ext cx="1248664" cy="1344168"/>
            </a:xfrm>
            <a:custGeom>
              <a:avLst/>
              <a:gdLst/>
              <a:ahLst/>
              <a:cxnLst/>
              <a:rect l="l" t="t" r="r" b="b"/>
              <a:pathLst>
                <a:path w="1248664" h="1344168">
                  <a:moveTo>
                    <a:pt x="0" y="0"/>
                  </a:moveTo>
                  <a:lnTo>
                    <a:pt x="0" y="1344168"/>
                  </a:lnTo>
                  <a:lnTo>
                    <a:pt x="1248664" y="1344168"/>
                  </a:lnTo>
                  <a:lnTo>
                    <a:pt x="1248664" y="0"/>
                  </a:lnTo>
                  <a:close/>
                </a:path>
              </a:pathLst>
            </a:custGeom>
            <a:solidFill>
              <a:srgbClr val="000000">
                <a:alpha val="0"/>
              </a:srgbClr>
            </a:solidFill>
          </p:spPr>
          <p:txBody>
            <a:bodyPr/>
            <a:lstStyle/>
            <a:p>
              <a:endParaRPr lang="en-IN"/>
            </a:p>
          </p:txBody>
        </p:sp>
        <p:sp>
          <p:nvSpPr>
            <p:cNvPr id="10" name="Freeform 10">
              <a:extLst>
                <a:ext uri="{FF2B5EF4-FFF2-40B4-BE49-F238E27FC236}">
                  <a16:creationId xmlns:a16="http://schemas.microsoft.com/office/drawing/2014/main" id="{7CB975EE-F418-2A4D-C190-08D4CF7FC496}"/>
                </a:ext>
              </a:extLst>
            </p:cNvPr>
            <p:cNvSpPr/>
            <p:nvPr/>
          </p:nvSpPr>
          <p:spPr>
            <a:xfrm>
              <a:off x="63500" y="598043"/>
              <a:ext cx="18288000" cy="809625"/>
            </a:xfrm>
            <a:custGeom>
              <a:avLst/>
              <a:gdLst/>
              <a:ahLst/>
              <a:cxnLst/>
              <a:rect l="l" t="t" r="r" b="b"/>
              <a:pathLst>
                <a:path w="18288000" h="809625">
                  <a:moveTo>
                    <a:pt x="0" y="0"/>
                  </a:moveTo>
                  <a:lnTo>
                    <a:pt x="0" y="809625"/>
                  </a:lnTo>
                  <a:lnTo>
                    <a:pt x="18288000" y="809625"/>
                  </a:lnTo>
                  <a:lnTo>
                    <a:pt x="18288000" y="0"/>
                  </a:lnTo>
                  <a:close/>
                </a:path>
              </a:pathLst>
            </a:custGeom>
            <a:solidFill>
              <a:srgbClr val="000000">
                <a:alpha val="0"/>
              </a:srgbClr>
            </a:solidFill>
          </p:spPr>
          <p:txBody>
            <a:bodyPr/>
            <a:lstStyle/>
            <a:p>
              <a:endParaRPr lang="en-IN"/>
            </a:p>
          </p:txBody>
        </p:sp>
      </p:grpSp>
      <p:sp>
        <p:nvSpPr>
          <p:cNvPr id="12" name="TextBox 12">
            <a:extLst>
              <a:ext uri="{FF2B5EF4-FFF2-40B4-BE49-F238E27FC236}">
                <a16:creationId xmlns:a16="http://schemas.microsoft.com/office/drawing/2014/main" id="{98599F59-F4C9-3913-C0F2-D27A15425D66}"/>
              </a:ext>
            </a:extLst>
          </p:cNvPr>
          <p:cNvSpPr txBox="1"/>
          <p:nvPr/>
        </p:nvSpPr>
        <p:spPr>
          <a:xfrm>
            <a:off x="1248661" y="2628900"/>
            <a:ext cx="16539109" cy="6687023"/>
          </a:xfrm>
          <a:prstGeom prst="rect">
            <a:avLst/>
          </a:prstGeom>
        </p:spPr>
        <p:txBody>
          <a:bodyPr wrap="square" lIns="0" tIns="0" rIns="0" bIns="0" rtlCol="0" anchor="t">
            <a:spAutoFit/>
          </a:bodyPr>
          <a:lstStyle/>
          <a:p>
            <a:pPr indent="-635">
              <a:lnSpc>
                <a:spcPct val="115000"/>
              </a:lnSpc>
              <a:spcAft>
                <a:spcPts val="1000"/>
              </a:spcAft>
              <a:buNone/>
            </a:pPr>
            <a:r>
              <a:rPr lang="en-IN" sz="2800" dirty="0">
                <a:effectLst/>
                <a:latin typeface="Times New Roman" panose="02020603050405020304" pitchFamily="18" charset="0"/>
                <a:ea typeface="Calibri" panose="020F0502020204030204" pitchFamily="34" charset="0"/>
              </a:rPr>
              <a:t>Burp Suite is a powerful tool for web application security testing, but it does have some limitations, including:</a:t>
            </a:r>
            <a:endParaRPr lang="en-IN" sz="2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2800" b="1" dirty="0">
                <a:effectLst/>
                <a:latin typeface="Times New Roman" panose="02020603050405020304" pitchFamily="18" charset="0"/>
                <a:ea typeface="Calibri" panose="020F0502020204030204" pitchFamily="34" charset="0"/>
              </a:rPr>
              <a:t>Complexity for Beginners</a:t>
            </a:r>
            <a:r>
              <a:rPr lang="en-IN" sz="2800" dirty="0">
                <a:effectLst/>
                <a:latin typeface="Times New Roman" panose="02020603050405020304" pitchFamily="18" charset="0"/>
                <a:ea typeface="Calibri" panose="020F0502020204030204" pitchFamily="34" charset="0"/>
              </a:rPr>
              <a:t>: The tool can be overwhelming for beginners due to its advanced features and options.</a:t>
            </a:r>
            <a:endParaRPr lang="en-IN" sz="2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2800" b="1" dirty="0">
                <a:effectLst/>
                <a:latin typeface="Times New Roman" panose="02020603050405020304" pitchFamily="18" charset="0"/>
                <a:ea typeface="Calibri" panose="020F0502020204030204" pitchFamily="34" charset="0"/>
              </a:rPr>
              <a:t>Performance Issues</a:t>
            </a:r>
            <a:r>
              <a:rPr lang="en-IN" sz="2800" dirty="0">
                <a:effectLst/>
                <a:latin typeface="Times New Roman" panose="02020603050405020304" pitchFamily="18" charset="0"/>
                <a:ea typeface="Calibri" panose="020F0502020204030204" pitchFamily="34" charset="0"/>
              </a:rPr>
              <a:t>: It may become slow or resource-intensive when handling large or complex web applications.</a:t>
            </a:r>
            <a:endParaRPr lang="en-IN" sz="2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2800" b="1" dirty="0">
                <a:effectLst/>
                <a:latin typeface="Times New Roman" panose="02020603050405020304" pitchFamily="18" charset="0"/>
                <a:ea typeface="Calibri" panose="020F0502020204030204" pitchFamily="34" charset="0"/>
              </a:rPr>
              <a:t>Limited Support for Non-HTTP Protocols</a:t>
            </a:r>
            <a:r>
              <a:rPr lang="en-IN" sz="2800" dirty="0">
                <a:effectLst/>
                <a:latin typeface="Times New Roman" panose="02020603050405020304" pitchFamily="18" charset="0"/>
                <a:ea typeface="Calibri" panose="020F0502020204030204" pitchFamily="34" charset="0"/>
              </a:rPr>
              <a:t>: Burp Suite primarily focuses on HTTP/HTTPS and lacks native support for protocols like FTP, SMTP, or WebSocket.</a:t>
            </a:r>
            <a:endParaRPr lang="en-IN" sz="2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2800" b="1" dirty="0">
                <a:effectLst/>
                <a:latin typeface="Times New Roman" panose="02020603050405020304" pitchFamily="18" charset="0"/>
                <a:ea typeface="Calibri" panose="020F0502020204030204" pitchFamily="34" charset="0"/>
              </a:rPr>
              <a:t>Expensive Professional Version</a:t>
            </a:r>
            <a:r>
              <a:rPr lang="en-IN" sz="2800" dirty="0">
                <a:effectLst/>
                <a:latin typeface="Times New Roman" panose="02020603050405020304" pitchFamily="18" charset="0"/>
                <a:ea typeface="Calibri" panose="020F0502020204030204" pitchFamily="34" charset="0"/>
              </a:rPr>
              <a:t>: The free version has limited features, and the Professional version comes with a high price tag.</a:t>
            </a:r>
            <a:endParaRPr lang="en-IN" sz="2800" dirty="0">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rabicPeriod"/>
              <a:tabLst>
                <a:tab pos="457200" algn="l"/>
              </a:tabLst>
            </a:pPr>
            <a:r>
              <a:rPr lang="en-IN" sz="2800" b="1" dirty="0">
                <a:effectLst/>
                <a:latin typeface="Times New Roman" panose="02020603050405020304" pitchFamily="18" charset="0"/>
                <a:ea typeface="Calibri" panose="020F0502020204030204" pitchFamily="34" charset="0"/>
              </a:rPr>
              <a:t>Limited Automation</a:t>
            </a:r>
            <a:r>
              <a:rPr lang="en-IN" sz="2800" dirty="0">
                <a:effectLst/>
                <a:latin typeface="Times New Roman" panose="02020603050405020304" pitchFamily="18" charset="0"/>
                <a:ea typeface="Calibri" panose="020F0502020204030204" pitchFamily="34" charset="0"/>
              </a:rPr>
              <a:t>: While it supports automation via APIs, it lacks out-of-the-box automation features compared to other tools.</a:t>
            </a:r>
            <a:endParaRPr lang="en-IN" sz="2800" dirty="0">
              <a:effectLst/>
              <a:latin typeface="Calibri" panose="020F0502020204030204" pitchFamily="34" charset="0"/>
              <a:ea typeface="Calibri" panose="020F0502020204030204" pitchFamily="34" charset="0"/>
            </a:endParaRPr>
          </a:p>
          <a:p>
            <a:pPr algn="l">
              <a:lnSpc>
                <a:spcPts val="3882"/>
              </a:lnSpc>
            </a:pPr>
            <a:endParaRPr lang="en-US" sz="2772" dirty="0">
              <a:solidFill>
                <a:srgbClr val="000000"/>
              </a:solidFill>
              <a:latin typeface="Canva Sans"/>
              <a:ea typeface="Canva Sans"/>
              <a:cs typeface="Canva Sans"/>
              <a:sym typeface="Canva Sans"/>
            </a:endParaRPr>
          </a:p>
        </p:txBody>
      </p:sp>
      <p:sp>
        <p:nvSpPr>
          <p:cNvPr id="13" name="TextBox 12">
            <a:extLst>
              <a:ext uri="{FF2B5EF4-FFF2-40B4-BE49-F238E27FC236}">
                <a16:creationId xmlns:a16="http://schemas.microsoft.com/office/drawing/2014/main" id="{E494EAA6-6F81-682B-7CA7-67CFA4DD9DAF}"/>
              </a:ext>
            </a:extLst>
          </p:cNvPr>
          <p:cNvSpPr txBox="1"/>
          <p:nvPr/>
        </p:nvSpPr>
        <p:spPr>
          <a:xfrm>
            <a:off x="3810000" y="1276629"/>
            <a:ext cx="9144000" cy="755400"/>
          </a:xfrm>
          <a:prstGeom prst="rect">
            <a:avLst/>
          </a:prstGeom>
          <a:noFill/>
        </p:spPr>
        <p:txBody>
          <a:bodyPr wrap="square">
            <a:spAutoFit/>
          </a:bodyPr>
          <a:lstStyle/>
          <a:p>
            <a:pPr marL="635" indent="-1905" algn="ctr">
              <a:lnSpc>
                <a:spcPct val="115000"/>
              </a:lnSpc>
              <a:spcAft>
                <a:spcPts val="1000"/>
              </a:spcAft>
              <a:buNone/>
            </a:pPr>
            <a:r>
              <a:rPr lang="en-IN" sz="4000" b="1" dirty="0">
                <a:effectLst/>
                <a:latin typeface="Times New Roman" panose="02020603050405020304" pitchFamily="18" charset="0"/>
                <a:ea typeface="Calibri" panose="020F0502020204030204" pitchFamily="34" charset="0"/>
              </a:rPr>
              <a:t>Limitations</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6523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1122</Words>
  <Application>Microsoft Office PowerPoint</Application>
  <PresentationFormat>Custom</PresentationFormat>
  <Paragraphs>62</Paragraphs>
  <Slides>11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Canva Sans Bold</vt:lpstr>
      <vt:lpstr>Arial</vt:lpstr>
      <vt:lpstr>Symbol</vt:lpstr>
      <vt:lpstr>Times New Roman</vt:lpstr>
      <vt:lpstr>Calibri</vt:lpstr>
      <vt:lpstr>Archivo Black</vt:lpstr>
      <vt:lpstr>Aptos</vt:lpstr>
      <vt:lpstr>Archive</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IA-2.pdf</dc:title>
  <dc:creator>Chinmay A</dc:creator>
  <cp:lastModifiedBy>Chinmay Acharya</cp:lastModifiedBy>
  <cp:revision>2</cp:revision>
  <dcterms:created xsi:type="dcterms:W3CDTF">2006-08-16T00:00:00Z</dcterms:created>
  <dcterms:modified xsi:type="dcterms:W3CDTF">2025-04-24T10:44:18Z</dcterms:modified>
  <dc:identifier>DAGk-fAiAkc</dc:identifier>
</cp:coreProperties>
</file>