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58" r:id="rId5"/>
    <p:sldId id="260" r:id="rId6"/>
    <p:sldId id="263" r:id="rId7"/>
    <p:sldId id="280" r:id="rId8"/>
    <p:sldId id="285" r:id="rId9"/>
    <p:sldId id="286" r:id="rId10"/>
    <p:sldId id="262" r:id="rId11"/>
    <p:sldId id="271" r:id="rId12"/>
    <p:sldId id="270" r:id="rId13"/>
    <p:sldId id="287" r:id="rId14"/>
    <p:sldId id="288" r:id="rId15"/>
    <p:sldId id="269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F33F3-FE53-4890-9CBF-21B04E75BE17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7C26D-3B68-4AA9-BBAF-22C027D53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28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7C26D-3B68-4AA9-BBAF-22C027D5300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21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31B1-08DB-4F3D-9822-89A674A157C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712D-1C8E-45D1-8126-C516DC49C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45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31B1-08DB-4F3D-9822-89A674A157C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712D-1C8E-45D1-8126-C516DC49C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92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31B1-08DB-4F3D-9822-89A674A157C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712D-1C8E-45D1-8126-C516DC49C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61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31B1-08DB-4F3D-9822-89A674A157C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712D-1C8E-45D1-8126-C516DC49C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38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31B1-08DB-4F3D-9822-89A674A157C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712D-1C8E-45D1-8126-C516DC49C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88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31B1-08DB-4F3D-9822-89A674A157C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712D-1C8E-45D1-8126-C516DC49C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0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31B1-08DB-4F3D-9822-89A674A157C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712D-1C8E-45D1-8126-C516DC49C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40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31B1-08DB-4F3D-9822-89A674A157C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712D-1C8E-45D1-8126-C516DC49C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90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31B1-08DB-4F3D-9822-89A674A157C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712D-1C8E-45D1-8126-C516DC49C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19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31B1-08DB-4F3D-9822-89A674A157C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712D-1C8E-45D1-8126-C516DC49C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04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31B1-08DB-4F3D-9822-89A674A157C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712D-1C8E-45D1-8126-C516DC49C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4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D31B1-08DB-4F3D-9822-89A674A157C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8712D-1C8E-45D1-8126-C516DC49C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4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738" y="902368"/>
            <a:ext cx="11746523" cy="24238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Calibri Light"/>
                <a:cs typeface="Calibri Light"/>
              </a:rPr>
              <a:t>Thermal Infrared Object Recognition Using YOLOV8 and MGO-CNN for UAV Night Surveillance</a:t>
            </a:r>
            <a:endParaRPr lang="en-US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475" y="4159241"/>
            <a:ext cx="9941169" cy="155012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3500" b="1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Dhruv Dhar, Yashovardhan Pandey and Dr. V. Arulalan</a:t>
            </a:r>
          </a:p>
          <a:p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Department of Computing Technologies</a:t>
            </a:r>
          </a:p>
          <a:p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SRM Institute of Science and Technology, Kattankulathur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https://www.iciot.in/static/media/CtechLogo.1432ad1a04c89a3af7e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930" y="0"/>
            <a:ext cx="2290070" cy="8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iciot.in/static/media/soc-logo.24f9d0525081ac6277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97" y="0"/>
            <a:ext cx="1906056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iciot.in/static/media/srmlogo.ef20ca5b100fef2315d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24263" cy="9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022CD968-C12E-B01C-D9D4-5D7AF26F7783}"/>
              </a:ext>
            </a:extLst>
          </p:cNvPr>
          <p:cNvSpPr txBox="1">
            <a:spLocks/>
          </p:cNvSpPr>
          <p:nvPr/>
        </p:nvSpPr>
        <p:spPr>
          <a:xfrm>
            <a:off x="4744074" y="5750592"/>
            <a:ext cx="2115301" cy="410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4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5068"/>
            <a:ext cx="10515600" cy="801020"/>
          </a:xfrm>
        </p:spPr>
        <p:txBody>
          <a:bodyPr/>
          <a:lstStyle/>
          <a:p>
            <a:r>
              <a:rPr lang="en-IN" b="1">
                <a:ea typeface="Calibri Light"/>
                <a:cs typeface="Calibri Light"/>
              </a:rPr>
              <a:t>Results and Discussion</a:t>
            </a:r>
            <a:endParaRPr lang="en-IN" b="1"/>
          </a:p>
        </p:txBody>
      </p:sp>
      <p:pic>
        <p:nvPicPr>
          <p:cNvPr id="4" name="Picture 3" descr="https://www.iciot.in/static/media/CtechLogo.1432ad1a04c89a3af7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930" y="0"/>
            <a:ext cx="2290070" cy="8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iciot.in/static/media/soc-logo.24f9d0525081ac6277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97" y="0"/>
            <a:ext cx="1906056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iot.in/static/media/srmlogo.ef20ca5b100fef2315d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624263" cy="9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4CE10F-8AE9-D5F0-ECF4-28B25D4BD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Dataset Used:</a:t>
            </a:r>
            <a:endParaRPr lang="en-IN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HIT-UAV Dataset</a:t>
            </a:r>
          </a:p>
          <a:p>
            <a:r>
              <a:rPr lang="en-IN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Contains thermal images from UAVs across diverse locations.</a:t>
            </a:r>
          </a:p>
          <a:p>
            <a:r>
              <a:rPr lang="en-IN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Classes: Person, Bicycle, Car, Other Vehicle.</a:t>
            </a:r>
          </a:p>
          <a:p>
            <a:endParaRPr lang="en-IN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Results Summary:</a:t>
            </a:r>
            <a:endParaRPr lang="en-IN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High </a:t>
            </a:r>
            <a:r>
              <a:rPr lang="en-IN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mAP</a:t>
            </a:r>
            <a:r>
              <a:rPr lang="en-IN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for object detection using YOLOv8.</a:t>
            </a:r>
          </a:p>
          <a:p>
            <a:r>
              <a:rPr lang="en-IN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Improved classification metrics (accuracy, F1-score) with MGO-CNN.</a:t>
            </a:r>
          </a:p>
          <a:p>
            <a:r>
              <a:rPr lang="en-IN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Average inference time suitable for real-time deployment.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6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5068"/>
            <a:ext cx="10515600" cy="801020"/>
          </a:xfrm>
        </p:spPr>
        <p:txBody>
          <a:bodyPr/>
          <a:lstStyle/>
          <a:p>
            <a:r>
              <a:rPr lang="en-IN" dirty="0"/>
              <a:t>Performance analysis graph</a:t>
            </a:r>
          </a:p>
        </p:txBody>
      </p:sp>
      <p:pic>
        <p:nvPicPr>
          <p:cNvPr id="7" name="Content Placeholder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6F160675-F79C-391E-35EE-8876CA239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475" y="1924844"/>
            <a:ext cx="6877050" cy="4152900"/>
          </a:xfrm>
        </p:spPr>
      </p:pic>
      <p:pic>
        <p:nvPicPr>
          <p:cNvPr id="4" name="Picture 3" descr="https://www.iciot.in/static/media/CtechLogo.1432ad1a04c89a3af7e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930" y="0"/>
            <a:ext cx="2290070" cy="8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iciot.in/static/media/soc-logo.24f9d0525081ac6277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97" y="0"/>
            <a:ext cx="1906056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iot.in/static/media/srmlogo.ef20ca5b100fef2315d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624263" cy="9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60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5068"/>
            <a:ext cx="10515600" cy="801020"/>
          </a:xfrm>
        </p:spPr>
        <p:txBody>
          <a:bodyPr/>
          <a:lstStyle/>
          <a:p>
            <a:r>
              <a:rPr lang="en-IN" dirty="0"/>
              <a:t>Confusion matrix</a:t>
            </a:r>
          </a:p>
        </p:txBody>
      </p:sp>
      <p:pic>
        <p:nvPicPr>
          <p:cNvPr id="7" name="Content Placeholder 6" descr="A blue squares with numbers&#10;&#10;AI-generated content may be incorrect.">
            <a:extLst>
              <a:ext uri="{FF2B5EF4-FFF2-40B4-BE49-F238E27FC236}">
                <a16:creationId xmlns:a16="http://schemas.microsoft.com/office/drawing/2014/main" id="{29506215-0B96-2EE4-0269-77EE59B41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158" y="1825625"/>
            <a:ext cx="5719683" cy="4351338"/>
          </a:xfrm>
        </p:spPr>
      </p:pic>
      <p:pic>
        <p:nvPicPr>
          <p:cNvPr id="4" name="Picture 3" descr="https://www.iciot.in/static/media/CtechLogo.1432ad1a04c89a3af7e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930" y="0"/>
            <a:ext cx="2290070" cy="8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iciot.in/static/media/soc-logo.24f9d0525081ac6277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97" y="0"/>
            <a:ext cx="1906056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iot.in/static/media/srmlogo.ef20ca5b100fef2315d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624263" cy="9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927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414B2-F07F-4E3E-6132-64B3F99D4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8D11-0E19-EBEF-1425-FAB90D16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5068"/>
            <a:ext cx="10515600" cy="801020"/>
          </a:xfrm>
        </p:spPr>
        <p:txBody>
          <a:bodyPr/>
          <a:lstStyle/>
          <a:p>
            <a:r>
              <a:rPr lang="en-IN" dirty="0"/>
              <a:t>Object detection - CAR</a:t>
            </a:r>
          </a:p>
        </p:txBody>
      </p:sp>
      <p:pic>
        <p:nvPicPr>
          <p:cNvPr id="4" name="Picture 3" descr="https://www.iciot.in/static/media/CtechLogo.1432ad1a04c89a3af7ea.png">
            <a:extLst>
              <a:ext uri="{FF2B5EF4-FFF2-40B4-BE49-F238E27FC236}">
                <a16:creationId xmlns:a16="http://schemas.microsoft.com/office/drawing/2014/main" id="{353E9379-7BD0-6585-F0FA-250A221C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930" y="0"/>
            <a:ext cx="2290070" cy="8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iciot.in/static/media/soc-logo.24f9d0525081ac627750.png">
            <a:extLst>
              <a:ext uri="{FF2B5EF4-FFF2-40B4-BE49-F238E27FC236}">
                <a16:creationId xmlns:a16="http://schemas.microsoft.com/office/drawing/2014/main" id="{1DB95E54-2515-8810-6D43-6DCEB634C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97" y="0"/>
            <a:ext cx="1906056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iot.in/static/media/srmlogo.ef20ca5b100fef2315d8.png">
            <a:extLst>
              <a:ext uri="{FF2B5EF4-FFF2-40B4-BE49-F238E27FC236}">
                <a16:creationId xmlns:a16="http://schemas.microsoft.com/office/drawing/2014/main" id="{F47AB143-A8D7-CAE2-0CA6-952291AEF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624263" cy="9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4EBF73-36D7-920C-64E3-04D4AFA7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C0A2F4-50A1-6900-6B5D-BCB993769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131" y="1776234"/>
            <a:ext cx="4864100" cy="322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59403D-62FE-CE54-DCCE-4DEDA089D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50" y="1765479"/>
            <a:ext cx="4864100" cy="322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544915-B3CE-5FEE-52DA-D293D00CDCE0}"/>
              </a:ext>
            </a:extLst>
          </p:cNvPr>
          <p:cNvSpPr txBox="1"/>
          <p:nvPr/>
        </p:nvSpPr>
        <p:spPr>
          <a:xfrm>
            <a:off x="1993900" y="5308600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thermal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CDA18-188C-6C9A-006F-7242D3132AD2}"/>
              </a:ext>
            </a:extLst>
          </p:cNvPr>
          <p:cNvSpPr txBox="1"/>
          <p:nvPr/>
        </p:nvSpPr>
        <p:spPr>
          <a:xfrm>
            <a:off x="7467602" y="5214789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Detected objects</a:t>
            </a:r>
          </a:p>
        </p:txBody>
      </p:sp>
    </p:spTree>
    <p:extLst>
      <p:ext uri="{BB962C8B-B14F-4D97-AF65-F5344CB8AC3E}">
        <p14:creationId xmlns:p14="http://schemas.microsoft.com/office/powerpoint/2010/main" val="366018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8F861-6425-4726-7219-A63922F05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FA30-B852-93B0-6FB1-F3A6D157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5068"/>
            <a:ext cx="10515600" cy="801020"/>
          </a:xfrm>
        </p:spPr>
        <p:txBody>
          <a:bodyPr/>
          <a:lstStyle/>
          <a:p>
            <a:r>
              <a:rPr lang="en-IN" dirty="0"/>
              <a:t>Object detection - Person</a:t>
            </a:r>
          </a:p>
        </p:txBody>
      </p:sp>
      <p:pic>
        <p:nvPicPr>
          <p:cNvPr id="4" name="Picture 3" descr="https://www.iciot.in/static/media/CtechLogo.1432ad1a04c89a3af7ea.png">
            <a:extLst>
              <a:ext uri="{FF2B5EF4-FFF2-40B4-BE49-F238E27FC236}">
                <a16:creationId xmlns:a16="http://schemas.microsoft.com/office/drawing/2014/main" id="{E578DA38-5022-9CDA-F5E9-6E9AEF8E0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930" y="0"/>
            <a:ext cx="2290070" cy="8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iciot.in/static/media/soc-logo.24f9d0525081ac627750.png">
            <a:extLst>
              <a:ext uri="{FF2B5EF4-FFF2-40B4-BE49-F238E27FC236}">
                <a16:creationId xmlns:a16="http://schemas.microsoft.com/office/drawing/2014/main" id="{8F257F23-9C56-E97F-8CD6-AF135C999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97" y="0"/>
            <a:ext cx="1906056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iot.in/static/media/srmlogo.ef20ca5b100fef2315d8.png">
            <a:extLst>
              <a:ext uri="{FF2B5EF4-FFF2-40B4-BE49-F238E27FC236}">
                <a16:creationId xmlns:a16="http://schemas.microsoft.com/office/drawing/2014/main" id="{A05DEA07-6DDB-A595-FAEB-E585EDA8B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624263" cy="9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BE27AA-96FB-CBD0-12C0-68D2499841B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0148"/>
          <a:stretch/>
        </p:blipFill>
        <p:spPr>
          <a:xfrm>
            <a:off x="6259065" y="2133600"/>
            <a:ext cx="4787900" cy="33320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7BEF54-3C41-2D0B-FF85-D161601FC3B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0148"/>
          <a:stretch/>
        </p:blipFill>
        <p:spPr>
          <a:xfrm>
            <a:off x="809956" y="2133600"/>
            <a:ext cx="4787384" cy="33316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02F249-BECB-D606-1431-E57663AAEB5D}"/>
              </a:ext>
            </a:extLst>
          </p:cNvPr>
          <p:cNvSpPr txBox="1"/>
          <p:nvPr/>
        </p:nvSpPr>
        <p:spPr>
          <a:xfrm>
            <a:off x="1968500" y="5758266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thermal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340F4-EAD8-CCCF-DBE1-541461D5F2A8}"/>
              </a:ext>
            </a:extLst>
          </p:cNvPr>
          <p:cNvSpPr txBox="1"/>
          <p:nvPr/>
        </p:nvSpPr>
        <p:spPr>
          <a:xfrm>
            <a:off x="7442202" y="5664455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Detected objects</a:t>
            </a:r>
          </a:p>
        </p:txBody>
      </p:sp>
    </p:spTree>
    <p:extLst>
      <p:ext uri="{BB962C8B-B14F-4D97-AF65-F5344CB8AC3E}">
        <p14:creationId xmlns:p14="http://schemas.microsoft.com/office/powerpoint/2010/main" val="55581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5068"/>
            <a:ext cx="10515600" cy="801020"/>
          </a:xfrm>
        </p:spPr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Conclusion &amp; </a:t>
            </a:r>
            <a:r>
              <a:rPr lang="en-IN" b="1" dirty="0">
                <a:ea typeface="Calibri Light"/>
                <a:cs typeface="Calibri"/>
              </a:rPr>
              <a:t>f</a:t>
            </a:r>
            <a:r>
              <a:rPr lang="en-IN" sz="4400" b="1" dirty="0">
                <a:ea typeface="Calibri"/>
                <a:cs typeface="Calibri"/>
              </a:rPr>
              <a:t>uture</a:t>
            </a:r>
            <a:r>
              <a:rPr lang="en-IN" sz="4400" dirty="0">
                <a:ea typeface="Calibri"/>
                <a:cs typeface="Calibri"/>
              </a:rPr>
              <a:t> </a:t>
            </a:r>
            <a:r>
              <a:rPr lang="en-IN" b="1" dirty="0">
                <a:ea typeface="Calibri"/>
                <a:cs typeface="Calibri"/>
              </a:rPr>
              <a:t>w</a:t>
            </a:r>
            <a:r>
              <a:rPr lang="en-IN" sz="4400" b="1" dirty="0">
                <a:ea typeface="Calibri"/>
                <a:cs typeface="Calibri"/>
              </a:rPr>
              <a:t>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094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IN" sz="2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The proposed hybrid framework effectively integrates YOLOv8 for object detection and MGO-CNN for classification, addressing challenges in thermal imagery.</a:t>
            </a:r>
            <a:endParaRPr lang="en-US" sz="2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IN" sz="2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Demonstrated scalability and robustness in real-world surveillance scenarios, particularly night time operations.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IN" sz="2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Contributions to scalable deployment in security-critical areas.</a:t>
            </a:r>
            <a:endParaRPr lang="en-US" sz="2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IN" sz="2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Extend the framework to multi-class object detection with more complex datasets.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IN" sz="2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Explore deployment on edge devices for fully autonomous UAV systems.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https://www.iciot.in/static/media/CtechLogo.1432ad1a04c89a3af7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930" y="0"/>
            <a:ext cx="2290070" cy="8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iciot.in/static/media/soc-logo.24f9d0525081ac6277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97" y="0"/>
            <a:ext cx="1906056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iot.in/static/media/srmlogo.ef20ca5b100fef2315d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624263" cy="9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538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5068"/>
            <a:ext cx="10515600" cy="801020"/>
          </a:xfrm>
        </p:spPr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IN" sz="14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M. R. Ahmed et al., “Survey of UAV Applications in Civilian and Military Domains,” IEEE Access, vol. 8, pp. 179656–179681, 2020. </a:t>
            </a:r>
          </a:p>
          <a:p>
            <a:pPr>
              <a:buFont typeface="Arial"/>
              <a:buChar char="•"/>
            </a:pPr>
            <a:r>
              <a:rPr lang="en-IN" sz="14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M. Gade and F. </a:t>
            </a:r>
            <a:r>
              <a:rPr lang="en-IN" sz="1400" dirty="0" err="1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Melgani</a:t>
            </a:r>
            <a:r>
              <a:rPr lang="en-IN" sz="14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, “Thermal Image Processing for Remote Sensing,” IEEE Trans. </a:t>
            </a:r>
            <a:r>
              <a:rPr lang="en-IN" sz="1400" dirty="0" err="1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Geosci</a:t>
            </a:r>
            <a:r>
              <a:rPr lang="en-IN" sz="14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. Remote Sens., vol. 60, pp. 1–13, 2022. </a:t>
            </a:r>
          </a:p>
          <a:p>
            <a:pPr>
              <a:buFont typeface="Arial"/>
              <a:buChar char="•"/>
            </a:pPr>
            <a:r>
              <a:rPr lang="en-IN" sz="14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G. </a:t>
            </a:r>
            <a:r>
              <a:rPr lang="en-IN" sz="1400" dirty="0" err="1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Jocher</a:t>
            </a:r>
            <a:r>
              <a:rPr lang="en-IN" sz="14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 et al., “YOLO by </a:t>
            </a:r>
            <a:r>
              <a:rPr lang="en-IN" sz="1400" dirty="0" err="1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Ultralytics</a:t>
            </a:r>
            <a:r>
              <a:rPr lang="en-IN" sz="14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,” GitHub Repository, 2023. </a:t>
            </a:r>
          </a:p>
          <a:p>
            <a:pPr>
              <a:buFont typeface="Arial"/>
              <a:buChar char="•"/>
            </a:pPr>
            <a:r>
              <a:rPr lang="en-IN" sz="14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M. S. Kora and M. Kalva, “Mountain Gazelle Optimization Algorithm for Feature Selection in Biomedical Data,” IEEE Access, vol. 9, pp. 102345–102358, 2021. </a:t>
            </a:r>
          </a:p>
          <a:p>
            <a:pPr>
              <a:buFont typeface="Arial"/>
              <a:buChar char="•"/>
            </a:pPr>
            <a:r>
              <a:rPr lang="en-IN" sz="14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A. B. J. </a:t>
            </a:r>
            <a:r>
              <a:rPr lang="en-IN" sz="1400" dirty="0" err="1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Mantau</a:t>
            </a:r>
            <a:r>
              <a:rPr lang="en-IN" sz="14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, “Human Observing for Wide Area Surveillance Using Autonomous Unmanned Aerial Vehicles (UAVs),” </a:t>
            </a:r>
            <a:r>
              <a:rPr lang="en-IN" sz="1400" dirty="0" err="1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Kyutech</a:t>
            </a:r>
            <a:r>
              <a:rPr lang="en-IN" sz="14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 Repository, 2023. </a:t>
            </a:r>
          </a:p>
          <a:p>
            <a:pPr>
              <a:buFont typeface="Arial"/>
              <a:buChar char="•"/>
            </a:pPr>
            <a:r>
              <a:rPr lang="en-IN" sz="14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N. Bilous et al., “Comparison of CNN-Based Architectures for Detection of Different Object Classes,” AI, vol. 5, no. 4, pp. 113–130, 2024. </a:t>
            </a:r>
          </a:p>
          <a:p>
            <a:pPr>
              <a:buFont typeface="Arial"/>
              <a:buChar char="•"/>
            </a:pPr>
            <a:r>
              <a:rPr lang="en-IN" sz="14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B. Ding, Y. Zhang, and S. Ma, “A Lightweight Real-Time Infrared Object Detection Model Based on YOLOv8 for Unmanned Aerial Vehicles,” Drones, vol. 8, no. 9, 2024. </a:t>
            </a:r>
          </a:p>
          <a:p>
            <a:pPr>
              <a:buFont typeface="Arial"/>
              <a:buChar char="•"/>
            </a:pPr>
            <a:r>
              <a:rPr lang="en-IN" sz="14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X. Zhao et al., “G-YOLO: A Lightweight Infrared Aerial Remote Sensing Target Detection Model for UAVs Based on YOLOv8,” Drones, vol. 8, no. 9, 2024. </a:t>
            </a:r>
          </a:p>
          <a:p>
            <a:pPr>
              <a:buFont typeface="Arial"/>
              <a:buChar char="•"/>
            </a:pPr>
            <a:r>
              <a:rPr lang="en-IN" sz="14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K. Teixeira, G. Miguel, H. S. Silva, and F. </a:t>
            </a:r>
            <a:r>
              <a:rPr lang="en-IN" sz="1400" dirty="0" err="1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Madeiro</a:t>
            </a:r>
            <a:r>
              <a:rPr lang="en-IN" sz="14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, “A Survey on Applications of Unmanned Aerial Vehicles Using Machine Learning,” IEEE Access, vol. 11, pp. 114309–114326, 2023. </a:t>
            </a:r>
          </a:p>
          <a:p>
            <a:pPr>
              <a:buFont typeface="Arial"/>
              <a:buChar char="•"/>
            </a:pPr>
            <a:r>
              <a:rPr lang="en-IN" sz="14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M. S. Kora and M. Kalva, “Mountain Gazelle Optimization Algorithm for Feature Selection in Biomedical Data,” IEEE Access, vol. 9, pp. 102345–102358, 2021. </a:t>
            </a:r>
          </a:p>
          <a:p>
            <a:pPr>
              <a:buFont typeface="Arial"/>
              <a:buChar char="•"/>
            </a:pPr>
            <a:r>
              <a:rPr lang="en-IN" sz="14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J. Zhang, Z. Guo, H. Liu, Y. Wang, and X. Sun, “HIT-UAV: A High-Altitude Infrared Thermal Dataset for Unmanned Aerial Vehicle-Based Object Detection,” Scientific Data, vol. 10, no. 1, pp. 1–10, 2023.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https://www.iciot.in/static/media/CtechLogo.1432ad1a04c89a3af7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930" y="0"/>
            <a:ext cx="2290070" cy="8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iciot.in/static/media/soc-logo.24f9d0525081ac6277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97" y="0"/>
            <a:ext cx="1906056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iot.in/static/media/srmlogo.ef20ca5b100fef2315d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624263" cy="9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174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www.iciot.in/static/media/CtechLogo.1432ad1a04c89a3af7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930" y="0"/>
            <a:ext cx="2290070" cy="8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iciot.in/static/media/soc-logo.24f9d0525081ac6277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97" y="0"/>
            <a:ext cx="1906056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iot.in/static/media/srmlogo.ef20ca5b100fef2315d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624263" cy="9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37C58B-EEDF-FA32-FA96-35E7B3194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975" y="1334000"/>
            <a:ext cx="43815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7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7768"/>
            <a:ext cx="10515600" cy="788320"/>
          </a:xfrm>
        </p:spPr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089"/>
            <a:ext cx="10515600" cy="446087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Unmanned Aerial Vehicles (UAVs) are used for real-time night surveillance in critical areas like border zones.</a:t>
            </a:r>
          </a:p>
          <a:p>
            <a:pPr>
              <a:lnSpc>
                <a:spcPct val="20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captures thermal infrared video to operate effectively in low-visibility conditions.</a:t>
            </a:r>
          </a:p>
          <a:p>
            <a:pPr>
              <a:lnSpc>
                <a:spcPct val="20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removes thermal noise from frames to enhance input quality.</a:t>
            </a:r>
          </a:p>
          <a:p>
            <a:pPr>
              <a:lnSpc>
                <a:spcPct val="20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image enhancement module improves contrast and visibility of key features.</a:t>
            </a:r>
          </a:p>
          <a:p>
            <a:pPr>
              <a:lnSpc>
                <a:spcPct val="20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performs object localization by detecting bounding boxes in thermal frames.</a:t>
            </a:r>
          </a:p>
          <a:p>
            <a:pPr>
              <a:lnSpc>
                <a:spcPct val="20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Localized regions are classified using a CNN optimized via Mountain Gazelle Optimization (MGO).</a:t>
            </a:r>
          </a:p>
          <a:p>
            <a:pPr>
              <a:lnSpc>
                <a:spcPct val="20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hybrid system ensures robust human and vehicle detection in nighttime surveillance environments.</a:t>
            </a:r>
          </a:p>
        </p:txBody>
      </p:sp>
      <p:pic>
        <p:nvPicPr>
          <p:cNvPr id="4" name="Picture 3" descr="https://www.iciot.in/static/media/CtechLogo.1432ad1a04c89a3af7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930" y="0"/>
            <a:ext cx="2290070" cy="8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iciot.in/static/media/soc-logo.24f9d0525081ac6277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97" y="0"/>
            <a:ext cx="1906056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iot.in/static/media/srmlogo.ef20ca5b100fef2315d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624263" cy="9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5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5068"/>
            <a:ext cx="10515600" cy="801020"/>
          </a:xfrm>
        </p:spPr>
        <p:txBody>
          <a:bodyPr/>
          <a:lstStyle/>
          <a:p>
            <a:r>
              <a:rPr lang="en-IN" b="1">
                <a:ea typeface="Calibri Light"/>
                <a:cs typeface="Calibri Light"/>
              </a:rPr>
              <a:t>Introduction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Drones equipped with thermal cameras are essential for surveillance in low-light or night-time environments.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imaging captures heat signatures, allowing object detection even in complete darkness.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objects from drone-based thermal images is challenging due to low contrast and noise.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 like YOLO and CNNs help detect and classify objects in thermal video frames.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is widely used in border security, search and rescue, and critical infrastructure monitoring.</a:t>
            </a:r>
          </a:p>
        </p:txBody>
      </p:sp>
      <p:pic>
        <p:nvPicPr>
          <p:cNvPr id="4" name="Picture 3" descr="https://www.iciot.in/static/media/CtechLogo.1432ad1a04c89a3af7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930" y="0"/>
            <a:ext cx="2290070" cy="8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iciot.in/static/media/soc-logo.24f9d0525081ac6277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97" y="0"/>
            <a:ext cx="1906056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iot.in/static/media/srmlogo.ef20ca5b100fef2315d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624263" cy="9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84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5068"/>
            <a:ext cx="10515600" cy="801020"/>
          </a:xfrm>
        </p:spPr>
        <p:txBody>
          <a:bodyPr/>
          <a:lstStyle/>
          <a:p>
            <a:r>
              <a:rPr lang="en-US" b="1"/>
              <a:t>Literature Survey</a:t>
            </a:r>
            <a:endParaRPr lang="en-US" b="1">
              <a:ea typeface="Calibri Light"/>
              <a:cs typeface="Calibri Light"/>
            </a:endParaRPr>
          </a:p>
        </p:txBody>
      </p:sp>
      <p:pic>
        <p:nvPicPr>
          <p:cNvPr id="4" name="Picture 3" descr="https://www.iciot.in/static/media/CtechLogo.1432ad1a04c89a3af7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930" y="0"/>
            <a:ext cx="2290070" cy="8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iciot.in/static/media/soc-logo.24f9d0525081ac6277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97" y="0"/>
            <a:ext cx="1906056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iot.in/static/media/srmlogo.ef20ca5b100fef2315d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624263" cy="9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298D745-9468-A587-7CCE-CB1E65E6F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110115"/>
              </p:ext>
            </p:extLst>
          </p:nvPr>
        </p:nvGraphicFramePr>
        <p:xfrm>
          <a:off x="140678" y="1625548"/>
          <a:ext cx="11791129" cy="521975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96024">
                  <a:extLst>
                    <a:ext uri="{9D8B030D-6E8A-4147-A177-3AD203B41FA5}">
                      <a16:colId xmlns:a16="http://schemas.microsoft.com/office/drawing/2014/main" val="159732097"/>
                    </a:ext>
                  </a:extLst>
                </a:gridCol>
                <a:gridCol w="2609386">
                  <a:extLst>
                    <a:ext uri="{9D8B030D-6E8A-4147-A177-3AD203B41FA5}">
                      <a16:colId xmlns:a16="http://schemas.microsoft.com/office/drawing/2014/main" val="929778813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1338435658"/>
                    </a:ext>
                  </a:extLst>
                </a:gridCol>
                <a:gridCol w="3460433">
                  <a:extLst>
                    <a:ext uri="{9D8B030D-6E8A-4147-A177-3AD203B41FA5}">
                      <a16:colId xmlns:a16="http://schemas.microsoft.com/office/drawing/2014/main" val="4048536164"/>
                    </a:ext>
                  </a:extLst>
                </a:gridCol>
                <a:gridCol w="3609442">
                  <a:extLst>
                    <a:ext uri="{9D8B030D-6E8A-4147-A177-3AD203B41FA5}">
                      <a16:colId xmlns:a16="http://schemas.microsoft.com/office/drawing/2014/main" val="855581366"/>
                    </a:ext>
                  </a:extLst>
                </a:gridCol>
              </a:tblGrid>
              <a:tr h="507538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FF0000"/>
                          </a:solidFill>
                        </a:rPr>
                        <a:t>S. No.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solidFill>
                            <a:srgbClr val="FF0000"/>
                          </a:solidFill>
                        </a:rPr>
                        <a:t>Paper Name</a:t>
                      </a:r>
                      <a:endParaRPr lang="en-IN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FF0000"/>
                          </a:solidFill>
                        </a:rPr>
                        <a:t>Author(s)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FF0000"/>
                          </a:solidFill>
                        </a:rPr>
                        <a:t>Observation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rgbClr val="FF0000"/>
                          </a:solidFill>
                        </a:rPr>
                        <a:t>Limitations 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66437"/>
                  </a:ext>
                </a:extLst>
              </a:tr>
              <a:tr h="1226467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YOLO-based Wide-Area Surveillance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err="1"/>
                        <a:t>Mantau</a:t>
                      </a:r>
                      <a:r>
                        <a:rPr lang="en-IN" sz="1800" dirty="0"/>
                        <a:t> et 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Demonstrated combining deep learning with metaheuristics under low visibility.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Limited focus on real-time constraints; lacks analysis on diverse environmental conditions.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88442"/>
                  </a:ext>
                </a:extLst>
              </a:tr>
              <a:tr h="1032814">
                <a:tc>
                  <a:txBody>
                    <a:bodyPr/>
                    <a:lstStyle/>
                    <a:p>
                      <a:r>
                        <a:rPr lang="en-IN" sz="18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Comparative Analysis of CNN-based Object Detection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Bilous et 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YOLOv5 had better speed; SSD had better localization but both struggled with overlaps.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Overlapping object issues not fully resolved; results dataset-dependent.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918398"/>
                  </a:ext>
                </a:extLst>
              </a:tr>
              <a:tr h="1226467">
                <a:tc>
                  <a:txBody>
                    <a:bodyPr/>
                    <a:lstStyle/>
                    <a:p>
                      <a:r>
                        <a:rPr lang="en-IN" sz="18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G-YOLO for Remote Sensing and UAV-based Infrared Detection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Zhao et 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Highlighted limits in standard classifiers; promoted optimization-driven approaches.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Focused on classification only; detection performance not thoroughly benchmarked.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662190"/>
                  </a:ext>
                </a:extLst>
              </a:tr>
              <a:tr h="1226467">
                <a:tc>
                  <a:txBody>
                    <a:bodyPr/>
                    <a:lstStyle/>
                    <a:p>
                      <a:r>
                        <a:rPr lang="en-IN" sz="18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Integration of PCA with Hybrid Metaheuristic Algorithms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Teixeira et 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Validated nature-inspired algorithms like MGO for improved classification.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PCA may reduce important feature variance; limited evaluation on diverse UAV datasets.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202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41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5068"/>
            <a:ext cx="10515600" cy="801020"/>
          </a:xfrm>
        </p:spPr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Video Capture via UAV: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UAVs capture real-time thermal infrared video in low-visibility environments.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Stage: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noise is removed to improve frame quality and reduce artifacts.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Enhancement: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and visibility of critical features are enhanced for better detection.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using YOLOv8: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detects objects and generates bounding boxes in thermal frames.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Cropping: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object regions are cropped from the frames for classification.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using CNN optimized by MGO: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CNN, optimized via Mountain Gazelle Optimization, classifies the objects accurately.</a:t>
            </a:r>
          </a:p>
        </p:txBody>
      </p:sp>
      <p:pic>
        <p:nvPicPr>
          <p:cNvPr id="4" name="Picture 3" descr="https://www.iciot.in/static/media/CtechLogo.1432ad1a04c89a3af7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930" y="0"/>
            <a:ext cx="2290070" cy="8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iciot.in/static/media/soc-logo.24f9d0525081ac6277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97" y="0"/>
            <a:ext cx="1906056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iot.in/static/media/srmlogo.ef20ca5b100fef2315d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624263" cy="9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60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5068"/>
            <a:ext cx="10515600" cy="801020"/>
          </a:xfrm>
        </p:spPr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Architecture diagram</a:t>
            </a:r>
            <a:endParaRPr lang="en-US" dirty="0"/>
          </a:p>
        </p:txBody>
      </p:sp>
      <p:pic>
        <p:nvPicPr>
          <p:cNvPr id="4" name="Picture 3" descr="https://www.iciot.in/static/media/CtechLogo.1432ad1a04c89a3af7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930" y="0"/>
            <a:ext cx="2290070" cy="8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iciot.in/static/media/soc-logo.24f9d0525081ac6277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97" y="0"/>
            <a:ext cx="1906056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iot.in/static/media/srmlogo.ef20ca5b100fef2315d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624263" cy="9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 descr="A diagram of a diagram&#10;&#10;AI-generated content may be incorrect.">
            <a:extLst>
              <a:ext uri="{FF2B5EF4-FFF2-40B4-BE49-F238E27FC236}">
                <a16:creationId xmlns:a16="http://schemas.microsoft.com/office/drawing/2014/main" id="{9801BFE2-40F4-5B95-C393-BD8A04695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24" y="1723629"/>
            <a:ext cx="10536476" cy="40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1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476A3-80A2-3E15-4CDA-728300F98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A367-B05E-A430-5D6B-09876FC4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35" y="904806"/>
            <a:ext cx="10947400" cy="8010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for Object Localization</a:t>
            </a:r>
          </a:p>
        </p:txBody>
      </p:sp>
      <p:pic>
        <p:nvPicPr>
          <p:cNvPr id="4" name="Picture 3" descr="https://www.iciot.in/static/media/CtechLogo.1432ad1a04c89a3af7ea.png">
            <a:extLst>
              <a:ext uri="{FF2B5EF4-FFF2-40B4-BE49-F238E27FC236}">
                <a16:creationId xmlns:a16="http://schemas.microsoft.com/office/drawing/2014/main" id="{393212EE-7266-C0AB-E7BF-19A1328AB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263" y="126362"/>
            <a:ext cx="2290070" cy="8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iciot.in/static/media/soc-logo.24f9d0525081ac627750.png">
            <a:extLst>
              <a:ext uri="{FF2B5EF4-FFF2-40B4-BE49-F238E27FC236}">
                <a16:creationId xmlns:a16="http://schemas.microsoft.com/office/drawing/2014/main" id="{21BE8FF7-8399-4C38-2723-17838808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97" y="212360"/>
            <a:ext cx="1906056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iot.in/static/media/srmlogo.ef20ca5b100fef2315d8.png">
            <a:extLst>
              <a:ext uri="{FF2B5EF4-FFF2-40B4-BE49-F238E27FC236}">
                <a16:creationId xmlns:a16="http://schemas.microsoft.com/office/drawing/2014/main" id="{314735C5-9F7B-AB10-F45D-417FAD0A0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7" y="122766"/>
            <a:ext cx="1624263" cy="9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FD95F0E-9550-4576-E931-0C1EDAF13E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9535" y="1935697"/>
            <a:ext cx="10947400" cy="4341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Preprocessing: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the input image and resizes it (e.g., 640×640). Normalizes and formats the image for network input.</a:t>
            </a: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(Backbone):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CSPDarknet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backbone to extract spatial features. Captures both low-level and high-level image details.</a:t>
            </a: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Fusion (Neck):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FPN and PANet to fuse multi-scale features. Enhances the model’s ability to localize objects of various sizes.</a:t>
            </a: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Anchor-Free Detection Head: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bounding box coordinates directly without anchor boxes. Outputs object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(x, y), width (w), and height (h).</a:t>
            </a:r>
          </a:p>
        </p:txBody>
      </p:sp>
    </p:spTree>
    <p:extLst>
      <p:ext uri="{BB962C8B-B14F-4D97-AF65-F5344CB8AC3E}">
        <p14:creationId xmlns:p14="http://schemas.microsoft.com/office/powerpoint/2010/main" val="68159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220FE-4C6A-6F7F-BF46-318FE8CED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D41B-35CD-E599-68F5-BC559498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35" y="904806"/>
            <a:ext cx="10947400" cy="8010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for Object Localization -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https://www.iciot.in/static/media/CtechLogo.1432ad1a04c89a3af7ea.png">
            <a:extLst>
              <a:ext uri="{FF2B5EF4-FFF2-40B4-BE49-F238E27FC236}">
                <a16:creationId xmlns:a16="http://schemas.microsoft.com/office/drawing/2014/main" id="{D6D77ACA-AEE8-C86B-1FAD-AA7B3C17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263" y="126362"/>
            <a:ext cx="2290070" cy="8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iciot.in/static/media/soc-logo.24f9d0525081ac627750.png">
            <a:extLst>
              <a:ext uri="{FF2B5EF4-FFF2-40B4-BE49-F238E27FC236}">
                <a16:creationId xmlns:a16="http://schemas.microsoft.com/office/drawing/2014/main" id="{08A57121-4449-3A5D-F65D-1637E7096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97" y="212360"/>
            <a:ext cx="1906056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iot.in/static/media/srmlogo.ef20ca5b100fef2315d8.png">
            <a:extLst>
              <a:ext uri="{FF2B5EF4-FFF2-40B4-BE49-F238E27FC236}">
                <a16:creationId xmlns:a16="http://schemas.microsoft.com/office/drawing/2014/main" id="{54375BAB-B1A3-886E-8CDC-E19A25111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7" y="122766"/>
            <a:ext cx="1624263" cy="9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4A45111-3288-BC92-7B38-D39C413771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9535" y="1811945"/>
            <a:ext cx="10947400" cy="458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Regression: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CIoU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DIoU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 for accurate box prediction. Minimizes spatial and shape differences from ground truth.</a:t>
            </a:r>
          </a:p>
          <a:p>
            <a:pPr>
              <a:lnSpc>
                <a:spcPct val="150000"/>
              </a:lnSpc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Scoring: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 confidence score for each bounding box. Indicates likelihood of object presence at the predicted location.</a:t>
            </a:r>
          </a:p>
          <a:p>
            <a:pPr>
              <a:lnSpc>
                <a:spcPct val="150000"/>
              </a:lnSpc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Non-Maximum Suppression (NMS):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adaptive NMS to remove overlapping boxes. Retains only the most confident and distinct predictions.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Output: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high-precision bounding boxes for localized objects. Suitable for real-time detection in diverse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25615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78761-0451-A2D2-CA02-1218033F4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D749-BEFA-0AB3-397E-9D0AF110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35" y="904806"/>
            <a:ext cx="10947400" cy="8010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Mountain Gazelle Optimization (MGO)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https://www.iciot.in/static/media/CtechLogo.1432ad1a04c89a3af7ea.png">
            <a:extLst>
              <a:ext uri="{FF2B5EF4-FFF2-40B4-BE49-F238E27FC236}">
                <a16:creationId xmlns:a16="http://schemas.microsoft.com/office/drawing/2014/main" id="{7C48CA8F-56E4-98DC-59AC-16384648B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263" y="126362"/>
            <a:ext cx="2290070" cy="8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iciot.in/static/media/soc-logo.24f9d0525081ac627750.png">
            <a:extLst>
              <a:ext uri="{FF2B5EF4-FFF2-40B4-BE49-F238E27FC236}">
                <a16:creationId xmlns:a16="http://schemas.microsoft.com/office/drawing/2014/main" id="{08F5C4EA-E904-FEBA-8E77-D8E0764D7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97" y="212360"/>
            <a:ext cx="1906056" cy="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iot.in/static/media/srmlogo.ef20ca5b100fef2315d8.png">
            <a:extLst>
              <a:ext uri="{FF2B5EF4-FFF2-40B4-BE49-F238E27FC236}">
                <a16:creationId xmlns:a16="http://schemas.microsoft.com/office/drawing/2014/main" id="{AB69DF9D-2FAC-34FD-CAC4-B80BAACBF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7" y="122766"/>
            <a:ext cx="1624263" cy="9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9D7D35D-538A-D9F5-A83C-7D87DF69F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9535" y="1696471"/>
            <a:ext cx="10765365" cy="427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b="1" dirty="0"/>
              <a:t>Input Regions from Detection Stage: </a:t>
            </a:r>
            <a:r>
              <a:rPr lang="en-IN" sz="1600" dirty="0"/>
              <a:t>Cropped object regions from YOLOv8 detection are passed to the CNN for classification.</a:t>
            </a:r>
          </a:p>
          <a:p>
            <a:pPr algn="just">
              <a:lnSpc>
                <a:spcPct val="150000"/>
              </a:lnSpc>
            </a:pPr>
            <a:r>
              <a:rPr lang="en-IN" sz="1600" b="1" dirty="0"/>
              <a:t>CNN Architecture Setup: </a:t>
            </a:r>
            <a:r>
              <a:rPr lang="en-IN" sz="1600" dirty="0"/>
              <a:t>A Convolutional Neural Network (CNN) is built with adjustable layers, filters, and dropout settings.</a:t>
            </a:r>
          </a:p>
          <a:p>
            <a:pPr algn="just">
              <a:lnSpc>
                <a:spcPct val="150000"/>
              </a:lnSpc>
            </a:pPr>
            <a:r>
              <a:rPr lang="en-IN" sz="1600" b="1" dirty="0"/>
              <a:t>Parameter Initialization: </a:t>
            </a:r>
            <a:r>
              <a:rPr lang="en-IN" sz="1600" dirty="0"/>
              <a:t>Initial values for learning rate, filter size, dropout, and layers are randomly generated.</a:t>
            </a:r>
          </a:p>
          <a:p>
            <a:pPr algn="just">
              <a:lnSpc>
                <a:spcPct val="150000"/>
              </a:lnSpc>
            </a:pPr>
            <a:r>
              <a:rPr lang="en-IN" sz="1600" b="1" dirty="0"/>
              <a:t>MGO Optimization Begins: </a:t>
            </a:r>
            <a:r>
              <a:rPr lang="en-IN" sz="1600" dirty="0"/>
              <a:t>Mountain Gazelle Optimization (MGO) initializes a population of candidate CNN configurations.</a:t>
            </a:r>
          </a:p>
          <a:p>
            <a:pPr algn="just">
              <a:lnSpc>
                <a:spcPct val="150000"/>
              </a:lnSpc>
            </a:pPr>
            <a:r>
              <a:rPr lang="en-IN" sz="1600" b="1" dirty="0"/>
              <a:t>Fitness Evaluation: </a:t>
            </a:r>
            <a:r>
              <a:rPr lang="en-IN" sz="1600" dirty="0"/>
              <a:t>Each CNN is trained and evaluated based on classification accuracy to determine fitness.</a:t>
            </a:r>
          </a:p>
          <a:p>
            <a:pPr algn="just">
              <a:lnSpc>
                <a:spcPct val="150000"/>
              </a:lnSpc>
            </a:pPr>
            <a:r>
              <a:rPr lang="en-IN" sz="1600" b="1" dirty="0"/>
              <a:t>Gazelle </a:t>
            </a:r>
            <a:r>
              <a:rPr lang="en-IN" sz="1600" b="1" dirty="0" err="1"/>
              <a:t>Behavior</a:t>
            </a:r>
            <a:r>
              <a:rPr lang="en-IN" sz="1600" b="1" dirty="0"/>
              <a:t> Simulation: </a:t>
            </a:r>
            <a:r>
              <a:rPr lang="en-IN" sz="1600" dirty="0"/>
              <a:t>MGO updates parameters by simulating gazelle social </a:t>
            </a:r>
            <a:r>
              <a:rPr lang="en-IN" sz="1600" dirty="0" err="1"/>
              <a:t>behavior</a:t>
            </a:r>
            <a:r>
              <a:rPr lang="en-IN" sz="1600" dirty="0"/>
              <a:t>, balancing exploration and exploitation.</a:t>
            </a:r>
          </a:p>
          <a:p>
            <a:pPr algn="just">
              <a:lnSpc>
                <a:spcPct val="150000"/>
              </a:lnSpc>
            </a:pPr>
            <a:r>
              <a:rPr lang="en-IN" sz="1600" b="1" dirty="0"/>
              <a:t>Best Model Selection: </a:t>
            </a:r>
            <a:r>
              <a:rPr lang="en-IN" sz="1600" dirty="0"/>
              <a:t>The configuration with the highest classification performance is selected as the final CNN model.</a:t>
            </a:r>
          </a:p>
          <a:p>
            <a:pPr algn="just">
              <a:lnSpc>
                <a:spcPct val="150000"/>
              </a:lnSpc>
            </a:pPr>
            <a:r>
              <a:rPr lang="en-IN" sz="1600" b="1" dirty="0"/>
              <a:t>Final Object Classification: </a:t>
            </a:r>
            <a:r>
              <a:rPr lang="en-IN" sz="1600" dirty="0"/>
              <a:t>The optimized CNN accurately classifies objects (e.g., person, car, truck) from thermal UAV frames.</a:t>
            </a:r>
          </a:p>
        </p:txBody>
      </p:sp>
    </p:spTree>
    <p:extLst>
      <p:ext uri="{BB962C8B-B14F-4D97-AF65-F5344CB8AC3E}">
        <p14:creationId xmlns:p14="http://schemas.microsoft.com/office/powerpoint/2010/main" val="391017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1380</Words>
  <Application>Microsoft Office PowerPoint</Application>
  <PresentationFormat>Widescreen</PresentationFormat>
  <Paragraphs>108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Thermal Infrared Object Recognition Using YOLOV8 and MGO-CNN for UAV Night Surveillance</vt:lpstr>
      <vt:lpstr>Abstract</vt:lpstr>
      <vt:lpstr>Introduction</vt:lpstr>
      <vt:lpstr>Literature Survey</vt:lpstr>
      <vt:lpstr>Proposed system</vt:lpstr>
      <vt:lpstr>Architecture diagram</vt:lpstr>
      <vt:lpstr>YOLOv8 for Object Localization</vt:lpstr>
      <vt:lpstr>YOLOv8 for Object Localization -contd</vt:lpstr>
      <vt:lpstr>Mountain Gazelle Optimization (MGO)</vt:lpstr>
      <vt:lpstr>Results and Discussion</vt:lpstr>
      <vt:lpstr>Performance analysis graph</vt:lpstr>
      <vt:lpstr>Confusion matrix</vt:lpstr>
      <vt:lpstr>Object detection - CAR</vt:lpstr>
      <vt:lpstr>Object detection - Person</vt:lpstr>
      <vt:lpstr>Conclusion &amp; 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paper</dc:title>
  <dc:creator>Babu</dc:creator>
  <cp:lastModifiedBy>DHRUV DHAR (RA2111003011108)</cp:lastModifiedBy>
  <cp:revision>596</cp:revision>
  <dcterms:created xsi:type="dcterms:W3CDTF">2023-04-17T03:16:52Z</dcterms:created>
  <dcterms:modified xsi:type="dcterms:W3CDTF">2025-05-11T16:09:58Z</dcterms:modified>
</cp:coreProperties>
</file>