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95" r:id="rId2"/>
  </p:sldMasterIdLst>
  <p:notesMasterIdLst>
    <p:notesMasterId r:id="rId10"/>
  </p:notesMasterIdLst>
  <p:sldIdLst>
    <p:sldId id="272" r:id="rId3"/>
    <p:sldId id="276" r:id="rId4"/>
    <p:sldId id="292" r:id="rId5"/>
    <p:sldId id="291" r:id="rId6"/>
    <p:sldId id="293" r:id="rId7"/>
    <p:sldId id="278" r:id="rId8"/>
    <p:sldId id="27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5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A54E78-B78F-4B2A-9F25-A66AE116361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26A291-2419-4333-B2BD-82D1C6D2BCC2}">
      <dgm:prSet phldrT="[Text]"/>
      <dgm:spPr/>
      <dgm:t>
        <a:bodyPr/>
        <a:lstStyle/>
        <a:p>
          <a:r>
            <a:rPr lang="en-US" dirty="0" smtClean="0"/>
            <a:t>New VN/Tunnel Binding</a:t>
          </a:r>
          <a:endParaRPr lang="en-US" dirty="0"/>
        </a:p>
      </dgm:t>
    </dgm:pt>
    <dgm:pt modelId="{984632ED-7FA3-4AFA-972D-E6541E1AF30C}" type="parTrans" cxnId="{F70F4889-EB63-433A-82C8-09FAB6AC2010}">
      <dgm:prSet/>
      <dgm:spPr/>
      <dgm:t>
        <a:bodyPr/>
        <a:lstStyle/>
        <a:p>
          <a:endParaRPr lang="en-US"/>
        </a:p>
      </dgm:t>
    </dgm:pt>
    <dgm:pt modelId="{31B9BFDB-4FB4-4EF8-B23C-564D7AE362B9}" type="sibTrans" cxnId="{F70F4889-EB63-433A-82C8-09FAB6AC2010}">
      <dgm:prSet/>
      <dgm:spPr/>
      <dgm:t>
        <a:bodyPr/>
        <a:lstStyle/>
        <a:p>
          <a:endParaRPr lang="en-US"/>
        </a:p>
      </dgm:t>
    </dgm:pt>
    <dgm:pt modelId="{C62552AC-CCBD-49AB-93B4-B6884550AB8A}">
      <dgm:prSet phldrT="[Text]" custT="1"/>
      <dgm:spPr/>
      <dgm:t>
        <a:bodyPr/>
        <a:lstStyle/>
        <a:p>
          <a:r>
            <a:rPr lang="en-US" sz="1600" dirty="0" smtClean="0"/>
            <a:t>Customer could request a VPN service with a new VN/Tunnel not shared with other existing services.</a:t>
          </a:r>
          <a:endParaRPr lang="en-US" sz="1600" dirty="0"/>
        </a:p>
      </dgm:t>
    </dgm:pt>
    <dgm:pt modelId="{5E4B5F99-6980-4DFD-8835-06CE2A2D3916}" type="parTrans" cxnId="{298BD57D-2840-4496-92E1-F831C974A885}">
      <dgm:prSet/>
      <dgm:spPr/>
      <dgm:t>
        <a:bodyPr/>
        <a:lstStyle/>
        <a:p>
          <a:endParaRPr lang="en-US"/>
        </a:p>
      </dgm:t>
    </dgm:pt>
    <dgm:pt modelId="{3976B15E-793D-4B68-B681-E900B184CB78}" type="sibTrans" cxnId="{298BD57D-2840-4496-92E1-F831C974A885}">
      <dgm:prSet/>
      <dgm:spPr/>
      <dgm:t>
        <a:bodyPr/>
        <a:lstStyle/>
        <a:p>
          <a:endParaRPr lang="en-US"/>
        </a:p>
      </dgm:t>
    </dgm:pt>
    <dgm:pt modelId="{8D6E0C01-0F07-40D4-8EC0-3E975530D025}">
      <dgm:prSet phldrT="[Text]"/>
      <dgm:spPr/>
      <dgm:t>
        <a:bodyPr/>
        <a:lstStyle/>
        <a:p>
          <a:r>
            <a:rPr lang="en-US" dirty="0" smtClean="0"/>
            <a:t>VN/Tunnel Sharing</a:t>
          </a:r>
          <a:endParaRPr lang="en-US" dirty="0"/>
        </a:p>
      </dgm:t>
    </dgm:pt>
    <dgm:pt modelId="{F9C8D73E-3274-42EC-B795-F2AC4F3A4DCD}" type="parTrans" cxnId="{FDC8344B-8E41-4B64-8173-3713A6339A75}">
      <dgm:prSet/>
      <dgm:spPr/>
      <dgm:t>
        <a:bodyPr/>
        <a:lstStyle/>
        <a:p>
          <a:endParaRPr lang="en-US"/>
        </a:p>
      </dgm:t>
    </dgm:pt>
    <dgm:pt modelId="{EA8327D2-0C8E-467B-B4DD-7E3A6CC82A16}" type="sibTrans" cxnId="{FDC8344B-8E41-4B64-8173-3713A6339A75}">
      <dgm:prSet/>
      <dgm:spPr/>
      <dgm:t>
        <a:bodyPr/>
        <a:lstStyle/>
        <a:p>
          <a:endParaRPr lang="en-US"/>
        </a:p>
      </dgm:t>
    </dgm:pt>
    <dgm:pt modelId="{BEFFEE0E-D9FE-4FD6-A971-2A2F66516CA1}">
      <dgm:prSet phldrT="[Text]" custT="1"/>
      <dgm:spPr/>
      <dgm:t>
        <a:bodyPr/>
        <a:lstStyle/>
        <a:p>
          <a:r>
            <a:rPr lang="en-US" sz="1800" dirty="0" smtClean="0"/>
            <a:t>Customer could request a VPN where the tunnels can be shared with other existing VPNs. </a:t>
          </a:r>
          <a:endParaRPr lang="en-US" sz="2400" dirty="0"/>
        </a:p>
      </dgm:t>
    </dgm:pt>
    <dgm:pt modelId="{F2FCEE11-6F94-4646-ABE9-C1D3034BACFC}" type="parTrans" cxnId="{E7787732-490D-4106-987F-225780684164}">
      <dgm:prSet/>
      <dgm:spPr/>
      <dgm:t>
        <a:bodyPr/>
        <a:lstStyle/>
        <a:p>
          <a:endParaRPr lang="en-US"/>
        </a:p>
      </dgm:t>
    </dgm:pt>
    <dgm:pt modelId="{49CDBAB6-3BBB-4139-9A9A-299DB9384840}" type="sibTrans" cxnId="{E7787732-490D-4106-987F-225780684164}">
      <dgm:prSet/>
      <dgm:spPr/>
      <dgm:t>
        <a:bodyPr/>
        <a:lstStyle/>
        <a:p>
          <a:endParaRPr lang="en-US"/>
        </a:p>
      </dgm:t>
    </dgm:pt>
    <dgm:pt modelId="{D1523B34-5E5F-4B30-BBC3-5E2B45CC4C36}">
      <dgm:prSet phldrT="[Text]"/>
      <dgm:spPr/>
      <dgm:t>
        <a:bodyPr/>
        <a:lstStyle/>
        <a:p>
          <a:r>
            <a:rPr lang="en-US" dirty="0" smtClean="0"/>
            <a:t>VN/Tunnel Modify</a:t>
          </a:r>
          <a:endParaRPr lang="en-US" dirty="0"/>
        </a:p>
      </dgm:t>
    </dgm:pt>
    <dgm:pt modelId="{5810266D-6AF1-4B61-AFCA-E3C529736D60}" type="parTrans" cxnId="{959961AA-4681-4D36-9FCE-2B653A7114AD}">
      <dgm:prSet/>
      <dgm:spPr/>
      <dgm:t>
        <a:bodyPr/>
        <a:lstStyle/>
        <a:p>
          <a:endParaRPr lang="en-US"/>
        </a:p>
      </dgm:t>
    </dgm:pt>
    <dgm:pt modelId="{12D23E81-9859-466B-842B-2B4F5D94EDEC}" type="sibTrans" cxnId="{959961AA-4681-4D36-9FCE-2B653A7114AD}">
      <dgm:prSet/>
      <dgm:spPr/>
      <dgm:t>
        <a:bodyPr/>
        <a:lstStyle/>
        <a:p>
          <a:endParaRPr lang="en-US"/>
        </a:p>
      </dgm:t>
    </dgm:pt>
    <dgm:pt modelId="{9BEA5362-D643-4A78-AE66-F560D3C224D2}">
      <dgm:prSet phldrT="[Text]" custT="1"/>
      <dgm:spPr/>
      <dgm:t>
        <a:bodyPr/>
        <a:lstStyle/>
        <a:p>
          <a:r>
            <a:rPr lang="en-US" sz="1800" dirty="0" smtClean="0"/>
            <a:t>This mode allows the modification of the properties of the existing VN/tunnel (e.g., bandwidth) when VN/Tunnel Selection Mode is applied.</a:t>
          </a:r>
          <a:endParaRPr lang="en-US" sz="1800" dirty="0"/>
        </a:p>
      </dgm:t>
    </dgm:pt>
    <dgm:pt modelId="{C3E0FBBC-C8FA-469B-BDD1-B603A709815F}" type="parTrans" cxnId="{9A475CDD-42C0-4D02-BADE-CABD8A32530F}">
      <dgm:prSet/>
      <dgm:spPr/>
      <dgm:t>
        <a:bodyPr/>
        <a:lstStyle/>
        <a:p>
          <a:endParaRPr lang="en-US"/>
        </a:p>
      </dgm:t>
    </dgm:pt>
    <dgm:pt modelId="{EEB60676-0485-4E66-9F14-2A0A2A8CA1BF}" type="sibTrans" cxnId="{9A475CDD-42C0-4D02-BADE-CABD8A32530F}">
      <dgm:prSet/>
      <dgm:spPr/>
      <dgm:t>
        <a:bodyPr/>
        <a:lstStyle/>
        <a:p>
          <a:endParaRPr lang="en-US"/>
        </a:p>
      </dgm:t>
    </dgm:pt>
    <dgm:pt modelId="{3EFE46B3-4700-42C4-A520-D7592126B815}">
      <dgm:prSet phldrT="[Text]" custT="1"/>
      <dgm:spPr/>
      <dgm:t>
        <a:bodyPr/>
        <a:lstStyle/>
        <a:p>
          <a:r>
            <a:rPr lang="en-US" sz="1600" dirty="0" smtClean="0"/>
            <a:t>Hard Isolation with deterministic characteristics</a:t>
          </a:r>
          <a:endParaRPr lang="en-US" sz="1600" dirty="0"/>
        </a:p>
      </dgm:t>
    </dgm:pt>
    <dgm:pt modelId="{1E33F117-42AE-479E-94EB-217633F99646}" type="parTrans" cxnId="{25C3BE69-3582-4329-9F2E-A4529130378C}">
      <dgm:prSet/>
      <dgm:spPr/>
      <dgm:t>
        <a:bodyPr/>
        <a:lstStyle/>
        <a:p>
          <a:endParaRPr lang="en-US"/>
        </a:p>
      </dgm:t>
    </dgm:pt>
    <dgm:pt modelId="{CEA4F4BE-7A0A-4A59-A61A-1239807E9820}" type="sibTrans" cxnId="{25C3BE69-3582-4329-9F2E-A4529130378C}">
      <dgm:prSet/>
      <dgm:spPr/>
      <dgm:t>
        <a:bodyPr/>
        <a:lstStyle/>
        <a:p>
          <a:endParaRPr lang="en-US"/>
        </a:p>
      </dgm:t>
    </dgm:pt>
    <dgm:pt modelId="{F508C58A-F162-4036-9BBB-DC505E533207}">
      <dgm:prSet phldrT="[Text]" custT="1"/>
      <dgm:spPr/>
      <dgm:t>
        <a:bodyPr/>
        <a:lstStyle/>
        <a:p>
          <a:r>
            <a:rPr lang="en-US" sz="1600" dirty="0" smtClean="0"/>
            <a:t>Hard Isolation</a:t>
          </a:r>
          <a:endParaRPr lang="en-US" sz="1600" dirty="0"/>
        </a:p>
      </dgm:t>
    </dgm:pt>
    <dgm:pt modelId="{750AB8FC-E53A-4B80-A05F-3A97BCF6EA73}" type="parTrans" cxnId="{4C81B938-9DF6-4EFD-A930-6FFFFD825CF1}">
      <dgm:prSet/>
      <dgm:spPr/>
      <dgm:t>
        <a:bodyPr/>
        <a:lstStyle/>
        <a:p>
          <a:endParaRPr lang="en-US"/>
        </a:p>
      </dgm:t>
    </dgm:pt>
    <dgm:pt modelId="{4486FD2B-D1B4-4881-BD3B-F725C0129E33}" type="sibTrans" cxnId="{4C81B938-9DF6-4EFD-A930-6FFFFD825CF1}">
      <dgm:prSet/>
      <dgm:spPr/>
      <dgm:t>
        <a:bodyPr/>
        <a:lstStyle/>
        <a:p>
          <a:endParaRPr lang="en-US"/>
        </a:p>
      </dgm:t>
    </dgm:pt>
    <dgm:pt modelId="{270E032D-2EDD-4B27-9472-29662754D400}">
      <dgm:prSet phldrT="[Text]" custT="1"/>
      <dgm:spPr/>
      <dgm:t>
        <a:bodyPr/>
        <a:lstStyle/>
        <a:p>
          <a:r>
            <a:rPr lang="en-US" sz="1600" dirty="0" smtClean="0"/>
            <a:t>Soft Isolation</a:t>
          </a:r>
          <a:endParaRPr lang="en-US" sz="1600" dirty="0"/>
        </a:p>
      </dgm:t>
    </dgm:pt>
    <dgm:pt modelId="{9BE3E401-32D7-4662-95CA-17339EDA3DF7}" type="parTrans" cxnId="{6E9E9C18-7C99-4494-8BA4-272A4041A214}">
      <dgm:prSet/>
      <dgm:spPr/>
      <dgm:t>
        <a:bodyPr/>
        <a:lstStyle/>
        <a:p>
          <a:endParaRPr lang="en-US"/>
        </a:p>
      </dgm:t>
    </dgm:pt>
    <dgm:pt modelId="{E2794E28-39BF-4331-85A5-487D092E68B9}" type="sibTrans" cxnId="{6E9E9C18-7C99-4494-8BA4-272A4041A214}">
      <dgm:prSet/>
      <dgm:spPr/>
      <dgm:t>
        <a:bodyPr/>
        <a:lstStyle/>
        <a:p>
          <a:endParaRPr lang="en-US"/>
        </a:p>
      </dgm:t>
    </dgm:pt>
    <dgm:pt modelId="{322CC117-32F8-49B5-9D22-1E8208D62438}" type="pres">
      <dgm:prSet presAssocID="{F3A54E78-B78F-4B2A-9F25-A66AE116361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F6F5F86-D295-4C0C-B9A6-371138F47B92}" type="pres">
      <dgm:prSet presAssocID="{0226A291-2419-4333-B2BD-82D1C6D2BCC2}" presName="composite" presStyleCnt="0"/>
      <dgm:spPr/>
    </dgm:pt>
    <dgm:pt modelId="{5E16F253-8A41-4DD0-850E-43AE575ADA12}" type="pres">
      <dgm:prSet presAssocID="{0226A291-2419-4333-B2BD-82D1C6D2BCC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013291-A8AC-4ED3-9FF4-E1F0AB05DCFA}" type="pres">
      <dgm:prSet presAssocID="{0226A291-2419-4333-B2BD-82D1C6D2BCC2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A4A834-72F1-45A6-89A8-13B40156D6FE}" type="pres">
      <dgm:prSet presAssocID="{31B9BFDB-4FB4-4EF8-B23C-564D7AE362B9}" presName="space" presStyleCnt="0"/>
      <dgm:spPr/>
    </dgm:pt>
    <dgm:pt modelId="{E4D93C06-DC42-41F0-83BA-9F96ABFD354A}" type="pres">
      <dgm:prSet presAssocID="{8D6E0C01-0F07-40D4-8EC0-3E975530D025}" presName="composite" presStyleCnt="0"/>
      <dgm:spPr/>
    </dgm:pt>
    <dgm:pt modelId="{4ED40C05-EBF1-4CCB-BA71-61A769628C5B}" type="pres">
      <dgm:prSet presAssocID="{8D6E0C01-0F07-40D4-8EC0-3E975530D025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C8FAC0-1236-42E8-AE04-4CE5B45ABF31}" type="pres">
      <dgm:prSet presAssocID="{8D6E0C01-0F07-40D4-8EC0-3E975530D025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F6DEDD-3898-4D22-B92E-6DA03371BF66}" type="pres">
      <dgm:prSet presAssocID="{EA8327D2-0C8E-467B-B4DD-7E3A6CC82A16}" presName="space" presStyleCnt="0"/>
      <dgm:spPr/>
    </dgm:pt>
    <dgm:pt modelId="{B433D3A7-BC96-4313-BE45-2FA3435C4EB5}" type="pres">
      <dgm:prSet presAssocID="{D1523B34-5E5F-4B30-BBC3-5E2B45CC4C36}" presName="composite" presStyleCnt="0"/>
      <dgm:spPr/>
    </dgm:pt>
    <dgm:pt modelId="{D0F32E76-520B-4BD9-B965-0A7574B8B81B}" type="pres">
      <dgm:prSet presAssocID="{D1523B34-5E5F-4B30-BBC3-5E2B45CC4C3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43D309-EAFF-40A3-80C1-07DC7048D7F9}" type="pres">
      <dgm:prSet presAssocID="{D1523B34-5E5F-4B30-BBC3-5E2B45CC4C36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1EDC84-F882-45B2-A6BE-AF87C40D29C8}" type="presOf" srcId="{0226A291-2419-4333-B2BD-82D1C6D2BCC2}" destId="{5E16F253-8A41-4DD0-850E-43AE575ADA12}" srcOrd="0" destOrd="0" presId="urn:microsoft.com/office/officeart/2005/8/layout/hList1"/>
    <dgm:cxn modelId="{F5C6463E-B786-4F8F-83FD-C50AF1C5075D}" type="presOf" srcId="{270E032D-2EDD-4B27-9472-29662754D400}" destId="{79013291-A8AC-4ED3-9FF4-E1F0AB05DCFA}" srcOrd="0" destOrd="3" presId="urn:microsoft.com/office/officeart/2005/8/layout/hList1"/>
    <dgm:cxn modelId="{F70F4889-EB63-433A-82C8-09FAB6AC2010}" srcId="{F3A54E78-B78F-4B2A-9F25-A66AE116361A}" destId="{0226A291-2419-4333-B2BD-82D1C6D2BCC2}" srcOrd="0" destOrd="0" parTransId="{984632ED-7FA3-4AFA-972D-E6541E1AF30C}" sibTransId="{31B9BFDB-4FB4-4EF8-B23C-564D7AE362B9}"/>
    <dgm:cxn modelId="{298BD57D-2840-4496-92E1-F831C974A885}" srcId="{0226A291-2419-4333-B2BD-82D1C6D2BCC2}" destId="{C62552AC-CCBD-49AB-93B4-B6884550AB8A}" srcOrd="0" destOrd="0" parTransId="{5E4B5F99-6980-4DFD-8835-06CE2A2D3916}" sibTransId="{3976B15E-793D-4B68-B681-E900B184CB78}"/>
    <dgm:cxn modelId="{A83B4DA1-CAB9-48A2-9711-C36E1C9D1D3C}" type="presOf" srcId="{3EFE46B3-4700-42C4-A520-D7592126B815}" destId="{79013291-A8AC-4ED3-9FF4-E1F0AB05DCFA}" srcOrd="0" destOrd="1" presId="urn:microsoft.com/office/officeart/2005/8/layout/hList1"/>
    <dgm:cxn modelId="{ACFDCE41-D609-4C49-890A-4EE7C36699C7}" type="presOf" srcId="{F508C58A-F162-4036-9BBB-DC505E533207}" destId="{79013291-A8AC-4ED3-9FF4-E1F0AB05DCFA}" srcOrd="0" destOrd="2" presId="urn:microsoft.com/office/officeart/2005/8/layout/hList1"/>
    <dgm:cxn modelId="{6E9E9C18-7C99-4494-8BA4-272A4041A214}" srcId="{C62552AC-CCBD-49AB-93B4-B6884550AB8A}" destId="{270E032D-2EDD-4B27-9472-29662754D400}" srcOrd="2" destOrd="0" parTransId="{9BE3E401-32D7-4662-95CA-17339EDA3DF7}" sibTransId="{E2794E28-39BF-4331-85A5-487D092E68B9}"/>
    <dgm:cxn modelId="{069F042D-E09F-4012-8864-B1544F868AC1}" type="presOf" srcId="{BEFFEE0E-D9FE-4FD6-A971-2A2F66516CA1}" destId="{3AC8FAC0-1236-42E8-AE04-4CE5B45ABF31}" srcOrd="0" destOrd="0" presId="urn:microsoft.com/office/officeart/2005/8/layout/hList1"/>
    <dgm:cxn modelId="{4C81B938-9DF6-4EFD-A930-6FFFFD825CF1}" srcId="{C62552AC-CCBD-49AB-93B4-B6884550AB8A}" destId="{F508C58A-F162-4036-9BBB-DC505E533207}" srcOrd="1" destOrd="0" parTransId="{750AB8FC-E53A-4B80-A05F-3A97BCF6EA73}" sibTransId="{4486FD2B-D1B4-4881-BD3B-F725C0129E33}"/>
    <dgm:cxn modelId="{A1C2A181-AF67-4784-B824-00F0B90A89B3}" type="presOf" srcId="{9BEA5362-D643-4A78-AE66-F560D3C224D2}" destId="{D943D309-EAFF-40A3-80C1-07DC7048D7F9}" srcOrd="0" destOrd="0" presId="urn:microsoft.com/office/officeart/2005/8/layout/hList1"/>
    <dgm:cxn modelId="{810C70D0-71AC-4641-8DDA-CB195BDE6738}" type="presOf" srcId="{C62552AC-CCBD-49AB-93B4-B6884550AB8A}" destId="{79013291-A8AC-4ED3-9FF4-E1F0AB05DCFA}" srcOrd="0" destOrd="0" presId="urn:microsoft.com/office/officeart/2005/8/layout/hList1"/>
    <dgm:cxn modelId="{9A475CDD-42C0-4D02-BADE-CABD8A32530F}" srcId="{D1523B34-5E5F-4B30-BBC3-5E2B45CC4C36}" destId="{9BEA5362-D643-4A78-AE66-F560D3C224D2}" srcOrd="0" destOrd="0" parTransId="{C3E0FBBC-C8FA-469B-BDD1-B603A709815F}" sibTransId="{EEB60676-0485-4E66-9F14-2A0A2A8CA1BF}"/>
    <dgm:cxn modelId="{E7787732-490D-4106-987F-225780684164}" srcId="{8D6E0C01-0F07-40D4-8EC0-3E975530D025}" destId="{BEFFEE0E-D9FE-4FD6-A971-2A2F66516CA1}" srcOrd="0" destOrd="0" parTransId="{F2FCEE11-6F94-4646-ABE9-C1D3034BACFC}" sibTransId="{49CDBAB6-3BBB-4139-9A9A-299DB9384840}"/>
    <dgm:cxn modelId="{25C3BE69-3582-4329-9F2E-A4529130378C}" srcId="{C62552AC-CCBD-49AB-93B4-B6884550AB8A}" destId="{3EFE46B3-4700-42C4-A520-D7592126B815}" srcOrd="0" destOrd="0" parTransId="{1E33F117-42AE-479E-94EB-217633F99646}" sibTransId="{CEA4F4BE-7A0A-4A59-A61A-1239807E9820}"/>
    <dgm:cxn modelId="{FDC8344B-8E41-4B64-8173-3713A6339A75}" srcId="{F3A54E78-B78F-4B2A-9F25-A66AE116361A}" destId="{8D6E0C01-0F07-40D4-8EC0-3E975530D025}" srcOrd="1" destOrd="0" parTransId="{F9C8D73E-3274-42EC-B795-F2AC4F3A4DCD}" sibTransId="{EA8327D2-0C8E-467B-B4DD-7E3A6CC82A16}"/>
    <dgm:cxn modelId="{AF0AEC15-D62C-4234-B7AF-7BDF7571733F}" type="presOf" srcId="{D1523B34-5E5F-4B30-BBC3-5E2B45CC4C36}" destId="{D0F32E76-520B-4BD9-B965-0A7574B8B81B}" srcOrd="0" destOrd="0" presId="urn:microsoft.com/office/officeart/2005/8/layout/hList1"/>
    <dgm:cxn modelId="{959961AA-4681-4D36-9FCE-2B653A7114AD}" srcId="{F3A54E78-B78F-4B2A-9F25-A66AE116361A}" destId="{D1523B34-5E5F-4B30-BBC3-5E2B45CC4C36}" srcOrd="2" destOrd="0" parTransId="{5810266D-6AF1-4B61-AFCA-E3C529736D60}" sibTransId="{12D23E81-9859-466B-842B-2B4F5D94EDEC}"/>
    <dgm:cxn modelId="{3004D53D-2C17-4B4A-B76C-5C6F5D997B00}" type="presOf" srcId="{8D6E0C01-0F07-40D4-8EC0-3E975530D025}" destId="{4ED40C05-EBF1-4CCB-BA71-61A769628C5B}" srcOrd="0" destOrd="0" presId="urn:microsoft.com/office/officeart/2005/8/layout/hList1"/>
    <dgm:cxn modelId="{1C559C42-2F1A-49BF-8406-DBD393D3934D}" type="presOf" srcId="{F3A54E78-B78F-4B2A-9F25-A66AE116361A}" destId="{322CC117-32F8-49B5-9D22-1E8208D62438}" srcOrd="0" destOrd="0" presId="urn:microsoft.com/office/officeart/2005/8/layout/hList1"/>
    <dgm:cxn modelId="{7685947C-F207-4ECF-BB49-5330FE6C33A3}" type="presParOf" srcId="{322CC117-32F8-49B5-9D22-1E8208D62438}" destId="{6F6F5F86-D295-4C0C-B9A6-371138F47B92}" srcOrd="0" destOrd="0" presId="urn:microsoft.com/office/officeart/2005/8/layout/hList1"/>
    <dgm:cxn modelId="{DF308D2B-FF46-444F-A466-6FAB04EE83AE}" type="presParOf" srcId="{6F6F5F86-D295-4C0C-B9A6-371138F47B92}" destId="{5E16F253-8A41-4DD0-850E-43AE575ADA12}" srcOrd="0" destOrd="0" presId="urn:microsoft.com/office/officeart/2005/8/layout/hList1"/>
    <dgm:cxn modelId="{AA8AD42D-FD46-4267-8B6B-931E6E05405C}" type="presParOf" srcId="{6F6F5F86-D295-4C0C-B9A6-371138F47B92}" destId="{79013291-A8AC-4ED3-9FF4-E1F0AB05DCFA}" srcOrd="1" destOrd="0" presId="urn:microsoft.com/office/officeart/2005/8/layout/hList1"/>
    <dgm:cxn modelId="{FA9F1CB0-EE55-4AD9-BBF1-6531C1DD9645}" type="presParOf" srcId="{322CC117-32F8-49B5-9D22-1E8208D62438}" destId="{ACA4A834-72F1-45A6-89A8-13B40156D6FE}" srcOrd="1" destOrd="0" presId="urn:microsoft.com/office/officeart/2005/8/layout/hList1"/>
    <dgm:cxn modelId="{6B23B39C-48F3-4971-9F25-867D64407718}" type="presParOf" srcId="{322CC117-32F8-49B5-9D22-1E8208D62438}" destId="{E4D93C06-DC42-41F0-83BA-9F96ABFD354A}" srcOrd="2" destOrd="0" presId="urn:microsoft.com/office/officeart/2005/8/layout/hList1"/>
    <dgm:cxn modelId="{B71FC185-F8BC-4B33-9ADF-1D8466FF5F5E}" type="presParOf" srcId="{E4D93C06-DC42-41F0-83BA-9F96ABFD354A}" destId="{4ED40C05-EBF1-4CCB-BA71-61A769628C5B}" srcOrd="0" destOrd="0" presId="urn:microsoft.com/office/officeart/2005/8/layout/hList1"/>
    <dgm:cxn modelId="{5D419B0D-357A-4E3D-A3F0-D194F759F1DD}" type="presParOf" srcId="{E4D93C06-DC42-41F0-83BA-9F96ABFD354A}" destId="{3AC8FAC0-1236-42E8-AE04-4CE5B45ABF31}" srcOrd="1" destOrd="0" presId="urn:microsoft.com/office/officeart/2005/8/layout/hList1"/>
    <dgm:cxn modelId="{E52814CA-916D-4F6E-9DB9-D2E81C5C0A2C}" type="presParOf" srcId="{322CC117-32F8-49B5-9D22-1E8208D62438}" destId="{9FF6DEDD-3898-4D22-B92E-6DA03371BF66}" srcOrd="3" destOrd="0" presId="urn:microsoft.com/office/officeart/2005/8/layout/hList1"/>
    <dgm:cxn modelId="{27850371-9086-4484-8604-93657A6A2E94}" type="presParOf" srcId="{322CC117-32F8-49B5-9D22-1E8208D62438}" destId="{B433D3A7-BC96-4313-BE45-2FA3435C4EB5}" srcOrd="4" destOrd="0" presId="urn:microsoft.com/office/officeart/2005/8/layout/hList1"/>
    <dgm:cxn modelId="{D76F93BC-27BE-48C4-AC1A-01F17D5A44EE}" type="presParOf" srcId="{B433D3A7-BC96-4313-BE45-2FA3435C4EB5}" destId="{D0F32E76-520B-4BD9-B965-0A7574B8B81B}" srcOrd="0" destOrd="0" presId="urn:microsoft.com/office/officeart/2005/8/layout/hList1"/>
    <dgm:cxn modelId="{93BAEC56-513C-4982-813B-DB4263705416}" type="presParOf" srcId="{B433D3A7-BC96-4313-BE45-2FA3435C4EB5}" destId="{D943D309-EAFF-40A3-80C1-07DC7048D7F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6F253-8A41-4DD0-850E-43AE575ADA12}">
      <dsp:nvSpPr>
        <dsp:cNvPr id="0" name=""/>
        <dsp:cNvSpPr/>
      </dsp:nvSpPr>
      <dsp:spPr>
        <a:xfrm>
          <a:off x="3175" y="203395"/>
          <a:ext cx="3095922" cy="11591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New VN/Tunnel Binding</a:t>
          </a:r>
          <a:endParaRPr lang="en-US" sz="3200" kern="1200" dirty="0"/>
        </a:p>
      </dsp:txBody>
      <dsp:txXfrm>
        <a:off x="3175" y="203395"/>
        <a:ext cx="3095922" cy="1159176"/>
      </dsp:txXfrm>
    </dsp:sp>
    <dsp:sp modelId="{79013291-A8AC-4ED3-9FF4-E1F0AB05DCFA}">
      <dsp:nvSpPr>
        <dsp:cNvPr id="0" name=""/>
        <dsp:cNvSpPr/>
      </dsp:nvSpPr>
      <dsp:spPr>
        <a:xfrm>
          <a:off x="3175" y="1362572"/>
          <a:ext cx="3095922" cy="21520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Customer could request a VPN service with a new VN/Tunnel not shared with other existing services.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Hard Isolation with deterministic characteristics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Hard Isolation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Soft Isolation</a:t>
          </a:r>
          <a:endParaRPr lang="en-US" sz="1600" kern="1200" dirty="0"/>
        </a:p>
      </dsp:txBody>
      <dsp:txXfrm>
        <a:off x="3175" y="1362572"/>
        <a:ext cx="3095922" cy="2152080"/>
      </dsp:txXfrm>
    </dsp:sp>
    <dsp:sp modelId="{4ED40C05-EBF1-4CCB-BA71-61A769628C5B}">
      <dsp:nvSpPr>
        <dsp:cNvPr id="0" name=""/>
        <dsp:cNvSpPr/>
      </dsp:nvSpPr>
      <dsp:spPr>
        <a:xfrm>
          <a:off x="3532527" y="203395"/>
          <a:ext cx="3095922" cy="11591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VN/Tunnel Sharing</a:t>
          </a:r>
          <a:endParaRPr lang="en-US" sz="3200" kern="1200" dirty="0"/>
        </a:p>
      </dsp:txBody>
      <dsp:txXfrm>
        <a:off x="3532527" y="203395"/>
        <a:ext cx="3095922" cy="1159176"/>
      </dsp:txXfrm>
    </dsp:sp>
    <dsp:sp modelId="{3AC8FAC0-1236-42E8-AE04-4CE5B45ABF31}">
      <dsp:nvSpPr>
        <dsp:cNvPr id="0" name=""/>
        <dsp:cNvSpPr/>
      </dsp:nvSpPr>
      <dsp:spPr>
        <a:xfrm>
          <a:off x="3532527" y="1362572"/>
          <a:ext cx="3095922" cy="21520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Customer could request a VPN where the tunnels can be shared with other existing VPNs. </a:t>
          </a:r>
          <a:endParaRPr lang="en-US" sz="2400" kern="1200" dirty="0"/>
        </a:p>
      </dsp:txBody>
      <dsp:txXfrm>
        <a:off x="3532527" y="1362572"/>
        <a:ext cx="3095922" cy="2152080"/>
      </dsp:txXfrm>
    </dsp:sp>
    <dsp:sp modelId="{D0F32E76-520B-4BD9-B965-0A7574B8B81B}">
      <dsp:nvSpPr>
        <dsp:cNvPr id="0" name=""/>
        <dsp:cNvSpPr/>
      </dsp:nvSpPr>
      <dsp:spPr>
        <a:xfrm>
          <a:off x="7061879" y="203395"/>
          <a:ext cx="3095922" cy="11591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VN/Tunnel Modify</a:t>
          </a:r>
          <a:endParaRPr lang="en-US" sz="3200" kern="1200" dirty="0"/>
        </a:p>
      </dsp:txBody>
      <dsp:txXfrm>
        <a:off x="7061879" y="203395"/>
        <a:ext cx="3095922" cy="1159176"/>
      </dsp:txXfrm>
    </dsp:sp>
    <dsp:sp modelId="{D943D309-EAFF-40A3-80C1-07DC7048D7F9}">
      <dsp:nvSpPr>
        <dsp:cNvPr id="0" name=""/>
        <dsp:cNvSpPr/>
      </dsp:nvSpPr>
      <dsp:spPr>
        <a:xfrm>
          <a:off x="7061879" y="1362572"/>
          <a:ext cx="3095922" cy="21520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This mode allows the modification of the properties of the existing VN/tunnel (e.g., bandwidth) when VN/Tunnel Selection Mode is applied.</a:t>
          </a:r>
          <a:endParaRPr lang="en-US" sz="1800" kern="1200" dirty="0"/>
        </a:p>
      </dsp:txBody>
      <dsp:txXfrm>
        <a:off x="7061879" y="1362572"/>
        <a:ext cx="3095922" cy="2152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59CDCB1-AE70-48C1-B289-F8A5B10765FA}" type="datetime1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 smtClean="0"/>
              <a:t>TEAS WG, IETF 100 - Singapore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41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A80C-53EB-4158-BC13-AD7998019727}" type="datetime1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100 - Singapore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1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0B175-5A92-47F6-B817-2EB5556C29BD}" type="datetime1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100 - Singapore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3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4716-9B78-4FC6-9F06-693BDB32B3D8}" type="datetime1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100 - Singapore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7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2C5A-3E55-4D3B-8D37-C3A8FF83EAE1}" type="datetime1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100 - Singapore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0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B949C-3AC8-40E8-B5B8-38D3A27F7A29}" type="datetime1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100 - Singapore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0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5C06-84ED-4042-B093-1723D1CE5B09}" type="datetime1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100 - Singapore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A360-ECE0-44FD-82C8-6B33C4E2EECB}" type="datetime1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100 - Singapore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0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D149-BE95-48A5-919C-584E228F90AB}" type="datetime1">
              <a:rPr lang="en-US" smtClean="0"/>
              <a:t>7/10/2018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100 - Singapore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6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4CE7-08C1-4AD9-AAB0-13C2861F1768}" type="datetime1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100 - Singapore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0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FA78659-F199-4B8C-A65D-ADCD95542D62}" type="datetime1">
              <a:rPr lang="en-US" smtClean="0"/>
              <a:t>7/10/2018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 smtClean="0"/>
              <a:t>TEAS WG, IETF 100 - Singapore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64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8B13A341-81A0-49E6-8ED0-58C3C373E2CA}" type="datetime1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smtClean="0"/>
              <a:t>TEAS WG, IETF 100 - Singapore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47845" y="2974284"/>
            <a:ext cx="10468864" cy="1828800"/>
          </a:xfrm>
        </p:spPr>
        <p:txBody>
          <a:bodyPr>
            <a:normAutofit fontScale="90000"/>
          </a:bodyPr>
          <a:lstStyle/>
          <a:p>
            <a:r>
              <a:rPr lang="en-US" b="0" dirty="0"/>
              <a:t>Traffic Engineering and Service Mapping Yang </a:t>
            </a:r>
            <a:r>
              <a:rPr lang="en-US" b="0" dirty="0" smtClean="0"/>
              <a:t>Model</a:t>
            </a:r>
            <a:br>
              <a:rPr lang="en-US" b="0" dirty="0" smtClean="0"/>
            </a:br>
            <a:r>
              <a:rPr lang="en-US" sz="4000" dirty="0" smtClean="0"/>
              <a:t>draft-lee-teas-te-service-mapping-yang-09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2669756"/>
          </a:xfrm>
        </p:spPr>
        <p:txBody>
          <a:bodyPr>
            <a:normAutofit fontScale="32500" lnSpcReduction="20000"/>
          </a:bodyPr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r"/>
            <a:r>
              <a:rPr lang="en-US" sz="5100" dirty="0" smtClean="0"/>
              <a:t>Young Lee, Huawei</a:t>
            </a:r>
          </a:p>
          <a:p>
            <a:pPr algn="r"/>
            <a:r>
              <a:rPr lang="en-US" sz="5100" dirty="0" smtClean="0"/>
              <a:t>Dhruv Dhody, Huawei</a:t>
            </a:r>
          </a:p>
          <a:p>
            <a:pPr algn="r"/>
            <a:r>
              <a:rPr lang="en-US" sz="5100" dirty="0"/>
              <a:t>Daniele </a:t>
            </a:r>
            <a:r>
              <a:rPr lang="en-US" sz="5100" dirty="0" smtClean="0"/>
              <a:t>Ceccarelli</a:t>
            </a:r>
            <a:r>
              <a:rPr lang="en-US" sz="5100" dirty="0"/>
              <a:t>, </a:t>
            </a:r>
            <a:r>
              <a:rPr lang="en-US" sz="5100" dirty="0" smtClean="0"/>
              <a:t>Ericsson</a:t>
            </a:r>
          </a:p>
          <a:p>
            <a:pPr algn="r"/>
            <a:r>
              <a:rPr lang="it-IT" sz="5100" dirty="0"/>
              <a:t>Jeff </a:t>
            </a:r>
            <a:r>
              <a:rPr lang="it-IT" sz="5100" dirty="0" smtClean="0"/>
              <a:t>Tantsura, Nuage Networks</a:t>
            </a:r>
            <a:endParaRPr lang="it-IT" sz="5100" dirty="0"/>
          </a:p>
          <a:p>
            <a:pPr algn="r"/>
            <a:r>
              <a:rPr lang="it-IT" sz="5100" dirty="0" smtClean="0"/>
              <a:t>Giuseppe Fioccola, Telecom Italia</a:t>
            </a:r>
          </a:p>
          <a:p>
            <a:pPr algn="r"/>
            <a:r>
              <a:rPr lang="it-IT" sz="5100" dirty="0" smtClean="0"/>
              <a:t>Qin Wu, Huawei</a:t>
            </a:r>
            <a:endParaRPr lang="it-IT" sz="5100" dirty="0"/>
          </a:p>
        </p:txBody>
      </p:sp>
      <p:sp>
        <p:nvSpPr>
          <p:cNvPr id="2" name="Rectangle 1"/>
          <p:cNvSpPr/>
          <p:nvPr/>
        </p:nvSpPr>
        <p:spPr>
          <a:xfrm>
            <a:off x="4951526" y="6325404"/>
            <a:ext cx="2151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TEAS </a:t>
            </a:r>
            <a:r>
              <a:rPr lang="en-US" dirty="0" smtClean="0"/>
              <a:t>WG @ IETF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TE-Service Mapping </a:t>
            </a:r>
            <a:r>
              <a:rPr lang="en-US" dirty="0" smtClean="0"/>
              <a:t>Model </a:t>
            </a:r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935480"/>
            <a:ext cx="5404022" cy="4389120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role of TE-service Mapping model is to create a </a:t>
            </a:r>
            <a:r>
              <a:rPr lang="en-US" dirty="0" smtClean="0"/>
              <a:t>mapping  relationship between -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Services – L3SM, L2SM, L1CSM, etc.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TE </a:t>
            </a:r>
            <a:r>
              <a:rPr lang="en-US" dirty="0" smtClean="0"/>
              <a:t>topo, TE tunnel </a:t>
            </a:r>
            <a:r>
              <a:rPr lang="en-US" dirty="0" smtClean="0"/>
              <a:t>model </a:t>
            </a:r>
            <a:r>
              <a:rPr lang="en-US" dirty="0" smtClean="0"/>
              <a:t>and the </a:t>
            </a:r>
            <a:r>
              <a:rPr lang="en-US" dirty="0" smtClean="0"/>
              <a:t>ACTN VN 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1" dirty="0" smtClean="0"/>
              <a:t>Update: </a:t>
            </a:r>
            <a:r>
              <a:rPr lang="en-US" i="1" dirty="0" smtClean="0"/>
              <a:t>Generalized </a:t>
            </a:r>
            <a:r>
              <a:rPr lang="en-US" i="1" dirty="0" smtClean="0"/>
              <a:t>it by making the model to have direct mapping to TE-topo and </a:t>
            </a:r>
            <a:r>
              <a:rPr lang="en-US" i="1" dirty="0" smtClean="0"/>
              <a:t>TE-tunnel</a:t>
            </a:r>
            <a:r>
              <a:rPr lang="en-US" i="1" dirty="0"/>
              <a:t> </a:t>
            </a:r>
            <a:r>
              <a:rPr lang="en-US" i="1" dirty="0" smtClean="0"/>
              <a:t>as well! </a:t>
            </a:r>
            <a:endParaRPr lang="en-US" i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This TE-service </a:t>
            </a:r>
            <a:r>
              <a:rPr lang="en-US" dirty="0"/>
              <a:t>mapping model is needed to bind </a:t>
            </a:r>
            <a:r>
              <a:rPr lang="en-US" dirty="0" smtClean="0"/>
              <a:t>L3VPN, L2VPN, L1CSM specific </a:t>
            </a:r>
            <a:r>
              <a:rPr lang="en-US" dirty="0"/>
              <a:t>service model with </a:t>
            </a:r>
            <a:r>
              <a:rPr lang="en-US" dirty="0" smtClean="0"/>
              <a:t>underlying TE-specific </a:t>
            </a:r>
            <a:r>
              <a:rPr lang="en-US" dirty="0"/>
              <a:t>parameters.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This binding will </a:t>
            </a:r>
            <a:r>
              <a:rPr lang="en-US" dirty="0"/>
              <a:t>facilitate a seamless service operation with </a:t>
            </a:r>
            <a:r>
              <a:rPr lang="en-US" dirty="0" smtClean="0"/>
              <a:t>underlay-TE network </a:t>
            </a:r>
            <a:r>
              <a:rPr lang="en-US" dirty="0"/>
              <a:t>visibility. </a:t>
            </a:r>
            <a:endParaRPr lang="en-US" dirty="0" smtClean="0"/>
          </a:p>
        </p:txBody>
      </p:sp>
      <p:sp>
        <p:nvSpPr>
          <p:cNvPr id="41" name="Footer Placeholder 40"/>
          <p:cNvSpPr>
            <a:spLocks noGrp="1"/>
          </p:cNvSpPr>
          <p:nvPr>
            <p:ph type="ftr" sz="quarter" idx="11"/>
          </p:nvPr>
        </p:nvSpPr>
        <p:spPr>
          <a:xfrm>
            <a:off x="6003925" y="6400800"/>
            <a:ext cx="184150" cy="2762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TEAS </a:t>
            </a:r>
            <a:r>
              <a:rPr lang="en-US" dirty="0" smtClean="0"/>
              <a:t>WG @ IETF 102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392557" y="2435628"/>
            <a:ext cx="1425146" cy="5601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L3SM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392557" y="3212033"/>
            <a:ext cx="1425146" cy="5601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L2SM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209001" y="2435627"/>
            <a:ext cx="1425146" cy="2112983"/>
          </a:xfrm>
          <a:prstGeom prst="roundRect">
            <a:avLst/>
          </a:prstGeom>
          <a:ln w="762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TE-Service Mapping Model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0025445" y="2435628"/>
            <a:ext cx="1425146" cy="56017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ACTN VN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0033678" y="3264898"/>
            <a:ext cx="1425146" cy="56017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TE-topology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6" idx="3"/>
          </p:cNvCxnSpPr>
          <p:nvPr/>
        </p:nvCxnSpPr>
        <p:spPr>
          <a:xfrm flipV="1">
            <a:off x="7817703" y="2715714"/>
            <a:ext cx="39129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817703" y="3494005"/>
            <a:ext cx="39129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6392557" y="3988438"/>
            <a:ext cx="1425146" cy="5601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L1CSM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7860068" y="4223874"/>
            <a:ext cx="39129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0033678" y="4103922"/>
            <a:ext cx="1425146" cy="56017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TE-tunnel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9642380" y="3561841"/>
            <a:ext cx="391298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9665240" y="4384008"/>
            <a:ext cx="391298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9451732" y="3212033"/>
            <a:ext cx="756138" cy="1623736"/>
          </a:xfrm>
          <a:prstGeom prst="ellipse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057533" y="4962755"/>
            <a:ext cx="157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Generalization</a:t>
            </a:r>
            <a:endParaRPr lang="en-US" b="1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9634147" y="2715714"/>
            <a:ext cx="39129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2"/>
            <a:endCxn id="10" idx="0"/>
          </p:cNvCxnSpPr>
          <p:nvPr/>
        </p:nvCxnSpPr>
        <p:spPr>
          <a:xfrm>
            <a:off x="10738018" y="2995801"/>
            <a:ext cx="8233" cy="2690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74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discussed since IETF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One TE &amp; Service Mapping YANG module vs.  Three separate augmented L1/2/3 SM models. </a:t>
            </a:r>
          </a:p>
          <a:p>
            <a:r>
              <a:rPr lang="en-US" sz="2000" dirty="0" smtClean="0"/>
              <a:t>WG discussions were in favor of having one TE &amp; Service Mapping model that applied to all L1/2/3 SM models. </a:t>
            </a:r>
            <a:endParaRPr lang="en-US" sz="2000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TEAS </a:t>
            </a:r>
            <a:r>
              <a:rPr lang="en-US" dirty="0" smtClean="0"/>
              <a:t>WG @ IETF 102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36530" y="3349869"/>
            <a:ext cx="1178169" cy="527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CNC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36530" y="4979620"/>
            <a:ext cx="1178169" cy="527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MDSC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725614" y="3877408"/>
            <a:ext cx="0" cy="10934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863860" y="3349869"/>
            <a:ext cx="1178169" cy="527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CNC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852138" y="4979620"/>
            <a:ext cx="1178169" cy="527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MDSC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071945" y="3886200"/>
            <a:ext cx="0" cy="10934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461738" y="3886200"/>
            <a:ext cx="0" cy="10934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863252" y="3886200"/>
            <a:ext cx="0" cy="10934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73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TE-Service Mapping Model Update </a:t>
            </a:r>
            <a:r>
              <a:rPr lang="en-US" dirty="0" smtClean="0"/>
              <a:t>(2)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Reorganized Map Type (for VN/Tunnel </a:t>
            </a:r>
            <a:r>
              <a:rPr lang="en-US" dirty="0"/>
              <a:t>selection </a:t>
            </a:r>
            <a:r>
              <a:rPr lang="en-US" dirty="0" smtClean="0"/>
              <a:t>policy)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TEAS </a:t>
            </a:r>
            <a:r>
              <a:rPr lang="en-US" dirty="0" smtClean="0"/>
              <a:t>WG @ IETF 102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6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5780138"/>
              </p:ext>
            </p:extLst>
          </p:nvPr>
        </p:nvGraphicFramePr>
        <p:xfrm>
          <a:off x="1345222" y="2611315"/>
          <a:ext cx="10160977" cy="3718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420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TE-Service Mapping Model Update </a:t>
            </a:r>
            <a:r>
              <a:rPr lang="en-US" dirty="0" smtClean="0"/>
              <a:t>(3)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Introduced “Availability” for customer to indicate the level of availability. </a:t>
            </a:r>
          </a:p>
          <a:p>
            <a:pPr lvl="1"/>
            <a:r>
              <a:rPr lang="en-US" dirty="0" smtClean="0"/>
              <a:t>99.9999</a:t>
            </a:r>
          </a:p>
          <a:p>
            <a:pPr lvl="1"/>
            <a:r>
              <a:rPr lang="en-US" dirty="0" smtClean="0"/>
              <a:t>99.999</a:t>
            </a:r>
          </a:p>
          <a:p>
            <a:pPr lvl="1"/>
            <a:r>
              <a:rPr lang="en-US" dirty="0" smtClean="0"/>
              <a:t>99.99</a:t>
            </a:r>
          </a:p>
          <a:p>
            <a:pPr lvl="1"/>
            <a:r>
              <a:rPr lang="en-US" dirty="0" smtClean="0"/>
              <a:t>99.9</a:t>
            </a:r>
          </a:p>
          <a:p>
            <a:pPr lvl="1"/>
            <a:r>
              <a:rPr lang="en-US" dirty="0" smtClean="0"/>
              <a:t>99</a:t>
            </a:r>
          </a:p>
          <a:p>
            <a:r>
              <a:rPr lang="en-US" dirty="0" smtClean="0"/>
              <a:t>This needs to be translated into network level protection/reroute level.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TEAS </a:t>
            </a:r>
            <a:r>
              <a:rPr lang="en-US" dirty="0" smtClean="0"/>
              <a:t>WG @ IETF 102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2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Yang Model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4038600" y="6447631"/>
            <a:ext cx="4114800" cy="3651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TEAS </a:t>
            </a:r>
            <a:r>
              <a:rPr lang="en-US" dirty="0" smtClean="0"/>
              <a:t>WG @ IETF 102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33977" y="884363"/>
            <a:ext cx="7404064" cy="563231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module: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-service-mapping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-service-mapping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service-mapping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mapping-list* [map-id]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 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map-id            uint32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 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map-type?         map-type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 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(service)?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   |  +--:(l3vpn)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   |  |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l3vpn-ref?        -&gt; /l3:l3vpn-svc/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vpn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-services/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vpn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-service/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vpn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-id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   |  +--:(l2vpn)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   |  |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l2vpn-ref?        -&gt; /l2:l2vpn-svc/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vpn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-services/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vpn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-service/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vpn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-id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   |  +--:(l1vpn)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   |   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l1vpn-ref?        -&gt; /l1:l1cs/service/service-list/subscriber-l1vc-id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 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)?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      +--:(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actn-vn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      |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-ref?      -&gt; 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vn:actn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-list/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-id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      +--:(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-topo)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      |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-topology-id?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te-types:te-topology-id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      |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abstract-node?    -&gt; 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nw:networks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/network/node/node-id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      +--:(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-tunnel)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       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-tunnel-list*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te:tunnel-ref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site-mapping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mapping-list* [map-id]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map-id         uint32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(service)?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|  +--:(l3vpn)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|  |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l3vpn-ref?     -&gt; /l3:l3vpn-svc/sites/site/site-id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|  +--:(l2vpn)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|  |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l2vpn-ref?     -&gt; /l2:l2vpn-svc/sites/site/site-id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|  +--:(l1vpn)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|   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l1vpn-ref?     -&gt; /l1:l1cs/access/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-list/UNI-ID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)?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+--:(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actn-vn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|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-ref?   -&gt; 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vn:actn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/access-point-list/access-point-id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+--:(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ltp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?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te-types:te-tp-id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10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authors believe that this draft is a good base for WG adoption.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TEAS </a:t>
            </a:r>
            <a:r>
              <a:rPr lang="en-US" dirty="0" smtClean="0"/>
              <a:t>WG @ IETF 102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4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0941A018-FB9B-4401-A32C-7E04526866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3BE57A2-D666-4652-B423-3EEF5C79D9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0</TotalTime>
  <Words>610</Words>
  <Application>Microsoft Office PowerPoint</Application>
  <PresentationFormat>Widescreen</PresentationFormat>
  <Paragraphs>103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Metropolitan</vt:lpstr>
      <vt:lpstr>Traffic Engineering and Service Mapping Yang Model draft-lee-teas-te-service-mapping-yang-09 </vt:lpstr>
      <vt:lpstr>TE-Service Mapping Model Update</vt:lpstr>
      <vt:lpstr>Issues discussed since IETF 101</vt:lpstr>
      <vt:lpstr>TE-Service Mapping Model Update (2) </vt:lpstr>
      <vt:lpstr>TE-Service Mapping Model Update (3) </vt:lpstr>
      <vt:lpstr>Yang Model</vt:lpstr>
      <vt:lpstr>Next Step 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2017-03-23T05:50:46Z</dcterms:created>
  <dcterms:modified xsi:type="dcterms:W3CDTF">2018-07-10T11:20:45Z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TC034606379991</vt:lpwstr>
  </property>
  <property fmtid="{D5CDD505-2E9C-101B-9397-08002B2CF9AE}" pid="3" name="_2015_ms_pID_725343">
    <vt:lpwstr>(3)8YknzvJI32+G/YIU2DXPNRp/YgE3PSebIDvYJnowUIO2RZ+VNR44ysveft/DfInHa3GAHDuj
SFoF2Q8ZxuwIhKGmWJEHSNDmydlX1Ti//yYVuy9Jj+mdjEfWUhe0EAZ6uc+isuqBeg6LWjuw
WwDIhdijLf2VzuVXH+hbYA98RUm+G8TouCbUUtSCAXvUmSk4LJ1ve5GMul7qGexBpfxHGvb/
hrflJWsXAYm1DMW79l</vt:lpwstr>
  </property>
  <property fmtid="{D5CDD505-2E9C-101B-9397-08002B2CF9AE}" pid="4" name="_2015_ms_pID_7253431">
    <vt:lpwstr>IUU4ZEaOheBW9TdhTyAJKpnjwnx83HGYSLdca4qba3acn90nu1FMM8
Tfzmati8xAy5xc7rWA0FjqHjTIq8Lkl9mHg8JSoR+Pca2PNbjOI7wBfXlpH8ytxEN6Ui/Vb8
RgTQXaCXMfIsBtpLRr79/fpO9rLtwU0z7dbG+SIkX1PZZ39jJdkTYbv3UVJKA1KeSHu3tAbs
31djgaStp2NhXVakgyNtFAehFsHPw1TwDmpc</vt:lpwstr>
  </property>
  <property fmtid="{D5CDD505-2E9C-101B-9397-08002B2CF9AE}" pid="5" name="_2015_ms_pID_7253432">
    <vt:lpwstr>ag==</vt:lpwstr>
  </property>
  <property fmtid="{D5CDD505-2E9C-101B-9397-08002B2CF9AE}" pid="6" name="_readonly">
    <vt:lpwstr/>
  </property>
  <property fmtid="{D5CDD505-2E9C-101B-9397-08002B2CF9AE}" pid="7" name="_change">
    <vt:lpwstr/>
  </property>
  <property fmtid="{D5CDD505-2E9C-101B-9397-08002B2CF9AE}" pid="8" name="_full-control">
    <vt:lpwstr/>
  </property>
  <property fmtid="{D5CDD505-2E9C-101B-9397-08002B2CF9AE}" pid="9" name="sflag">
    <vt:lpwstr>1531170098</vt:lpwstr>
  </property>
</Properties>
</file>