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BEF56-4BDC-4AEA-A68D-8C05F522DB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41077-D650-4CEC-BD84-34399B935625}">
      <dgm:prSet phldrT="[Text]"/>
      <dgm:spPr/>
      <dgm:t>
        <a:bodyPr/>
        <a:lstStyle/>
        <a:p>
          <a:r>
            <a:rPr lang="en-US" dirty="0" smtClean="0"/>
            <a:t>Alignment with ACTN framework changes</a:t>
          </a:r>
          <a:endParaRPr lang="en-US" dirty="0"/>
        </a:p>
      </dgm:t>
    </dgm:pt>
    <dgm:pt modelId="{7CA396BE-EF6D-497A-A022-B72135454B00}" type="parTrans" cxnId="{06363D06-3611-4FC6-99B3-A8C0D64AF86B}">
      <dgm:prSet/>
      <dgm:spPr/>
      <dgm:t>
        <a:bodyPr/>
        <a:lstStyle/>
        <a:p>
          <a:endParaRPr lang="en-US"/>
        </a:p>
      </dgm:t>
    </dgm:pt>
    <dgm:pt modelId="{AB94100D-1CD0-444D-B005-665B3E9C6BB8}" type="sibTrans" cxnId="{06363D06-3611-4FC6-99B3-A8C0D64AF86B}">
      <dgm:prSet/>
      <dgm:spPr/>
      <dgm:t>
        <a:bodyPr/>
        <a:lstStyle/>
        <a:p>
          <a:endParaRPr lang="en-US"/>
        </a:p>
      </dgm:t>
    </dgm:pt>
    <dgm:pt modelId="{59863362-CA61-4C39-9B7C-7808097517DB}">
      <dgm:prSet/>
      <dgm:spPr/>
      <dgm:t>
        <a:bodyPr/>
        <a:lstStyle/>
        <a:p>
          <a:r>
            <a:rPr lang="en-US" dirty="0" smtClean="0"/>
            <a:t>Alignment with Association group changes</a:t>
          </a:r>
        </a:p>
      </dgm:t>
    </dgm:pt>
    <dgm:pt modelId="{0265DA04-B909-47B3-AA38-9D648D0028B1}" type="parTrans" cxnId="{89F0106E-F714-4161-8003-BA0DA2D527FE}">
      <dgm:prSet/>
      <dgm:spPr/>
      <dgm:t>
        <a:bodyPr/>
        <a:lstStyle/>
        <a:p>
          <a:endParaRPr lang="en-US"/>
        </a:p>
      </dgm:t>
    </dgm:pt>
    <dgm:pt modelId="{E5C6AD61-404D-4DBF-984E-E8E378F6DFF1}" type="sibTrans" cxnId="{89F0106E-F714-4161-8003-BA0DA2D527FE}">
      <dgm:prSet/>
      <dgm:spPr/>
      <dgm:t>
        <a:bodyPr/>
        <a:lstStyle/>
        <a:p>
          <a:endParaRPr lang="en-US"/>
        </a:p>
      </dgm:t>
    </dgm:pt>
    <dgm:pt modelId="{BD877CF2-7543-41E1-B1E7-9ABE964996FE}">
      <dgm:prSet/>
      <dgm:spPr/>
      <dgm:t>
        <a:bodyPr/>
        <a:lstStyle/>
        <a:p>
          <a:r>
            <a:rPr lang="en-US" smtClean="0"/>
            <a:t>Capability advertisement</a:t>
          </a:r>
          <a:endParaRPr lang="en-US" dirty="0" smtClean="0"/>
        </a:p>
      </dgm:t>
    </dgm:pt>
    <dgm:pt modelId="{E89041E1-BC4E-41CB-B7F7-518C8FD2AE9B}" type="parTrans" cxnId="{D4D1B945-2D70-4952-AF97-7EB2C28EE050}">
      <dgm:prSet/>
      <dgm:spPr/>
      <dgm:t>
        <a:bodyPr/>
        <a:lstStyle/>
        <a:p>
          <a:endParaRPr lang="en-US"/>
        </a:p>
      </dgm:t>
    </dgm:pt>
    <dgm:pt modelId="{C5AACFB0-56B0-4D03-80B3-44BC18CFD94D}" type="sibTrans" cxnId="{D4D1B945-2D70-4952-AF97-7EB2C28EE050}">
      <dgm:prSet/>
      <dgm:spPr/>
      <dgm:t>
        <a:bodyPr/>
        <a:lstStyle/>
        <a:p>
          <a:endParaRPr lang="en-US"/>
        </a:p>
      </dgm:t>
    </dgm:pt>
    <dgm:pt modelId="{EC128574-27DF-41BB-8B8E-45D0E9EAFA2B}">
      <dgm:prSet/>
      <dgm:spPr/>
      <dgm:t>
        <a:bodyPr/>
        <a:lstStyle/>
        <a:p>
          <a:r>
            <a:rPr lang="en-US" smtClean="0"/>
            <a:t>Dynamic Association procedures</a:t>
          </a:r>
          <a:endParaRPr lang="en-US" dirty="0" smtClean="0"/>
        </a:p>
      </dgm:t>
    </dgm:pt>
    <dgm:pt modelId="{8568CF2B-EAF7-4636-BB66-6C67E3337253}" type="parTrans" cxnId="{79DEF2CD-FC9B-4BF5-B8CF-9F0FFED9A80C}">
      <dgm:prSet/>
      <dgm:spPr/>
      <dgm:t>
        <a:bodyPr/>
        <a:lstStyle/>
        <a:p>
          <a:endParaRPr lang="en-US"/>
        </a:p>
      </dgm:t>
    </dgm:pt>
    <dgm:pt modelId="{780D10A7-36F0-469B-AB2A-46C173586B41}" type="sibTrans" cxnId="{79DEF2CD-FC9B-4BF5-B8CF-9F0FFED9A80C}">
      <dgm:prSet/>
      <dgm:spPr/>
      <dgm:t>
        <a:bodyPr/>
        <a:lstStyle/>
        <a:p>
          <a:endParaRPr lang="en-US"/>
        </a:p>
      </dgm:t>
    </dgm:pt>
    <dgm:pt modelId="{FCD4E220-49C6-4BF6-8937-11ECBA401817}">
      <dgm:prSet/>
      <dgm:spPr/>
      <dgm:t>
        <a:bodyPr/>
        <a:lstStyle/>
        <a:p>
          <a:r>
            <a:rPr lang="en-US" smtClean="0"/>
            <a:t>Others</a:t>
          </a:r>
          <a:endParaRPr lang="en-US" dirty="0" smtClean="0"/>
        </a:p>
      </dgm:t>
    </dgm:pt>
    <dgm:pt modelId="{C7E4D440-2EFC-4FEF-AFD2-123750021F2E}" type="parTrans" cxnId="{6D682A4E-210B-4C82-A761-69B8E5F94571}">
      <dgm:prSet/>
      <dgm:spPr/>
      <dgm:t>
        <a:bodyPr/>
        <a:lstStyle/>
        <a:p>
          <a:endParaRPr lang="en-US"/>
        </a:p>
      </dgm:t>
    </dgm:pt>
    <dgm:pt modelId="{2B10D597-1FB6-48C7-9D6F-D5F0EED1B9EF}" type="sibTrans" cxnId="{6D682A4E-210B-4C82-A761-69B8E5F94571}">
      <dgm:prSet/>
      <dgm:spPr/>
      <dgm:t>
        <a:bodyPr/>
        <a:lstStyle/>
        <a:p>
          <a:endParaRPr lang="en-US"/>
        </a:p>
      </dgm:t>
    </dgm:pt>
    <dgm:pt modelId="{0BD07495-A63A-4A9D-881C-D91AA519E530}">
      <dgm:prSet/>
      <dgm:spPr/>
      <dgm:t>
        <a:bodyPr/>
        <a:lstStyle/>
        <a:p>
          <a:r>
            <a:rPr lang="en-US" smtClean="0"/>
            <a:t>Detail specification for the VIRTUAL-NETWORK-TLV</a:t>
          </a:r>
          <a:endParaRPr lang="en-US" dirty="0" smtClean="0"/>
        </a:p>
      </dgm:t>
    </dgm:pt>
    <dgm:pt modelId="{37B67D11-7AFB-4D13-8191-8341AB76A693}" type="parTrans" cxnId="{90D41482-3414-4903-824A-D220A98F1000}">
      <dgm:prSet/>
      <dgm:spPr/>
      <dgm:t>
        <a:bodyPr/>
        <a:lstStyle/>
        <a:p>
          <a:endParaRPr lang="en-US"/>
        </a:p>
      </dgm:t>
    </dgm:pt>
    <dgm:pt modelId="{88B49D76-969D-41B6-AF99-108506947107}" type="sibTrans" cxnId="{90D41482-3414-4903-824A-D220A98F1000}">
      <dgm:prSet/>
      <dgm:spPr/>
      <dgm:t>
        <a:bodyPr/>
        <a:lstStyle/>
        <a:p>
          <a:endParaRPr lang="en-US"/>
        </a:p>
      </dgm:t>
    </dgm:pt>
    <dgm:pt modelId="{38611D76-8928-4CB5-931F-F7244031337E}">
      <dgm:prSet/>
      <dgm:spPr/>
      <dgm:t>
        <a:bodyPr/>
        <a:lstStyle/>
        <a:p>
          <a:r>
            <a:rPr lang="en-US" smtClean="0"/>
            <a:t>IANA Considerations</a:t>
          </a:r>
          <a:endParaRPr lang="en-US" dirty="0"/>
        </a:p>
      </dgm:t>
    </dgm:pt>
    <dgm:pt modelId="{5056D4BC-0702-4BCF-8D0C-E7685B581524}" type="parTrans" cxnId="{71292DC9-A20E-47E5-9947-837AE33688AE}">
      <dgm:prSet/>
      <dgm:spPr/>
      <dgm:t>
        <a:bodyPr/>
        <a:lstStyle/>
        <a:p>
          <a:endParaRPr lang="en-US"/>
        </a:p>
      </dgm:t>
    </dgm:pt>
    <dgm:pt modelId="{A2697624-3FB5-444D-9C52-8F5D158CED0A}" type="sibTrans" cxnId="{71292DC9-A20E-47E5-9947-837AE33688AE}">
      <dgm:prSet/>
      <dgm:spPr/>
      <dgm:t>
        <a:bodyPr/>
        <a:lstStyle/>
        <a:p>
          <a:endParaRPr lang="en-US"/>
        </a:p>
      </dgm:t>
    </dgm:pt>
    <dgm:pt modelId="{88B55DEC-43D9-49C8-AC8A-96671056B7B8}" type="pres">
      <dgm:prSet presAssocID="{885BEF56-4BDC-4AEA-A68D-8C05F522DB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10AA6-A728-49B2-9F4E-44DB3542DA4C}" type="pres">
      <dgm:prSet presAssocID="{88F41077-D650-4CEC-BD84-34399B93562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951B1-C434-4D26-8CB0-5F6109D56BCC}" type="pres">
      <dgm:prSet presAssocID="{AB94100D-1CD0-444D-B005-665B3E9C6BB8}" presName="spacer" presStyleCnt="0"/>
      <dgm:spPr/>
    </dgm:pt>
    <dgm:pt modelId="{29F2A588-28DB-488A-8E99-5ED4C3670646}" type="pres">
      <dgm:prSet presAssocID="{59863362-CA61-4C39-9B7C-7808097517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B0D30-09A6-4790-B0A9-A0D68D6E83D6}" type="pres">
      <dgm:prSet presAssocID="{59863362-CA61-4C39-9B7C-7808097517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896E3-848B-46ED-AD34-0DE72FDB377C}" type="pres">
      <dgm:prSet presAssocID="{FCD4E220-49C6-4BF6-8937-11ECBA4018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CDFA2-7A70-463B-8A69-AEF59A970F94}" type="pres">
      <dgm:prSet presAssocID="{FCD4E220-49C6-4BF6-8937-11ECBA40181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1B945-2D70-4952-AF97-7EB2C28EE050}" srcId="{59863362-CA61-4C39-9B7C-7808097517DB}" destId="{BD877CF2-7543-41E1-B1E7-9ABE964996FE}" srcOrd="0" destOrd="0" parTransId="{E89041E1-BC4E-41CB-B7F7-518C8FD2AE9B}" sibTransId="{C5AACFB0-56B0-4D03-80B3-44BC18CFD94D}"/>
    <dgm:cxn modelId="{90D41482-3414-4903-824A-D220A98F1000}" srcId="{FCD4E220-49C6-4BF6-8937-11ECBA401817}" destId="{0BD07495-A63A-4A9D-881C-D91AA519E530}" srcOrd="0" destOrd="0" parTransId="{37B67D11-7AFB-4D13-8191-8341AB76A693}" sibTransId="{88B49D76-969D-41B6-AF99-108506947107}"/>
    <dgm:cxn modelId="{AECF6176-D12A-4BE8-A465-DB11E9313E46}" type="presOf" srcId="{885BEF56-4BDC-4AEA-A68D-8C05F522DBD9}" destId="{88B55DEC-43D9-49C8-AC8A-96671056B7B8}" srcOrd="0" destOrd="0" presId="urn:microsoft.com/office/officeart/2005/8/layout/vList2"/>
    <dgm:cxn modelId="{70D6B43D-8ED7-449A-B80E-5E35AC0269B9}" type="presOf" srcId="{FCD4E220-49C6-4BF6-8937-11ECBA401817}" destId="{D80896E3-848B-46ED-AD34-0DE72FDB377C}" srcOrd="0" destOrd="0" presId="urn:microsoft.com/office/officeart/2005/8/layout/vList2"/>
    <dgm:cxn modelId="{97DBA79E-B222-4FDB-9026-9A4B9FC3D30E}" type="presOf" srcId="{88F41077-D650-4CEC-BD84-34399B935625}" destId="{B8810AA6-A728-49B2-9F4E-44DB3542DA4C}" srcOrd="0" destOrd="0" presId="urn:microsoft.com/office/officeart/2005/8/layout/vList2"/>
    <dgm:cxn modelId="{06363D06-3611-4FC6-99B3-A8C0D64AF86B}" srcId="{885BEF56-4BDC-4AEA-A68D-8C05F522DBD9}" destId="{88F41077-D650-4CEC-BD84-34399B935625}" srcOrd="0" destOrd="0" parTransId="{7CA396BE-EF6D-497A-A022-B72135454B00}" sibTransId="{AB94100D-1CD0-444D-B005-665B3E9C6BB8}"/>
    <dgm:cxn modelId="{6D682A4E-210B-4C82-A761-69B8E5F94571}" srcId="{885BEF56-4BDC-4AEA-A68D-8C05F522DBD9}" destId="{FCD4E220-49C6-4BF6-8937-11ECBA401817}" srcOrd="2" destOrd="0" parTransId="{C7E4D440-2EFC-4FEF-AFD2-123750021F2E}" sibTransId="{2B10D597-1FB6-48C7-9D6F-D5F0EED1B9EF}"/>
    <dgm:cxn modelId="{7834D140-C9F0-419E-97D6-15C2F02DF4ED}" type="presOf" srcId="{BD877CF2-7543-41E1-B1E7-9ABE964996FE}" destId="{985B0D30-09A6-4790-B0A9-A0D68D6E83D6}" srcOrd="0" destOrd="0" presId="urn:microsoft.com/office/officeart/2005/8/layout/vList2"/>
    <dgm:cxn modelId="{71292DC9-A20E-47E5-9947-837AE33688AE}" srcId="{FCD4E220-49C6-4BF6-8937-11ECBA401817}" destId="{38611D76-8928-4CB5-931F-F7244031337E}" srcOrd="1" destOrd="0" parTransId="{5056D4BC-0702-4BCF-8D0C-E7685B581524}" sibTransId="{A2697624-3FB5-444D-9C52-8F5D158CED0A}"/>
    <dgm:cxn modelId="{C5D865CD-9B0A-45AB-9F74-D6BA2F4FF2C5}" type="presOf" srcId="{59863362-CA61-4C39-9B7C-7808097517DB}" destId="{29F2A588-28DB-488A-8E99-5ED4C3670646}" srcOrd="0" destOrd="0" presId="urn:microsoft.com/office/officeart/2005/8/layout/vList2"/>
    <dgm:cxn modelId="{267B170C-DDEC-45BA-9638-10BA7D495BB8}" type="presOf" srcId="{0BD07495-A63A-4A9D-881C-D91AA519E530}" destId="{ECACDFA2-7A70-463B-8A69-AEF59A970F94}" srcOrd="0" destOrd="0" presId="urn:microsoft.com/office/officeart/2005/8/layout/vList2"/>
    <dgm:cxn modelId="{79DEF2CD-FC9B-4BF5-B8CF-9F0FFED9A80C}" srcId="{59863362-CA61-4C39-9B7C-7808097517DB}" destId="{EC128574-27DF-41BB-8B8E-45D0E9EAFA2B}" srcOrd="1" destOrd="0" parTransId="{8568CF2B-EAF7-4636-BB66-6C67E3337253}" sibTransId="{780D10A7-36F0-469B-AB2A-46C173586B41}"/>
    <dgm:cxn modelId="{89F0106E-F714-4161-8003-BA0DA2D527FE}" srcId="{885BEF56-4BDC-4AEA-A68D-8C05F522DBD9}" destId="{59863362-CA61-4C39-9B7C-7808097517DB}" srcOrd="1" destOrd="0" parTransId="{0265DA04-B909-47B3-AA38-9D648D0028B1}" sibTransId="{E5C6AD61-404D-4DBF-984E-E8E378F6DFF1}"/>
    <dgm:cxn modelId="{9158F6AE-839B-4452-8D94-5B8A19C2BFBB}" type="presOf" srcId="{38611D76-8928-4CB5-931F-F7244031337E}" destId="{ECACDFA2-7A70-463B-8A69-AEF59A970F94}" srcOrd="0" destOrd="1" presId="urn:microsoft.com/office/officeart/2005/8/layout/vList2"/>
    <dgm:cxn modelId="{B7C34351-E1AC-48D8-BE21-03706E968F13}" type="presOf" srcId="{EC128574-27DF-41BB-8B8E-45D0E9EAFA2B}" destId="{985B0D30-09A6-4790-B0A9-A0D68D6E83D6}" srcOrd="0" destOrd="1" presId="urn:microsoft.com/office/officeart/2005/8/layout/vList2"/>
    <dgm:cxn modelId="{9E5710CC-DC36-416B-A593-1C1D69200682}" type="presParOf" srcId="{88B55DEC-43D9-49C8-AC8A-96671056B7B8}" destId="{B8810AA6-A728-49B2-9F4E-44DB3542DA4C}" srcOrd="0" destOrd="0" presId="urn:microsoft.com/office/officeart/2005/8/layout/vList2"/>
    <dgm:cxn modelId="{E8D4F45B-2877-4B86-B41B-F40875E571EE}" type="presParOf" srcId="{88B55DEC-43D9-49C8-AC8A-96671056B7B8}" destId="{C38951B1-C434-4D26-8CB0-5F6109D56BCC}" srcOrd="1" destOrd="0" presId="urn:microsoft.com/office/officeart/2005/8/layout/vList2"/>
    <dgm:cxn modelId="{0602775A-B0B2-41D7-9AFC-4E43917D6497}" type="presParOf" srcId="{88B55DEC-43D9-49C8-AC8A-96671056B7B8}" destId="{29F2A588-28DB-488A-8E99-5ED4C3670646}" srcOrd="2" destOrd="0" presId="urn:microsoft.com/office/officeart/2005/8/layout/vList2"/>
    <dgm:cxn modelId="{83020530-EC70-49CA-96B9-A2C813EDDED9}" type="presParOf" srcId="{88B55DEC-43D9-49C8-AC8A-96671056B7B8}" destId="{985B0D30-09A6-4790-B0A9-A0D68D6E83D6}" srcOrd="3" destOrd="0" presId="urn:microsoft.com/office/officeart/2005/8/layout/vList2"/>
    <dgm:cxn modelId="{DB8770E3-73B8-4114-AD92-9FEA99566318}" type="presParOf" srcId="{88B55DEC-43D9-49C8-AC8A-96671056B7B8}" destId="{D80896E3-848B-46ED-AD34-0DE72FDB377C}" srcOrd="4" destOrd="0" presId="urn:microsoft.com/office/officeart/2005/8/layout/vList2"/>
    <dgm:cxn modelId="{3044A699-4B7B-4C3B-932E-8709647D7F3E}" type="presParOf" srcId="{88B55DEC-43D9-49C8-AC8A-96671056B7B8}" destId="{ECACDFA2-7A70-463B-8A69-AEF59A970F9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10AA6-A728-49B2-9F4E-44DB3542DA4C}">
      <dsp:nvSpPr>
        <dsp:cNvPr id="0" name=""/>
        <dsp:cNvSpPr/>
      </dsp:nvSpPr>
      <dsp:spPr>
        <a:xfrm>
          <a:off x="0" y="35964"/>
          <a:ext cx="859472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Alignment with ACTN framework changes</a:t>
          </a:r>
          <a:endParaRPr lang="en-US" sz="3400" kern="1200" dirty="0"/>
        </a:p>
      </dsp:txBody>
      <dsp:txXfrm>
        <a:off x="38838" y="74802"/>
        <a:ext cx="8517049" cy="717924"/>
      </dsp:txXfrm>
    </dsp:sp>
    <dsp:sp modelId="{29F2A588-28DB-488A-8E99-5ED4C3670646}">
      <dsp:nvSpPr>
        <dsp:cNvPr id="0" name=""/>
        <dsp:cNvSpPr/>
      </dsp:nvSpPr>
      <dsp:spPr>
        <a:xfrm>
          <a:off x="0" y="929484"/>
          <a:ext cx="859472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Alignment with Association group changes</a:t>
          </a:r>
        </a:p>
      </dsp:txBody>
      <dsp:txXfrm>
        <a:off x="38838" y="968322"/>
        <a:ext cx="8517049" cy="717924"/>
      </dsp:txXfrm>
    </dsp:sp>
    <dsp:sp modelId="{985B0D30-09A6-4790-B0A9-A0D68D6E83D6}">
      <dsp:nvSpPr>
        <dsp:cNvPr id="0" name=""/>
        <dsp:cNvSpPr/>
      </dsp:nvSpPr>
      <dsp:spPr>
        <a:xfrm>
          <a:off x="0" y="1725084"/>
          <a:ext cx="8594725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Capability advertisement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Dynamic Association procedures</a:t>
          </a:r>
          <a:endParaRPr lang="en-US" sz="2700" kern="1200" dirty="0" smtClean="0"/>
        </a:p>
      </dsp:txBody>
      <dsp:txXfrm>
        <a:off x="0" y="1725084"/>
        <a:ext cx="8594725" cy="897345"/>
      </dsp:txXfrm>
    </dsp:sp>
    <dsp:sp modelId="{D80896E3-848B-46ED-AD34-0DE72FDB377C}">
      <dsp:nvSpPr>
        <dsp:cNvPr id="0" name=""/>
        <dsp:cNvSpPr/>
      </dsp:nvSpPr>
      <dsp:spPr>
        <a:xfrm>
          <a:off x="0" y="2622429"/>
          <a:ext cx="859472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Others</a:t>
          </a:r>
          <a:endParaRPr lang="en-US" sz="3400" kern="1200" dirty="0" smtClean="0"/>
        </a:p>
      </dsp:txBody>
      <dsp:txXfrm>
        <a:off x="38838" y="2661267"/>
        <a:ext cx="8517049" cy="717924"/>
      </dsp:txXfrm>
    </dsp:sp>
    <dsp:sp modelId="{ECACDFA2-7A70-463B-8A69-AEF59A970F94}">
      <dsp:nvSpPr>
        <dsp:cNvPr id="0" name=""/>
        <dsp:cNvSpPr/>
      </dsp:nvSpPr>
      <dsp:spPr>
        <a:xfrm>
          <a:off x="0" y="3418029"/>
          <a:ext cx="8594725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Detail specification for the VIRTUAL-NETWORK-TLV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IANA Considerations</a:t>
          </a:r>
          <a:endParaRPr lang="en-US" sz="2700" kern="1200" dirty="0"/>
        </a:p>
      </dsp:txBody>
      <dsp:txXfrm>
        <a:off x="0" y="3418029"/>
        <a:ext cx="8594725" cy="897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6CDC6-55D0-4AE0-8F82-6518E727297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E1F-6E4C-4462-957D-F061FC26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8E1F-6E4C-4462-957D-F061FC26A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371DDD-6691-4EF6-8DDB-91308B33047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3343-4269-43B6-AC65-BCDE70790A51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215-FD65-4BF7-ACEA-2172FD00548D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2AB1-DAD2-43A5-A656-EC3396A3E284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58C-4C96-4900-BF38-7901E6642124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43E1-9D9A-4D06-86C7-27C948B3BCFA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47F5-4F8D-49C7-BACE-637F9641142D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9835-6036-4F76-9C93-E8F6B4DBDC9E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2B3E-CE6F-4C8B-AF6F-079069C9F2B7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6E28-B287-4990-8F47-C4FBF9AD374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C577-1C71-4AA0-8211-A908F11EBAE7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B8F213-885B-4E9F-A93B-85D17AAF91D5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leedhody-pce-vn-associ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PCEP Extensions for Establishing Relationships Between Sets of LSPs and Virtual </a:t>
            </a:r>
            <a:r>
              <a:rPr lang="en-US" sz="5400" dirty="0" smtClean="0"/>
              <a:t>Networks (VN)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draft-leedhody-pce-vn-association-05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43408"/>
              </p:ext>
            </p:extLst>
          </p:nvPr>
        </p:nvGraphicFramePr>
        <p:xfrm>
          <a:off x="2032000" y="6024833"/>
          <a:ext cx="8128000" cy="6400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Young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Dhruv Dhody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Xian Zhang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Daniele Ceccarelli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VN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presented in IETF 98 (-02 version)</a:t>
            </a:r>
          </a:p>
          <a:p>
            <a:r>
              <a:rPr lang="en-US" dirty="0" smtClean="0"/>
              <a:t>Associating </a:t>
            </a:r>
            <a:r>
              <a:rPr lang="en-US" dirty="0"/>
              <a:t>a set of LSPs with a VN "construct" to facilitate VN </a:t>
            </a:r>
            <a:r>
              <a:rPr lang="en-US" dirty="0" smtClean="0"/>
              <a:t>operations via PCEP </a:t>
            </a:r>
          </a:p>
          <a:p>
            <a:r>
              <a:rPr lang="en-US" dirty="0" smtClean="0"/>
              <a:t>Using </a:t>
            </a:r>
            <a:r>
              <a:rPr lang="en-US" dirty="0"/>
              <a:t>ASSOCIATION object [I-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-association-group] </a:t>
            </a:r>
            <a:endParaRPr lang="en-US" dirty="0" smtClean="0"/>
          </a:p>
          <a:p>
            <a:pPr lvl="1"/>
            <a:r>
              <a:rPr lang="en-US" dirty="0" smtClean="0"/>
              <a:t>Associates a set of LSPs created/used for a particular VN. </a:t>
            </a:r>
          </a:p>
          <a:p>
            <a:pPr lvl="1"/>
            <a:r>
              <a:rPr lang="en-US" dirty="0" smtClean="0"/>
              <a:t>A new Association Type – VN Association Type</a:t>
            </a:r>
          </a:p>
          <a:p>
            <a:pPr lvl="1"/>
            <a:r>
              <a:rPr lang="en-US" dirty="0" smtClean="0"/>
              <a:t>Two TLVs</a:t>
            </a:r>
          </a:p>
          <a:p>
            <a:pPr lvl="2"/>
            <a:r>
              <a:rPr lang="en-US" dirty="0"/>
              <a:t>VIRTUAL-NETWORK-TLV</a:t>
            </a:r>
          </a:p>
          <a:p>
            <a:pPr lvl="2"/>
            <a:r>
              <a:rPr lang="en-US" dirty="0"/>
              <a:t>VENDOR-INFORMATION-TLV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Association – Changes since -</a:t>
            </a:r>
            <a:r>
              <a:rPr lang="en-US" dirty="0" smtClean="0"/>
              <a:t>02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4307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</a:t>
            </a:r>
            <a:r>
              <a:rPr lang="en-US" dirty="0" smtClean="0"/>
              <a:t>Association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‘association’ allows the </a:t>
            </a:r>
            <a:r>
              <a:rPr lang="en-US" dirty="0" smtClean="0"/>
              <a:t>child/parent PCEs </a:t>
            </a:r>
            <a:r>
              <a:rPr lang="en-US" dirty="0"/>
              <a:t>to identify which LSPs belong to a certain VN. </a:t>
            </a:r>
            <a:endParaRPr lang="en-US" dirty="0" smtClean="0"/>
          </a:p>
          <a:p>
            <a:r>
              <a:rPr lang="en-US" dirty="0"/>
              <a:t>Does child PCE (acting as PNC) needs to be aware of this association? </a:t>
            </a:r>
          </a:p>
          <a:p>
            <a:pPr lvl="1"/>
            <a:r>
              <a:rPr lang="en-US" dirty="0"/>
              <a:t>Child PCE are responsible for per-domain LSPs; Child PCE of ingress domain may also be responsible for E2E LSPs. </a:t>
            </a:r>
            <a:endParaRPr lang="en-US" dirty="0" smtClean="0"/>
          </a:p>
          <a:p>
            <a:pPr lvl="1"/>
            <a:r>
              <a:rPr lang="en-US" dirty="0" smtClean="0"/>
              <a:t>Child PCE is made aware of the association between the partial set of LSPs under its preview.</a:t>
            </a:r>
          </a:p>
          <a:p>
            <a:pPr lvl="1"/>
            <a:r>
              <a:rPr lang="en-US" dirty="0" smtClean="0"/>
              <a:t>Parent PCE is aware of association between full set of LSPs under the VN.  </a:t>
            </a:r>
            <a:endParaRPr lang="en-US" dirty="0"/>
          </a:p>
          <a:p>
            <a:r>
              <a:rPr lang="en-US" dirty="0" smtClean="0"/>
              <a:t>The child/parent PCE </a:t>
            </a:r>
            <a:r>
              <a:rPr lang="en-US" dirty="0"/>
              <a:t>could then use this association to optimize </a:t>
            </a:r>
            <a:r>
              <a:rPr lang="en-US" dirty="0" smtClean="0"/>
              <a:t>these </a:t>
            </a:r>
            <a:r>
              <a:rPr lang="en-US" dirty="0"/>
              <a:t>LSPs </a:t>
            </a:r>
            <a:r>
              <a:rPr lang="en-US" dirty="0" smtClean="0"/>
              <a:t>(belonging </a:t>
            </a:r>
            <a:r>
              <a:rPr lang="en-US" dirty="0"/>
              <a:t>to </a:t>
            </a:r>
            <a:r>
              <a:rPr lang="en-US" dirty="0" smtClean="0"/>
              <a:t>a VN) together</a:t>
            </a:r>
            <a:r>
              <a:rPr lang="en-US" dirty="0"/>
              <a:t> </a:t>
            </a:r>
            <a:r>
              <a:rPr lang="en-US" dirty="0" smtClean="0"/>
              <a:t>and taking into consideration the impact on the other LSPs  </a:t>
            </a:r>
            <a:endParaRPr lang="en-US" dirty="0"/>
          </a:p>
          <a:p>
            <a:r>
              <a:rPr lang="en-US" dirty="0"/>
              <a:t>The child/parent </a:t>
            </a:r>
            <a:r>
              <a:rPr lang="en-US" dirty="0" smtClean="0"/>
              <a:t>PCE </a:t>
            </a:r>
            <a:r>
              <a:rPr lang="en-US" dirty="0"/>
              <a:t>could further take VN specific actions on the LSPs such as relaxation of constraints, policy actions, setting default </a:t>
            </a:r>
            <a:r>
              <a:rPr lang="en-US" dirty="0" smtClean="0"/>
              <a:t>behavior, as per the local policy identified for a VN.</a:t>
            </a:r>
          </a:p>
          <a:p>
            <a:pPr lvl="1"/>
            <a:r>
              <a:rPr lang="en-US" dirty="0" smtClean="0"/>
              <a:t>As compared to doing this per LSP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</a:t>
            </a:r>
            <a:r>
              <a:rPr lang="en-US" dirty="0" smtClean="0"/>
              <a:t>Association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7047" y="5083734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7628" y="5774153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0255" y="3670997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7273" y="5030625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33425" y="372410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21227" y="436141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94397" y="393654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48287" y="431906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72877" y="566793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8245" y="497751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07028" y="593348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97273" y="529617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77773" y="588037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68019" y="508373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8509" y="59865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339" y="529617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48600" y="630524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87628" y="625213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4213" y="582726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85184" y="588037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2" idx="2"/>
            <a:endCxn id="26" idx="0"/>
          </p:cNvCxnSpPr>
          <p:nvPr/>
        </p:nvCxnSpPr>
        <p:spPr>
          <a:xfrm>
            <a:off x="3357812" y="4520742"/>
            <a:ext cx="1063957" cy="13596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0"/>
            <a:endCxn id="11" idx="2"/>
          </p:cNvCxnSpPr>
          <p:nvPr/>
        </p:nvCxnSpPr>
        <p:spPr>
          <a:xfrm flipV="1">
            <a:off x="1504604" y="3883433"/>
            <a:ext cx="965406" cy="1200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  <a:endCxn id="24" idx="1"/>
          </p:cNvCxnSpPr>
          <p:nvPr/>
        </p:nvCxnSpPr>
        <p:spPr>
          <a:xfrm>
            <a:off x="1914358" y="6039698"/>
            <a:ext cx="1073270" cy="2921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5" idx="0"/>
          </p:cNvCxnSpPr>
          <p:nvPr/>
        </p:nvCxnSpPr>
        <p:spPr>
          <a:xfrm>
            <a:off x="1504604" y="5243061"/>
            <a:ext cx="1756194" cy="5842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3"/>
          </p:cNvCxnSpPr>
          <p:nvPr/>
        </p:nvCxnSpPr>
        <p:spPr>
          <a:xfrm>
            <a:off x="3767567" y="4016206"/>
            <a:ext cx="1561414" cy="12799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3"/>
          </p:cNvCxnSpPr>
          <p:nvPr/>
        </p:nvCxnSpPr>
        <p:spPr>
          <a:xfrm flipV="1">
            <a:off x="4558354" y="5455499"/>
            <a:ext cx="838920" cy="50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7" idx="1"/>
          </p:cNvCxnSpPr>
          <p:nvPr/>
        </p:nvCxnSpPr>
        <p:spPr>
          <a:xfrm>
            <a:off x="3494397" y="4441079"/>
            <a:ext cx="2312631" cy="15720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  <a:endCxn id="17" idx="1"/>
          </p:cNvCxnSpPr>
          <p:nvPr/>
        </p:nvCxnSpPr>
        <p:spPr>
          <a:xfrm flipV="1">
            <a:off x="4421770" y="6013144"/>
            <a:ext cx="1385258" cy="3717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69047" y="54277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59847" y="61135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98247" y="53515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31647" y="57325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14" idx="2"/>
            <a:endCxn id="19" idx="0"/>
          </p:cNvCxnSpPr>
          <p:nvPr/>
        </p:nvCxnSpPr>
        <p:spPr>
          <a:xfrm flipH="1">
            <a:off x="1914358" y="4478396"/>
            <a:ext cx="570514" cy="14019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92103" y="4895133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52343" y="3382965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88447" y="5471197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020695" y="4751117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04271" y="2158829"/>
            <a:ext cx="280831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Stateful PCE (MDSC)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2"/>
            <a:endCxn id="40" idx="0"/>
          </p:cNvCxnSpPr>
          <p:nvPr/>
        </p:nvCxnSpPr>
        <p:spPr>
          <a:xfrm flipH="1">
            <a:off x="872123" y="2518869"/>
            <a:ext cx="1332148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6"/>
            <a:endCxn id="43" idx="0"/>
          </p:cNvCxnSpPr>
          <p:nvPr/>
        </p:nvCxnSpPr>
        <p:spPr>
          <a:xfrm>
            <a:off x="5012583" y="2518869"/>
            <a:ext cx="1188132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41" idx="0"/>
          </p:cNvCxnSpPr>
          <p:nvPr/>
        </p:nvCxnSpPr>
        <p:spPr>
          <a:xfrm flipH="1">
            <a:off x="3032363" y="2878909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5"/>
            <a:endCxn id="42" idx="0"/>
          </p:cNvCxnSpPr>
          <p:nvPr/>
        </p:nvCxnSpPr>
        <p:spPr>
          <a:xfrm flipH="1">
            <a:off x="3968467" y="2773456"/>
            <a:ext cx="632848" cy="2697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39704" y="1984573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77253" y="1955481"/>
            <a:ext cx="3539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Stateful </a:t>
            </a:r>
            <a:r>
              <a:rPr lang="en-US" dirty="0" smtClean="0"/>
              <a:t>PCE (PNC)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VN Association help to find the per-domain LSPs (or E2E) that belong to the same VN.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re-optimization, this relationship is factored in during path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Policy can be set per VN (rather than individually for each LSP)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07495" y="4011697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60322" y="5148719"/>
            <a:ext cx="6861724" cy="1202832"/>
          </a:xfrm>
          <a:custGeom>
            <a:avLst/>
            <a:gdLst>
              <a:gd name="connsiteX0" fmla="*/ 24318 w 6861724"/>
              <a:gd name="connsiteY0" fmla="*/ 247320 h 1202832"/>
              <a:gd name="connsiteX1" fmla="*/ 180837 w 6861724"/>
              <a:gd name="connsiteY1" fmla="*/ 848682 h 1202832"/>
              <a:gd name="connsiteX2" fmla="*/ 1367086 w 6861724"/>
              <a:gd name="connsiteY2" fmla="*/ 774542 h 1202832"/>
              <a:gd name="connsiteX3" fmla="*/ 2602762 w 6861724"/>
              <a:gd name="connsiteY3" fmla="*/ 1194672 h 1202832"/>
              <a:gd name="connsiteX4" fmla="*/ 3097032 w 6861724"/>
              <a:gd name="connsiteY4" fmla="*/ 1062866 h 1202832"/>
              <a:gd name="connsiteX5" fmla="*/ 3731345 w 6861724"/>
              <a:gd name="connsiteY5" fmla="*/ 1194672 h 1202832"/>
              <a:gd name="connsiteX6" fmla="*/ 5378913 w 6861724"/>
              <a:gd name="connsiteY6" fmla="*/ 881634 h 1202832"/>
              <a:gd name="connsiteX7" fmla="*/ 5535432 w 6861724"/>
              <a:gd name="connsiteY7" fmla="*/ 239082 h 1202832"/>
              <a:gd name="connsiteX8" fmla="*/ 6161507 w 6861724"/>
              <a:gd name="connsiteY8" fmla="*/ 626261 h 1202832"/>
              <a:gd name="connsiteX9" fmla="*/ 6194459 w 6861724"/>
              <a:gd name="connsiteY9" fmla="*/ 185 h 1202832"/>
              <a:gd name="connsiteX10" fmla="*/ 6861724 w 6861724"/>
              <a:gd name="connsiteY10" fmla="*/ 560358 h 120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1724" h="1202832">
                <a:moveTo>
                  <a:pt x="24318" y="247320"/>
                </a:moveTo>
                <a:cubicBezTo>
                  <a:pt x="-9320" y="504066"/>
                  <a:pt x="-42958" y="760812"/>
                  <a:pt x="180837" y="848682"/>
                </a:cubicBezTo>
                <a:cubicBezTo>
                  <a:pt x="404632" y="936552"/>
                  <a:pt x="963432" y="716877"/>
                  <a:pt x="1367086" y="774542"/>
                </a:cubicBezTo>
                <a:cubicBezTo>
                  <a:pt x="1770740" y="832207"/>
                  <a:pt x="2314438" y="1146618"/>
                  <a:pt x="2602762" y="1194672"/>
                </a:cubicBezTo>
                <a:cubicBezTo>
                  <a:pt x="2891086" y="1242726"/>
                  <a:pt x="2908935" y="1062866"/>
                  <a:pt x="3097032" y="1062866"/>
                </a:cubicBezTo>
                <a:cubicBezTo>
                  <a:pt x="3285129" y="1062866"/>
                  <a:pt x="3351032" y="1224877"/>
                  <a:pt x="3731345" y="1194672"/>
                </a:cubicBezTo>
                <a:cubicBezTo>
                  <a:pt x="4111659" y="1164467"/>
                  <a:pt x="5078232" y="1040899"/>
                  <a:pt x="5378913" y="881634"/>
                </a:cubicBezTo>
                <a:cubicBezTo>
                  <a:pt x="5679594" y="722369"/>
                  <a:pt x="5405000" y="281644"/>
                  <a:pt x="5535432" y="239082"/>
                </a:cubicBezTo>
                <a:cubicBezTo>
                  <a:pt x="5665864" y="196520"/>
                  <a:pt x="6051669" y="666077"/>
                  <a:pt x="6161507" y="626261"/>
                </a:cubicBezTo>
                <a:cubicBezTo>
                  <a:pt x="6271345" y="586445"/>
                  <a:pt x="6077756" y="11169"/>
                  <a:pt x="6194459" y="185"/>
                </a:cubicBezTo>
                <a:cubicBezTo>
                  <a:pt x="6311162" y="-10799"/>
                  <a:pt x="6753259" y="469742"/>
                  <a:pt x="6861724" y="56035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9385" y="5062884"/>
            <a:ext cx="6054290" cy="1145421"/>
          </a:xfrm>
          <a:custGeom>
            <a:avLst/>
            <a:gdLst>
              <a:gd name="connsiteX0" fmla="*/ 0 w 6054290"/>
              <a:gd name="connsiteY0" fmla="*/ 250257 h 1145421"/>
              <a:gd name="connsiteX1" fmla="*/ 606391 w 6054290"/>
              <a:gd name="connsiteY1" fmla="*/ 490888 h 1145421"/>
              <a:gd name="connsiteX2" fmla="*/ 1010652 w 6054290"/>
              <a:gd name="connsiteY2" fmla="*/ 86627 h 1145421"/>
              <a:gd name="connsiteX3" fmla="*/ 1482290 w 6054290"/>
              <a:gd name="connsiteY3" fmla="*/ 818147 h 1145421"/>
              <a:gd name="connsiteX4" fmla="*/ 2810577 w 6054290"/>
              <a:gd name="connsiteY4" fmla="*/ 875899 h 1145421"/>
              <a:gd name="connsiteX5" fmla="*/ 3359217 w 6054290"/>
              <a:gd name="connsiteY5" fmla="*/ 1145406 h 1145421"/>
              <a:gd name="connsiteX6" fmla="*/ 3782728 w 6054290"/>
              <a:gd name="connsiteY6" fmla="*/ 885524 h 1145421"/>
              <a:gd name="connsiteX7" fmla="*/ 4937760 w 6054290"/>
              <a:gd name="connsiteY7" fmla="*/ 317633 h 1145421"/>
              <a:gd name="connsiteX8" fmla="*/ 5717406 w 6054290"/>
              <a:gd name="connsiteY8" fmla="*/ 308008 h 1145421"/>
              <a:gd name="connsiteX9" fmla="*/ 6054290 w 6054290"/>
              <a:gd name="connsiteY9" fmla="*/ 0 h 114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54290" h="1145421">
                <a:moveTo>
                  <a:pt x="0" y="250257"/>
                </a:moveTo>
                <a:cubicBezTo>
                  <a:pt x="218974" y="384208"/>
                  <a:pt x="437949" y="518160"/>
                  <a:pt x="606391" y="490888"/>
                </a:cubicBezTo>
                <a:cubicBezTo>
                  <a:pt x="774833" y="463616"/>
                  <a:pt x="864669" y="32084"/>
                  <a:pt x="1010652" y="86627"/>
                </a:cubicBezTo>
                <a:cubicBezTo>
                  <a:pt x="1156635" y="141170"/>
                  <a:pt x="1182303" y="686602"/>
                  <a:pt x="1482290" y="818147"/>
                </a:cubicBezTo>
                <a:cubicBezTo>
                  <a:pt x="1782277" y="949692"/>
                  <a:pt x="2497756" y="821356"/>
                  <a:pt x="2810577" y="875899"/>
                </a:cubicBezTo>
                <a:cubicBezTo>
                  <a:pt x="3123398" y="930442"/>
                  <a:pt x="3197192" y="1143802"/>
                  <a:pt x="3359217" y="1145406"/>
                </a:cubicBezTo>
                <a:cubicBezTo>
                  <a:pt x="3521242" y="1147010"/>
                  <a:pt x="3519638" y="1023486"/>
                  <a:pt x="3782728" y="885524"/>
                </a:cubicBezTo>
                <a:cubicBezTo>
                  <a:pt x="4045819" y="747562"/>
                  <a:pt x="4615314" y="413886"/>
                  <a:pt x="4937760" y="317633"/>
                </a:cubicBezTo>
                <a:cubicBezTo>
                  <a:pt x="5260206" y="221380"/>
                  <a:pt x="5531318" y="360947"/>
                  <a:pt x="5717406" y="308008"/>
                </a:cubicBezTo>
                <a:cubicBezTo>
                  <a:pt x="5903494" y="255069"/>
                  <a:pt x="5978892" y="127534"/>
                  <a:pt x="6054290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569941" y="3792349"/>
            <a:ext cx="4822256" cy="2194106"/>
          </a:xfrm>
          <a:custGeom>
            <a:avLst/>
            <a:gdLst>
              <a:gd name="connsiteX0" fmla="*/ 0 w 4822256"/>
              <a:gd name="connsiteY0" fmla="*/ 0 h 2194106"/>
              <a:gd name="connsiteX1" fmla="*/ 404261 w 4822256"/>
              <a:gd name="connsiteY1" fmla="*/ 231006 h 2194106"/>
              <a:gd name="connsiteX2" fmla="*/ 721894 w 4822256"/>
              <a:gd name="connsiteY2" fmla="*/ 616017 h 2194106"/>
              <a:gd name="connsiteX3" fmla="*/ 1925052 w 4822256"/>
              <a:gd name="connsiteY3" fmla="*/ 2165684 h 2194106"/>
              <a:gd name="connsiteX4" fmla="*/ 3041583 w 4822256"/>
              <a:gd name="connsiteY4" fmla="*/ 1626669 h 2194106"/>
              <a:gd name="connsiteX5" fmla="*/ 3599848 w 4822256"/>
              <a:gd name="connsiteY5" fmla="*/ 1713297 h 2194106"/>
              <a:gd name="connsiteX6" fmla="*/ 4071486 w 4822256"/>
              <a:gd name="connsiteY6" fmla="*/ 2146434 h 2194106"/>
              <a:gd name="connsiteX7" fmla="*/ 4822256 w 4822256"/>
              <a:gd name="connsiteY7" fmla="*/ 1982804 h 21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22256" h="2194106">
                <a:moveTo>
                  <a:pt x="0" y="0"/>
                </a:moveTo>
                <a:cubicBezTo>
                  <a:pt x="141972" y="64168"/>
                  <a:pt x="283945" y="128337"/>
                  <a:pt x="404261" y="231006"/>
                </a:cubicBezTo>
                <a:cubicBezTo>
                  <a:pt x="524577" y="333675"/>
                  <a:pt x="468429" y="293571"/>
                  <a:pt x="721894" y="616017"/>
                </a:cubicBezTo>
                <a:cubicBezTo>
                  <a:pt x="975359" y="938463"/>
                  <a:pt x="1538437" y="1997242"/>
                  <a:pt x="1925052" y="2165684"/>
                </a:cubicBezTo>
                <a:cubicBezTo>
                  <a:pt x="2311667" y="2334126"/>
                  <a:pt x="2762450" y="1702067"/>
                  <a:pt x="3041583" y="1626669"/>
                </a:cubicBezTo>
                <a:cubicBezTo>
                  <a:pt x="3320716" y="1551271"/>
                  <a:pt x="3428198" y="1626670"/>
                  <a:pt x="3599848" y="1713297"/>
                </a:cubicBezTo>
                <a:cubicBezTo>
                  <a:pt x="3771498" y="1799924"/>
                  <a:pt x="3867751" y="2101516"/>
                  <a:pt x="4071486" y="2146434"/>
                </a:cubicBezTo>
                <a:cubicBezTo>
                  <a:pt x="4275221" y="2191352"/>
                  <a:pt x="4548738" y="2087078"/>
                  <a:pt x="4822256" y="1982804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12265" y="5062884"/>
            <a:ext cx="6035040" cy="1371644"/>
          </a:xfrm>
          <a:custGeom>
            <a:avLst/>
            <a:gdLst>
              <a:gd name="connsiteX0" fmla="*/ 0 w 6035040"/>
              <a:gd name="connsiteY0" fmla="*/ 1078029 h 1371644"/>
              <a:gd name="connsiteX1" fmla="*/ 1145406 w 6035040"/>
              <a:gd name="connsiteY1" fmla="*/ 943275 h 1371644"/>
              <a:gd name="connsiteX2" fmla="*/ 2396690 w 6035040"/>
              <a:gd name="connsiteY2" fmla="*/ 1366787 h 1371644"/>
              <a:gd name="connsiteX3" fmla="*/ 3003082 w 6035040"/>
              <a:gd name="connsiteY3" fmla="*/ 1183907 h 1371644"/>
              <a:gd name="connsiteX4" fmla="*/ 3503596 w 6035040"/>
              <a:gd name="connsiteY4" fmla="*/ 1357162 h 1371644"/>
              <a:gd name="connsiteX5" fmla="*/ 5255393 w 6035040"/>
              <a:gd name="connsiteY5" fmla="*/ 981777 h 1371644"/>
              <a:gd name="connsiteX6" fmla="*/ 5447899 w 6035040"/>
              <a:gd name="connsiteY6" fmla="*/ 404261 h 1371644"/>
              <a:gd name="connsiteX7" fmla="*/ 6035040 w 6035040"/>
              <a:gd name="connsiteY7" fmla="*/ 0 h 13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5040" h="1371644">
                <a:moveTo>
                  <a:pt x="0" y="1078029"/>
                </a:moveTo>
                <a:cubicBezTo>
                  <a:pt x="372979" y="986589"/>
                  <a:pt x="745958" y="895149"/>
                  <a:pt x="1145406" y="943275"/>
                </a:cubicBezTo>
                <a:cubicBezTo>
                  <a:pt x="1544854" y="991401"/>
                  <a:pt x="2087077" y="1326682"/>
                  <a:pt x="2396690" y="1366787"/>
                </a:cubicBezTo>
                <a:cubicBezTo>
                  <a:pt x="2706303" y="1406892"/>
                  <a:pt x="2818598" y="1185511"/>
                  <a:pt x="3003082" y="1183907"/>
                </a:cubicBezTo>
                <a:cubicBezTo>
                  <a:pt x="3187566" y="1182303"/>
                  <a:pt x="3128211" y="1390850"/>
                  <a:pt x="3503596" y="1357162"/>
                </a:cubicBezTo>
                <a:cubicBezTo>
                  <a:pt x="3878981" y="1323474"/>
                  <a:pt x="4931343" y="1140594"/>
                  <a:pt x="5255393" y="981777"/>
                </a:cubicBezTo>
                <a:cubicBezTo>
                  <a:pt x="5579444" y="822960"/>
                  <a:pt x="5317958" y="567890"/>
                  <a:pt x="5447899" y="404261"/>
                </a:cubicBezTo>
                <a:cubicBezTo>
                  <a:pt x="5577840" y="240632"/>
                  <a:pt x="5943600" y="65773"/>
                  <a:pt x="6035040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07047" y="3041583"/>
            <a:ext cx="1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 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Blue VN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 is stable and aligned to other documents in PCE/TEAS WG. </a:t>
            </a:r>
          </a:p>
          <a:p>
            <a:r>
              <a:rPr lang="en-US" dirty="0" smtClean="0"/>
              <a:t>The association object is the right approach in PCEP.</a:t>
            </a:r>
          </a:p>
          <a:p>
            <a:r>
              <a:rPr lang="en-US" dirty="0" smtClean="0"/>
              <a:t>Ready for WG Adoption poll!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25" y="173255"/>
            <a:ext cx="6849454" cy="4701172"/>
          </a:xfrm>
          <a:prstGeom prst="rect">
            <a:avLst/>
          </a:prstGeom>
          <a:effectLst>
            <a:softEdge rad="7239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97</TotalTime>
  <Words>420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2</vt:lpstr>
      <vt:lpstr>View</vt:lpstr>
      <vt:lpstr>PCEP Extensions for Establishing Relationships Between Sets of LSPs and Virtual Networks (VN)</vt:lpstr>
      <vt:lpstr>ACTN VN Association</vt:lpstr>
      <vt:lpstr>VN Association – Changes since -02</vt:lpstr>
      <vt:lpstr>VN Association – Why?</vt:lpstr>
      <vt:lpstr>VN Association </vt:lpstr>
      <vt:lpstr>Next Step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Extensions for Establishing Relationships Between Sets of LSPs and Virtual Networks (VN)</dc:title>
  <dc:creator>Dhruv Dhody</dc:creator>
  <cp:lastModifiedBy>Dhruv Dhody</cp:lastModifiedBy>
  <cp:revision>10</cp:revision>
  <dcterms:created xsi:type="dcterms:W3CDTF">2018-07-10T05:21:28Z</dcterms:created>
  <dcterms:modified xsi:type="dcterms:W3CDTF">2018-07-11T04:55:53Z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(2)iABUsowBgHLbHsgdIcQSt8VBgOt9oHXLbWF7wSacxzVNe3ZST/pihzzvNfeCXlgEvtcvtfwc
mVkoiwMtsldhgPkpGwXBUoEo3vZXos1+43Jy6ncf0fgkxRl1ojWFfz9IHB8NqYZIklhlv+kh
8U8yPXKggLQo0IMmVLLM38EgqbcS8UO+R7XSptAs9SSqqYcZ4+HNn+xXmOyHGYwus81KT5Av
QZ0pbm1oq/YQ9ne2Bl</vt:lpwstr>
  </property>
  <property fmtid="{D5CDD505-2E9C-101B-9397-08002B2CF9AE}" pid="3" name="_2015_ms_pID_7253431">
    <vt:lpwstr>e2B1kcC6GHI7YmER0hrhZ5tzwpeVO+b2czHh4JJ9IfqzhTd3UEg+qE
2YYLHfB5fE11E0cAF2/ll0vnYIuXtByDQCQw59ksBmJ6vouLhzeXsmkZ6jE5srz/iopCArbA
M9sK76tf17C8tZFhZZ3eTNdz/ldyWKCnP5Acl5rv+q5XEKMNuuEiKUPMUYzxBeWgQpU=</vt:lpwstr>
  </property>
</Properties>
</file>