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2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73" r:id="rId4"/>
    <p:sldId id="276" r:id="rId5"/>
    <p:sldId id="282" r:id="rId6"/>
    <p:sldId id="283" r:id="rId7"/>
    <p:sldId id="284" r:id="rId8"/>
    <p:sldId id="286" r:id="rId9"/>
    <p:sldId id="281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2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17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8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9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4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6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3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1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11/14/2017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329" y="2594167"/>
            <a:ext cx="10058400" cy="151035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YANG </a:t>
            </a:r>
            <a:r>
              <a:rPr lang="en-US" sz="4400" dirty="0"/>
              <a:t>models for ACTN TE Performance Monitoring Telemetry and </a:t>
            </a:r>
            <a:r>
              <a:rPr lang="en-US" sz="4400" dirty="0" smtClean="0"/>
              <a:t>Network Autonomics</a:t>
            </a:r>
            <a:r>
              <a:rPr lang="en-US" sz="4400" dirty="0"/>
              <a:t>	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800" dirty="0" smtClean="0"/>
              <a:t>draft-lee-teas-actn-pm-telemetry-autonomics-07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89329" y="4815366"/>
            <a:ext cx="9597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dirty="0"/>
              <a:t>Young </a:t>
            </a:r>
            <a:r>
              <a:rPr lang="en-US" dirty="0" smtClean="0"/>
              <a:t>Lee, Dhruv Dhody, Satish K, Ricard Vilalta, Daniel King, Daniele </a:t>
            </a:r>
            <a:r>
              <a:rPr lang="en-US" dirty="0"/>
              <a:t>Ceccarelli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564" y="1850097"/>
            <a:ext cx="9637712" cy="4191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YANG </a:t>
            </a:r>
            <a:r>
              <a:rPr lang="en-US" sz="2400" dirty="0"/>
              <a:t>data models that support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Performance Monitoring (</a:t>
            </a:r>
            <a:r>
              <a:rPr lang="en-US" dirty="0" smtClean="0"/>
              <a:t>PM) </a:t>
            </a:r>
            <a:r>
              <a:rPr lang="en-US" dirty="0"/>
              <a:t>Telemetry for Tunnel and </a:t>
            </a:r>
            <a:r>
              <a:rPr lang="en-US" dirty="0" smtClean="0"/>
              <a:t>ACTN VN level respectively: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te</a:t>
            </a:r>
            <a:r>
              <a:rPr lang="en-US" dirty="0"/>
              <a:t>-</a:t>
            </a:r>
            <a:r>
              <a:rPr lang="en-US" dirty="0" err="1"/>
              <a:t>kpi</a:t>
            </a:r>
            <a:r>
              <a:rPr lang="en-US" dirty="0"/>
              <a:t>-telemetry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ietf</a:t>
            </a:r>
            <a:r>
              <a:rPr lang="en-US" dirty="0" smtClean="0"/>
              <a:t>-</a:t>
            </a:r>
            <a:r>
              <a:rPr lang="en-US" dirty="0" err="1" smtClean="0"/>
              <a:t>actn</a:t>
            </a:r>
            <a:r>
              <a:rPr lang="en-US" dirty="0" smtClean="0"/>
              <a:t>-</a:t>
            </a:r>
            <a:r>
              <a:rPr lang="en-US" dirty="0" err="1" smtClean="0"/>
              <a:t>te</a:t>
            </a:r>
            <a:r>
              <a:rPr lang="en-US" dirty="0" smtClean="0"/>
              <a:t>-</a:t>
            </a:r>
            <a:r>
              <a:rPr lang="en-US" dirty="0" err="1" smtClean="0"/>
              <a:t>kpi</a:t>
            </a:r>
            <a:r>
              <a:rPr lang="en-US" dirty="0" smtClean="0"/>
              <a:t>-telemetry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Network autonomics for Scaling Intent (for TE-tunnels and ACTN VNs</a:t>
            </a:r>
            <a:r>
              <a:rPr lang="en-US" dirty="0" smtClean="0"/>
              <a:t>.)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i.e. setting the exact condition when the tunnel or VN should be scaled in/out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and the performance parameter on which scaling should be done! 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ACTN CMI Model – Customer-Driven </a:t>
            </a:r>
            <a:r>
              <a:rPr lang="en-US" dirty="0" smtClean="0"/>
              <a:t>Model for ACTN VN and ACTN MPI Model for TE-tunnel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Use-case</a:t>
            </a:r>
            <a:r>
              <a:rPr lang="en-US" sz="2400" dirty="0"/>
              <a:t>: [I-D.xu-actn-perf-dynamic-service-control-03]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Performance Monitoring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Dynamic control in ACTN – creation, modification, optimization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Monitor Network Traffic, Detects traffic imbalance, Initiate optimization!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Measure customer SLA, take dynamic action to make sure you meet them at all times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Scalability of Performance data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Yang Model </a:t>
            </a:r>
            <a:r>
              <a:rPr lang="en-US" dirty="0" smtClean="0"/>
              <a:t>Relationships</a:t>
            </a:r>
            <a:endParaRPr lang="en-US" sz="3100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9040" y="2024486"/>
            <a:ext cx="153635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 Tunnel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79528" y="2024486"/>
            <a:ext cx="15363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 KPI Telemetry</a:t>
            </a:r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2255392" y="234852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99038" y="20715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Augments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48128" y="2024486"/>
            <a:ext cx="153635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ACTN VN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008616" y="2024486"/>
            <a:ext cx="15363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ACTN TE Telemetry</a:t>
            </a:r>
          </a:p>
        </p:txBody>
      </p:sp>
      <p:cxnSp>
        <p:nvCxnSpPr>
          <p:cNvPr id="13" name="Straight Arrow Connector 12"/>
          <p:cNvCxnSpPr>
            <a:stCxn id="12" idx="1"/>
            <a:endCxn id="11" idx="3"/>
          </p:cNvCxnSpPr>
          <p:nvPr/>
        </p:nvCxnSpPr>
        <p:spPr>
          <a:xfrm flipH="1">
            <a:off x="8784480" y="234852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28126" y="207152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Augments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360" y="2960590"/>
            <a:ext cx="5832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 KPI Telemetry model provides the TE tunnel level performance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Augment the TE tunnel State with performance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notification subscription </a:t>
            </a:r>
            <a:r>
              <a:rPr lang="en-US" dirty="0">
                <a:solidFill>
                  <a:srgbClr val="FF0000"/>
                </a:solidFill>
              </a:rPr>
              <a:t>(YANG PUSH)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 Intent configurations for auto scaling in/out based on the </a:t>
            </a:r>
            <a:r>
              <a:rPr lang="en-US" dirty="0" smtClean="0"/>
              <a:t>combination of the performance </a:t>
            </a:r>
            <a:r>
              <a:rPr lang="en-US" dirty="0"/>
              <a:t>monitored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21974" y="2960591"/>
            <a:ext cx="5390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ACTN TE KPI Telemetry model provides the VN level aggregated performance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Augment the VN state as well as individual VN-member state with performance attributes.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notification subscription </a:t>
            </a:r>
            <a:r>
              <a:rPr lang="en-US" dirty="0">
                <a:solidFill>
                  <a:srgbClr val="FF0000"/>
                </a:solidFill>
              </a:rPr>
              <a:t>(YANG PUSH)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Scaling Intent configurations at the VN level to reach to the monitored performance </a:t>
            </a:r>
            <a:r>
              <a:rPr lang="en-US" dirty="0" smtClean="0"/>
              <a:t>KPI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5360" y="50206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 smtClean="0"/>
              <a:t>(one-way-delay </a:t>
            </a:r>
            <a:r>
              <a:rPr lang="en-US" dirty="0"/>
              <a:t>&gt; 50ms) AND </a:t>
            </a:r>
            <a:r>
              <a:rPr lang="en-US" dirty="0" smtClean="0"/>
              <a:t>(one-way-packet-loss </a:t>
            </a:r>
            <a:r>
              <a:rPr lang="en-US" dirty="0"/>
              <a:t>&gt; 1%) </a:t>
            </a:r>
            <a:r>
              <a:rPr lang="en-US" dirty="0" smtClean="0"/>
              <a:t> </a:t>
            </a:r>
          </a:p>
          <a:p>
            <a:r>
              <a:rPr lang="en-US" dirty="0" smtClean="0"/>
              <a:t>-&gt; Triggers TE </a:t>
            </a:r>
            <a:r>
              <a:rPr lang="en-US" dirty="0"/>
              <a:t>Scale In</a:t>
            </a:r>
          </a:p>
        </p:txBody>
      </p:sp>
    </p:spTree>
    <p:extLst>
      <p:ext uri="{BB962C8B-B14F-4D97-AF65-F5344CB8AC3E}">
        <p14:creationId xmlns:p14="http://schemas.microsoft.com/office/powerpoint/2010/main" val="82667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Presented in IETF </a:t>
            </a:r>
            <a:r>
              <a:rPr lang="en-US" dirty="0" smtClean="0"/>
              <a:t>100.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One major comment was: augment/re-use existing grouping(s) for performance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This version made that change: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Basically imported TE-Types and uses the grouping defined in TE-types</a:t>
            </a:r>
            <a:r>
              <a:rPr lang="en-US" dirty="0"/>
              <a:t>: </a:t>
            </a:r>
            <a:r>
              <a:rPr lang="en-US" i="1" dirty="0" smtClean="0"/>
              <a:t>performance-metric-attributes </a:t>
            </a:r>
            <a:r>
              <a:rPr lang="en-US" dirty="0" smtClean="0"/>
              <a:t>where </a:t>
            </a:r>
            <a:r>
              <a:rPr lang="en-US" dirty="0" err="1" smtClean="0"/>
              <a:t>uni</a:t>
            </a:r>
            <a:r>
              <a:rPr lang="en-US" dirty="0" smtClean="0"/>
              <a:t>-directional PM are defined for link and applied them to be used for connections (tunnels).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Added bi-directional performance monitoring data for connections (tunnels) in the module </a:t>
            </a:r>
            <a:r>
              <a:rPr lang="en-US" dirty="0" err="1" smtClean="0"/>
              <a:t>ietf</a:t>
            </a:r>
            <a:r>
              <a:rPr lang="en-US" dirty="0" smtClean="0"/>
              <a:t>-</a:t>
            </a:r>
            <a:r>
              <a:rPr lang="en-US" dirty="0" err="1" smtClean="0"/>
              <a:t>te</a:t>
            </a:r>
            <a:r>
              <a:rPr lang="en-US" dirty="0" smtClean="0"/>
              <a:t>-</a:t>
            </a:r>
            <a:r>
              <a:rPr lang="en-US" dirty="0" err="1" smtClean="0"/>
              <a:t>kpi</a:t>
            </a:r>
            <a:r>
              <a:rPr lang="en-US" dirty="0" smtClean="0"/>
              <a:t>-telemetry defined in this draft to give a full list of PM data.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the YANG module </a:t>
            </a:r>
            <a:br>
              <a:rPr lang="en-US" dirty="0" smtClean="0"/>
            </a:br>
            <a:r>
              <a:rPr lang="en-US" dirty="0" err="1" smtClean="0"/>
              <a:t>ietf</a:t>
            </a:r>
            <a:r>
              <a:rPr lang="en-US" dirty="0" smtClean="0"/>
              <a:t>-</a:t>
            </a:r>
            <a:r>
              <a:rPr lang="en-US" dirty="0" err="1" smtClean="0"/>
              <a:t>te</a:t>
            </a:r>
            <a:r>
              <a:rPr lang="en-US" dirty="0" smtClean="0"/>
              <a:t>-</a:t>
            </a:r>
            <a:r>
              <a:rPr lang="en-US" dirty="0" err="1" smtClean="0"/>
              <a:t>kpi</a:t>
            </a:r>
            <a:r>
              <a:rPr lang="en-US" dirty="0" smtClean="0"/>
              <a:t>-telemetry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augment "/</a:t>
            </a:r>
            <a:r>
              <a:rPr lang="en-US" sz="1400" dirty="0" err="1"/>
              <a:t>te:te</a:t>
            </a:r>
            <a:r>
              <a:rPr lang="en-US" sz="1400" dirty="0"/>
              <a:t>/</a:t>
            </a:r>
            <a:r>
              <a:rPr lang="en-US" sz="1400" dirty="0" err="1"/>
              <a:t>te:tunnels</a:t>
            </a:r>
            <a:r>
              <a:rPr lang="en-US" sz="1400" dirty="0"/>
              <a:t>/</a:t>
            </a:r>
            <a:r>
              <a:rPr lang="en-US" sz="1400" dirty="0" err="1"/>
              <a:t>te:tunnel</a:t>
            </a:r>
            <a:r>
              <a:rPr lang="en-US" sz="1400" dirty="0"/>
              <a:t>" {</a:t>
            </a:r>
            <a:endParaRPr 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     container </a:t>
            </a:r>
            <a:r>
              <a:rPr lang="en-US" sz="1400" dirty="0" err="1"/>
              <a:t>te</a:t>
            </a:r>
            <a:r>
              <a:rPr lang="en-US" sz="1400" dirty="0"/>
              <a:t>-telemetry {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         </a:t>
            </a:r>
            <a:r>
              <a:rPr lang="en-US" sz="1400" dirty="0" err="1"/>
              <a:t>config</a:t>
            </a:r>
            <a:r>
              <a:rPr lang="en-US" sz="1400" dirty="0"/>
              <a:t> false;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           description</a:t>
            </a:r>
            <a:r>
              <a:rPr lang="en-US" sz="14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                "</a:t>
            </a:r>
            <a:r>
              <a:rPr lang="en-US" sz="1400" dirty="0"/>
              <a:t>telemetry </a:t>
            </a:r>
            <a:r>
              <a:rPr lang="en-US" sz="1400" dirty="0" err="1"/>
              <a:t>params</a:t>
            </a:r>
            <a:r>
              <a:rPr lang="en-US" sz="1400" dirty="0"/>
              <a:t>";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       leaf </a:t>
            </a:r>
            <a:r>
              <a:rPr lang="en-US" sz="1400" dirty="0"/>
              <a:t>id {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	 </a:t>
            </a:r>
            <a:r>
              <a:rPr lang="en-US" sz="1400" dirty="0" smtClean="0"/>
              <a:t>type </a:t>
            </a:r>
            <a:r>
              <a:rPr lang="en-US" sz="1400" dirty="0"/>
              <a:t>string;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	 </a:t>
            </a:r>
            <a:r>
              <a:rPr lang="en-US" sz="1400" dirty="0" smtClean="0"/>
              <a:t>description </a:t>
            </a:r>
            <a:r>
              <a:rPr lang="en-US" sz="1400" dirty="0"/>
              <a:t>"Id of telemetry </a:t>
            </a:r>
            <a:r>
              <a:rPr lang="en-US" sz="1400" dirty="0" err="1"/>
              <a:t>param</a:t>
            </a:r>
            <a:r>
              <a:rPr lang="en-US" sz="1400" dirty="0"/>
              <a:t>";	</a:t>
            </a:r>
            <a:endParaRPr 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       }</a:t>
            </a:r>
            <a:r>
              <a:rPr lang="en-US" sz="1400" dirty="0"/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       uses </a:t>
            </a:r>
            <a:r>
              <a:rPr lang="en-US" sz="1400" dirty="0" err="1"/>
              <a:t>te-types:performance-metric-attributes</a:t>
            </a:r>
            <a:r>
              <a:rPr lang="en-US" sz="1400" dirty="0"/>
              <a:t>;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	 </a:t>
            </a:r>
            <a:r>
              <a:rPr lang="en-US" sz="1400" dirty="0" smtClean="0"/>
              <a:t>/* </a:t>
            </a:r>
            <a:r>
              <a:rPr lang="en-US" sz="1400" dirty="0"/>
              <a:t>all unidirectional PM data is defined in this grouping </a:t>
            </a:r>
            <a:r>
              <a:rPr lang="en-US" sz="1400" dirty="0" smtClean="0"/>
              <a:t>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       uses </a:t>
            </a:r>
            <a:r>
              <a:rPr lang="en-US" sz="1400" dirty="0"/>
              <a:t>bidirectional-telemetry-data;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	 </a:t>
            </a:r>
            <a:r>
              <a:rPr lang="en-US" sz="1400" dirty="0" smtClean="0"/>
              <a:t>/* </a:t>
            </a:r>
            <a:r>
              <a:rPr lang="en-US" sz="1400" dirty="0"/>
              <a:t>all bidirectional PM data is defined in this grouping */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/>
              <a:t>leaf </a:t>
            </a:r>
            <a:r>
              <a:rPr lang="en-US" sz="1400" dirty="0" err="1" smtClean="0"/>
              <a:t>te</a:t>
            </a:r>
            <a:r>
              <a:rPr lang="en-US" sz="1400" dirty="0" smtClean="0"/>
              <a:t>-ref {</a:t>
            </a:r>
            <a:r>
              <a:rPr lang="en-US" sz="1400" dirty="0"/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	   </a:t>
            </a:r>
            <a:r>
              <a:rPr lang="en-US" sz="1400" dirty="0" smtClean="0"/>
              <a:t>type </a:t>
            </a:r>
            <a:r>
              <a:rPr lang="en-US" sz="1400" dirty="0" err="1" smtClean="0"/>
              <a:t>leafref</a:t>
            </a:r>
            <a:r>
              <a:rPr lang="en-US" sz="1400" dirty="0" smtClean="0"/>
              <a:t> { path '/</a:t>
            </a:r>
            <a:r>
              <a:rPr lang="en-US" sz="1400" dirty="0" err="1"/>
              <a:t>te:te</a:t>
            </a:r>
            <a:r>
              <a:rPr lang="en-US" sz="1400" dirty="0"/>
              <a:t>/</a:t>
            </a:r>
            <a:r>
              <a:rPr lang="en-US" sz="1400" dirty="0" err="1"/>
              <a:t>te:tunnels</a:t>
            </a:r>
            <a:r>
              <a:rPr lang="en-US" sz="1400" dirty="0"/>
              <a:t>/</a:t>
            </a:r>
            <a:r>
              <a:rPr lang="en-US" sz="1400" dirty="0" err="1"/>
              <a:t>te:tunnel</a:t>
            </a:r>
            <a:r>
              <a:rPr lang="en-US" sz="1400" dirty="0"/>
              <a:t>/</a:t>
            </a:r>
            <a:r>
              <a:rPr lang="en-US" sz="1400" dirty="0" err="1"/>
              <a:t>te:name</a:t>
            </a:r>
            <a:r>
              <a:rPr lang="en-US" sz="1400" dirty="0"/>
              <a:t>'; </a:t>
            </a:r>
            <a:endParaRPr 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 </a:t>
            </a:r>
            <a:r>
              <a:rPr lang="en-US" sz="1400" dirty="0" smtClean="0"/>
              <a:t>             description </a:t>
            </a:r>
            <a:r>
              <a:rPr lang="en-US" sz="1400" dirty="0"/>
              <a:t>"Reference to measured </a:t>
            </a:r>
            <a:r>
              <a:rPr lang="en-US" sz="1400" dirty="0" err="1"/>
              <a:t>te</a:t>
            </a:r>
            <a:r>
              <a:rPr lang="en-US" sz="1400" dirty="0"/>
              <a:t> tunnel";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 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6407" y="3814847"/>
            <a:ext cx="4969566" cy="423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58933" y="3211082"/>
            <a:ext cx="3416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Re-uses a grouping defined in </a:t>
            </a:r>
            <a:r>
              <a:rPr lang="en-US" sz="1600" dirty="0" err="1" smtClean="0"/>
              <a:t>te</a:t>
            </a:r>
            <a:r>
              <a:rPr lang="en-US" sz="1600" dirty="0" smtClean="0"/>
              <a:t>-types 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or </a:t>
            </a:r>
            <a:r>
              <a:rPr lang="en-US" sz="1600" dirty="0" err="1" smtClean="0"/>
              <a:t>uni</a:t>
            </a:r>
            <a:r>
              <a:rPr lang="en-US" sz="1600" dirty="0" smtClean="0"/>
              <a:t>-directional PM data 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651267" y="3656710"/>
            <a:ext cx="707666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66407" y="4452730"/>
            <a:ext cx="4969566" cy="461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651267" y="4282389"/>
            <a:ext cx="707666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16723" y="4026446"/>
            <a:ext cx="2939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Define a grouping in this module 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or bi-directional PM data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54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the YANG module </a:t>
            </a:r>
            <a:br>
              <a:rPr lang="en-US" dirty="0"/>
            </a:b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actn</a:t>
            </a:r>
            <a:r>
              <a:rPr lang="en-US" dirty="0"/>
              <a:t>-</a:t>
            </a:r>
            <a:r>
              <a:rPr lang="en-US" dirty="0" err="1"/>
              <a:t>te</a:t>
            </a:r>
            <a:r>
              <a:rPr lang="en-US" dirty="0"/>
              <a:t>-</a:t>
            </a:r>
            <a:r>
              <a:rPr lang="en-US" dirty="0" err="1"/>
              <a:t>kpi</a:t>
            </a:r>
            <a:r>
              <a:rPr lang="en-US" dirty="0"/>
              <a:t>-telemetry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8713" y="1733755"/>
            <a:ext cx="92924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augment </a:t>
            </a:r>
            <a:r>
              <a:rPr lang="en-US" dirty="0"/>
              <a:t>"/</a:t>
            </a:r>
            <a:r>
              <a:rPr lang="en-US" dirty="0" err="1"/>
              <a:t>vn:actn</a:t>
            </a:r>
            <a:r>
              <a:rPr lang="en-US" dirty="0"/>
              <a:t>/</a:t>
            </a:r>
            <a:r>
              <a:rPr lang="en-US" dirty="0" err="1"/>
              <a:t>vn:vn</a:t>
            </a:r>
            <a:r>
              <a:rPr lang="en-US" dirty="0"/>
              <a:t>/</a:t>
            </a:r>
            <a:r>
              <a:rPr lang="en-US" dirty="0" err="1"/>
              <a:t>vn:vn-list</a:t>
            </a:r>
            <a:r>
              <a:rPr lang="en-US" dirty="0"/>
              <a:t>/</a:t>
            </a:r>
            <a:r>
              <a:rPr lang="en-US" dirty="0" err="1"/>
              <a:t>vn:vn-member-list</a:t>
            </a:r>
            <a:r>
              <a:rPr lang="en-US" dirty="0"/>
              <a:t>" </a:t>
            </a:r>
            <a:r>
              <a:rPr lang="en-US" dirty="0" smtClean="0"/>
              <a:t>{ </a:t>
            </a:r>
          </a:p>
          <a:p>
            <a:r>
              <a:rPr lang="en-US" dirty="0" smtClean="0"/>
              <a:t>    description</a:t>
            </a:r>
            <a:r>
              <a:rPr lang="en-US" dirty="0"/>
              <a:t>	</a:t>
            </a:r>
          </a:p>
          <a:p>
            <a:r>
              <a:rPr lang="en-US" dirty="0" smtClean="0"/>
              <a:t>            "</a:t>
            </a:r>
            <a:r>
              <a:rPr lang="en-US" dirty="0"/>
              <a:t>Augmentation parameters for state TE </a:t>
            </a:r>
            <a:r>
              <a:rPr lang="en-US" dirty="0" err="1"/>
              <a:t>vn</a:t>
            </a:r>
            <a:r>
              <a:rPr lang="en-US" dirty="0"/>
              <a:t> member topologies.";	</a:t>
            </a:r>
          </a:p>
          <a:p>
            <a:r>
              <a:rPr lang="en-US" dirty="0"/>
              <a:t>            topologies.";	 	</a:t>
            </a:r>
          </a:p>
          <a:p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dirty="0"/>
              <a:t>container </a:t>
            </a:r>
            <a:r>
              <a:rPr lang="en-US" dirty="0" err="1"/>
              <a:t>vn</a:t>
            </a:r>
            <a:r>
              <a:rPr lang="en-US" dirty="0"/>
              <a:t>-telemetry {	 	        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/>
              <a:t>false;	</a:t>
            </a:r>
          </a:p>
          <a:p>
            <a:r>
              <a:rPr lang="en-US" dirty="0" smtClean="0"/>
              <a:t>            description</a:t>
            </a:r>
            <a:r>
              <a:rPr lang="en-US" dirty="0"/>
              <a:t>	</a:t>
            </a:r>
          </a:p>
          <a:p>
            <a:r>
              <a:rPr lang="en-US" dirty="0" smtClean="0"/>
              <a:t>                      "</a:t>
            </a:r>
            <a:r>
              <a:rPr lang="en-US" dirty="0"/>
              <a:t>VN member telemetry </a:t>
            </a:r>
            <a:r>
              <a:rPr lang="en-US" dirty="0" err="1"/>
              <a:t>params</a:t>
            </a:r>
            <a:r>
              <a:rPr lang="en-US" dirty="0"/>
              <a:t>";	</a:t>
            </a:r>
          </a:p>
          <a:p>
            <a:r>
              <a:rPr lang="en-US" dirty="0" smtClean="0"/>
              <a:t>            uses </a:t>
            </a:r>
            <a:r>
              <a:rPr lang="en-US" dirty="0" err="1"/>
              <a:t>te-types:performance-metric-attributes</a:t>
            </a:r>
            <a:r>
              <a:rPr lang="en-US" dirty="0"/>
              <a:t>;	</a:t>
            </a:r>
            <a:r>
              <a:rPr lang="en-US" dirty="0" smtClean="0"/>
              <a:t>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uses </a:t>
            </a:r>
            <a:r>
              <a:rPr lang="en-US" dirty="0" err="1"/>
              <a:t>te-kpi:bidirectional-telemetry-data</a:t>
            </a:r>
            <a:r>
              <a:rPr lang="en-US" dirty="0"/>
              <a:t>;	</a:t>
            </a:r>
          </a:p>
          <a:p>
            <a:r>
              <a:rPr lang="en-US" dirty="0" smtClean="0"/>
              <a:t>            uses </a:t>
            </a:r>
            <a:r>
              <a:rPr lang="en-US" dirty="0" err="1"/>
              <a:t>vn</a:t>
            </a:r>
            <a:r>
              <a:rPr lang="en-US" dirty="0"/>
              <a:t>-telemetry-</a:t>
            </a:r>
            <a:r>
              <a:rPr lang="en-US" dirty="0" err="1"/>
              <a:t>param</a:t>
            </a:r>
            <a:r>
              <a:rPr lang="en-US" dirty="0"/>
              <a:t>;	</a:t>
            </a:r>
          </a:p>
          <a:p>
            <a:r>
              <a:rPr lang="en-US" dirty="0"/>
              <a:t>     </a:t>
            </a:r>
            <a:r>
              <a:rPr lang="en-US" dirty="0" smtClean="0"/>
              <a:t>}</a:t>
            </a:r>
            <a:r>
              <a:rPr lang="en-US" dirty="0"/>
              <a:t>	 	        	</a:t>
            </a:r>
          </a:p>
          <a:p>
            <a:r>
              <a:rPr lang="en-US" dirty="0" smtClean="0"/>
              <a:t>}</a:t>
            </a:r>
            <a:r>
              <a:rPr lang="en-US" dirty="0"/>
              <a:t>	 	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58933" y="3191573"/>
            <a:ext cx="3416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Re-uses a grouping defined in </a:t>
            </a:r>
            <a:r>
              <a:rPr lang="en-US" sz="1600" dirty="0" err="1" smtClean="0"/>
              <a:t>te</a:t>
            </a:r>
            <a:r>
              <a:rPr lang="en-US" sz="1600" dirty="0" smtClean="0"/>
              <a:t>-types 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or </a:t>
            </a:r>
            <a:r>
              <a:rPr lang="en-US" sz="1600" dirty="0" err="1" smtClean="0"/>
              <a:t>uni</a:t>
            </a:r>
            <a:r>
              <a:rPr lang="en-US" sz="1600" dirty="0" smtClean="0"/>
              <a:t>-directional PM data 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566407" y="3999505"/>
            <a:ext cx="4969566" cy="2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651267" y="3656710"/>
            <a:ext cx="707666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8932" y="3907685"/>
            <a:ext cx="3164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Re-uses a grouping defined in </a:t>
            </a:r>
            <a:r>
              <a:rPr lang="en-US" sz="1600" dirty="0" err="1" smtClean="0"/>
              <a:t>te-kpi</a:t>
            </a:r>
            <a:endParaRPr lang="en-US" sz="1600" dirty="0" smtClean="0"/>
          </a:p>
          <a:p>
            <a:r>
              <a:rPr lang="en-US" sz="1600" dirty="0"/>
              <a:t>f</a:t>
            </a:r>
            <a:r>
              <a:rPr lang="en-US" sz="1600" dirty="0" smtClean="0"/>
              <a:t>or bi-directional PM data 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1566407" y="4294850"/>
            <a:ext cx="4969566" cy="2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651265" y="4155702"/>
            <a:ext cx="707666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558255" y="1304660"/>
            <a:ext cx="5180251" cy="498021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marL="91440" indent="-914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675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8404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module: 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te</a:t>
            </a:r>
            <a:r>
              <a:rPr lang="en-US" dirty="0"/>
              <a:t>-</a:t>
            </a:r>
            <a:r>
              <a:rPr lang="en-US" dirty="0" err="1"/>
              <a:t>kpi</a:t>
            </a:r>
            <a:r>
              <a:rPr lang="en-US" dirty="0"/>
              <a:t>-telemetry</a:t>
            </a:r>
          </a:p>
          <a:p>
            <a:r>
              <a:rPr lang="en-US" dirty="0"/>
              <a:t>  augment /</a:t>
            </a:r>
            <a:r>
              <a:rPr lang="en-US" dirty="0" err="1"/>
              <a:t>te:te</a:t>
            </a:r>
            <a:r>
              <a:rPr lang="en-US" dirty="0"/>
              <a:t>/</a:t>
            </a:r>
            <a:r>
              <a:rPr lang="en-US" dirty="0" err="1"/>
              <a:t>te:tunnels</a:t>
            </a:r>
            <a:r>
              <a:rPr lang="en-US" dirty="0"/>
              <a:t>/</a:t>
            </a:r>
            <a:r>
              <a:rPr lang="en-US" dirty="0" err="1"/>
              <a:t>te:tunnel</a:t>
            </a:r>
            <a:r>
              <a:rPr lang="en-US" dirty="0"/>
              <a:t>:</a:t>
            </a:r>
          </a:p>
          <a:p>
            <a:r>
              <a:rPr lang="en-US" dirty="0"/>
              <a:t>    +--</a:t>
            </a:r>
            <a:r>
              <a:rPr lang="en-US" dirty="0" err="1"/>
              <a:t>rw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-scaling-intent</a:t>
            </a:r>
          </a:p>
          <a:p>
            <a:r>
              <a:rPr lang="en-US" dirty="0"/>
              <a:t>    |  +--</a:t>
            </a:r>
            <a:r>
              <a:rPr lang="en-US" dirty="0" err="1"/>
              <a:t>rw</a:t>
            </a:r>
            <a:r>
              <a:rPr lang="en-US" dirty="0"/>
              <a:t> scale-in-intent</a:t>
            </a:r>
          </a:p>
          <a:p>
            <a:r>
              <a:rPr lang="en-US" dirty="0"/>
              <a:t>    |  |  +--</a:t>
            </a:r>
            <a:r>
              <a:rPr lang="en-US" dirty="0" err="1"/>
              <a:t>rw</a:t>
            </a:r>
            <a:r>
              <a:rPr lang="en-US" dirty="0"/>
              <a:t> threshold-time?             uint32</a:t>
            </a:r>
          </a:p>
          <a:p>
            <a:r>
              <a:rPr lang="en-US" dirty="0"/>
              <a:t>    |  |  +--</a:t>
            </a:r>
            <a:r>
              <a:rPr lang="en-US" dirty="0" err="1"/>
              <a:t>rw</a:t>
            </a:r>
            <a:r>
              <a:rPr lang="en-US" dirty="0"/>
              <a:t> </a:t>
            </a:r>
            <a:r>
              <a:rPr lang="en-US" dirty="0" err="1"/>
              <a:t>cooldown</a:t>
            </a:r>
            <a:r>
              <a:rPr lang="en-US" dirty="0"/>
              <a:t>-time?              uint32</a:t>
            </a:r>
          </a:p>
          <a:p>
            <a:r>
              <a:rPr lang="en-US" dirty="0"/>
              <a:t>    |  |  +--</a:t>
            </a:r>
            <a:r>
              <a:rPr lang="en-US" dirty="0" err="1"/>
              <a:t>rw</a:t>
            </a:r>
            <a:r>
              <a:rPr lang="en-US" dirty="0"/>
              <a:t> scale-in-operation-type?    scaling-criteria-operation</a:t>
            </a:r>
          </a:p>
          <a:p>
            <a:r>
              <a:rPr lang="en-US" dirty="0"/>
              <a:t>    |  |  +--</a:t>
            </a:r>
            <a:r>
              <a:rPr lang="en-US" dirty="0" err="1"/>
              <a:t>rw</a:t>
            </a:r>
            <a:r>
              <a:rPr lang="en-US" dirty="0"/>
              <a:t> scale-out-operation-type?   scaling-criteria-operation</a:t>
            </a:r>
          </a:p>
          <a:p>
            <a:r>
              <a:rPr lang="en-US" dirty="0"/>
              <a:t>    |  |  +--</a:t>
            </a:r>
            <a:r>
              <a:rPr lang="en-US" dirty="0" err="1"/>
              <a:t>rw</a:t>
            </a:r>
            <a:r>
              <a:rPr lang="en-US" dirty="0"/>
              <a:t> scaling-condition* [performance-type]</a:t>
            </a:r>
          </a:p>
          <a:p>
            <a:r>
              <a:rPr lang="en-US" dirty="0"/>
              <a:t>    |  |     +--</a:t>
            </a:r>
            <a:r>
              <a:rPr lang="en-US" dirty="0" err="1"/>
              <a:t>rw</a:t>
            </a:r>
            <a:r>
              <a:rPr lang="en-US" dirty="0"/>
              <a:t> performance-type           </a:t>
            </a:r>
            <a:r>
              <a:rPr lang="en-US" dirty="0" err="1"/>
              <a:t>identityref</a:t>
            </a:r>
            <a:endParaRPr lang="en-US" dirty="0"/>
          </a:p>
          <a:p>
            <a:r>
              <a:rPr lang="en-US" dirty="0"/>
              <a:t>    |  |     +--</a:t>
            </a:r>
            <a:r>
              <a:rPr lang="en-US" dirty="0" err="1"/>
              <a:t>rw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-telemetry-tunnel-ref?   -&gt; /</a:t>
            </a:r>
            <a:r>
              <a:rPr lang="en-US" dirty="0" err="1"/>
              <a:t>te:te</a:t>
            </a:r>
            <a:r>
              <a:rPr lang="en-US" dirty="0"/>
              <a:t>/tunnels/tunnel/name</a:t>
            </a:r>
          </a:p>
          <a:p>
            <a:r>
              <a:rPr lang="en-US" dirty="0"/>
              <a:t>    |  +--</a:t>
            </a:r>
            <a:r>
              <a:rPr lang="en-US" dirty="0" err="1"/>
              <a:t>rw</a:t>
            </a:r>
            <a:r>
              <a:rPr lang="en-US" dirty="0"/>
              <a:t> scale-out-intent</a:t>
            </a:r>
          </a:p>
          <a:p>
            <a:r>
              <a:rPr lang="en-US" dirty="0"/>
              <a:t>    |     +--</a:t>
            </a:r>
            <a:r>
              <a:rPr lang="en-US" dirty="0" err="1"/>
              <a:t>rw</a:t>
            </a:r>
            <a:r>
              <a:rPr lang="en-US" dirty="0"/>
              <a:t> threshold-time?             uint32</a:t>
            </a:r>
          </a:p>
          <a:p>
            <a:r>
              <a:rPr lang="en-US" dirty="0"/>
              <a:t>    |     +--</a:t>
            </a:r>
            <a:r>
              <a:rPr lang="en-US" dirty="0" err="1"/>
              <a:t>rw</a:t>
            </a:r>
            <a:r>
              <a:rPr lang="en-US" dirty="0"/>
              <a:t> </a:t>
            </a:r>
            <a:r>
              <a:rPr lang="en-US" dirty="0" err="1"/>
              <a:t>cooldown</a:t>
            </a:r>
            <a:r>
              <a:rPr lang="en-US" dirty="0"/>
              <a:t>-time?              uint32</a:t>
            </a:r>
          </a:p>
          <a:p>
            <a:r>
              <a:rPr lang="en-US" dirty="0"/>
              <a:t>    |     +--</a:t>
            </a:r>
            <a:r>
              <a:rPr lang="en-US" dirty="0" err="1"/>
              <a:t>rw</a:t>
            </a:r>
            <a:r>
              <a:rPr lang="en-US" dirty="0"/>
              <a:t> scale-in-operation-type?    scaling-criteria-operation</a:t>
            </a:r>
          </a:p>
          <a:p>
            <a:r>
              <a:rPr lang="en-US" dirty="0"/>
              <a:t>    |     +--</a:t>
            </a:r>
            <a:r>
              <a:rPr lang="en-US" dirty="0" err="1"/>
              <a:t>rw</a:t>
            </a:r>
            <a:r>
              <a:rPr lang="en-US" dirty="0"/>
              <a:t> scale-out-operation-type?   scaling-criteria-operation</a:t>
            </a:r>
          </a:p>
          <a:p>
            <a:r>
              <a:rPr lang="en-US" dirty="0"/>
              <a:t>    |     +--</a:t>
            </a:r>
            <a:r>
              <a:rPr lang="en-US" dirty="0" err="1"/>
              <a:t>rw</a:t>
            </a:r>
            <a:r>
              <a:rPr lang="en-US" dirty="0"/>
              <a:t> scaling-condition* [performance-type]</a:t>
            </a:r>
          </a:p>
          <a:p>
            <a:r>
              <a:rPr lang="en-US" dirty="0"/>
              <a:t>    |        +--</a:t>
            </a:r>
            <a:r>
              <a:rPr lang="en-US" dirty="0" err="1"/>
              <a:t>rw</a:t>
            </a:r>
            <a:r>
              <a:rPr lang="en-US" dirty="0"/>
              <a:t> performance-type           </a:t>
            </a:r>
            <a:r>
              <a:rPr lang="en-US" dirty="0" err="1"/>
              <a:t>identityref</a:t>
            </a:r>
            <a:endParaRPr lang="en-US" dirty="0"/>
          </a:p>
          <a:p>
            <a:r>
              <a:rPr lang="en-US" dirty="0"/>
              <a:t>    |        +--</a:t>
            </a:r>
            <a:r>
              <a:rPr lang="en-US" dirty="0" err="1"/>
              <a:t>rw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-telemetry-tunnel-ref?   -&gt; /</a:t>
            </a:r>
            <a:r>
              <a:rPr lang="en-US" dirty="0" err="1"/>
              <a:t>te:te</a:t>
            </a:r>
            <a:r>
              <a:rPr lang="en-US" dirty="0"/>
              <a:t>/tunnels/tunnel/name</a:t>
            </a:r>
          </a:p>
          <a:p>
            <a:r>
              <a:rPr lang="en-US" dirty="0"/>
              <a:t>    +--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-telemetry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id?                                   string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unidirectional-delay?                 uint32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unidirectional-min-delay?             uint32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unidirectional-max-delay?             uint32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unidirectional-delay-variation?       uint32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unidirectional-packet-loss?           decimal64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unidirectional-residual-bandwidth?    rt-types:bandwidth-ieee-float32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unidirectional-available-bandwidth?   rt-types:bandwidth-ieee-float32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unidirectional-utilized-bandwidth?    rt-types:bandwidth-ieee-float32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bidirectional-delay?                  uint32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bidirectional-min-delay?              uint32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bidirectional-max-delay?              uint32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bidirectional-delay-variation?        uint32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bidirectional-packet-loss?            decimal64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bidirectional-residual-bandwidth?     rt-types:bandwidth-ieee-float32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bidirectional-available-bandwidth?    rt-types:bandwidth-ieee-float32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bidirectional-utilized-bandwidth?     rt-types:bandwidth-ieee-float32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utilized-percentage?                  uint8</a:t>
            </a:r>
          </a:p>
          <a:p>
            <a:r>
              <a:rPr lang="en-US" dirty="0"/>
              <a:t>       +--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-ref?                               -&gt; /</a:t>
            </a:r>
            <a:r>
              <a:rPr lang="en-US" dirty="0" err="1"/>
              <a:t>te:te</a:t>
            </a:r>
            <a:r>
              <a:rPr lang="en-US" dirty="0"/>
              <a:t>/tunnels/tunnel/name</a:t>
            </a: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6581336" y="140042"/>
            <a:ext cx="5593491" cy="644198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module: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kpi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-telemetry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augment 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vn:actn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vn:vn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vn:vn-list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-scaling-intent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scale-in-intent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|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threshold-time?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|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cooldown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-time?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|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scale-in-operation-type?    scaling-criteria-operation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|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scale-out-operation-type?   scaling-criteria-operation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|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scaling-condition* [performance-type]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|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performance-type          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675" dirty="0" smtClean="0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|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-telemetry-tunnel-ref?   -&gt; 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te:te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/tunnels/tunnel/name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scale-out-intent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threshold-time?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cooldown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-time?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scale-in-operation-type?    scaling-criteria-operation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scale-out-operation-type?   scaling-criteria-operation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scaling-condition* [performance-type]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performance-type          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en-US" sz="675" dirty="0" smtClean="0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-telemetry-tunnel-ref?   -&gt; 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te:te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/tunnels/tunnel/name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-telemetry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unidirectional-delay?   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unidirectional-min-delay?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unidirectional-max-delay?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unidirectional-delay-variation?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unidirectional-packet-loss?           decimal64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unidirectional-residual-bandwidth?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unidirectional-available-bandwidth?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unidirectional-utilized-bandwidth?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bidirectional-delay?    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bidirectional-min-delay?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bidirectional-max-delay?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bidirectional-delay-variation?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bidirectional-packet-loss?            decimal64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bidirectional-residual-bandwidth? 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bidirectional-available-bandwidth?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bidirectional-utilized-bandwidth? 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utilized-percentage?                  uint8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grouping-operation?                   grouping-operation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augment 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vn:actn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vn:vn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vn:vn-list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vn:vn-member-list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-member-telemetry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unidirectional-delay?   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unidirectional-min-delay?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unidirectional-max-delay?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unidirectional-delay-variation?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unidirectional-packet-loss?           decimal64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unidirectional-residual-bandwidth?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unidirectional-available-bandwidth?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unidirectional-utilized-bandwidth?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bidirectional-delay?    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bidirectional-min-delay?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bidirectional-max-delay?      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bidirectional-delay-variation?        uint32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bidirectional-packet-loss?            decimal64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bidirectional-residual-bandwidth? 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bidirectional-available-bandwidth?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bidirectional-utilized-bandwidth?     rt-types:bandwidth-ieee-float32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utilized-percentage?                  uint8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-grouped-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                  -&gt; 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te:te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/tunnels/tunnel/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te-kpi:te-telemetry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675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6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grouping-operation?                   grouping-operation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en-US" sz="675" dirty="0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4310808" y="4072342"/>
            <a:ext cx="3901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ietf</a:t>
            </a:r>
            <a:r>
              <a:rPr lang="en-US" sz="2800" dirty="0"/>
              <a:t>-</a:t>
            </a:r>
            <a:r>
              <a:rPr lang="en-US" sz="2800" dirty="0" err="1"/>
              <a:t>actn</a:t>
            </a:r>
            <a:r>
              <a:rPr lang="en-US" sz="2800" dirty="0"/>
              <a:t>-</a:t>
            </a:r>
            <a:r>
              <a:rPr lang="en-US" sz="2800" dirty="0" err="1"/>
              <a:t>te</a:t>
            </a:r>
            <a:r>
              <a:rPr lang="en-US" sz="2800" dirty="0"/>
              <a:t>-</a:t>
            </a:r>
            <a:r>
              <a:rPr lang="en-US" sz="2800" dirty="0" err="1"/>
              <a:t>kpi</a:t>
            </a:r>
            <a:r>
              <a:rPr lang="en-US" sz="2800" dirty="0"/>
              <a:t>-telemetry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-1282377" y="4444239"/>
            <a:ext cx="31580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ietf</a:t>
            </a:r>
            <a:r>
              <a:rPr lang="en-US" sz="2800" dirty="0"/>
              <a:t>-</a:t>
            </a:r>
            <a:r>
              <a:rPr lang="en-US" sz="2800" dirty="0" err="1"/>
              <a:t>te</a:t>
            </a:r>
            <a:r>
              <a:rPr lang="en-US" sz="2800" dirty="0"/>
              <a:t>-</a:t>
            </a:r>
            <a:r>
              <a:rPr lang="en-US" sz="2800" dirty="0" err="1"/>
              <a:t>kpi</a:t>
            </a:r>
            <a:r>
              <a:rPr lang="en-US" sz="2800" dirty="0"/>
              <a:t>-telemetry</a:t>
            </a:r>
          </a:p>
        </p:txBody>
      </p:sp>
    </p:spTree>
    <p:extLst>
      <p:ext uri="{BB962C8B-B14F-4D97-AF65-F5344CB8AC3E}">
        <p14:creationId xmlns:p14="http://schemas.microsoft.com/office/powerpoint/2010/main" val="247647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This draft provides Customer-programmable PM telemetry and Network Automatics on the </a:t>
            </a:r>
            <a:r>
              <a:rPr lang="en-US" dirty="0" smtClean="0"/>
              <a:t>CMI/MPI </a:t>
            </a:r>
            <a:r>
              <a:rPr lang="en-US" dirty="0" smtClean="0"/>
              <a:t>of ACTN architecture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TE-Tunnel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ACTN-VN level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authors believe this draft has a good base for WG adoption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2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1138</Words>
  <Application>Microsoft Office PowerPoint</Application>
  <PresentationFormat>Widescreen</PresentationFormat>
  <Paragraphs>212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Courier New</vt:lpstr>
      <vt:lpstr>Wingdings</vt:lpstr>
      <vt:lpstr>Retrospect</vt:lpstr>
      <vt:lpstr> YANG models for ACTN TE Performance Monitoring Telemetry and Network Autonomics  draft-lee-teas-actn-pm-telemetry-autonomics-07 </vt:lpstr>
      <vt:lpstr>Overview</vt:lpstr>
      <vt:lpstr>Yang Model Relationships</vt:lpstr>
      <vt:lpstr>Status</vt:lpstr>
      <vt:lpstr>Changes in the YANG module  ietf-te-kpi-telemetry </vt:lpstr>
      <vt:lpstr>Changes in the YANG module  ietf-actn-te-kpi-telemetry</vt:lpstr>
      <vt:lpstr>PowerPoint Presentation</vt:lpstr>
      <vt:lpstr>Next Steps</vt:lpstr>
      <vt:lpstr>Thanks!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2017-03-21T05:35:19Z</dcterms:created>
  <dcterms:modified xsi:type="dcterms:W3CDTF">2018-07-10T13:25:12Z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  <property fmtid="{D5CDD505-2E9C-101B-9397-08002B2CF9AE}" pid="3" name="_2015_ms_pID_725343">
    <vt:lpwstr>(3)I9UHCG2TwKc1zxds79lb4JrK2fPs9OgE6nv4KnS3D+kU6Pi5+cSJe6zDPMZRq4/ITCTw/ge2
9zMbV0t+TyAvTJxQlvKCxwOdIh9FxQ8NR8VWhCLddq2VHZzY+jxdM2QIcG9spDQuTfRlG96S
5hrCZYirOKcGZ98X/ORo4LbSqHulrZi5VMf6hUhg0LwxsKRNfgFdhW1RxyIAIzUZ4+iz2utV
qAOKPyiO2lQm5ERSYc</vt:lpwstr>
  </property>
  <property fmtid="{D5CDD505-2E9C-101B-9397-08002B2CF9AE}" pid="4" name="_2015_ms_pID_7253431">
    <vt:lpwstr>dstSTypKWltLG3InetyKgrJNZalrM/aBt6ZScAziPwqP/pNn6u//RE
uPl17v8ZKxJmrSjqK8Rr1Ij5Xpi2wjdF+dTcNfygTfC9tv3NwNXIR+AalZdTEnKX540THLET
z7TFAryHw4W/8xUcHAz8cCTIS38A/GsNbKfZKcgSW035tMN0tdeVsAVnjIAPFfyfjNz6aJ4F
j1PUFXYDTLSp1RUQbVjR/SIpS4emQcg/mRYe</vt:lpwstr>
  </property>
  <property fmtid="{D5CDD505-2E9C-101B-9397-08002B2CF9AE}" pid="5" name="_2015_ms_pID_7253432">
    <vt:lpwstr>8w==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1531154636</vt:lpwstr>
  </property>
</Properties>
</file>