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57" r:id="rId3"/>
    <p:sldId id="260" r:id="rId4"/>
    <p:sldId id="274" r:id="rId5"/>
    <p:sldId id="275" r:id="rId6"/>
    <p:sldId id="276" r:id="rId7"/>
    <p:sldId id="264" r:id="rId8"/>
    <p:sldId id="277" r:id="rId9"/>
    <p:sldId id="278" r:id="rId10"/>
    <p:sldId id="263" r:id="rId11"/>
    <p:sldId id="269" r:id="rId12"/>
    <p:sldId id="262" r:id="rId13"/>
    <p:sldId id="270" r:id="rId14"/>
    <p:sldId id="271" r:id="rId15"/>
    <p:sldId id="272" r:id="rId16"/>
    <p:sldId id="273"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showGuides="1">
      <p:cViewPr>
        <p:scale>
          <a:sx n="76" d="100"/>
          <a:sy n="76" d="100"/>
        </p:scale>
        <p:origin x="667" y="46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BA0AD-6D79-46CE-880A-683D6EB40D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56A3CF-4DFC-4EC3-B7B1-15146A8D2303}">
      <dgm:prSet phldrT="[Text]"/>
      <dgm:spPr/>
      <dgm:t>
        <a:bodyPr/>
        <a:lstStyle/>
        <a:p>
          <a:r>
            <a:rPr lang="en-US" dirty="0" smtClean="0"/>
            <a:t>RFC 8283 is published</a:t>
          </a:r>
          <a:endParaRPr lang="en-US" dirty="0"/>
        </a:p>
      </dgm:t>
    </dgm:pt>
    <dgm:pt modelId="{9F7C2760-84CB-4E13-9404-3A7A11079D64}" type="parTrans" cxnId="{21A3DAA9-D168-4F25-A077-9551A88CA74B}">
      <dgm:prSet/>
      <dgm:spPr/>
      <dgm:t>
        <a:bodyPr/>
        <a:lstStyle/>
        <a:p>
          <a:endParaRPr lang="en-US"/>
        </a:p>
      </dgm:t>
    </dgm:pt>
    <dgm:pt modelId="{D3842DBB-2D8F-439F-B551-A570D8E95A33}" type="sibTrans" cxnId="{21A3DAA9-D168-4F25-A077-9551A88CA74B}">
      <dgm:prSet/>
      <dgm:spPr/>
      <dgm:t>
        <a:bodyPr/>
        <a:lstStyle/>
        <a:p>
          <a:endParaRPr lang="en-US"/>
        </a:p>
      </dgm:t>
    </dgm:pt>
    <dgm:pt modelId="{3A0AD074-0A86-4C6A-8EAC-50101CEFCA87}">
      <dgm:prSet/>
      <dgm:spPr/>
      <dgm:t>
        <a:bodyPr/>
        <a:lstStyle/>
        <a:p>
          <a:r>
            <a:rPr lang="en-US" dirty="0" smtClean="0"/>
            <a:t>Introduces the architecture for PCE as a central controller and examines the motivations/applicability for PCEP as a control protocol in this environment.  </a:t>
          </a:r>
        </a:p>
      </dgm:t>
    </dgm:pt>
    <dgm:pt modelId="{E9574757-00F0-41AB-9812-C3454B79F37F}" type="parTrans" cxnId="{49238AD8-378C-4390-95C2-E5F945AB45D8}">
      <dgm:prSet/>
      <dgm:spPr/>
      <dgm:t>
        <a:bodyPr/>
        <a:lstStyle/>
        <a:p>
          <a:endParaRPr lang="en-US"/>
        </a:p>
      </dgm:t>
    </dgm:pt>
    <dgm:pt modelId="{233772C9-4114-4A97-9CE5-9C579917720F}" type="sibTrans" cxnId="{49238AD8-378C-4390-95C2-E5F945AB45D8}">
      <dgm:prSet/>
      <dgm:spPr/>
      <dgm:t>
        <a:bodyPr/>
        <a:lstStyle/>
        <a:p>
          <a:endParaRPr lang="en-US"/>
        </a:p>
      </dgm:t>
    </dgm:pt>
    <dgm:pt modelId="{A578D308-A719-42F8-A81F-463F96FEC622}">
      <dgm:prSet/>
      <dgm:spPr/>
      <dgm:t>
        <a:bodyPr/>
        <a:lstStyle/>
        <a:p>
          <a:r>
            <a:rPr lang="en-US" dirty="0" smtClean="0"/>
            <a:t>A PCE-based central controller can simplify the processing of a distributed control plane by blending it with elements of SDN and without necessarily completely replacing it.</a:t>
          </a:r>
        </a:p>
      </dgm:t>
    </dgm:pt>
    <dgm:pt modelId="{F55FB203-2205-49FC-B5E4-7D51EFF0F755}" type="parTrans" cxnId="{9A84DD5A-255B-4CC6-86D9-8A97BC183761}">
      <dgm:prSet/>
      <dgm:spPr/>
      <dgm:t>
        <a:bodyPr/>
        <a:lstStyle/>
        <a:p>
          <a:endParaRPr lang="en-US"/>
        </a:p>
      </dgm:t>
    </dgm:pt>
    <dgm:pt modelId="{0108EDD9-1FB5-4922-A0C5-E9FE5C2B47FD}" type="sibTrans" cxnId="{9A84DD5A-255B-4CC6-86D9-8A97BC183761}">
      <dgm:prSet/>
      <dgm:spPr/>
      <dgm:t>
        <a:bodyPr/>
        <a:lstStyle/>
        <a:p>
          <a:endParaRPr lang="en-US"/>
        </a:p>
      </dgm:t>
    </dgm:pt>
    <dgm:pt modelId="{69DEEA5E-F440-4565-AF04-4B326E20E928}">
      <dgm:prSet phldrT="[Text]"/>
      <dgm:spPr/>
      <dgm:t>
        <a:bodyPr/>
        <a:lstStyle/>
        <a:p>
          <a:r>
            <a:rPr lang="en-US" dirty="0" smtClean="0"/>
            <a:t>An architecture for use of PCE/PCEP in a network with central control. </a:t>
          </a:r>
          <a:endParaRPr lang="en-US" dirty="0"/>
        </a:p>
      </dgm:t>
    </dgm:pt>
    <dgm:pt modelId="{F2C5F474-B98B-4763-8239-623FA799EF8B}" type="parTrans" cxnId="{19F39686-1A1E-4C78-A380-988F5B4CC1DC}">
      <dgm:prSet/>
      <dgm:spPr/>
      <dgm:t>
        <a:bodyPr/>
        <a:lstStyle/>
        <a:p>
          <a:endParaRPr lang="en-US"/>
        </a:p>
      </dgm:t>
    </dgm:pt>
    <dgm:pt modelId="{C3A970C5-AE6C-43FA-AC87-61F0937A4A34}" type="sibTrans" cxnId="{19F39686-1A1E-4C78-A380-988F5B4CC1DC}">
      <dgm:prSet/>
      <dgm:spPr/>
      <dgm:t>
        <a:bodyPr/>
        <a:lstStyle/>
        <a:p>
          <a:endParaRPr lang="en-US"/>
        </a:p>
      </dgm:t>
    </dgm:pt>
    <dgm:pt modelId="{FF28CD58-A50E-497F-AB92-4386700165CA}" type="pres">
      <dgm:prSet presAssocID="{EB6BA0AD-6D79-46CE-880A-683D6EB40DC0}" presName="linear" presStyleCnt="0">
        <dgm:presLayoutVars>
          <dgm:animLvl val="lvl"/>
          <dgm:resizeHandles val="exact"/>
        </dgm:presLayoutVars>
      </dgm:prSet>
      <dgm:spPr/>
      <dgm:t>
        <a:bodyPr/>
        <a:lstStyle/>
        <a:p>
          <a:endParaRPr lang="en-US"/>
        </a:p>
      </dgm:t>
    </dgm:pt>
    <dgm:pt modelId="{EC13EC44-E9F7-4327-A487-38182CE1B643}" type="pres">
      <dgm:prSet presAssocID="{C556A3CF-4DFC-4EC3-B7B1-15146A8D2303}" presName="parentText" presStyleLbl="node1" presStyleIdx="0" presStyleCnt="1">
        <dgm:presLayoutVars>
          <dgm:chMax val="0"/>
          <dgm:bulletEnabled val="1"/>
        </dgm:presLayoutVars>
      </dgm:prSet>
      <dgm:spPr/>
      <dgm:t>
        <a:bodyPr/>
        <a:lstStyle/>
        <a:p>
          <a:endParaRPr lang="en-US"/>
        </a:p>
      </dgm:t>
    </dgm:pt>
    <dgm:pt modelId="{35074D28-2EB1-4C30-9866-AD4B2382BE31}" type="pres">
      <dgm:prSet presAssocID="{C556A3CF-4DFC-4EC3-B7B1-15146A8D2303}" presName="childText" presStyleLbl="revTx" presStyleIdx="0" presStyleCnt="1">
        <dgm:presLayoutVars>
          <dgm:bulletEnabled val="1"/>
        </dgm:presLayoutVars>
      </dgm:prSet>
      <dgm:spPr/>
      <dgm:t>
        <a:bodyPr/>
        <a:lstStyle/>
        <a:p>
          <a:endParaRPr lang="en-US"/>
        </a:p>
      </dgm:t>
    </dgm:pt>
  </dgm:ptLst>
  <dgm:cxnLst>
    <dgm:cxn modelId="{9A84DD5A-255B-4CC6-86D9-8A97BC183761}" srcId="{C556A3CF-4DFC-4EC3-B7B1-15146A8D2303}" destId="{A578D308-A719-42F8-A81F-463F96FEC622}" srcOrd="2" destOrd="0" parTransId="{F55FB203-2205-49FC-B5E4-7D51EFF0F755}" sibTransId="{0108EDD9-1FB5-4922-A0C5-E9FE5C2B47FD}"/>
    <dgm:cxn modelId="{49238AD8-378C-4390-95C2-E5F945AB45D8}" srcId="{C556A3CF-4DFC-4EC3-B7B1-15146A8D2303}" destId="{3A0AD074-0A86-4C6A-8EAC-50101CEFCA87}" srcOrd="1" destOrd="0" parTransId="{E9574757-00F0-41AB-9812-C3454B79F37F}" sibTransId="{233772C9-4114-4A97-9CE5-9C579917720F}"/>
    <dgm:cxn modelId="{5B6804C1-BC16-4377-B4F5-8A34FCF061DF}" type="presOf" srcId="{EB6BA0AD-6D79-46CE-880A-683D6EB40DC0}" destId="{FF28CD58-A50E-497F-AB92-4386700165CA}" srcOrd="0" destOrd="0" presId="urn:microsoft.com/office/officeart/2005/8/layout/vList2"/>
    <dgm:cxn modelId="{19F39686-1A1E-4C78-A380-988F5B4CC1DC}" srcId="{C556A3CF-4DFC-4EC3-B7B1-15146A8D2303}" destId="{69DEEA5E-F440-4565-AF04-4B326E20E928}" srcOrd="0" destOrd="0" parTransId="{F2C5F474-B98B-4763-8239-623FA799EF8B}" sibTransId="{C3A970C5-AE6C-43FA-AC87-61F0937A4A34}"/>
    <dgm:cxn modelId="{21A3DAA9-D168-4F25-A077-9551A88CA74B}" srcId="{EB6BA0AD-6D79-46CE-880A-683D6EB40DC0}" destId="{C556A3CF-4DFC-4EC3-B7B1-15146A8D2303}" srcOrd="0" destOrd="0" parTransId="{9F7C2760-84CB-4E13-9404-3A7A11079D64}" sibTransId="{D3842DBB-2D8F-439F-B551-A570D8E95A33}"/>
    <dgm:cxn modelId="{FFE94988-B651-4CC7-84AF-09ACF6D5898A}" type="presOf" srcId="{69DEEA5E-F440-4565-AF04-4B326E20E928}" destId="{35074D28-2EB1-4C30-9866-AD4B2382BE31}" srcOrd="0" destOrd="0" presId="urn:microsoft.com/office/officeart/2005/8/layout/vList2"/>
    <dgm:cxn modelId="{A565183E-42B3-472F-8208-2775BF0F1291}" type="presOf" srcId="{A578D308-A719-42F8-A81F-463F96FEC622}" destId="{35074D28-2EB1-4C30-9866-AD4B2382BE31}" srcOrd="0" destOrd="2" presId="urn:microsoft.com/office/officeart/2005/8/layout/vList2"/>
    <dgm:cxn modelId="{248E2004-3A10-430A-968A-BD32CA90DBA8}" type="presOf" srcId="{3A0AD074-0A86-4C6A-8EAC-50101CEFCA87}" destId="{35074D28-2EB1-4C30-9866-AD4B2382BE31}" srcOrd="0" destOrd="1" presId="urn:microsoft.com/office/officeart/2005/8/layout/vList2"/>
    <dgm:cxn modelId="{198A2D47-FCFF-4E88-8C9A-C8E8DB0A6B9F}" type="presOf" srcId="{C556A3CF-4DFC-4EC3-B7B1-15146A8D2303}" destId="{EC13EC44-E9F7-4327-A487-38182CE1B643}" srcOrd="0" destOrd="0" presId="urn:microsoft.com/office/officeart/2005/8/layout/vList2"/>
    <dgm:cxn modelId="{26672AE3-B2FC-4C36-92E0-1DEBB72CC2BD}" type="presParOf" srcId="{FF28CD58-A50E-497F-AB92-4386700165CA}" destId="{EC13EC44-E9F7-4327-A487-38182CE1B643}" srcOrd="0" destOrd="0" presId="urn:microsoft.com/office/officeart/2005/8/layout/vList2"/>
    <dgm:cxn modelId="{AA8A6F05-C4DB-46DE-93E4-BA5CEDF0FC27}" type="presParOf" srcId="{FF28CD58-A50E-497F-AB92-4386700165CA}" destId="{35074D28-2EB1-4C30-9866-AD4B2382BE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99C0D-5015-4AEA-A6E3-523DCBE0C5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93447AA-BCC2-4D1F-8512-C3526F46355F}">
      <dgm:prSet/>
      <dgm:spPr/>
      <dgm:t>
        <a:bodyPr/>
        <a:lstStyle/>
        <a:p>
          <a:r>
            <a:rPr lang="en-US" dirty="0" smtClean="0"/>
            <a:t>LSPs are provisioned as explicit label instructions at each hop on the end-to-end path.  </a:t>
          </a:r>
          <a:endParaRPr lang="en-US" dirty="0"/>
        </a:p>
      </dgm:t>
    </dgm:pt>
    <dgm:pt modelId="{4F285111-B977-4371-9325-84F1B60C37C3}" type="parTrans" cxnId="{A1C8108F-AF7C-4E2B-B416-97E81970019B}">
      <dgm:prSet/>
      <dgm:spPr/>
      <dgm:t>
        <a:bodyPr/>
        <a:lstStyle/>
        <a:p>
          <a:endParaRPr lang="en-US"/>
        </a:p>
      </dgm:t>
    </dgm:pt>
    <dgm:pt modelId="{BC461F43-9939-4196-928E-D85D72CD78DB}" type="sibTrans" cxnId="{A1C8108F-AF7C-4E2B-B416-97E81970019B}">
      <dgm:prSet/>
      <dgm:spPr/>
      <dgm:t>
        <a:bodyPr/>
        <a:lstStyle/>
        <a:p>
          <a:endParaRPr lang="en-US"/>
        </a:p>
      </dgm:t>
    </dgm:pt>
    <dgm:pt modelId="{472039B0-7D70-480D-A0F2-A6ADF66B58AA}">
      <dgm:prSet/>
      <dgm:spPr/>
      <dgm:t>
        <a:bodyPr/>
        <a:lstStyle/>
        <a:p>
          <a:r>
            <a:rPr lang="en-US" dirty="0" smtClean="0"/>
            <a:t>Each router along the path must be told what label forwarding instructions to program and what resources to reserve.  </a:t>
          </a:r>
        </a:p>
      </dgm:t>
    </dgm:pt>
    <dgm:pt modelId="{36A0FB25-E68A-4197-BDA9-7ADC0525EB61}" type="parTrans" cxnId="{467BE3E2-2286-4651-9D12-155A6564FFD9}">
      <dgm:prSet/>
      <dgm:spPr/>
      <dgm:t>
        <a:bodyPr/>
        <a:lstStyle/>
        <a:p>
          <a:endParaRPr lang="en-US"/>
        </a:p>
      </dgm:t>
    </dgm:pt>
    <dgm:pt modelId="{4898462F-26A8-4C07-B74E-5DC2281B3AEE}" type="sibTrans" cxnId="{467BE3E2-2286-4651-9D12-155A6564FFD9}">
      <dgm:prSet/>
      <dgm:spPr/>
      <dgm:t>
        <a:bodyPr/>
        <a:lstStyle/>
        <a:p>
          <a:endParaRPr lang="en-US"/>
        </a:p>
      </dgm:t>
    </dgm:pt>
    <dgm:pt modelId="{479DCEF1-D8A2-41E7-A55A-5DDE995F7597}">
      <dgm:prSet/>
      <dgm:spPr/>
      <dgm:t>
        <a:bodyPr/>
        <a:lstStyle/>
        <a:p>
          <a:r>
            <a:rPr lang="en-US" dirty="0" smtClean="0"/>
            <a:t>The controller uses PCEP to communicate with each router along the path of the end-to-end LSP.</a:t>
          </a:r>
          <a:endParaRPr lang="en-US" dirty="0"/>
        </a:p>
      </dgm:t>
    </dgm:pt>
    <dgm:pt modelId="{8F8E7BA0-8CFC-4713-8486-BB94504F7484}" type="parTrans" cxnId="{5E99A757-6902-4744-A105-B6C261319630}">
      <dgm:prSet/>
      <dgm:spPr/>
      <dgm:t>
        <a:bodyPr/>
        <a:lstStyle/>
        <a:p>
          <a:endParaRPr lang="en-US"/>
        </a:p>
      </dgm:t>
    </dgm:pt>
    <dgm:pt modelId="{0379783D-357A-4568-949E-FE2CEA0BFF30}" type="sibTrans" cxnId="{5E99A757-6902-4744-A105-B6C261319630}">
      <dgm:prSet/>
      <dgm:spPr/>
      <dgm:t>
        <a:bodyPr/>
        <a:lstStyle/>
        <a:p>
          <a:endParaRPr lang="en-US"/>
        </a:p>
      </dgm:t>
    </dgm:pt>
    <dgm:pt modelId="{E4996654-7997-4F43-8484-E28103BD5A09}">
      <dgm:prSet/>
      <dgm:spPr/>
      <dgm:t>
        <a:bodyPr/>
        <a:lstStyle/>
        <a:p>
          <a:r>
            <a:rPr lang="en-US" dirty="0" smtClean="0"/>
            <a:t>PCECC will take responsibility for managing some part of the MPLS label space for each of the routers that it controls</a:t>
          </a:r>
          <a:endParaRPr lang="en-US" dirty="0"/>
        </a:p>
      </dgm:t>
    </dgm:pt>
    <dgm:pt modelId="{FE5D95FE-DE71-440F-8C51-3708FC54EDB9}" type="parTrans" cxnId="{9A84B3EC-EC3F-481B-B0E1-C159BF22F510}">
      <dgm:prSet/>
      <dgm:spPr/>
      <dgm:t>
        <a:bodyPr/>
        <a:lstStyle/>
        <a:p>
          <a:endParaRPr lang="en-US"/>
        </a:p>
      </dgm:t>
    </dgm:pt>
    <dgm:pt modelId="{3A330CD1-9FF8-40D3-BF4D-C806C4ED6D39}" type="sibTrans" cxnId="{9A84B3EC-EC3F-481B-B0E1-C159BF22F510}">
      <dgm:prSet/>
      <dgm:spPr/>
      <dgm:t>
        <a:bodyPr/>
        <a:lstStyle/>
        <a:p>
          <a:endParaRPr lang="en-US"/>
        </a:p>
      </dgm:t>
    </dgm:pt>
    <dgm:pt modelId="{386AED59-E1BD-4FFE-8913-B8E245873AB6}" type="pres">
      <dgm:prSet presAssocID="{16099C0D-5015-4AEA-A6E3-523DCBE0C577}" presName="diagram" presStyleCnt="0">
        <dgm:presLayoutVars>
          <dgm:dir/>
          <dgm:resizeHandles val="exact"/>
        </dgm:presLayoutVars>
      </dgm:prSet>
      <dgm:spPr/>
      <dgm:t>
        <a:bodyPr/>
        <a:lstStyle/>
        <a:p>
          <a:endParaRPr lang="en-IN"/>
        </a:p>
      </dgm:t>
    </dgm:pt>
    <dgm:pt modelId="{CA467AFF-A7F2-4409-8AF0-C6DBD63F774C}" type="pres">
      <dgm:prSet presAssocID="{093447AA-BCC2-4D1F-8512-C3526F46355F}" presName="node" presStyleLbl="node1" presStyleIdx="0" presStyleCnt="4">
        <dgm:presLayoutVars>
          <dgm:bulletEnabled val="1"/>
        </dgm:presLayoutVars>
      </dgm:prSet>
      <dgm:spPr/>
      <dgm:t>
        <a:bodyPr/>
        <a:lstStyle/>
        <a:p>
          <a:endParaRPr lang="en-US"/>
        </a:p>
      </dgm:t>
    </dgm:pt>
    <dgm:pt modelId="{CCB6C4F6-7B9D-43FD-8455-135BFBC8EAFF}" type="pres">
      <dgm:prSet presAssocID="{BC461F43-9939-4196-928E-D85D72CD78DB}" presName="sibTrans" presStyleCnt="0"/>
      <dgm:spPr/>
    </dgm:pt>
    <dgm:pt modelId="{9B88960A-EB65-4596-84DB-10BC1A8A44BF}" type="pres">
      <dgm:prSet presAssocID="{472039B0-7D70-480D-A0F2-A6ADF66B58AA}" presName="node" presStyleLbl="node1" presStyleIdx="1" presStyleCnt="4">
        <dgm:presLayoutVars>
          <dgm:bulletEnabled val="1"/>
        </dgm:presLayoutVars>
      </dgm:prSet>
      <dgm:spPr/>
      <dgm:t>
        <a:bodyPr/>
        <a:lstStyle/>
        <a:p>
          <a:endParaRPr lang="en-US"/>
        </a:p>
      </dgm:t>
    </dgm:pt>
    <dgm:pt modelId="{9C43BE4E-07D7-4BAE-92BB-5BD067E1F91A}" type="pres">
      <dgm:prSet presAssocID="{4898462F-26A8-4C07-B74E-5DC2281B3AEE}" presName="sibTrans" presStyleCnt="0"/>
      <dgm:spPr/>
    </dgm:pt>
    <dgm:pt modelId="{72E1F698-B3D3-4D11-AAEC-4C03C295F6A2}" type="pres">
      <dgm:prSet presAssocID="{479DCEF1-D8A2-41E7-A55A-5DDE995F7597}" presName="node" presStyleLbl="node1" presStyleIdx="2" presStyleCnt="4">
        <dgm:presLayoutVars>
          <dgm:bulletEnabled val="1"/>
        </dgm:presLayoutVars>
      </dgm:prSet>
      <dgm:spPr/>
      <dgm:t>
        <a:bodyPr/>
        <a:lstStyle/>
        <a:p>
          <a:endParaRPr lang="en-US"/>
        </a:p>
      </dgm:t>
    </dgm:pt>
    <dgm:pt modelId="{D2BBA391-CAA3-42C0-B21B-28E79F8961C7}" type="pres">
      <dgm:prSet presAssocID="{0379783D-357A-4568-949E-FE2CEA0BFF30}" presName="sibTrans" presStyleCnt="0"/>
      <dgm:spPr/>
    </dgm:pt>
    <dgm:pt modelId="{0723DF50-FB98-4689-AB04-ACAD518A15B4}" type="pres">
      <dgm:prSet presAssocID="{E4996654-7997-4F43-8484-E28103BD5A09}" presName="node" presStyleLbl="node1" presStyleIdx="3" presStyleCnt="4">
        <dgm:presLayoutVars>
          <dgm:bulletEnabled val="1"/>
        </dgm:presLayoutVars>
      </dgm:prSet>
      <dgm:spPr/>
      <dgm:t>
        <a:bodyPr/>
        <a:lstStyle/>
        <a:p>
          <a:endParaRPr lang="en-US"/>
        </a:p>
      </dgm:t>
    </dgm:pt>
  </dgm:ptLst>
  <dgm:cxnLst>
    <dgm:cxn modelId="{6C25D6BF-251F-4FBC-AB68-B9429C939C56}" type="presOf" srcId="{093447AA-BCC2-4D1F-8512-C3526F46355F}" destId="{CA467AFF-A7F2-4409-8AF0-C6DBD63F774C}" srcOrd="0" destOrd="0" presId="urn:microsoft.com/office/officeart/2005/8/layout/default"/>
    <dgm:cxn modelId="{BB8ADB76-6A18-4053-B49E-CC4D6FF4428E}" type="presOf" srcId="{16099C0D-5015-4AEA-A6E3-523DCBE0C577}" destId="{386AED59-E1BD-4FFE-8913-B8E245873AB6}" srcOrd="0" destOrd="0" presId="urn:microsoft.com/office/officeart/2005/8/layout/default"/>
    <dgm:cxn modelId="{9A84B3EC-EC3F-481B-B0E1-C159BF22F510}" srcId="{16099C0D-5015-4AEA-A6E3-523DCBE0C577}" destId="{E4996654-7997-4F43-8484-E28103BD5A09}" srcOrd="3" destOrd="0" parTransId="{FE5D95FE-DE71-440F-8C51-3708FC54EDB9}" sibTransId="{3A330CD1-9FF8-40D3-BF4D-C806C4ED6D39}"/>
    <dgm:cxn modelId="{2A0EB27A-32A7-4C31-9D86-85662BDCED66}" type="presOf" srcId="{E4996654-7997-4F43-8484-E28103BD5A09}" destId="{0723DF50-FB98-4689-AB04-ACAD518A15B4}" srcOrd="0" destOrd="0" presId="urn:microsoft.com/office/officeart/2005/8/layout/default"/>
    <dgm:cxn modelId="{B5ADF827-C89B-4E18-B768-AE7FE91971D9}" type="presOf" srcId="{479DCEF1-D8A2-41E7-A55A-5DDE995F7597}" destId="{72E1F698-B3D3-4D11-AAEC-4C03C295F6A2}" srcOrd="0" destOrd="0" presId="urn:microsoft.com/office/officeart/2005/8/layout/default"/>
    <dgm:cxn modelId="{A1C8108F-AF7C-4E2B-B416-97E81970019B}" srcId="{16099C0D-5015-4AEA-A6E3-523DCBE0C577}" destId="{093447AA-BCC2-4D1F-8512-C3526F46355F}" srcOrd="0" destOrd="0" parTransId="{4F285111-B977-4371-9325-84F1B60C37C3}" sibTransId="{BC461F43-9939-4196-928E-D85D72CD78DB}"/>
    <dgm:cxn modelId="{D86F7993-FBAC-450D-8650-705785104C6C}" type="presOf" srcId="{472039B0-7D70-480D-A0F2-A6ADF66B58AA}" destId="{9B88960A-EB65-4596-84DB-10BC1A8A44BF}" srcOrd="0" destOrd="0" presId="urn:microsoft.com/office/officeart/2005/8/layout/default"/>
    <dgm:cxn modelId="{5E99A757-6902-4744-A105-B6C261319630}" srcId="{16099C0D-5015-4AEA-A6E3-523DCBE0C577}" destId="{479DCEF1-D8A2-41E7-A55A-5DDE995F7597}" srcOrd="2" destOrd="0" parTransId="{8F8E7BA0-8CFC-4713-8486-BB94504F7484}" sibTransId="{0379783D-357A-4568-949E-FE2CEA0BFF30}"/>
    <dgm:cxn modelId="{467BE3E2-2286-4651-9D12-155A6564FFD9}" srcId="{16099C0D-5015-4AEA-A6E3-523DCBE0C577}" destId="{472039B0-7D70-480D-A0F2-A6ADF66B58AA}" srcOrd="1" destOrd="0" parTransId="{36A0FB25-E68A-4197-BDA9-7ADC0525EB61}" sibTransId="{4898462F-26A8-4C07-B74E-5DC2281B3AEE}"/>
    <dgm:cxn modelId="{B438D359-FC4F-4E44-BCD3-EE5AE33E263E}" type="presParOf" srcId="{386AED59-E1BD-4FFE-8913-B8E245873AB6}" destId="{CA467AFF-A7F2-4409-8AF0-C6DBD63F774C}" srcOrd="0" destOrd="0" presId="urn:microsoft.com/office/officeart/2005/8/layout/default"/>
    <dgm:cxn modelId="{164574E8-C006-4F06-A882-D68812F33B1A}" type="presParOf" srcId="{386AED59-E1BD-4FFE-8913-B8E245873AB6}" destId="{CCB6C4F6-7B9D-43FD-8455-135BFBC8EAFF}" srcOrd="1" destOrd="0" presId="urn:microsoft.com/office/officeart/2005/8/layout/default"/>
    <dgm:cxn modelId="{3B46DC27-347E-4AE1-B339-17841D4E3A82}" type="presParOf" srcId="{386AED59-E1BD-4FFE-8913-B8E245873AB6}" destId="{9B88960A-EB65-4596-84DB-10BC1A8A44BF}" srcOrd="2" destOrd="0" presId="urn:microsoft.com/office/officeart/2005/8/layout/default"/>
    <dgm:cxn modelId="{D0926545-5002-425A-8D70-D11516C980B3}" type="presParOf" srcId="{386AED59-E1BD-4FFE-8913-B8E245873AB6}" destId="{9C43BE4E-07D7-4BAE-92BB-5BD067E1F91A}" srcOrd="3" destOrd="0" presId="urn:microsoft.com/office/officeart/2005/8/layout/default"/>
    <dgm:cxn modelId="{260345CA-0F41-4E3E-BDD5-BD83F7484053}" type="presParOf" srcId="{386AED59-E1BD-4FFE-8913-B8E245873AB6}" destId="{72E1F698-B3D3-4D11-AAEC-4C03C295F6A2}" srcOrd="4" destOrd="0" presId="urn:microsoft.com/office/officeart/2005/8/layout/default"/>
    <dgm:cxn modelId="{BCD56881-EEB8-4BA6-A2DC-B9303115320E}" type="presParOf" srcId="{386AED59-E1BD-4FFE-8913-B8E245873AB6}" destId="{D2BBA391-CAA3-42C0-B21B-28E79F8961C7}" srcOrd="5" destOrd="0" presId="urn:microsoft.com/office/officeart/2005/8/layout/default"/>
    <dgm:cxn modelId="{C5ADB520-2B8C-4064-8ECB-5663EC662A7B}" type="presParOf" srcId="{386AED59-E1BD-4FFE-8913-B8E245873AB6}" destId="{0723DF50-FB98-4689-AB04-ACAD518A15B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0DCC94-C8B3-477F-AE01-80F952E9FD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F4A13F-0371-419C-A8E4-B22EE4101623}">
      <dgm:prSet/>
      <dgm:spPr/>
      <dgm:t>
        <a:bodyPr/>
        <a:lstStyle/>
        <a:p>
          <a:r>
            <a:rPr lang="en-US" dirty="0" smtClean="0"/>
            <a:t>PCECC can use PCEP for SR SID (Segment Identifier) distribution on the SR nodes.   </a:t>
          </a:r>
          <a:endParaRPr lang="en-US" dirty="0"/>
        </a:p>
      </dgm:t>
    </dgm:pt>
    <dgm:pt modelId="{E629B7BD-FC6F-44EC-9E44-D56280A6DE9D}" type="parTrans" cxnId="{3D4FC559-81F4-4990-98A1-8FF83EA818B9}">
      <dgm:prSet/>
      <dgm:spPr/>
      <dgm:t>
        <a:bodyPr/>
        <a:lstStyle/>
        <a:p>
          <a:endParaRPr lang="en-US"/>
        </a:p>
      </dgm:t>
    </dgm:pt>
    <dgm:pt modelId="{30AB71E1-7EE0-48A7-AC9E-8AE683788C59}" type="sibTrans" cxnId="{3D4FC559-81F4-4990-98A1-8FF83EA818B9}">
      <dgm:prSet/>
      <dgm:spPr/>
      <dgm:t>
        <a:bodyPr/>
        <a:lstStyle/>
        <a:p>
          <a:endParaRPr lang="en-US"/>
        </a:p>
      </dgm:t>
    </dgm:pt>
    <dgm:pt modelId="{2074FC63-107E-4573-85A1-F37C7E6AC092}">
      <dgm:prSet/>
      <dgm:spPr/>
      <dgm:t>
        <a:bodyPr/>
        <a:lstStyle/>
        <a:p>
          <a:r>
            <a:rPr lang="en-US" dirty="0" smtClean="0"/>
            <a:t>SR SID is just another central controller instruction (CCI)</a:t>
          </a:r>
          <a:endParaRPr lang="en-US" dirty="0"/>
        </a:p>
      </dgm:t>
    </dgm:pt>
    <dgm:pt modelId="{B7BD6423-745A-4D8B-9D76-D3D05F7DF648}" type="parTrans" cxnId="{1E283707-D408-4E11-A1E3-FA0918B01E3E}">
      <dgm:prSet/>
      <dgm:spPr/>
      <dgm:t>
        <a:bodyPr/>
        <a:lstStyle/>
        <a:p>
          <a:endParaRPr lang="en-US"/>
        </a:p>
      </dgm:t>
    </dgm:pt>
    <dgm:pt modelId="{F80BD823-2A79-44F7-B100-8CEC1F8392D4}" type="sibTrans" cxnId="{1E283707-D408-4E11-A1E3-FA0918B01E3E}">
      <dgm:prSet/>
      <dgm:spPr/>
      <dgm:t>
        <a:bodyPr/>
        <a:lstStyle/>
        <a:p>
          <a:endParaRPr lang="en-US"/>
        </a:p>
      </dgm:t>
    </dgm:pt>
    <dgm:pt modelId="{6B4D07DE-7A8C-4AC9-8430-40CDA8D0128E}">
      <dgm:prSet/>
      <dgm:spPr/>
      <dgm:t>
        <a:bodyPr/>
        <a:lstStyle/>
        <a:p>
          <a:r>
            <a:rPr lang="en-US" dirty="0" smtClean="0"/>
            <a:t>PCEP speaker can use any IP address while creating a TCP session. </a:t>
          </a:r>
          <a:endParaRPr lang="en-US" dirty="0"/>
        </a:p>
      </dgm:t>
    </dgm:pt>
    <dgm:pt modelId="{56EA03A2-F7AF-4532-A5DC-3E28CD029403}" type="parTrans" cxnId="{411C5E08-41A8-4996-BAB4-360566CDEF19}">
      <dgm:prSet/>
      <dgm:spPr/>
      <dgm:t>
        <a:bodyPr/>
        <a:lstStyle/>
        <a:p>
          <a:endParaRPr lang="en-US"/>
        </a:p>
      </dgm:t>
    </dgm:pt>
    <dgm:pt modelId="{78131182-CDC6-43FB-BEEF-EA0FFD4B56C6}" type="sibTrans" cxnId="{411C5E08-41A8-4996-BAB4-360566CDEF19}">
      <dgm:prSet/>
      <dgm:spPr/>
      <dgm:t>
        <a:bodyPr/>
        <a:lstStyle/>
        <a:p>
          <a:endParaRPr lang="en-US"/>
        </a:p>
      </dgm:t>
    </dgm:pt>
    <dgm:pt modelId="{F0C0AF74-76ED-44A1-AB16-8233B79BEF28}">
      <dgm:prSet/>
      <dgm:spPr/>
      <dgm:t>
        <a:bodyPr/>
        <a:lstStyle/>
        <a:p>
          <a:r>
            <a:rPr lang="en-US" dirty="0" smtClean="0"/>
            <a:t>PCECC needs to be in control of label space to make SR SID allocation</a:t>
          </a:r>
          <a:endParaRPr lang="en-US" dirty="0"/>
        </a:p>
      </dgm:t>
    </dgm:pt>
    <dgm:pt modelId="{2D9BA4E6-CE45-43C3-A8A9-F8FB169F358F}" type="parTrans" cxnId="{B58A4F9A-7A17-4F90-8D64-53B1858717B1}">
      <dgm:prSet/>
      <dgm:spPr/>
      <dgm:t>
        <a:bodyPr/>
        <a:lstStyle/>
        <a:p>
          <a:endParaRPr lang="en-US"/>
        </a:p>
      </dgm:t>
    </dgm:pt>
    <dgm:pt modelId="{541412CE-9224-4204-9EDF-2384D85CD5B2}" type="sibTrans" cxnId="{B58A4F9A-7A17-4F90-8D64-53B1858717B1}">
      <dgm:prSet/>
      <dgm:spPr/>
      <dgm:t>
        <a:bodyPr/>
        <a:lstStyle/>
        <a:p>
          <a:endParaRPr lang="en-US"/>
        </a:p>
      </dgm:t>
    </dgm:pt>
    <dgm:pt modelId="{33DC4D38-CACC-40E2-8D02-A33A85326F28}">
      <dgm:prSet/>
      <dgm:spPr/>
      <dgm:t>
        <a:bodyPr/>
        <a:lstStyle/>
        <a:p>
          <a:r>
            <a:rPr lang="en-US" dirty="0" smtClean="0"/>
            <a:t>Node/Prefix</a:t>
          </a:r>
          <a:endParaRPr lang="en-US" dirty="0"/>
        </a:p>
      </dgm:t>
    </dgm:pt>
    <dgm:pt modelId="{F8658213-8D49-45D8-844D-5A846FB257AC}" type="parTrans" cxnId="{75C4B26A-F219-4E85-AABE-5697E6ADD2E8}">
      <dgm:prSet/>
      <dgm:spPr/>
      <dgm:t>
        <a:bodyPr/>
        <a:lstStyle/>
        <a:p>
          <a:endParaRPr lang="en-US"/>
        </a:p>
      </dgm:t>
    </dgm:pt>
    <dgm:pt modelId="{780DCFF9-D65A-4158-B65E-C01DD3FAE718}" type="sibTrans" cxnId="{75C4B26A-F219-4E85-AABE-5697E6ADD2E8}">
      <dgm:prSet/>
      <dgm:spPr/>
      <dgm:t>
        <a:bodyPr/>
        <a:lstStyle/>
        <a:p>
          <a:endParaRPr lang="en-US"/>
        </a:p>
      </dgm:t>
    </dgm:pt>
    <dgm:pt modelId="{A7A1C825-0F71-45D9-B57D-742F412752ED}">
      <dgm:prSet/>
      <dgm:spPr/>
      <dgm:t>
        <a:bodyPr/>
        <a:lstStyle/>
        <a:p>
          <a:r>
            <a:rPr lang="en-US" dirty="0" smtClean="0"/>
            <a:t>Adjacency</a:t>
          </a:r>
          <a:endParaRPr lang="en-US" dirty="0"/>
        </a:p>
      </dgm:t>
    </dgm:pt>
    <dgm:pt modelId="{6961E08A-3E4B-4386-BB6E-DD66ED2647BE}" type="parTrans" cxnId="{F0D738AF-45DB-44AB-B04B-75E83186599C}">
      <dgm:prSet/>
      <dgm:spPr/>
      <dgm:t>
        <a:bodyPr/>
        <a:lstStyle/>
        <a:p>
          <a:endParaRPr lang="en-US"/>
        </a:p>
      </dgm:t>
    </dgm:pt>
    <dgm:pt modelId="{0CB5AC42-1CB0-414E-A241-6F944C405820}" type="sibTrans" cxnId="{F0D738AF-45DB-44AB-B04B-75E83186599C}">
      <dgm:prSet/>
      <dgm:spPr/>
      <dgm:t>
        <a:bodyPr/>
        <a:lstStyle/>
        <a:p>
          <a:endParaRPr lang="en-US"/>
        </a:p>
      </dgm:t>
    </dgm:pt>
    <dgm:pt modelId="{6A6140D8-45FD-4FDA-89D8-30A2DD556CC2}">
      <dgm:prSet/>
      <dgm:spPr/>
      <dgm:t>
        <a:bodyPr/>
        <a:lstStyle/>
        <a:p>
          <a:r>
            <a:rPr lang="en-US" dirty="0" smtClean="0"/>
            <a:t>Important to link the TCP session IP address with the Router ID in TEDB for successful PCECC operations.</a:t>
          </a:r>
          <a:endParaRPr lang="en-US" dirty="0"/>
        </a:p>
      </dgm:t>
    </dgm:pt>
    <dgm:pt modelId="{3E6144F8-F2AF-48D6-9AA0-FC7F244AF7B2}" type="parTrans" cxnId="{5DDA0F3E-6EAA-4954-8749-23DC4D20FFBE}">
      <dgm:prSet/>
      <dgm:spPr/>
      <dgm:t>
        <a:bodyPr/>
        <a:lstStyle/>
        <a:p>
          <a:endParaRPr lang="en-US"/>
        </a:p>
      </dgm:t>
    </dgm:pt>
    <dgm:pt modelId="{092C7B3A-7AD7-4C75-8F55-2ABBC4D257BF}" type="sibTrans" cxnId="{5DDA0F3E-6EAA-4954-8749-23DC4D20FFBE}">
      <dgm:prSet/>
      <dgm:spPr/>
      <dgm:t>
        <a:bodyPr/>
        <a:lstStyle/>
        <a:p>
          <a:endParaRPr lang="en-US"/>
        </a:p>
      </dgm:t>
    </dgm:pt>
    <dgm:pt modelId="{E8475D63-B333-4DB2-9006-55A594602AF8}">
      <dgm:prSet/>
      <dgm:spPr/>
      <dgm:t>
        <a:bodyPr/>
        <a:lstStyle/>
        <a:p>
          <a:r>
            <a:rPr lang="en-US" dirty="0" smtClean="0"/>
            <a:t>Rest of the PCEP-SR procedures remains unchanged</a:t>
          </a:r>
          <a:endParaRPr lang="en-US" dirty="0"/>
        </a:p>
      </dgm:t>
    </dgm:pt>
    <dgm:pt modelId="{15BD9C17-1CDF-42F7-9AF8-5EA9CD357BD6}" type="parTrans" cxnId="{B3C5AF4F-724E-4D9D-AE82-6EBB43A9F4A5}">
      <dgm:prSet/>
      <dgm:spPr/>
      <dgm:t>
        <a:bodyPr/>
        <a:lstStyle/>
        <a:p>
          <a:endParaRPr lang="en-US"/>
        </a:p>
      </dgm:t>
    </dgm:pt>
    <dgm:pt modelId="{B3ECB9C9-AE05-4E28-8556-6D1BE3762861}" type="sibTrans" cxnId="{B3C5AF4F-724E-4D9D-AE82-6EBB43A9F4A5}">
      <dgm:prSet/>
      <dgm:spPr/>
      <dgm:t>
        <a:bodyPr/>
        <a:lstStyle/>
        <a:p>
          <a:endParaRPr lang="en-US"/>
        </a:p>
      </dgm:t>
    </dgm:pt>
    <dgm:pt modelId="{EC31B20F-DD12-42F5-9D6A-D268048289AA}" type="pres">
      <dgm:prSet presAssocID="{490DCC94-C8B3-477F-AE01-80F952E9FD90}" presName="linear" presStyleCnt="0">
        <dgm:presLayoutVars>
          <dgm:animLvl val="lvl"/>
          <dgm:resizeHandles val="exact"/>
        </dgm:presLayoutVars>
      </dgm:prSet>
      <dgm:spPr/>
      <dgm:t>
        <a:bodyPr/>
        <a:lstStyle/>
        <a:p>
          <a:endParaRPr lang="en-IN"/>
        </a:p>
      </dgm:t>
    </dgm:pt>
    <dgm:pt modelId="{3DEE8FE7-D01C-457B-A0A2-D2ACF766706A}" type="pres">
      <dgm:prSet presAssocID="{3DF4A13F-0371-419C-A8E4-B22EE4101623}" presName="parentText" presStyleLbl="node1" presStyleIdx="0" presStyleCnt="4">
        <dgm:presLayoutVars>
          <dgm:chMax val="0"/>
          <dgm:bulletEnabled val="1"/>
        </dgm:presLayoutVars>
      </dgm:prSet>
      <dgm:spPr/>
      <dgm:t>
        <a:bodyPr/>
        <a:lstStyle/>
        <a:p>
          <a:endParaRPr lang="en-IN"/>
        </a:p>
      </dgm:t>
    </dgm:pt>
    <dgm:pt modelId="{22D84795-F686-44CC-AA0B-901BEB468E51}" type="pres">
      <dgm:prSet presAssocID="{3DF4A13F-0371-419C-A8E4-B22EE4101623}" presName="childText" presStyleLbl="revTx" presStyleIdx="0" presStyleCnt="3">
        <dgm:presLayoutVars>
          <dgm:bulletEnabled val="1"/>
        </dgm:presLayoutVars>
      </dgm:prSet>
      <dgm:spPr/>
      <dgm:t>
        <a:bodyPr/>
        <a:lstStyle/>
        <a:p>
          <a:endParaRPr lang="en-IN"/>
        </a:p>
      </dgm:t>
    </dgm:pt>
    <dgm:pt modelId="{21513174-913E-468F-828F-7E2BD80121F5}" type="pres">
      <dgm:prSet presAssocID="{F0C0AF74-76ED-44A1-AB16-8233B79BEF28}" presName="parentText" presStyleLbl="node1" presStyleIdx="1" presStyleCnt="4">
        <dgm:presLayoutVars>
          <dgm:chMax val="0"/>
          <dgm:bulletEnabled val="1"/>
        </dgm:presLayoutVars>
      </dgm:prSet>
      <dgm:spPr/>
      <dgm:t>
        <a:bodyPr/>
        <a:lstStyle/>
        <a:p>
          <a:endParaRPr lang="en-IN"/>
        </a:p>
      </dgm:t>
    </dgm:pt>
    <dgm:pt modelId="{81561B1C-D48E-4D2C-A704-E70F9EAFE99B}" type="pres">
      <dgm:prSet presAssocID="{F0C0AF74-76ED-44A1-AB16-8233B79BEF28}" presName="childText" presStyleLbl="revTx" presStyleIdx="1" presStyleCnt="3">
        <dgm:presLayoutVars>
          <dgm:bulletEnabled val="1"/>
        </dgm:presLayoutVars>
      </dgm:prSet>
      <dgm:spPr/>
      <dgm:t>
        <a:bodyPr/>
        <a:lstStyle/>
        <a:p>
          <a:endParaRPr lang="en-IN"/>
        </a:p>
      </dgm:t>
    </dgm:pt>
    <dgm:pt modelId="{FB5E88B5-3C36-4979-A4BE-491F6F4CF6B2}" type="pres">
      <dgm:prSet presAssocID="{E8475D63-B333-4DB2-9006-55A594602AF8}" presName="parentText" presStyleLbl="node1" presStyleIdx="2" presStyleCnt="4">
        <dgm:presLayoutVars>
          <dgm:chMax val="0"/>
          <dgm:bulletEnabled val="1"/>
        </dgm:presLayoutVars>
      </dgm:prSet>
      <dgm:spPr/>
      <dgm:t>
        <a:bodyPr/>
        <a:lstStyle/>
        <a:p>
          <a:endParaRPr lang="en-IN"/>
        </a:p>
      </dgm:t>
    </dgm:pt>
    <dgm:pt modelId="{E9A2FF43-5D6D-4F58-A7BC-CED3E48A1D8E}" type="pres">
      <dgm:prSet presAssocID="{B3ECB9C9-AE05-4E28-8556-6D1BE3762861}" presName="spacer" presStyleCnt="0"/>
      <dgm:spPr/>
    </dgm:pt>
    <dgm:pt modelId="{6FC91DE7-DE40-4D1D-8262-54406765625A}" type="pres">
      <dgm:prSet presAssocID="{6B4D07DE-7A8C-4AC9-8430-40CDA8D0128E}" presName="parentText" presStyleLbl="node1" presStyleIdx="3" presStyleCnt="4">
        <dgm:presLayoutVars>
          <dgm:chMax val="0"/>
          <dgm:bulletEnabled val="1"/>
        </dgm:presLayoutVars>
      </dgm:prSet>
      <dgm:spPr/>
      <dgm:t>
        <a:bodyPr/>
        <a:lstStyle/>
        <a:p>
          <a:endParaRPr lang="en-IN"/>
        </a:p>
      </dgm:t>
    </dgm:pt>
    <dgm:pt modelId="{41124AA7-EAB6-4A71-BB7E-4BB0146F5B52}" type="pres">
      <dgm:prSet presAssocID="{6B4D07DE-7A8C-4AC9-8430-40CDA8D0128E}" presName="childText" presStyleLbl="revTx" presStyleIdx="2" presStyleCnt="3">
        <dgm:presLayoutVars>
          <dgm:bulletEnabled val="1"/>
        </dgm:presLayoutVars>
      </dgm:prSet>
      <dgm:spPr/>
      <dgm:t>
        <a:bodyPr/>
        <a:lstStyle/>
        <a:p>
          <a:endParaRPr lang="en-IN"/>
        </a:p>
      </dgm:t>
    </dgm:pt>
  </dgm:ptLst>
  <dgm:cxnLst>
    <dgm:cxn modelId="{08BBFCFA-6017-4C68-A90B-DB509DAEA4FD}" type="presOf" srcId="{6B4D07DE-7A8C-4AC9-8430-40CDA8D0128E}" destId="{6FC91DE7-DE40-4D1D-8262-54406765625A}" srcOrd="0" destOrd="0" presId="urn:microsoft.com/office/officeart/2005/8/layout/vList2"/>
    <dgm:cxn modelId="{DA7F0D12-B56D-4D3F-9D94-88812E581365}" type="presOf" srcId="{3DF4A13F-0371-419C-A8E4-B22EE4101623}" destId="{3DEE8FE7-D01C-457B-A0A2-D2ACF766706A}" srcOrd="0" destOrd="0" presId="urn:microsoft.com/office/officeart/2005/8/layout/vList2"/>
    <dgm:cxn modelId="{B58A4F9A-7A17-4F90-8D64-53B1858717B1}" srcId="{490DCC94-C8B3-477F-AE01-80F952E9FD90}" destId="{F0C0AF74-76ED-44A1-AB16-8233B79BEF28}" srcOrd="1" destOrd="0" parTransId="{2D9BA4E6-CE45-43C3-A8A9-F8FB169F358F}" sibTransId="{541412CE-9224-4204-9EDF-2384D85CD5B2}"/>
    <dgm:cxn modelId="{2D078403-AC21-44E2-B715-16F0425AFC4C}" type="presOf" srcId="{6A6140D8-45FD-4FDA-89D8-30A2DD556CC2}" destId="{41124AA7-EAB6-4A71-BB7E-4BB0146F5B52}" srcOrd="0" destOrd="0" presId="urn:microsoft.com/office/officeart/2005/8/layout/vList2"/>
    <dgm:cxn modelId="{5EDBE72F-2789-4F58-9C82-46974DF6B358}" type="presOf" srcId="{2074FC63-107E-4573-85A1-F37C7E6AC092}" destId="{22D84795-F686-44CC-AA0B-901BEB468E51}" srcOrd="0" destOrd="0" presId="urn:microsoft.com/office/officeart/2005/8/layout/vList2"/>
    <dgm:cxn modelId="{22D73C66-C5E4-4A1A-9631-1D93D0DFEF73}" type="presOf" srcId="{A7A1C825-0F71-45D9-B57D-742F412752ED}" destId="{81561B1C-D48E-4D2C-A704-E70F9EAFE99B}" srcOrd="0" destOrd="1" presId="urn:microsoft.com/office/officeart/2005/8/layout/vList2"/>
    <dgm:cxn modelId="{411C5E08-41A8-4996-BAB4-360566CDEF19}" srcId="{490DCC94-C8B3-477F-AE01-80F952E9FD90}" destId="{6B4D07DE-7A8C-4AC9-8430-40CDA8D0128E}" srcOrd="3" destOrd="0" parTransId="{56EA03A2-F7AF-4532-A5DC-3E28CD029403}" sibTransId="{78131182-CDC6-43FB-BEEF-EA0FFD4B56C6}"/>
    <dgm:cxn modelId="{9779F550-A004-498B-B8B5-E64867DE9451}" type="presOf" srcId="{E8475D63-B333-4DB2-9006-55A594602AF8}" destId="{FB5E88B5-3C36-4979-A4BE-491F6F4CF6B2}" srcOrd="0" destOrd="0" presId="urn:microsoft.com/office/officeart/2005/8/layout/vList2"/>
    <dgm:cxn modelId="{75C4B26A-F219-4E85-AABE-5697E6ADD2E8}" srcId="{F0C0AF74-76ED-44A1-AB16-8233B79BEF28}" destId="{33DC4D38-CACC-40E2-8D02-A33A85326F28}" srcOrd="0" destOrd="0" parTransId="{F8658213-8D49-45D8-844D-5A846FB257AC}" sibTransId="{780DCFF9-D65A-4158-B65E-C01DD3FAE718}"/>
    <dgm:cxn modelId="{B3C5AF4F-724E-4D9D-AE82-6EBB43A9F4A5}" srcId="{490DCC94-C8B3-477F-AE01-80F952E9FD90}" destId="{E8475D63-B333-4DB2-9006-55A594602AF8}" srcOrd="2" destOrd="0" parTransId="{15BD9C17-1CDF-42F7-9AF8-5EA9CD357BD6}" sibTransId="{B3ECB9C9-AE05-4E28-8556-6D1BE3762861}"/>
    <dgm:cxn modelId="{5DDA0F3E-6EAA-4954-8749-23DC4D20FFBE}" srcId="{6B4D07DE-7A8C-4AC9-8430-40CDA8D0128E}" destId="{6A6140D8-45FD-4FDA-89D8-30A2DD556CC2}" srcOrd="0" destOrd="0" parTransId="{3E6144F8-F2AF-48D6-9AA0-FC7F244AF7B2}" sibTransId="{092C7B3A-7AD7-4C75-8F55-2ABBC4D257BF}"/>
    <dgm:cxn modelId="{F4F8F76E-ECD1-45FF-9E57-421C473E1BCF}" type="presOf" srcId="{F0C0AF74-76ED-44A1-AB16-8233B79BEF28}" destId="{21513174-913E-468F-828F-7E2BD80121F5}" srcOrd="0" destOrd="0" presId="urn:microsoft.com/office/officeart/2005/8/layout/vList2"/>
    <dgm:cxn modelId="{1E283707-D408-4E11-A1E3-FA0918B01E3E}" srcId="{3DF4A13F-0371-419C-A8E4-B22EE4101623}" destId="{2074FC63-107E-4573-85A1-F37C7E6AC092}" srcOrd="0" destOrd="0" parTransId="{B7BD6423-745A-4D8B-9D76-D3D05F7DF648}" sibTransId="{F80BD823-2A79-44F7-B100-8CEC1F8392D4}"/>
    <dgm:cxn modelId="{F0D738AF-45DB-44AB-B04B-75E83186599C}" srcId="{F0C0AF74-76ED-44A1-AB16-8233B79BEF28}" destId="{A7A1C825-0F71-45D9-B57D-742F412752ED}" srcOrd="1" destOrd="0" parTransId="{6961E08A-3E4B-4386-BB6E-DD66ED2647BE}" sibTransId="{0CB5AC42-1CB0-414E-A241-6F944C405820}"/>
    <dgm:cxn modelId="{441AA5F9-5D30-416B-811F-43B3766AB133}" type="presOf" srcId="{33DC4D38-CACC-40E2-8D02-A33A85326F28}" destId="{81561B1C-D48E-4D2C-A704-E70F9EAFE99B}" srcOrd="0" destOrd="0" presId="urn:microsoft.com/office/officeart/2005/8/layout/vList2"/>
    <dgm:cxn modelId="{02A3756D-7DEF-44F6-BD24-9E37D97EC7D5}" type="presOf" srcId="{490DCC94-C8B3-477F-AE01-80F952E9FD90}" destId="{EC31B20F-DD12-42F5-9D6A-D268048289AA}" srcOrd="0" destOrd="0" presId="urn:microsoft.com/office/officeart/2005/8/layout/vList2"/>
    <dgm:cxn modelId="{3D4FC559-81F4-4990-98A1-8FF83EA818B9}" srcId="{490DCC94-C8B3-477F-AE01-80F952E9FD90}" destId="{3DF4A13F-0371-419C-A8E4-B22EE4101623}" srcOrd="0" destOrd="0" parTransId="{E629B7BD-FC6F-44EC-9E44-D56280A6DE9D}" sibTransId="{30AB71E1-7EE0-48A7-AC9E-8AE683788C59}"/>
    <dgm:cxn modelId="{849220AD-7914-45EC-8874-EEDEC01F671A}" type="presParOf" srcId="{EC31B20F-DD12-42F5-9D6A-D268048289AA}" destId="{3DEE8FE7-D01C-457B-A0A2-D2ACF766706A}" srcOrd="0" destOrd="0" presId="urn:microsoft.com/office/officeart/2005/8/layout/vList2"/>
    <dgm:cxn modelId="{0485053A-EC3C-471C-A621-70570D8C4DBC}" type="presParOf" srcId="{EC31B20F-DD12-42F5-9D6A-D268048289AA}" destId="{22D84795-F686-44CC-AA0B-901BEB468E51}" srcOrd="1" destOrd="0" presId="urn:microsoft.com/office/officeart/2005/8/layout/vList2"/>
    <dgm:cxn modelId="{4831E637-01B1-4795-B0B8-C1B44E210E17}" type="presParOf" srcId="{EC31B20F-DD12-42F5-9D6A-D268048289AA}" destId="{21513174-913E-468F-828F-7E2BD80121F5}" srcOrd="2" destOrd="0" presId="urn:microsoft.com/office/officeart/2005/8/layout/vList2"/>
    <dgm:cxn modelId="{26E5F79C-933D-471D-8F46-85609DFFD96B}" type="presParOf" srcId="{EC31B20F-DD12-42F5-9D6A-D268048289AA}" destId="{81561B1C-D48E-4D2C-A704-E70F9EAFE99B}" srcOrd="3" destOrd="0" presId="urn:microsoft.com/office/officeart/2005/8/layout/vList2"/>
    <dgm:cxn modelId="{8C3627AB-34AB-4C87-8E3B-EC7ADF1DEE16}" type="presParOf" srcId="{EC31B20F-DD12-42F5-9D6A-D268048289AA}" destId="{FB5E88B5-3C36-4979-A4BE-491F6F4CF6B2}" srcOrd="4" destOrd="0" presId="urn:microsoft.com/office/officeart/2005/8/layout/vList2"/>
    <dgm:cxn modelId="{44876149-290C-453B-B113-3974028445DA}" type="presParOf" srcId="{EC31B20F-DD12-42F5-9D6A-D268048289AA}" destId="{E9A2FF43-5D6D-4F58-A7BC-CED3E48A1D8E}" srcOrd="5" destOrd="0" presId="urn:microsoft.com/office/officeart/2005/8/layout/vList2"/>
    <dgm:cxn modelId="{E4EB7AB9-D769-4974-ABFF-837199751D2B}" type="presParOf" srcId="{EC31B20F-DD12-42F5-9D6A-D268048289AA}" destId="{6FC91DE7-DE40-4D1D-8262-54406765625A}" srcOrd="6" destOrd="0" presId="urn:microsoft.com/office/officeart/2005/8/layout/vList2"/>
    <dgm:cxn modelId="{80E474D9-2378-4C2A-AD32-9B3AD988D596}" type="presParOf" srcId="{EC31B20F-DD12-42F5-9D6A-D268048289AA}" destId="{41124AA7-EAB6-4A71-BB7E-4BB0146F5B5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3EC44-E9F7-4327-A487-38182CE1B643}">
      <dsp:nvSpPr>
        <dsp:cNvPr id="0" name=""/>
        <dsp:cNvSpPr/>
      </dsp:nvSpPr>
      <dsp:spPr>
        <a:xfrm>
          <a:off x="0" y="60243"/>
          <a:ext cx="4726321"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RFC 8283 is published</a:t>
          </a:r>
          <a:endParaRPr lang="en-US" sz="2700" kern="1200" dirty="0"/>
        </a:p>
      </dsp:txBody>
      <dsp:txXfrm>
        <a:off x="31613" y="91856"/>
        <a:ext cx="4663095" cy="584369"/>
      </dsp:txXfrm>
    </dsp:sp>
    <dsp:sp modelId="{35074D28-2EB1-4C30-9866-AD4B2382BE31}">
      <dsp:nvSpPr>
        <dsp:cNvPr id="0" name=""/>
        <dsp:cNvSpPr/>
      </dsp:nvSpPr>
      <dsp:spPr>
        <a:xfrm>
          <a:off x="0" y="707838"/>
          <a:ext cx="4726321" cy="346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An architecture for use of PCE/PCEP in a network with central control. </a:t>
          </a:r>
          <a:endParaRPr lang="en-US" sz="2100" kern="1200" dirty="0"/>
        </a:p>
        <a:p>
          <a:pPr marL="228600" lvl="1" indent="-228600" algn="l" defTabSz="933450">
            <a:lnSpc>
              <a:spcPct val="90000"/>
            </a:lnSpc>
            <a:spcBef>
              <a:spcPct val="0"/>
            </a:spcBef>
            <a:spcAft>
              <a:spcPct val="20000"/>
            </a:spcAft>
            <a:buChar char="••"/>
          </a:pPr>
          <a:r>
            <a:rPr lang="en-US" sz="2100" kern="1200" dirty="0" smtClean="0"/>
            <a:t>Introduces the architecture for PCE as a central controller and examines the motivations/applicability for PCEP as a control protocol in this environment.  </a:t>
          </a:r>
        </a:p>
        <a:p>
          <a:pPr marL="228600" lvl="1" indent="-228600" algn="l" defTabSz="933450">
            <a:lnSpc>
              <a:spcPct val="90000"/>
            </a:lnSpc>
            <a:spcBef>
              <a:spcPct val="0"/>
            </a:spcBef>
            <a:spcAft>
              <a:spcPct val="20000"/>
            </a:spcAft>
            <a:buChar char="••"/>
          </a:pPr>
          <a:r>
            <a:rPr lang="en-US" sz="2100" kern="1200" dirty="0" smtClean="0"/>
            <a:t>A PCE-based central controller can simplify the processing of a distributed control plane by blending it with elements of SDN and without necessarily completely replacing it.</a:t>
          </a:r>
        </a:p>
      </dsp:txBody>
      <dsp:txXfrm>
        <a:off x="0" y="707838"/>
        <a:ext cx="4726321" cy="3465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67AFF-A7F2-4409-8AF0-C6DBD63F774C}">
      <dsp:nvSpPr>
        <dsp:cNvPr id="0" name=""/>
        <dsp:cNvSpPr/>
      </dsp:nvSpPr>
      <dsp:spPr>
        <a:xfrm>
          <a:off x="729" y="162690"/>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LSPs are provisioned as explicit label instructions at each hop on the end-to-end path.  </a:t>
          </a:r>
          <a:endParaRPr lang="en-US" sz="1900" kern="1200" dirty="0"/>
        </a:p>
      </dsp:txBody>
      <dsp:txXfrm>
        <a:off x="729" y="162690"/>
        <a:ext cx="2844111" cy="1706466"/>
      </dsp:txXfrm>
    </dsp:sp>
    <dsp:sp modelId="{9B88960A-EB65-4596-84DB-10BC1A8A44BF}">
      <dsp:nvSpPr>
        <dsp:cNvPr id="0" name=""/>
        <dsp:cNvSpPr/>
      </dsp:nvSpPr>
      <dsp:spPr>
        <a:xfrm>
          <a:off x="3129251" y="162690"/>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Each router along the path must be told what label forwarding instructions to program and what resources to reserve.  </a:t>
          </a:r>
        </a:p>
      </dsp:txBody>
      <dsp:txXfrm>
        <a:off x="3129251" y="162690"/>
        <a:ext cx="2844111" cy="1706466"/>
      </dsp:txXfrm>
    </dsp:sp>
    <dsp:sp modelId="{72E1F698-B3D3-4D11-AAEC-4C03C295F6A2}">
      <dsp:nvSpPr>
        <dsp:cNvPr id="0" name=""/>
        <dsp:cNvSpPr/>
      </dsp:nvSpPr>
      <dsp:spPr>
        <a:xfrm>
          <a:off x="729" y="2153568"/>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The controller uses PCEP to communicate with each router along the path of the end-to-end LSP.</a:t>
          </a:r>
          <a:endParaRPr lang="en-US" sz="1900" kern="1200" dirty="0"/>
        </a:p>
      </dsp:txBody>
      <dsp:txXfrm>
        <a:off x="729" y="2153568"/>
        <a:ext cx="2844111" cy="1706466"/>
      </dsp:txXfrm>
    </dsp:sp>
    <dsp:sp modelId="{0723DF50-FB98-4689-AB04-ACAD518A15B4}">
      <dsp:nvSpPr>
        <dsp:cNvPr id="0" name=""/>
        <dsp:cNvSpPr/>
      </dsp:nvSpPr>
      <dsp:spPr>
        <a:xfrm>
          <a:off x="3129251" y="2153568"/>
          <a:ext cx="2844111" cy="170646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PCECC will take responsibility for managing some part of the MPLS label space for each of the routers that it controls</a:t>
          </a:r>
          <a:endParaRPr lang="en-US" sz="1900" kern="1200" dirty="0"/>
        </a:p>
      </dsp:txBody>
      <dsp:txXfrm>
        <a:off x="3129251" y="2153568"/>
        <a:ext cx="2844111" cy="1706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E8FE7-D01C-457B-A0A2-D2ACF766706A}">
      <dsp:nvSpPr>
        <dsp:cNvPr id="0" name=""/>
        <dsp:cNvSpPr/>
      </dsp:nvSpPr>
      <dsp:spPr>
        <a:xfrm>
          <a:off x="0" y="31468"/>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PCECC can use PCEP for SR SID (Segment Identifier) distribution on the SR nodes.   </a:t>
          </a:r>
          <a:endParaRPr lang="en-US" sz="1900" kern="1200" dirty="0"/>
        </a:p>
      </dsp:txBody>
      <dsp:txXfrm>
        <a:off x="36896" y="68364"/>
        <a:ext cx="5883304" cy="682028"/>
      </dsp:txXfrm>
    </dsp:sp>
    <dsp:sp modelId="{22D84795-F686-44CC-AA0B-901BEB468E51}">
      <dsp:nvSpPr>
        <dsp:cNvPr id="0" name=""/>
        <dsp:cNvSpPr/>
      </dsp:nvSpPr>
      <dsp:spPr>
        <a:xfrm>
          <a:off x="0" y="787288"/>
          <a:ext cx="595709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3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SR SID is just another central controller instruction (CCI)</a:t>
          </a:r>
          <a:endParaRPr lang="en-US" sz="1500" kern="1200" dirty="0"/>
        </a:p>
      </dsp:txBody>
      <dsp:txXfrm>
        <a:off x="0" y="787288"/>
        <a:ext cx="5957096" cy="314640"/>
      </dsp:txXfrm>
    </dsp:sp>
    <dsp:sp modelId="{21513174-913E-468F-828F-7E2BD80121F5}">
      <dsp:nvSpPr>
        <dsp:cNvPr id="0" name=""/>
        <dsp:cNvSpPr/>
      </dsp:nvSpPr>
      <dsp:spPr>
        <a:xfrm>
          <a:off x="0" y="1101928"/>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PCECC needs to be in control of label space to make SR SID allocation</a:t>
          </a:r>
          <a:endParaRPr lang="en-US" sz="1900" kern="1200" dirty="0"/>
        </a:p>
      </dsp:txBody>
      <dsp:txXfrm>
        <a:off x="36896" y="1138824"/>
        <a:ext cx="5883304" cy="682028"/>
      </dsp:txXfrm>
    </dsp:sp>
    <dsp:sp modelId="{81561B1C-D48E-4D2C-A704-E70F9EAFE99B}">
      <dsp:nvSpPr>
        <dsp:cNvPr id="0" name=""/>
        <dsp:cNvSpPr/>
      </dsp:nvSpPr>
      <dsp:spPr>
        <a:xfrm>
          <a:off x="0" y="1857748"/>
          <a:ext cx="5957096"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3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Node/Prefix</a:t>
          </a:r>
          <a:endParaRPr lang="en-US" sz="1500" kern="1200" dirty="0"/>
        </a:p>
        <a:p>
          <a:pPr marL="114300" lvl="1" indent="-114300" algn="l" defTabSz="666750">
            <a:lnSpc>
              <a:spcPct val="90000"/>
            </a:lnSpc>
            <a:spcBef>
              <a:spcPct val="0"/>
            </a:spcBef>
            <a:spcAft>
              <a:spcPct val="20000"/>
            </a:spcAft>
            <a:buChar char="••"/>
          </a:pPr>
          <a:r>
            <a:rPr lang="en-US" sz="1500" kern="1200" dirty="0" smtClean="0"/>
            <a:t>Adjacency</a:t>
          </a:r>
          <a:endParaRPr lang="en-US" sz="1500" kern="1200" dirty="0"/>
        </a:p>
      </dsp:txBody>
      <dsp:txXfrm>
        <a:off x="0" y="1857748"/>
        <a:ext cx="5957096" cy="521122"/>
      </dsp:txXfrm>
    </dsp:sp>
    <dsp:sp modelId="{FB5E88B5-3C36-4979-A4BE-491F6F4CF6B2}">
      <dsp:nvSpPr>
        <dsp:cNvPr id="0" name=""/>
        <dsp:cNvSpPr/>
      </dsp:nvSpPr>
      <dsp:spPr>
        <a:xfrm>
          <a:off x="0" y="2378870"/>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Rest of the PCEP-SR procedures remains unchanged</a:t>
          </a:r>
          <a:endParaRPr lang="en-US" sz="1900" kern="1200" dirty="0"/>
        </a:p>
      </dsp:txBody>
      <dsp:txXfrm>
        <a:off x="36896" y="2415766"/>
        <a:ext cx="5883304" cy="682028"/>
      </dsp:txXfrm>
    </dsp:sp>
    <dsp:sp modelId="{6FC91DE7-DE40-4D1D-8262-54406765625A}">
      <dsp:nvSpPr>
        <dsp:cNvPr id="0" name=""/>
        <dsp:cNvSpPr/>
      </dsp:nvSpPr>
      <dsp:spPr>
        <a:xfrm>
          <a:off x="0" y="3189410"/>
          <a:ext cx="5957096"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PCEP speaker can use any IP address while creating a TCP session. </a:t>
          </a:r>
          <a:endParaRPr lang="en-US" sz="1900" kern="1200" dirty="0"/>
        </a:p>
      </dsp:txBody>
      <dsp:txXfrm>
        <a:off x="36896" y="3226306"/>
        <a:ext cx="5883304" cy="682028"/>
      </dsp:txXfrm>
    </dsp:sp>
    <dsp:sp modelId="{41124AA7-EAB6-4A71-BB7E-4BB0146F5B52}">
      <dsp:nvSpPr>
        <dsp:cNvPr id="0" name=""/>
        <dsp:cNvSpPr/>
      </dsp:nvSpPr>
      <dsp:spPr>
        <a:xfrm>
          <a:off x="0" y="3945230"/>
          <a:ext cx="5957096"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3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Important to link the TCP session IP address with the Router ID in TEDB for successful PCECC operations.</a:t>
          </a:r>
          <a:endParaRPr lang="en-US" sz="1500" kern="1200" dirty="0"/>
        </a:p>
      </dsp:txBody>
      <dsp:txXfrm>
        <a:off x="0" y="3945230"/>
        <a:ext cx="5957096"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C3705-8057-4FD2-A295-59C3CA3BF46D}" type="datetimeFigureOut">
              <a:rPr lang="en-US" smtClean="0"/>
              <a:t>7/13/2018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EC1FD-688E-4A60-90E5-32D4349199F3}" type="slidenum">
              <a:rPr lang="en-US" smtClean="0"/>
              <a:t>‹#›</a:t>
            </a:fld>
            <a:endParaRPr lang="en-US"/>
          </a:p>
        </p:txBody>
      </p:sp>
    </p:spTree>
    <p:extLst>
      <p:ext uri="{BB962C8B-B14F-4D97-AF65-F5344CB8AC3E}">
        <p14:creationId xmlns:p14="http://schemas.microsoft.com/office/powerpoint/2010/main" val="316818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EC1FD-688E-4A60-90E5-32D4349199F3}" type="slidenum">
              <a:rPr lang="en-US" smtClean="0"/>
              <a:t>1</a:t>
            </a:fld>
            <a:endParaRPr lang="en-US"/>
          </a:p>
        </p:txBody>
      </p:sp>
    </p:spTree>
    <p:extLst>
      <p:ext uri="{BB962C8B-B14F-4D97-AF65-F5344CB8AC3E}">
        <p14:creationId xmlns:p14="http://schemas.microsoft.com/office/powerpoint/2010/main" val="184627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AE7AE1-9631-4E25-B751-AB2D9590637F}" type="datetime1">
              <a:rPr lang="en-US" smtClean="0"/>
              <a:t>7/13/2018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207B08-32D0-4934-98B1-A4E4CC5E6DDD}" type="datetime1">
              <a:rPr lang="en-US" smtClean="0"/>
              <a:t>7/13/2018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85E607-2BE9-484E-9931-FCB892DDCE82}" type="datetime1">
              <a:rPr lang="en-US" smtClean="0"/>
              <a:t>7/13/2018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59CAC-E758-42C6-AF98-BF2D3C72F9D1}" type="datetime1">
              <a:rPr lang="en-US" smtClean="0"/>
              <a:t>7/13/2018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A3C71-D731-45B9-86F2-E9E80E7879B2}" type="datetime1">
              <a:rPr lang="en-US" smtClean="0"/>
              <a:t>7/13/2018</a:t>
            </a:fld>
            <a:endParaRPr lang="en-US" dirty="0"/>
          </a:p>
        </p:txBody>
      </p:sp>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E5C1D-E914-4EE9-A7A5-414A9EC535ED}" type="datetime1">
              <a:rPr lang="en-US" smtClean="0"/>
              <a:t>7/13/2018</a:t>
            </a:fld>
            <a:endParaRPr lang="en-US" dirty="0"/>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E42A0A-A982-43DC-8FBB-0756FD78B049}" type="datetime1">
              <a:rPr lang="en-US" smtClean="0"/>
              <a:t>7/13/2018</a:t>
            </a:fld>
            <a:endParaRPr lang="en-US" dirty="0"/>
          </a:p>
        </p:txBody>
      </p:sp>
      <p:sp>
        <p:nvSpPr>
          <p:cNvPr id="8" name="Footer Placeholder 7"/>
          <p:cNvSpPr>
            <a:spLocks noGrp="1"/>
          </p:cNvSpPr>
          <p:nvPr>
            <p:ph type="ftr" sz="quarter" idx="11"/>
          </p:nvPr>
        </p:nvSpPr>
        <p:spPr/>
        <p:txBody>
          <a:body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F731E5-2983-488F-80E9-86D0A0D214CE}" type="datetime1">
              <a:rPr lang="en-US" smtClean="0"/>
              <a:t>7/13/2018</a:t>
            </a:fld>
            <a:endParaRPr lang="en-US" dirty="0"/>
          </a:p>
        </p:txBody>
      </p:sp>
      <p:sp>
        <p:nvSpPr>
          <p:cNvPr id="4" name="Footer Placeholder 3"/>
          <p:cNvSpPr>
            <a:spLocks noGrp="1"/>
          </p:cNvSpPr>
          <p:nvPr>
            <p:ph type="ftr" sz="quarter" idx="11"/>
          </p:nvPr>
        </p:nvSpPr>
        <p:spPr/>
        <p:txBody>
          <a:bodyPr/>
          <a:lstStyle/>
          <a:p>
            <a:r>
              <a:rPr lang="en-US" smtClean="0"/>
              <a:t>PCE WG @ IETF 102, Montreal</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3908E5-1FDA-47D5-AECA-0CBC8E54586D}" type="datetime1">
              <a:rPr lang="en-US" smtClean="0"/>
              <a:t>7/13/2018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92BC67-1FA8-4478-870F-1E0341F113C4}" type="datetime1">
              <a:rPr lang="en-US" smtClean="0"/>
              <a:t>7/13/2018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CA567-8DB3-47DF-A779-FD978051B02B}" type="datetime1">
              <a:rPr lang="en-US" smtClean="0"/>
              <a:t>7/13/2018</a:t>
            </a:fld>
            <a:endParaRPr lang="en-US" dirty="0"/>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E94B34-E109-408F-96E2-98864825D2C0}" type="datetime1">
              <a:rPr lang="en-US" smtClean="0"/>
              <a:t>7/13/2018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PCE WG @ IETF 102, Montreal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PCE as a central Controller (PCECC</a:t>
            </a:r>
            <a:r>
              <a:rPr lang="en-US" sz="5400" dirty="0" smtClean="0"/>
              <a:t>) Extensions</a:t>
            </a:r>
            <a:endParaRPr lang="en-US" sz="5400" dirty="0"/>
          </a:p>
        </p:txBody>
      </p:sp>
      <p:sp>
        <p:nvSpPr>
          <p:cNvPr id="3" name="Subtitle 2"/>
          <p:cNvSpPr>
            <a:spLocks noGrp="1"/>
          </p:cNvSpPr>
          <p:nvPr>
            <p:ph type="subTitle" idx="1"/>
          </p:nvPr>
        </p:nvSpPr>
        <p:spPr/>
        <p:txBody>
          <a:bodyPr>
            <a:normAutofit/>
          </a:bodyPr>
          <a:lstStyle/>
          <a:p>
            <a:r>
              <a:rPr lang="en-US" sz="2000" u="sng" cap="none" dirty="0" smtClean="0"/>
              <a:t>draft-zhao-pce-pcep-extension-for-pce-controller-08</a:t>
            </a:r>
          </a:p>
          <a:p>
            <a:r>
              <a:rPr lang="en-US" sz="2000" u="sng" cap="none" dirty="0" smtClean="0"/>
              <a:t>draft-zhao-pce-pcep-extension-pce-controller-sr-03</a:t>
            </a:r>
            <a:endParaRPr lang="en-US" sz="2000" u="sng" cap="none" dirty="0"/>
          </a:p>
        </p:txBody>
      </p:sp>
      <p:graphicFrame>
        <p:nvGraphicFramePr>
          <p:cNvPr id="5" name="Table 4"/>
          <p:cNvGraphicFramePr>
            <a:graphicFrameLocks noGrp="1"/>
          </p:cNvGraphicFramePr>
          <p:nvPr>
            <p:extLst>
              <p:ext uri="{D42A27DB-BD31-4B8C-83A1-F6EECF244321}">
                <p14:modId xmlns:p14="http://schemas.microsoft.com/office/powerpoint/2010/main" val="1199162933"/>
              </p:ext>
            </p:extLst>
          </p:nvPr>
        </p:nvGraphicFramePr>
        <p:xfrm>
          <a:off x="1097273" y="5598621"/>
          <a:ext cx="10058406" cy="701040"/>
        </p:xfrm>
        <a:graphic>
          <a:graphicData uri="http://schemas.openxmlformats.org/drawingml/2006/table">
            <a:tbl>
              <a:tblPr bandRow="1">
                <a:tableStyleId>{2D5ABB26-0587-4C30-8999-92F81FD0307C}</a:tableStyleId>
              </a:tblPr>
              <a:tblGrid>
                <a:gridCol w="1676401"/>
                <a:gridCol w="1676401"/>
                <a:gridCol w="1676401"/>
                <a:gridCol w="1676401"/>
                <a:gridCol w="1676401"/>
                <a:gridCol w="1676401"/>
              </a:tblGrid>
              <a:tr h="370840">
                <a:tc>
                  <a:txBody>
                    <a:bodyPr/>
                    <a:lstStyle/>
                    <a:p>
                      <a:pPr algn="ctr"/>
                      <a:r>
                        <a:rPr lang="en-US" sz="2000" kern="1200" cap="none" spc="200" baseline="0" dirty="0" smtClean="0">
                          <a:solidFill>
                            <a:schemeClr val="tx2"/>
                          </a:solidFill>
                          <a:latin typeface="+mj-lt"/>
                          <a:ea typeface="+mn-ea"/>
                          <a:cs typeface="+mn-cs"/>
                        </a:rPr>
                        <a:t>Quintin Zhao</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err="1" smtClean="0">
                          <a:solidFill>
                            <a:schemeClr val="tx2"/>
                          </a:solidFill>
                          <a:latin typeface="+mj-lt"/>
                          <a:ea typeface="+mn-ea"/>
                          <a:cs typeface="+mn-cs"/>
                        </a:rPr>
                        <a:t>Zhenbin</a:t>
                      </a:r>
                      <a:r>
                        <a:rPr lang="en-US" sz="2000" kern="1200" cap="none" spc="200" baseline="0" dirty="0" smtClean="0">
                          <a:solidFill>
                            <a:schemeClr val="tx2"/>
                          </a:solidFill>
                          <a:latin typeface="+mj-lt"/>
                          <a:ea typeface="+mn-ea"/>
                          <a:cs typeface="+mn-cs"/>
                        </a:rPr>
                        <a:t> Li</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Dhruv Dhody</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Satish Karunanithi</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Adrian Farrel</a:t>
                      </a:r>
                      <a:endParaRPr lang="en-US" sz="2000" kern="1200" cap="none" spc="200" baseline="0" dirty="0">
                        <a:solidFill>
                          <a:schemeClr val="tx2"/>
                        </a:solidFill>
                        <a:latin typeface="+mj-lt"/>
                        <a:ea typeface="+mn-ea"/>
                        <a:cs typeface="+mn-cs"/>
                      </a:endParaRPr>
                    </a:p>
                  </a:txBody>
                  <a:tcPr/>
                </a:tc>
                <a:tc>
                  <a:txBody>
                    <a:bodyPr/>
                    <a:lstStyle/>
                    <a:p>
                      <a:pPr algn="ctr"/>
                      <a:r>
                        <a:rPr lang="en-US" sz="2000" kern="1200" cap="none" spc="200" baseline="0" dirty="0" smtClean="0">
                          <a:solidFill>
                            <a:schemeClr val="tx2"/>
                          </a:solidFill>
                          <a:latin typeface="+mj-lt"/>
                          <a:ea typeface="+mn-ea"/>
                          <a:cs typeface="+mn-cs"/>
                        </a:rPr>
                        <a:t>Chao Zhou</a:t>
                      </a:r>
                      <a:endParaRPr lang="en-US" sz="2000" kern="1200" cap="none" spc="200" baseline="0" dirty="0">
                        <a:solidFill>
                          <a:schemeClr val="tx2"/>
                        </a:solidFill>
                        <a:latin typeface="+mj-lt"/>
                        <a:ea typeface="+mn-ea"/>
                        <a:cs typeface="+mn-cs"/>
                      </a:endParaRPr>
                    </a:p>
                  </a:txBody>
                  <a:tcPr/>
                </a:tc>
              </a:tr>
            </a:tbl>
          </a:graphicData>
        </a:graphic>
      </p:graphicFrame>
    </p:spTree>
    <p:extLst>
      <p:ext uri="{BB962C8B-B14F-4D97-AF65-F5344CB8AC3E}">
        <p14:creationId xmlns:p14="http://schemas.microsoft.com/office/powerpoint/2010/main" val="4038306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Re-delegation and Cleanup</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When a new PCE takes over a PCECC LSP, it </a:t>
            </a:r>
            <a:r>
              <a:rPr lang="en-US" dirty="0" smtClean="0"/>
              <a:t>also </a:t>
            </a:r>
            <a:r>
              <a:rPr lang="en-US" dirty="0"/>
              <a:t>gain control over the central controllers instructions in the same way by sending a </a:t>
            </a:r>
            <a:r>
              <a:rPr lang="en-US" dirty="0" err="1"/>
              <a:t>PCInitiate</a:t>
            </a:r>
            <a:r>
              <a:rPr lang="en-US" dirty="0"/>
              <a:t> message </a:t>
            </a:r>
            <a:endParaRPr lang="en-US" dirty="0" smtClean="0"/>
          </a:p>
          <a:p>
            <a:pPr lvl="1">
              <a:buFont typeface="Arial" panose="020B0604020202020204" pitchFamily="34" charset="0"/>
              <a:buChar char="•"/>
            </a:pPr>
            <a:r>
              <a:rPr lang="en-US" dirty="0" smtClean="0"/>
              <a:t>that </a:t>
            </a:r>
            <a:r>
              <a:rPr lang="en-US" dirty="0"/>
              <a:t>includes the SRP, LSP and CCI    objects and carries the CC-ID and PLSP-ID identifying the instruction, it wants to take control of.</a:t>
            </a:r>
          </a:p>
          <a:p>
            <a:pPr>
              <a:buFont typeface="Arial" panose="020B0604020202020204" pitchFamily="34" charset="0"/>
              <a:buChar char="•"/>
            </a:pPr>
            <a:r>
              <a:rPr lang="en-US" dirty="0" smtClean="0"/>
              <a:t>The </a:t>
            </a:r>
            <a:r>
              <a:rPr lang="en-US" dirty="0"/>
              <a:t>State Timeout Interval timer ensures that a PCE crash does not result in automatic and immediate disruption for the services. </a:t>
            </a:r>
            <a:endParaRPr lang="en-US" dirty="0" smtClean="0"/>
          </a:p>
          <a:p>
            <a:pPr lvl="1">
              <a:buFont typeface="Arial" panose="020B0604020202020204" pitchFamily="34" charset="0"/>
              <a:buChar char="•"/>
            </a:pPr>
            <a:r>
              <a:rPr lang="en-US" dirty="0" smtClean="0"/>
              <a:t>Similarly </a:t>
            </a:r>
            <a:r>
              <a:rPr lang="en-US" dirty="0"/>
              <a:t>the central controller instructions are not removed immediately upon PCE failure.  </a:t>
            </a:r>
            <a:endParaRPr lang="en-US" dirty="0" smtClean="0"/>
          </a:p>
          <a:p>
            <a:pPr lvl="1">
              <a:buFont typeface="Arial" panose="020B0604020202020204" pitchFamily="34" charset="0"/>
              <a:buChar char="•"/>
            </a:pPr>
            <a:r>
              <a:rPr lang="en-US" dirty="0" smtClean="0"/>
              <a:t>Instead</a:t>
            </a:r>
            <a:r>
              <a:rPr lang="en-US" dirty="0"/>
              <a:t>, they are cleaned up on the expiration of this timer.  </a:t>
            </a:r>
            <a:endParaRPr lang="en-US" dirty="0" smtClean="0"/>
          </a:p>
          <a:p>
            <a:pPr lvl="1">
              <a:buFont typeface="Arial" panose="020B0604020202020204" pitchFamily="34" charset="0"/>
              <a:buChar char="•"/>
            </a:pPr>
            <a:r>
              <a:rPr lang="en-US" dirty="0" smtClean="0"/>
              <a:t>This </a:t>
            </a:r>
            <a:r>
              <a:rPr lang="en-US" dirty="0"/>
              <a:t>allows for network cleanup without manual intervention. </a:t>
            </a:r>
            <a:endParaRPr lang="en-US" dirty="0" smtClean="0"/>
          </a:p>
          <a:p>
            <a:pPr lvl="1">
              <a:buFont typeface="Arial" panose="020B0604020202020204" pitchFamily="34" charset="0"/>
              <a:buChar char="•"/>
            </a:pPr>
            <a:r>
              <a:rPr lang="en-US" dirty="0" smtClean="0"/>
              <a:t>The </a:t>
            </a:r>
            <a:r>
              <a:rPr lang="en-US" dirty="0"/>
              <a:t>PCC </a:t>
            </a:r>
            <a:r>
              <a:rPr lang="en-US" dirty="0" smtClean="0"/>
              <a:t>support </a:t>
            </a:r>
            <a:r>
              <a:rPr lang="en-US" dirty="0"/>
              <a:t>removal of CCI as one of the behaviors applied on expiration of the State Timeout Interval timer.</a:t>
            </a:r>
          </a:p>
        </p:txBody>
      </p:sp>
      <p:sp>
        <p:nvSpPr>
          <p:cNvPr id="4" name="Footer Placeholder 3"/>
          <p:cNvSpPr>
            <a:spLocks noGrp="1"/>
          </p:cNvSpPr>
          <p:nvPr>
            <p:ph type="ftr" sz="quarter" idx="11"/>
          </p:nvPr>
        </p:nvSpPr>
        <p:spPr/>
        <p:txBody>
          <a:bodyPr/>
          <a:lstStyle/>
          <a:p>
            <a:r>
              <a:rPr lang="en-US" smtClean="0"/>
              <a:t>PCE WG @ IETF 102, Montreal</a:t>
            </a:r>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10</a:t>
            </a:fld>
            <a:endParaRPr lang="en-US" dirty="0"/>
          </a:p>
        </p:txBody>
      </p:sp>
    </p:spTree>
    <p:extLst>
      <p:ext uri="{BB962C8B-B14F-4D97-AF65-F5344CB8AC3E}">
        <p14:creationId xmlns:p14="http://schemas.microsoft.com/office/powerpoint/2010/main" val="310571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of CCIs</a:t>
            </a:r>
            <a:endParaRPr lang="en-US" dirty="0"/>
          </a:p>
        </p:txBody>
      </p:sp>
      <p:sp>
        <p:nvSpPr>
          <p:cNvPr id="3" name="Content Placeholder 2"/>
          <p:cNvSpPr>
            <a:spLocks noGrp="1"/>
          </p:cNvSpPr>
          <p:nvPr>
            <p:ph idx="1"/>
          </p:nvPr>
        </p:nvSpPr>
        <p:spPr>
          <a:xfrm>
            <a:off x="1097280" y="1845734"/>
            <a:ext cx="10058400" cy="4343310"/>
          </a:xfrm>
        </p:spPr>
        <p:txBody>
          <a:bodyPr>
            <a:normAutofit fontScale="92500"/>
          </a:bodyPr>
          <a:lstStyle/>
          <a:p>
            <a:pPr>
              <a:buFont typeface="Arial" panose="020B0604020202020204" pitchFamily="34" charset="0"/>
              <a:buChar char="•"/>
            </a:pPr>
            <a:r>
              <a:rPr lang="en-US" dirty="0"/>
              <a:t>The purpose of Central Controllers Instructions synchronization (labels in the context of this document) is to make sure that the PCE's view of CCI (Labels) matches with the PCC's Label allocation.</a:t>
            </a:r>
          </a:p>
          <a:p>
            <a:pPr lvl="1">
              <a:buFont typeface="Arial" panose="020B0604020202020204" pitchFamily="34" charset="0"/>
              <a:buChar char="•"/>
            </a:pPr>
            <a:r>
              <a:rPr lang="en-US" dirty="0"/>
              <a:t>This synchronization is performed as part of the LSP state synchronization.</a:t>
            </a:r>
          </a:p>
          <a:p>
            <a:pPr>
              <a:buFont typeface="Arial" panose="020B0604020202020204" pitchFamily="34" charset="0"/>
              <a:buChar char="•"/>
            </a:pPr>
            <a:r>
              <a:rPr lang="en-US" dirty="0" smtClean="0"/>
              <a:t>A </a:t>
            </a:r>
            <a:r>
              <a:rPr lang="en-US" dirty="0"/>
              <a:t>PCC reports the state of its LSPs to the PCE using </a:t>
            </a:r>
            <a:r>
              <a:rPr lang="en-US" dirty="0" err="1"/>
              <a:t>PCRpt</a:t>
            </a:r>
            <a:r>
              <a:rPr lang="en-US" dirty="0"/>
              <a:t> </a:t>
            </a:r>
            <a:r>
              <a:rPr lang="en-US" dirty="0" smtClean="0"/>
              <a:t>messages after PCEP session establishment, and the PCE </a:t>
            </a:r>
            <a:r>
              <a:rPr lang="en-US" dirty="0"/>
              <a:t>would initiate any missing LSPs and/or remove any LSPs that are not wanted.  </a:t>
            </a:r>
          </a:p>
          <a:p>
            <a:pPr>
              <a:buFont typeface="Arial" panose="020B0604020202020204" pitchFamily="34" charset="0"/>
              <a:buChar char="•"/>
            </a:pPr>
            <a:r>
              <a:rPr lang="en-US" dirty="0"/>
              <a:t>The same PCEP messages and procedure is also used for the Central Controllers Instructions synchronization.  </a:t>
            </a:r>
            <a:endParaRPr lang="en-US" dirty="0" smtClean="0"/>
          </a:p>
          <a:p>
            <a:pPr lvl="1">
              <a:buFont typeface="Arial" panose="020B0604020202020204" pitchFamily="34" charset="0"/>
              <a:buChar char="•"/>
            </a:pPr>
            <a:r>
              <a:rPr lang="en-US" dirty="0" smtClean="0"/>
              <a:t>The </a:t>
            </a:r>
            <a:r>
              <a:rPr lang="en-US" dirty="0" err="1"/>
              <a:t>PCRpt</a:t>
            </a:r>
            <a:r>
              <a:rPr lang="en-US" dirty="0"/>
              <a:t> message includes the CCI and the LSP object to report the label forwarding instructions.  </a:t>
            </a:r>
            <a:endParaRPr lang="en-US" dirty="0" smtClean="0"/>
          </a:p>
          <a:p>
            <a:pPr lvl="1">
              <a:buFont typeface="Arial" panose="020B0604020202020204" pitchFamily="34" charset="0"/>
              <a:buChar char="•"/>
            </a:pPr>
            <a:r>
              <a:rPr lang="en-US" dirty="0" smtClean="0"/>
              <a:t>The </a:t>
            </a:r>
            <a:r>
              <a:rPr lang="en-US" dirty="0"/>
              <a:t>PCE would further remove any </a:t>
            </a:r>
            <a:r>
              <a:rPr lang="en-US" dirty="0" smtClean="0"/>
              <a:t>unwanted </a:t>
            </a:r>
            <a:r>
              <a:rPr lang="en-US" dirty="0"/>
              <a:t>instructions or initiate any missing instructions</a:t>
            </a:r>
            <a:r>
              <a:rPr lang="en-US" dirty="0" smtClean="0"/>
              <a:t>.</a:t>
            </a:r>
          </a:p>
          <a:p>
            <a:pPr>
              <a:buFont typeface="Arial" panose="020B0604020202020204" pitchFamily="34" charset="0"/>
              <a:buChar char="•"/>
            </a:pPr>
            <a:r>
              <a:rPr lang="en-US" dirty="0" smtClean="0"/>
              <a:t>[</a:t>
            </a:r>
            <a:r>
              <a:rPr lang="en-US" dirty="0"/>
              <a:t>I-</a:t>
            </a:r>
            <a:r>
              <a:rPr lang="en-US" dirty="0" err="1"/>
              <a:t>D.litkowski</a:t>
            </a:r>
            <a:r>
              <a:rPr lang="en-US" dirty="0"/>
              <a:t>-</a:t>
            </a:r>
            <a:r>
              <a:rPr lang="en-US" dirty="0" err="1"/>
              <a:t>pce</a:t>
            </a:r>
            <a:r>
              <a:rPr lang="en-US" dirty="0"/>
              <a:t>-state-sync] describes synchronization mechanism between the </a:t>
            </a:r>
            <a:r>
              <a:rPr lang="en-US" dirty="0" err="1"/>
              <a:t>stateful</a:t>
            </a:r>
            <a:r>
              <a:rPr lang="en-US" dirty="0"/>
              <a:t> PCEs. </a:t>
            </a:r>
            <a:endParaRPr lang="en-US" dirty="0" smtClean="0"/>
          </a:p>
          <a:p>
            <a:pPr lvl="1">
              <a:buFont typeface="Arial" panose="020B0604020202020204" pitchFamily="34" charset="0"/>
              <a:buChar char="•"/>
            </a:pPr>
            <a:r>
              <a:rPr lang="en-US" dirty="0" smtClean="0"/>
              <a:t>The </a:t>
            </a:r>
            <a:r>
              <a:rPr lang="en-US" dirty="0"/>
              <a:t>SR SIDs allocated by a PCE MUST also be synchronized among PCEs for PCECC SR state synchronization. </a:t>
            </a:r>
            <a:endParaRPr lang="en-US" dirty="0" smtClean="0"/>
          </a:p>
          <a:p>
            <a:pPr lvl="1">
              <a:buFont typeface="Arial" panose="020B0604020202020204" pitchFamily="34" charset="0"/>
              <a:buChar char="•"/>
            </a:pPr>
            <a:r>
              <a:rPr lang="en-US" dirty="0" smtClean="0"/>
              <a:t>All </a:t>
            </a:r>
            <a:r>
              <a:rPr lang="en-US" dirty="0"/>
              <a:t>PCEs MUST have a common view of all SR SIDs allocated in the domain.</a:t>
            </a:r>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11</a:t>
            </a:fld>
            <a:endParaRPr lang="en-US" dirty="0"/>
          </a:p>
        </p:txBody>
      </p:sp>
    </p:spTree>
    <p:extLst>
      <p:ext uri="{BB962C8B-B14F-4D97-AF65-F5344CB8AC3E}">
        <p14:creationId xmlns:p14="http://schemas.microsoft.com/office/powerpoint/2010/main" val="161137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A new PST type for PCECC</a:t>
            </a:r>
          </a:p>
          <a:p>
            <a:pPr>
              <a:buFont typeface="Arial" panose="020B0604020202020204" pitchFamily="34" charset="0"/>
              <a:buChar char="•"/>
            </a:pPr>
            <a:r>
              <a:rPr lang="en-US" dirty="0" smtClean="0"/>
              <a:t>A </a:t>
            </a:r>
            <a:r>
              <a:rPr lang="en-US" dirty="0"/>
              <a:t>new PCECC Capability </a:t>
            </a:r>
            <a:r>
              <a:rPr lang="en-US" dirty="0" smtClean="0"/>
              <a:t>sub-TLV is defined. </a:t>
            </a:r>
          </a:p>
          <a:p>
            <a:pPr lvl="1">
              <a:buFont typeface="Arial" panose="020B0604020202020204" pitchFamily="34" charset="0"/>
              <a:buChar char="•"/>
            </a:pPr>
            <a:r>
              <a:rPr lang="en-US" dirty="0" smtClean="0"/>
              <a:t>A S-bit is for PCECC-SR operations</a:t>
            </a:r>
          </a:p>
          <a:p>
            <a:pPr>
              <a:buFont typeface="Arial" panose="020B0604020202020204" pitchFamily="34" charset="0"/>
              <a:buChar char="•"/>
            </a:pPr>
            <a:r>
              <a:rPr lang="en-US" dirty="0" smtClean="0"/>
              <a:t>Stateful capability MUST also be exchanged for PCECC</a:t>
            </a:r>
            <a:endParaRPr lang="en-US" dirty="0"/>
          </a:p>
        </p:txBody>
      </p:sp>
      <p:pic>
        <p:nvPicPr>
          <p:cNvPr id="5" name="Picture 4"/>
          <p:cNvPicPr>
            <a:picLocks noChangeAspect="1"/>
          </p:cNvPicPr>
          <p:nvPr/>
        </p:nvPicPr>
        <p:blipFill>
          <a:blip r:embed="rId2"/>
          <a:stretch>
            <a:fillRect/>
          </a:stretch>
        </p:blipFill>
        <p:spPr>
          <a:xfrm>
            <a:off x="2504574" y="3857414"/>
            <a:ext cx="7182851" cy="1915427"/>
          </a:xfrm>
          <a:prstGeom prst="rect">
            <a:avLst/>
          </a:prstGeom>
        </p:spPr>
      </p:pic>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12</a:t>
            </a:fld>
            <a:endParaRPr lang="en-US" dirty="0"/>
          </a:p>
        </p:txBody>
      </p:sp>
    </p:spTree>
    <p:extLst>
      <p:ext uri="{BB962C8B-B14F-4D97-AF65-F5344CB8AC3E}">
        <p14:creationId xmlns:p14="http://schemas.microsoft.com/office/powerpoint/2010/main" val="450646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PCEP Message</a:t>
            </a:r>
            <a:endParaRPr lang="en-US" dirty="0"/>
          </a:p>
        </p:txBody>
      </p:sp>
      <p:pic>
        <p:nvPicPr>
          <p:cNvPr id="4" name="Picture 3"/>
          <p:cNvPicPr>
            <a:picLocks noChangeAspect="1"/>
          </p:cNvPicPr>
          <p:nvPr/>
        </p:nvPicPr>
        <p:blipFill>
          <a:blip r:embed="rId2"/>
          <a:stretch>
            <a:fillRect/>
          </a:stretch>
        </p:blipFill>
        <p:spPr>
          <a:xfrm>
            <a:off x="1198094" y="1832961"/>
            <a:ext cx="4829175" cy="4905375"/>
          </a:xfrm>
          <a:prstGeom prst="rect">
            <a:avLst/>
          </a:prstGeom>
        </p:spPr>
      </p:pic>
      <p:pic>
        <p:nvPicPr>
          <p:cNvPr id="5" name="Picture 4"/>
          <p:cNvPicPr>
            <a:picLocks noChangeAspect="1"/>
          </p:cNvPicPr>
          <p:nvPr/>
        </p:nvPicPr>
        <p:blipFill>
          <a:blip r:embed="rId3"/>
          <a:stretch>
            <a:fillRect/>
          </a:stretch>
        </p:blipFill>
        <p:spPr>
          <a:xfrm>
            <a:off x="7002830" y="1832961"/>
            <a:ext cx="4962525" cy="4591050"/>
          </a:xfrm>
          <a:prstGeom prst="rect">
            <a:avLst/>
          </a:prstGeom>
        </p:spPr>
      </p:pic>
      <p:sp>
        <p:nvSpPr>
          <p:cNvPr id="6" name="Oval 5"/>
          <p:cNvSpPr/>
          <p:nvPr/>
        </p:nvSpPr>
        <p:spPr>
          <a:xfrm>
            <a:off x="6275672" y="5399773"/>
            <a:ext cx="596766" cy="606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SR</a:t>
            </a:r>
            <a:endParaRPr lang="en-US" dirty="0"/>
          </a:p>
        </p:txBody>
      </p:sp>
      <p:sp>
        <p:nvSpPr>
          <p:cNvPr id="7" name="Oval 6"/>
          <p:cNvSpPr/>
          <p:nvPr/>
        </p:nvSpPr>
        <p:spPr>
          <a:xfrm>
            <a:off x="6275672" y="3982452"/>
            <a:ext cx="596766" cy="6063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Basic</a:t>
            </a:r>
            <a:endParaRPr lang="en-US" sz="900" dirty="0"/>
          </a:p>
        </p:txBody>
      </p:sp>
      <p:cxnSp>
        <p:nvCxnSpPr>
          <p:cNvPr id="9" name="Straight Arrow Connector 8"/>
          <p:cNvCxnSpPr>
            <a:stCxn id="6" idx="2"/>
          </p:cNvCxnSpPr>
          <p:nvPr/>
        </p:nvCxnSpPr>
        <p:spPr>
          <a:xfrm flipH="1" flipV="1">
            <a:off x="5120640" y="4937760"/>
            <a:ext cx="1155032" cy="7652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6" idx="6"/>
          </p:cNvCxnSpPr>
          <p:nvPr/>
        </p:nvCxnSpPr>
        <p:spPr>
          <a:xfrm flipV="1">
            <a:off x="6872438" y="4842160"/>
            <a:ext cx="2685448" cy="8608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7" idx="6"/>
          </p:cNvCxnSpPr>
          <p:nvPr/>
        </p:nvCxnSpPr>
        <p:spPr>
          <a:xfrm>
            <a:off x="6872438" y="4285648"/>
            <a:ext cx="2685448" cy="15425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7" idx="2"/>
          </p:cNvCxnSpPr>
          <p:nvPr/>
        </p:nvCxnSpPr>
        <p:spPr>
          <a:xfrm flipH="1">
            <a:off x="5231332" y="4285648"/>
            <a:ext cx="1044340" cy="7712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9" name="Footer Placeholder 18"/>
          <p:cNvSpPr>
            <a:spLocks noGrp="1"/>
          </p:cNvSpPr>
          <p:nvPr>
            <p:ph type="ftr" sz="quarter" idx="11"/>
          </p:nvPr>
        </p:nvSpPr>
        <p:spPr/>
        <p:txBody>
          <a:bodyPr/>
          <a:lstStyle/>
          <a:p>
            <a:r>
              <a:rPr lang="en-US" smtClean="0"/>
              <a:t>PCE WG @ IETF 102, Montreal</a:t>
            </a:r>
            <a:endParaRPr lang="en-US" dirty="0"/>
          </a:p>
        </p:txBody>
      </p:sp>
      <p:sp>
        <p:nvSpPr>
          <p:cNvPr id="20" name="Slide Number Placeholder 19"/>
          <p:cNvSpPr>
            <a:spLocks noGrp="1"/>
          </p:cNvSpPr>
          <p:nvPr>
            <p:ph type="sldNum" sz="quarter" idx="12"/>
          </p:nvPr>
        </p:nvSpPr>
        <p:spPr/>
        <p:txBody>
          <a:bodyPr/>
          <a:lstStyle/>
          <a:p>
            <a:fld id="{629637A9-119A-49DA-BD12-AAC58B377D80}" type="slidenum">
              <a:rPr lang="en-US" smtClean="0"/>
              <a:t>13</a:t>
            </a:fld>
            <a:endParaRPr lang="en-US" dirty="0"/>
          </a:p>
        </p:txBody>
      </p:sp>
    </p:spTree>
    <p:extLst>
      <p:ext uri="{BB962C8B-B14F-4D97-AF65-F5344CB8AC3E}">
        <p14:creationId xmlns:p14="http://schemas.microsoft.com/office/powerpoint/2010/main" val="3956357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Object</a:t>
            </a:r>
            <a:endParaRPr lang="en-US" dirty="0"/>
          </a:p>
        </p:txBody>
      </p:sp>
      <p:pic>
        <p:nvPicPr>
          <p:cNvPr id="4" name="Picture 3"/>
          <p:cNvPicPr>
            <a:picLocks noChangeAspect="1"/>
          </p:cNvPicPr>
          <p:nvPr/>
        </p:nvPicPr>
        <p:blipFill>
          <a:blip r:embed="rId2"/>
          <a:stretch>
            <a:fillRect/>
          </a:stretch>
        </p:blipFill>
        <p:spPr>
          <a:xfrm>
            <a:off x="743050" y="1978544"/>
            <a:ext cx="5238750" cy="3305175"/>
          </a:xfrm>
          <a:prstGeom prst="rect">
            <a:avLst/>
          </a:prstGeom>
        </p:spPr>
      </p:pic>
      <p:pic>
        <p:nvPicPr>
          <p:cNvPr id="5" name="Picture 4"/>
          <p:cNvPicPr>
            <a:picLocks noChangeAspect="1"/>
          </p:cNvPicPr>
          <p:nvPr/>
        </p:nvPicPr>
        <p:blipFill>
          <a:blip r:embed="rId3"/>
          <a:stretch>
            <a:fillRect/>
          </a:stretch>
        </p:blipFill>
        <p:spPr>
          <a:xfrm>
            <a:off x="6580922" y="1978544"/>
            <a:ext cx="5267325" cy="2952750"/>
          </a:xfrm>
          <a:prstGeom prst="rect">
            <a:avLst/>
          </a:prstGeom>
        </p:spPr>
      </p:pic>
      <p:sp>
        <p:nvSpPr>
          <p:cNvPr id="6" name="TextBox 5"/>
          <p:cNvSpPr txBox="1"/>
          <p:nvPr/>
        </p:nvSpPr>
        <p:spPr>
          <a:xfrm>
            <a:off x="743050" y="5283719"/>
            <a:ext cx="53529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 bit for out-label</a:t>
            </a:r>
          </a:p>
          <a:p>
            <a:pPr marL="285750" indent="-285750">
              <a:buFont typeface="Arial" panose="020B0604020202020204" pitchFamily="34" charset="0"/>
              <a:buChar char="•"/>
            </a:pPr>
            <a:r>
              <a:rPr lang="en-US" dirty="0" smtClean="0"/>
              <a:t>Address TLV for the next-hop information or local interface</a:t>
            </a:r>
            <a:endParaRPr lang="en-US" dirty="0"/>
          </a:p>
        </p:txBody>
      </p:sp>
      <p:sp>
        <p:nvSpPr>
          <p:cNvPr id="7" name="TextBox 6"/>
          <p:cNvSpPr txBox="1"/>
          <p:nvPr/>
        </p:nvSpPr>
        <p:spPr>
          <a:xfrm>
            <a:off x="6580922" y="4931294"/>
            <a:ext cx="53529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Similar to SR fields</a:t>
            </a:r>
          </a:p>
          <a:p>
            <a:pPr marL="285750" indent="-285750">
              <a:buFont typeface="Arial" panose="020B0604020202020204" pitchFamily="34" charset="0"/>
              <a:buChar char="•"/>
            </a:pPr>
            <a:r>
              <a:rPr lang="en-US" dirty="0" smtClean="0"/>
              <a:t>L for Local/Global; V for Value/Index; E for explicit-null; N for No-PHP</a:t>
            </a:r>
            <a:endParaRPr lang="en-US" dirty="0"/>
          </a:p>
        </p:txBody>
      </p:sp>
      <p:sp>
        <p:nvSpPr>
          <p:cNvPr id="8" name="Footer Placeholder 7"/>
          <p:cNvSpPr>
            <a:spLocks noGrp="1"/>
          </p:cNvSpPr>
          <p:nvPr>
            <p:ph type="ftr" sz="quarter" idx="11"/>
          </p:nvPr>
        </p:nvSpPr>
        <p:spPr/>
        <p:txBody>
          <a:body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629637A9-119A-49DA-BD12-AAC58B377D80}" type="slidenum">
              <a:rPr lang="en-US" smtClean="0"/>
              <a:t>14</a:t>
            </a:fld>
            <a:endParaRPr lang="en-US" dirty="0"/>
          </a:p>
        </p:txBody>
      </p:sp>
    </p:spTree>
    <p:extLst>
      <p:ext uri="{BB962C8B-B14F-4D97-AF65-F5344CB8AC3E}">
        <p14:creationId xmlns:p14="http://schemas.microsoft.com/office/powerpoint/2010/main" val="140329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FEC Object</a:t>
            </a:r>
            <a:endParaRPr lang="en-US" dirty="0"/>
          </a:p>
        </p:txBody>
      </p:sp>
      <p:pic>
        <p:nvPicPr>
          <p:cNvPr id="5" name="Picture 4"/>
          <p:cNvPicPr>
            <a:picLocks noChangeAspect="1"/>
          </p:cNvPicPr>
          <p:nvPr/>
        </p:nvPicPr>
        <p:blipFill>
          <a:blip r:embed="rId2"/>
          <a:stretch>
            <a:fillRect/>
          </a:stretch>
        </p:blipFill>
        <p:spPr>
          <a:xfrm>
            <a:off x="1215290" y="1976186"/>
            <a:ext cx="5353050" cy="3771900"/>
          </a:xfrm>
          <a:prstGeom prst="rect">
            <a:avLst/>
          </a:prstGeom>
        </p:spPr>
      </p:pic>
      <p:pic>
        <p:nvPicPr>
          <p:cNvPr id="6" name="Picture 5"/>
          <p:cNvPicPr>
            <a:picLocks noChangeAspect="1"/>
          </p:cNvPicPr>
          <p:nvPr/>
        </p:nvPicPr>
        <p:blipFill>
          <a:blip r:embed="rId3"/>
          <a:stretch>
            <a:fillRect/>
          </a:stretch>
        </p:blipFill>
        <p:spPr>
          <a:xfrm>
            <a:off x="6955304" y="242887"/>
            <a:ext cx="5076825" cy="6372225"/>
          </a:xfrm>
          <a:prstGeom prst="rect">
            <a:avLst/>
          </a:prstGeom>
        </p:spPr>
      </p:pic>
      <p:sp>
        <p:nvSpPr>
          <p:cNvPr id="7" name="Footer Placeholder 6"/>
          <p:cNvSpPr>
            <a:spLocks noGrp="1"/>
          </p:cNvSpPr>
          <p:nvPr>
            <p:ph type="ftr" sz="quarter" idx="11"/>
          </p:nvPr>
        </p:nvSpPr>
        <p:spPr/>
        <p:txBody>
          <a:bodyPr/>
          <a:lstStyle/>
          <a:p>
            <a:r>
              <a:rPr lang="en-US" smtClean="0"/>
              <a:t>PCE WG @ IETF 102, Montreal</a:t>
            </a:r>
            <a:endParaRPr lang="en-US" dirty="0"/>
          </a:p>
        </p:txBody>
      </p:sp>
      <p:sp>
        <p:nvSpPr>
          <p:cNvPr id="8" name="Slide Number Placeholder 7"/>
          <p:cNvSpPr>
            <a:spLocks noGrp="1"/>
          </p:cNvSpPr>
          <p:nvPr>
            <p:ph type="sldNum" sz="quarter" idx="12"/>
          </p:nvPr>
        </p:nvSpPr>
        <p:spPr/>
        <p:txBody>
          <a:bodyPr/>
          <a:lstStyle/>
          <a:p>
            <a:fld id="{629637A9-119A-49DA-BD12-AAC58B377D80}" type="slidenum">
              <a:rPr lang="en-US" smtClean="0"/>
              <a:t>15</a:t>
            </a:fld>
            <a:endParaRPr lang="en-US" dirty="0"/>
          </a:p>
        </p:txBody>
      </p:sp>
    </p:spTree>
    <p:extLst>
      <p:ext uri="{BB962C8B-B14F-4D97-AF65-F5344CB8AC3E}">
        <p14:creationId xmlns:p14="http://schemas.microsoft.com/office/powerpoint/2010/main" val="2129709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Drafts have been refined to use the existing </a:t>
            </a:r>
            <a:r>
              <a:rPr lang="en-US" dirty="0" err="1" smtClean="0"/>
              <a:t>PCInitiate</a:t>
            </a:r>
            <a:r>
              <a:rPr lang="en-US" dirty="0" smtClean="0"/>
              <a:t> messages </a:t>
            </a:r>
          </a:p>
          <a:p>
            <a:pPr lvl="1">
              <a:buFont typeface="Arial" panose="020B0604020202020204" pitchFamily="34" charset="0"/>
              <a:buChar char="•"/>
            </a:pPr>
            <a:r>
              <a:rPr lang="en-US" dirty="0" smtClean="0"/>
              <a:t>instead of new messages defined earlier! </a:t>
            </a:r>
          </a:p>
          <a:p>
            <a:pPr>
              <a:buFont typeface="Arial" panose="020B0604020202020204" pitchFamily="34" charset="0"/>
              <a:buChar char="•"/>
            </a:pPr>
            <a:r>
              <a:rPr lang="en-US" dirty="0"/>
              <a:t> </a:t>
            </a:r>
            <a:r>
              <a:rPr lang="en-US" dirty="0" smtClean="0"/>
              <a:t>Implementations of older version of draft exist </a:t>
            </a:r>
          </a:p>
          <a:p>
            <a:pPr lvl="1">
              <a:buFont typeface="Arial" panose="020B0604020202020204" pitchFamily="34" charset="0"/>
              <a:buChar char="•"/>
            </a:pPr>
            <a:r>
              <a:rPr lang="en-US" dirty="0" smtClean="0"/>
              <a:t>showcased in Hackathon and Bits-n-Bytes in past IETF! </a:t>
            </a:r>
          </a:p>
          <a:p>
            <a:pPr>
              <a:buFont typeface="Arial" panose="020B0604020202020204" pitchFamily="34" charset="0"/>
              <a:buChar char="•"/>
            </a:pPr>
            <a:r>
              <a:rPr lang="en-US" dirty="0"/>
              <a:t> </a:t>
            </a:r>
            <a:r>
              <a:rPr lang="en-US" dirty="0" smtClean="0"/>
              <a:t>Aligned to RFC 8283 and other PCEP RFCs and drafts! </a:t>
            </a:r>
          </a:p>
          <a:p>
            <a:pPr>
              <a:buFont typeface="Arial" panose="020B0604020202020204" pitchFamily="34" charset="0"/>
              <a:buChar char="•"/>
            </a:pPr>
            <a:r>
              <a:rPr lang="en-US" dirty="0"/>
              <a:t> </a:t>
            </a:r>
            <a:r>
              <a:rPr lang="en-US" dirty="0" smtClean="0"/>
              <a:t>Ready for WG adoption! </a:t>
            </a:r>
            <a:endParaRPr lang="en-US" dirty="0"/>
          </a:p>
        </p:txBody>
      </p:sp>
      <p:sp>
        <p:nvSpPr>
          <p:cNvPr id="4" name="Footer Placeholder 3"/>
          <p:cNvSpPr>
            <a:spLocks noGrp="1"/>
          </p:cNvSpPr>
          <p:nvPr>
            <p:ph type="ftr" sz="quarter" idx="11"/>
          </p:nvPr>
        </p:nvSpPr>
        <p:spPr/>
        <p:txBody>
          <a:bodyPr/>
          <a:lstStyle/>
          <a:p>
            <a:r>
              <a:rPr lang="en-US" smtClean="0"/>
              <a:t>PCE WG @ IETF 102, Montreal</a:t>
            </a:r>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16</a:t>
            </a:fld>
            <a:endParaRPr lang="en-US" dirty="0"/>
          </a:p>
        </p:txBody>
      </p:sp>
    </p:spTree>
    <p:extLst>
      <p:ext uri="{BB962C8B-B14F-4D97-AF65-F5344CB8AC3E}">
        <p14:creationId xmlns:p14="http://schemas.microsoft.com/office/powerpoint/2010/main" val="156792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p:sp>
      <p:pic>
        <p:nvPicPr>
          <p:cNvPr id="8194" name="Picture 2" descr="Image result for thanks g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566" y="558957"/>
            <a:ext cx="5706093" cy="570609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PCE WG @ IETF 102, Montreal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25719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73100001"/>
              </p:ext>
            </p:extLst>
          </p:nvPr>
        </p:nvGraphicFramePr>
        <p:xfrm>
          <a:off x="1096963" y="1886552"/>
          <a:ext cx="4726321" cy="4233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096000" y="2694467"/>
            <a:ext cx="5865166" cy="3550508"/>
          </a:xfrm>
          <a:prstGeom prst="rect">
            <a:avLst/>
          </a:prstGeom>
          <a:effectLst>
            <a:softEdge rad="31750"/>
          </a:effectLst>
        </p:spPr>
      </p:pic>
      <p:sp>
        <p:nvSpPr>
          <p:cNvPr id="7" name="Rounded Rectangle 6"/>
          <p:cNvSpPr/>
          <p:nvPr/>
        </p:nvSpPr>
        <p:spPr>
          <a:xfrm>
            <a:off x="6126480" y="2002055"/>
            <a:ext cx="5712594" cy="57751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sz="2700" dirty="0"/>
              <a:t>During IETF 101</a:t>
            </a:r>
          </a:p>
        </p:txBody>
      </p:sp>
      <p:sp>
        <p:nvSpPr>
          <p:cNvPr id="3" name="Footer Placeholder 2"/>
          <p:cNvSpPr>
            <a:spLocks noGrp="1"/>
          </p:cNvSpPr>
          <p:nvPr>
            <p:ph type="ftr" sz="quarter" idx="11"/>
          </p:nvPr>
        </p:nvSpPr>
        <p:spPr/>
        <p:txBody>
          <a:bodyPr/>
          <a:lstStyle/>
          <a:p>
            <a:r>
              <a:rPr lang="en-US" smtClean="0"/>
              <a:t>PCE WG @ IETF 102, Montreal</a:t>
            </a: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3294117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PCECC Mode</a:t>
            </a:r>
            <a:endParaRPr lang="en-US" dirty="0"/>
          </a:p>
        </p:txBody>
      </p:sp>
      <p:graphicFrame>
        <p:nvGraphicFramePr>
          <p:cNvPr id="60" name="Content Placeholder 59"/>
          <p:cNvGraphicFramePr>
            <a:graphicFrameLocks noGrp="1"/>
          </p:cNvGraphicFramePr>
          <p:nvPr>
            <p:ph idx="1"/>
            <p:extLst>
              <p:ext uri="{D42A27DB-BD31-4B8C-83A1-F6EECF244321}">
                <p14:modId xmlns:p14="http://schemas.microsoft.com/office/powerpoint/2010/main" val="4170402641"/>
              </p:ext>
            </p:extLst>
          </p:nvPr>
        </p:nvGraphicFramePr>
        <p:xfrm>
          <a:off x="1096963" y="1846263"/>
          <a:ext cx="597409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loud 3"/>
          <p:cNvSpPr/>
          <p:nvPr/>
        </p:nvSpPr>
        <p:spPr>
          <a:xfrm>
            <a:off x="7471718" y="4324865"/>
            <a:ext cx="3758102" cy="17052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7471718"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Can 5"/>
          <p:cNvSpPr/>
          <p:nvPr/>
        </p:nvSpPr>
        <p:spPr>
          <a:xfrm>
            <a:off x="8480853" y="565491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Can 6"/>
          <p:cNvSpPr/>
          <p:nvPr/>
        </p:nvSpPr>
        <p:spPr>
          <a:xfrm>
            <a:off x="8826842"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Can 7"/>
          <p:cNvSpPr/>
          <p:nvPr/>
        </p:nvSpPr>
        <p:spPr>
          <a:xfrm>
            <a:off x="9510583"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Can 8"/>
          <p:cNvSpPr/>
          <p:nvPr/>
        </p:nvSpPr>
        <p:spPr>
          <a:xfrm>
            <a:off x="10181966"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an 9"/>
          <p:cNvSpPr/>
          <p:nvPr/>
        </p:nvSpPr>
        <p:spPr>
          <a:xfrm>
            <a:off x="10639166" y="5403656"/>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Can 10"/>
          <p:cNvSpPr/>
          <p:nvPr/>
        </p:nvSpPr>
        <p:spPr>
          <a:xfrm>
            <a:off x="9465273" y="5869094"/>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3" name="Straight Connector 12"/>
          <p:cNvCxnSpPr>
            <a:stCxn id="5" idx="4"/>
            <a:endCxn id="7" idx="2"/>
          </p:cNvCxnSpPr>
          <p:nvPr/>
        </p:nvCxnSpPr>
        <p:spPr>
          <a:xfrm flipV="1">
            <a:off x="7817707" y="4775704"/>
            <a:ext cx="1009135"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p:cNvCxnSpPr>
            <a:stCxn id="5" idx="4"/>
            <a:endCxn id="6" idx="2"/>
          </p:cNvCxnSpPr>
          <p:nvPr/>
        </p:nvCxnSpPr>
        <p:spPr>
          <a:xfrm>
            <a:off x="7817707" y="5251622"/>
            <a:ext cx="663146"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p:cNvCxnSpPr>
            <a:stCxn id="8" idx="2"/>
          </p:cNvCxnSpPr>
          <p:nvPr/>
        </p:nvCxnSpPr>
        <p:spPr>
          <a:xfrm flipH="1">
            <a:off x="8826842" y="5251622"/>
            <a:ext cx="683741"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Straight Connector 19"/>
          <p:cNvCxnSpPr>
            <a:stCxn id="8" idx="2"/>
            <a:endCxn id="7" idx="4"/>
          </p:cNvCxnSpPr>
          <p:nvPr/>
        </p:nvCxnSpPr>
        <p:spPr>
          <a:xfrm flipH="1" flipV="1">
            <a:off x="9172831" y="4775704"/>
            <a:ext cx="337752"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Straight Connector 22"/>
          <p:cNvCxnSpPr>
            <a:stCxn id="7" idx="3"/>
            <a:endCxn id="6" idx="1"/>
          </p:cNvCxnSpPr>
          <p:nvPr/>
        </p:nvCxnSpPr>
        <p:spPr>
          <a:xfrm flipH="1">
            <a:off x="8653848" y="4882796"/>
            <a:ext cx="345989" cy="772114"/>
          </a:xfrm>
          <a:prstGeom prst="line">
            <a:avLst/>
          </a:prstGeom>
        </p:spPr>
        <p:style>
          <a:lnRef idx="1">
            <a:schemeClr val="accent3"/>
          </a:lnRef>
          <a:fillRef idx="0">
            <a:schemeClr val="accent3"/>
          </a:fillRef>
          <a:effectRef idx="0">
            <a:schemeClr val="accent3"/>
          </a:effectRef>
          <a:fontRef idx="minor">
            <a:schemeClr val="tx1"/>
          </a:fontRef>
        </p:style>
      </p:cxnSp>
      <p:cxnSp>
        <p:nvCxnSpPr>
          <p:cNvPr id="26" name="Straight Connector 25"/>
          <p:cNvCxnSpPr>
            <a:endCxn id="11" idx="1"/>
          </p:cNvCxnSpPr>
          <p:nvPr/>
        </p:nvCxnSpPr>
        <p:spPr>
          <a:xfrm flipH="1">
            <a:off x="9638268" y="5375945"/>
            <a:ext cx="24715" cy="493149"/>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a:stCxn id="11" idx="2"/>
            <a:endCxn id="6" idx="4"/>
          </p:cNvCxnSpPr>
          <p:nvPr/>
        </p:nvCxnSpPr>
        <p:spPr>
          <a:xfrm flipH="1" flipV="1">
            <a:off x="8826842" y="5762002"/>
            <a:ext cx="638431" cy="214184"/>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Straight Connector 31"/>
          <p:cNvCxnSpPr>
            <a:stCxn id="10" idx="2"/>
          </p:cNvCxnSpPr>
          <p:nvPr/>
        </p:nvCxnSpPr>
        <p:spPr>
          <a:xfrm flipH="1">
            <a:off x="9811262" y="5510748"/>
            <a:ext cx="827904" cy="450839"/>
          </a:xfrm>
          <a:prstGeom prst="line">
            <a:avLst/>
          </a:prstGeom>
        </p:spPr>
        <p:style>
          <a:lnRef idx="1">
            <a:schemeClr val="accent3"/>
          </a:lnRef>
          <a:fillRef idx="0">
            <a:schemeClr val="accent3"/>
          </a:fillRef>
          <a:effectRef idx="0">
            <a:schemeClr val="accent3"/>
          </a:effectRef>
          <a:fontRef idx="minor">
            <a:schemeClr val="tx1"/>
          </a:fontRef>
        </p:style>
      </p:cxnSp>
      <p:cxnSp>
        <p:nvCxnSpPr>
          <p:cNvPr id="35" name="Straight Connector 34"/>
          <p:cNvCxnSpPr>
            <a:stCxn id="10" idx="2"/>
            <a:endCxn id="8" idx="4"/>
          </p:cNvCxnSpPr>
          <p:nvPr/>
        </p:nvCxnSpPr>
        <p:spPr>
          <a:xfrm flipH="1" flipV="1">
            <a:off x="9856572" y="5251622"/>
            <a:ext cx="782594" cy="259126"/>
          </a:xfrm>
          <a:prstGeom prst="line">
            <a:avLst/>
          </a:prstGeom>
        </p:spPr>
        <p:style>
          <a:lnRef idx="1">
            <a:schemeClr val="accent3"/>
          </a:lnRef>
          <a:fillRef idx="0">
            <a:schemeClr val="accent3"/>
          </a:fillRef>
          <a:effectRef idx="0">
            <a:schemeClr val="accent3"/>
          </a:effectRef>
          <a:fontRef idx="minor">
            <a:schemeClr val="tx1"/>
          </a:fontRef>
        </p:style>
      </p:cxnSp>
      <p:cxnSp>
        <p:nvCxnSpPr>
          <p:cNvPr id="38" name="Straight Connector 37"/>
          <p:cNvCxnSpPr/>
          <p:nvPr/>
        </p:nvCxnSpPr>
        <p:spPr>
          <a:xfrm flipH="1">
            <a:off x="9683578" y="4806596"/>
            <a:ext cx="498388" cy="335326"/>
          </a:xfrm>
          <a:prstGeom prst="line">
            <a:avLst/>
          </a:prstGeom>
        </p:spPr>
        <p:style>
          <a:lnRef idx="1">
            <a:schemeClr val="accent3"/>
          </a:lnRef>
          <a:fillRef idx="0">
            <a:schemeClr val="accent3"/>
          </a:fillRef>
          <a:effectRef idx="0">
            <a:schemeClr val="accent3"/>
          </a:effectRef>
          <a:fontRef idx="minor">
            <a:schemeClr val="tx1"/>
          </a:fontRef>
        </p:style>
      </p:cxnSp>
      <p:cxnSp>
        <p:nvCxnSpPr>
          <p:cNvPr id="41" name="Straight Connector 40"/>
          <p:cNvCxnSpPr>
            <a:stCxn id="9" idx="2"/>
            <a:endCxn id="7" idx="4"/>
          </p:cNvCxnSpPr>
          <p:nvPr/>
        </p:nvCxnSpPr>
        <p:spPr>
          <a:xfrm flipH="1">
            <a:off x="9172831" y="4775704"/>
            <a:ext cx="100913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4" name="Straight Connector 43"/>
          <p:cNvCxnSpPr>
            <a:stCxn id="10" idx="1"/>
            <a:endCxn id="9" idx="3"/>
          </p:cNvCxnSpPr>
          <p:nvPr/>
        </p:nvCxnSpPr>
        <p:spPr>
          <a:xfrm flipH="1" flipV="1">
            <a:off x="10354961" y="4882796"/>
            <a:ext cx="457200" cy="520860"/>
          </a:xfrm>
          <a:prstGeom prst="line">
            <a:avLst/>
          </a:prstGeom>
        </p:spPr>
        <p:style>
          <a:lnRef idx="1">
            <a:schemeClr val="accent3"/>
          </a:lnRef>
          <a:fillRef idx="0">
            <a:schemeClr val="accent3"/>
          </a:fillRef>
          <a:effectRef idx="0">
            <a:schemeClr val="accent3"/>
          </a:effectRef>
          <a:fontRef idx="minor">
            <a:schemeClr val="tx1"/>
          </a:fontRef>
        </p:style>
      </p:cxnSp>
      <p:sp>
        <p:nvSpPr>
          <p:cNvPr id="47" name="Rounded Rectangle 46"/>
          <p:cNvSpPr/>
          <p:nvPr/>
        </p:nvSpPr>
        <p:spPr>
          <a:xfrm>
            <a:off x="8693803" y="2503890"/>
            <a:ext cx="1313932" cy="461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PCE-CC</a:t>
            </a:r>
            <a:endParaRPr lang="en-US" dirty="0"/>
          </a:p>
        </p:txBody>
      </p:sp>
      <p:cxnSp>
        <p:nvCxnSpPr>
          <p:cNvPr id="49" name="Straight Arrow Connector 48"/>
          <p:cNvCxnSpPr>
            <a:stCxn id="47" idx="2"/>
            <a:endCxn id="5" idx="1"/>
          </p:cNvCxnSpPr>
          <p:nvPr/>
        </p:nvCxnSpPr>
        <p:spPr>
          <a:xfrm flipH="1">
            <a:off x="7644713" y="2965209"/>
            <a:ext cx="1706056"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7" idx="2"/>
          </p:cNvCxnSpPr>
          <p:nvPr/>
        </p:nvCxnSpPr>
        <p:spPr>
          <a:xfrm flipH="1">
            <a:off x="8980889" y="2965209"/>
            <a:ext cx="369880" cy="1649492"/>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7" idx="2"/>
            <a:endCxn id="8" idx="1"/>
          </p:cNvCxnSpPr>
          <p:nvPr/>
        </p:nvCxnSpPr>
        <p:spPr>
          <a:xfrm>
            <a:off x="9350769" y="2965209"/>
            <a:ext cx="332809"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7" idx="2"/>
          </p:cNvCxnSpPr>
          <p:nvPr/>
        </p:nvCxnSpPr>
        <p:spPr>
          <a:xfrm>
            <a:off x="9350769" y="2965209"/>
            <a:ext cx="1472925" cy="2410736"/>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sp>
        <p:nvSpPr>
          <p:cNvPr id="59" name="Freeform 58"/>
          <p:cNvSpPr/>
          <p:nvPr/>
        </p:nvSpPr>
        <p:spPr>
          <a:xfrm>
            <a:off x="7661709" y="4821872"/>
            <a:ext cx="3080085" cy="751155"/>
          </a:xfrm>
          <a:custGeom>
            <a:avLst/>
            <a:gdLst>
              <a:gd name="connsiteX0" fmla="*/ 0 w 3080085"/>
              <a:gd name="connsiteY0" fmla="*/ 500899 h 751155"/>
              <a:gd name="connsiteX1" fmla="*/ 1347537 w 3080085"/>
              <a:gd name="connsiteY1" fmla="*/ 385 h 751155"/>
              <a:gd name="connsiteX2" fmla="*/ 1973179 w 3080085"/>
              <a:gd name="connsiteY2" fmla="*/ 423896 h 751155"/>
              <a:gd name="connsiteX3" fmla="*/ 3080085 w 3080085"/>
              <a:gd name="connsiteY3" fmla="*/ 751155 h 751155"/>
            </a:gdLst>
            <a:ahLst/>
            <a:cxnLst>
              <a:cxn ang="0">
                <a:pos x="connsiteX0" y="connsiteY0"/>
              </a:cxn>
              <a:cxn ang="0">
                <a:pos x="connsiteX1" y="connsiteY1"/>
              </a:cxn>
              <a:cxn ang="0">
                <a:pos x="connsiteX2" y="connsiteY2"/>
              </a:cxn>
              <a:cxn ang="0">
                <a:pos x="connsiteX3" y="connsiteY3"/>
              </a:cxn>
            </a:cxnLst>
            <a:rect l="l" t="t" r="r" b="b"/>
            <a:pathLst>
              <a:path w="3080085" h="751155">
                <a:moveTo>
                  <a:pt x="0" y="500899"/>
                </a:moveTo>
                <a:cubicBezTo>
                  <a:pt x="509337" y="257059"/>
                  <a:pt x="1018674" y="13219"/>
                  <a:pt x="1347537" y="385"/>
                </a:cubicBezTo>
                <a:cubicBezTo>
                  <a:pt x="1676400" y="-12449"/>
                  <a:pt x="1684421" y="298768"/>
                  <a:pt x="1973179" y="423896"/>
                </a:cubicBezTo>
                <a:cubicBezTo>
                  <a:pt x="2261937" y="549024"/>
                  <a:pt x="2671011" y="650089"/>
                  <a:pt x="3080085" y="751155"/>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0247869" y="2467659"/>
            <a:ext cx="1972398" cy="1754326"/>
          </a:xfrm>
          <a:prstGeom prst="rect">
            <a:avLst/>
          </a:prstGeom>
          <a:noFill/>
        </p:spPr>
        <p:txBody>
          <a:bodyPr wrap="square" rtlCol="0">
            <a:spAutoFit/>
          </a:bodyPr>
          <a:lstStyle/>
          <a:p>
            <a:r>
              <a:rPr lang="en-US" dirty="0" smtClean="0"/>
              <a:t>Via PCEP: Central Controller Instructions (CCI) for each forwarding action along the path</a:t>
            </a:r>
            <a:endParaRPr lang="en-US" dirty="0"/>
          </a:p>
        </p:txBody>
      </p:sp>
      <p:sp>
        <p:nvSpPr>
          <p:cNvPr id="62" name="Footer Placeholder 61"/>
          <p:cNvSpPr>
            <a:spLocks noGrp="1"/>
          </p:cNvSpPr>
          <p:nvPr>
            <p:ph type="ftr" sz="quarter" idx="11"/>
          </p:nvPr>
        </p:nvSpPr>
        <p:spPr/>
        <p:txBody>
          <a:bodyPr/>
          <a:lstStyle/>
          <a:p>
            <a:r>
              <a:rPr lang="en-US" smtClean="0"/>
              <a:t>PCE WG @ IETF 102, Montreal</a:t>
            </a:r>
            <a:endParaRPr lang="en-US" dirty="0"/>
          </a:p>
        </p:txBody>
      </p:sp>
      <p:sp>
        <p:nvSpPr>
          <p:cNvPr id="63" name="Slide Number Placeholder 62"/>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272337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Controller’s Instruction (CCI)</a:t>
            </a:r>
            <a:endParaRPr lang="en-US" dirty="0"/>
          </a:p>
        </p:txBody>
      </p:sp>
      <p:sp>
        <p:nvSpPr>
          <p:cNvPr id="3" name="Content Placeholder 2"/>
          <p:cNvSpPr>
            <a:spLocks noGrp="1"/>
          </p:cNvSpPr>
          <p:nvPr>
            <p:ph idx="1"/>
          </p:nvPr>
        </p:nvSpPr>
        <p:spPr>
          <a:xfrm>
            <a:off x="1097280" y="1845734"/>
            <a:ext cx="4998720" cy="4023360"/>
          </a:xfrm>
        </p:spPr>
        <p:txBody>
          <a:bodyPr>
            <a:normAutofit lnSpcReduction="10000"/>
          </a:bodyPr>
          <a:lstStyle/>
          <a:p>
            <a:pPr>
              <a:buFont typeface="Arial" panose="020B0604020202020204" pitchFamily="34" charset="0"/>
              <a:buChar char="•"/>
            </a:pPr>
            <a:r>
              <a:rPr lang="en-US" dirty="0" smtClean="0"/>
              <a:t>For Label Download/Cleanup </a:t>
            </a:r>
          </a:p>
          <a:p>
            <a:pPr>
              <a:buFont typeface="Arial" panose="020B0604020202020204" pitchFamily="34" charset="0"/>
              <a:buChar char="•"/>
            </a:pPr>
            <a:r>
              <a:rPr lang="en-US" dirty="0" err="1" smtClean="0"/>
              <a:t>PCInitiate</a:t>
            </a:r>
            <a:r>
              <a:rPr lang="en-US" dirty="0" smtClean="0"/>
              <a:t> message is extended to include CCI operations</a:t>
            </a:r>
          </a:p>
          <a:p>
            <a:pPr lvl="1">
              <a:buFont typeface="Arial" panose="020B0604020202020204" pitchFamily="34" charset="0"/>
              <a:buChar char="•"/>
            </a:pPr>
            <a:r>
              <a:rPr lang="en-US" dirty="0" smtClean="0"/>
              <a:t>CC-ID uniquely identify the central controller instruction as assigned by the PCE</a:t>
            </a:r>
          </a:p>
          <a:p>
            <a:pPr lvl="1">
              <a:buFont typeface="Arial" panose="020B0604020202020204" pitchFamily="34" charset="0"/>
              <a:buChar char="•"/>
            </a:pPr>
            <a:r>
              <a:rPr lang="en-US" dirty="0" smtClean="0"/>
              <a:t>LSP object is included to identify the LSP for which this instruction is used</a:t>
            </a:r>
          </a:p>
          <a:p>
            <a:pPr lvl="1">
              <a:buFont typeface="Arial" panose="020B0604020202020204" pitchFamily="34" charset="0"/>
              <a:buChar char="•"/>
            </a:pPr>
            <a:r>
              <a:rPr lang="en-US" dirty="0" smtClean="0"/>
              <a:t>PLSP-ID as assigned by the ingress is used </a:t>
            </a:r>
          </a:p>
          <a:p>
            <a:pPr>
              <a:buFont typeface="Arial" panose="020B0604020202020204" pitchFamily="34" charset="0"/>
              <a:buChar char="•"/>
            </a:pPr>
            <a:r>
              <a:rPr lang="en-US" dirty="0" smtClean="0"/>
              <a:t>In response to the </a:t>
            </a:r>
            <a:r>
              <a:rPr lang="en-US" dirty="0" err="1" smtClean="0"/>
              <a:t>PCInitiate</a:t>
            </a:r>
            <a:r>
              <a:rPr lang="en-US" dirty="0" smtClean="0"/>
              <a:t>, PCC sends the </a:t>
            </a:r>
            <a:r>
              <a:rPr lang="en-US" dirty="0" err="1" smtClean="0"/>
              <a:t>PCRpt</a:t>
            </a:r>
            <a:r>
              <a:rPr lang="en-US" dirty="0" smtClean="0"/>
              <a:t> message (which is also extended to include CCI)</a:t>
            </a:r>
          </a:p>
          <a:p>
            <a:pPr>
              <a:buFont typeface="Arial" panose="020B0604020202020204" pitchFamily="34" charset="0"/>
              <a:buChar char="•"/>
            </a:pPr>
            <a:r>
              <a:rPr lang="en-US" dirty="0" err="1" smtClean="0"/>
              <a:t>PCRpt</a:t>
            </a:r>
            <a:r>
              <a:rPr lang="en-US" dirty="0" smtClean="0"/>
              <a:t> / </a:t>
            </a:r>
            <a:r>
              <a:rPr lang="en-US" dirty="0" err="1" smtClean="0"/>
              <a:t>PCUpd</a:t>
            </a:r>
            <a:r>
              <a:rPr lang="en-US" dirty="0" smtClean="0"/>
              <a:t> message to ingress PCC remains as per RFC 8231 </a:t>
            </a:r>
          </a:p>
          <a:p>
            <a:pPr marL="201168" lvl="1" indent="0">
              <a:buNone/>
            </a:pPr>
            <a:endParaRPr lang="en-US" dirty="0"/>
          </a:p>
        </p:txBody>
      </p:sp>
      <p:sp>
        <p:nvSpPr>
          <p:cNvPr id="8" name="Footer Placeholder 7"/>
          <p:cNvSpPr>
            <a:spLocks noGrp="1"/>
          </p:cNvSpPr>
          <p:nvPr>
            <p:ph type="ftr" sz="quarter" idx="11"/>
          </p:nvPr>
        </p:nvSpPr>
        <p:spPr/>
        <p:txBody>
          <a:bodyPr/>
          <a:lstStyle/>
          <a:p>
            <a:r>
              <a:rPr lang="en-US" smtClean="0"/>
              <a:t>PCE WG @ IETF 102, Montreal</a:t>
            </a:r>
            <a:endParaRPr lang="en-US" dirty="0"/>
          </a:p>
        </p:txBody>
      </p:sp>
      <p:sp>
        <p:nvSpPr>
          <p:cNvPr id="9" name="Slide Number Placeholder 8"/>
          <p:cNvSpPr>
            <a:spLocks noGrp="1"/>
          </p:cNvSpPr>
          <p:nvPr>
            <p:ph type="sldNum" sz="quarter" idx="12"/>
          </p:nvPr>
        </p:nvSpPr>
        <p:spPr/>
        <p:txBody>
          <a:bodyPr/>
          <a:lstStyle/>
          <a:p>
            <a:fld id="{629637A9-119A-49DA-BD12-AAC58B377D80}" type="slidenum">
              <a:rPr lang="en-US" smtClean="0"/>
              <a:t>4</a:t>
            </a:fld>
            <a:endParaRPr lang="en-US" dirty="0"/>
          </a:p>
        </p:txBody>
      </p:sp>
      <p:sp>
        <p:nvSpPr>
          <p:cNvPr id="4" name="Rounded Rectangle 3"/>
          <p:cNvSpPr/>
          <p:nvPr/>
        </p:nvSpPr>
        <p:spPr>
          <a:xfrm>
            <a:off x="6096000" y="2674037"/>
            <a:ext cx="847288" cy="5033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Egress</a:t>
            </a:r>
            <a:endParaRPr lang="en-IN" dirty="0"/>
          </a:p>
        </p:txBody>
      </p:sp>
      <p:sp>
        <p:nvSpPr>
          <p:cNvPr id="10" name="Rounded Rectangle 9"/>
          <p:cNvSpPr/>
          <p:nvPr/>
        </p:nvSpPr>
        <p:spPr>
          <a:xfrm>
            <a:off x="6685786" y="2259885"/>
            <a:ext cx="938169"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Transit</a:t>
            </a:r>
            <a:endParaRPr lang="en-IN" dirty="0"/>
          </a:p>
        </p:txBody>
      </p:sp>
      <p:sp>
        <p:nvSpPr>
          <p:cNvPr id="11" name="Rounded Rectangle 10"/>
          <p:cNvSpPr/>
          <p:nvPr/>
        </p:nvSpPr>
        <p:spPr>
          <a:xfrm>
            <a:off x="7375320" y="1845733"/>
            <a:ext cx="938169" cy="5033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Ingress</a:t>
            </a:r>
            <a:endParaRPr lang="en-IN" dirty="0"/>
          </a:p>
        </p:txBody>
      </p:sp>
      <p:sp>
        <p:nvSpPr>
          <p:cNvPr id="12" name="Rounded Rectangle 11"/>
          <p:cNvSpPr/>
          <p:nvPr/>
        </p:nvSpPr>
        <p:spPr>
          <a:xfrm>
            <a:off x="11122123" y="1845733"/>
            <a:ext cx="938169"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PCE</a:t>
            </a:r>
            <a:endParaRPr lang="en-IN" dirty="0"/>
          </a:p>
        </p:txBody>
      </p:sp>
      <p:cxnSp>
        <p:nvCxnSpPr>
          <p:cNvPr id="7" name="Straight Connector 6"/>
          <p:cNvCxnSpPr>
            <a:stCxn id="12" idx="2"/>
          </p:cNvCxnSpPr>
          <p:nvPr/>
        </p:nvCxnSpPr>
        <p:spPr>
          <a:xfrm flipH="1">
            <a:off x="11591207" y="2349073"/>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844403" y="2328051"/>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p:cNvCxnSpPr>
          <p:nvPr/>
        </p:nvCxnSpPr>
        <p:spPr>
          <a:xfrm>
            <a:off x="7154871" y="2763225"/>
            <a:ext cx="18526" cy="339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04117" y="3177377"/>
            <a:ext cx="15527" cy="297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844403" y="2674037"/>
            <a:ext cx="3746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504117" y="3429000"/>
            <a:ext cx="5087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504117" y="3647552"/>
            <a:ext cx="5087090" cy="1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7173397" y="4139921"/>
            <a:ext cx="4417810" cy="2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73397" y="4413256"/>
            <a:ext cx="4417810" cy="1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7844403" y="4872348"/>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844403" y="5071162"/>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7844403" y="5612498"/>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00422" y="2329732"/>
            <a:ext cx="2755258" cy="369332"/>
          </a:xfrm>
          <a:prstGeom prst="rect">
            <a:avLst/>
          </a:prstGeom>
          <a:noFill/>
        </p:spPr>
        <p:txBody>
          <a:bodyPr wrap="square" rtlCol="0">
            <a:spAutoFit/>
          </a:bodyPr>
          <a:lstStyle/>
          <a:p>
            <a:r>
              <a:rPr lang="en-US" dirty="0" err="1" smtClean="0"/>
              <a:t>PCRpt</a:t>
            </a:r>
            <a:r>
              <a:rPr lang="en-US" dirty="0" smtClean="0"/>
              <a:t>, PLSP-ID=1,PST,D=1</a:t>
            </a:r>
            <a:endParaRPr lang="en-IN" dirty="0"/>
          </a:p>
        </p:txBody>
      </p:sp>
      <p:sp>
        <p:nvSpPr>
          <p:cNvPr id="40" name="TextBox 39"/>
          <p:cNvSpPr txBox="1"/>
          <p:nvPr/>
        </p:nvSpPr>
        <p:spPr>
          <a:xfrm>
            <a:off x="11676185" y="2592475"/>
            <a:ext cx="515815" cy="400110"/>
          </a:xfrm>
          <a:prstGeom prst="rect">
            <a:avLst/>
          </a:prstGeom>
          <a:noFill/>
        </p:spPr>
        <p:txBody>
          <a:bodyPr wrap="square" rtlCol="0">
            <a:spAutoFit/>
          </a:bodyPr>
          <a:lstStyle/>
          <a:p>
            <a:r>
              <a:rPr lang="en-US" sz="1000" dirty="0" smtClean="0"/>
              <a:t>PCECC LSP</a:t>
            </a:r>
            <a:endParaRPr lang="en-IN" sz="1000" dirty="0"/>
          </a:p>
        </p:txBody>
      </p:sp>
      <p:sp>
        <p:nvSpPr>
          <p:cNvPr id="41" name="TextBox 40"/>
          <p:cNvSpPr txBox="1"/>
          <p:nvPr/>
        </p:nvSpPr>
        <p:spPr>
          <a:xfrm>
            <a:off x="7844402" y="3045115"/>
            <a:ext cx="3075797" cy="369332"/>
          </a:xfrm>
          <a:prstGeom prst="rect">
            <a:avLst/>
          </a:prstGeom>
          <a:noFill/>
        </p:spPr>
        <p:txBody>
          <a:bodyPr wrap="square" rtlCol="0">
            <a:spAutoFit/>
          </a:bodyPr>
          <a:lstStyle/>
          <a:p>
            <a:r>
              <a:rPr lang="en-US" dirty="0" err="1" smtClean="0"/>
              <a:t>PCInitiate</a:t>
            </a:r>
            <a:r>
              <a:rPr lang="en-US" dirty="0" smtClean="0"/>
              <a:t>, CC-ID=X, PLSP-ID=1</a:t>
            </a:r>
            <a:endParaRPr lang="en-IN" dirty="0"/>
          </a:p>
        </p:txBody>
      </p:sp>
      <p:sp>
        <p:nvSpPr>
          <p:cNvPr id="42" name="TextBox 41"/>
          <p:cNvSpPr txBox="1"/>
          <p:nvPr/>
        </p:nvSpPr>
        <p:spPr>
          <a:xfrm>
            <a:off x="6504116" y="3663482"/>
            <a:ext cx="515815" cy="246221"/>
          </a:xfrm>
          <a:prstGeom prst="rect">
            <a:avLst/>
          </a:prstGeom>
          <a:noFill/>
        </p:spPr>
        <p:txBody>
          <a:bodyPr wrap="square" rtlCol="0">
            <a:spAutoFit/>
          </a:bodyPr>
          <a:lstStyle/>
          <a:p>
            <a:r>
              <a:rPr lang="en-US" sz="1000" dirty="0" err="1" smtClean="0"/>
              <a:t>PCRpt</a:t>
            </a:r>
            <a:endParaRPr lang="en-IN" sz="1000" dirty="0"/>
          </a:p>
        </p:txBody>
      </p:sp>
      <p:sp>
        <p:nvSpPr>
          <p:cNvPr id="43" name="TextBox 42"/>
          <p:cNvSpPr txBox="1"/>
          <p:nvPr/>
        </p:nvSpPr>
        <p:spPr>
          <a:xfrm>
            <a:off x="7844402" y="3770586"/>
            <a:ext cx="3075797" cy="369332"/>
          </a:xfrm>
          <a:prstGeom prst="rect">
            <a:avLst/>
          </a:prstGeom>
          <a:noFill/>
        </p:spPr>
        <p:txBody>
          <a:bodyPr wrap="square" rtlCol="0">
            <a:spAutoFit/>
          </a:bodyPr>
          <a:lstStyle/>
          <a:p>
            <a:r>
              <a:rPr lang="en-US" dirty="0" err="1" smtClean="0"/>
              <a:t>PCInitiate</a:t>
            </a:r>
            <a:r>
              <a:rPr lang="en-US" dirty="0" smtClean="0"/>
              <a:t>, CC-ID=Y, PLSP-ID=1</a:t>
            </a:r>
            <a:endParaRPr lang="en-IN" dirty="0"/>
          </a:p>
        </p:txBody>
      </p:sp>
      <p:sp>
        <p:nvSpPr>
          <p:cNvPr id="44" name="TextBox 43"/>
          <p:cNvSpPr txBox="1"/>
          <p:nvPr/>
        </p:nvSpPr>
        <p:spPr>
          <a:xfrm>
            <a:off x="7196836" y="4429023"/>
            <a:ext cx="515815" cy="246221"/>
          </a:xfrm>
          <a:prstGeom prst="rect">
            <a:avLst/>
          </a:prstGeom>
          <a:noFill/>
        </p:spPr>
        <p:txBody>
          <a:bodyPr wrap="square" rtlCol="0">
            <a:spAutoFit/>
          </a:bodyPr>
          <a:lstStyle/>
          <a:p>
            <a:r>
              <a:rPr lang="en-US" sz="1000" dirty="0" err="1" smtClean="0"/>
              <a:t>PCRpt</a:t>
            </a:r>
            <a:endParaRPr lang="en-IN" sz="1000" dirty="0"/>
          </a:p>
        </p:txBody>
      </p:sp>
      <p:sp>
        <p:nvSpPr>
          <p:cNvPr id="45" name="TextBox 41"/>
          <p:cNvSpPr txBox="1"/>
          <p:nvPr/>
        </p:nvSpPr>
        <p:spPr>
          <a:xfrm>
            <a:off x="7851294" y="5106954"/>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sp>
        <p:nvSpPr>
          <p:cNvPr id="46" name="TextBox 45"/>
          <p:cNvSpPr txBox="1"/>
          <p:nvPr/>
        </p:nvSpPr>
        <p:spPr>
          <a:xfrm>
            <a:off x="7858964" y="4517108"/>
            <a:ext cx="3075797" cy="369332"/>
          </a:xfrm>
          <a:prstGeom prst="rect">
            <a:avLst/>
          </a:prstGeom>
          <a:noFill/>
        </p:spPr>
        <p:txBody>
          <a:bodyPr wrap="square" rtlCol="0">
            <a:spAutoFit/>
          </a:bodyPr>
          <a:lstStyle/>
          <a:p>
            <a:r>
              <a:rPr lang="en-US" dirty="0" err="1" smtClean="0"/>
              <a:t>PCInitiate</a:t>
            </a:r>
            <a:r>
              <a:rPr lang="en-US" dirty="0" smtClean="0"/>
              <a:t>, CC-ID=Z, PLSP-ID=1</a:t>
            </a:r>
            <a:endParaRPr lang="en-IN" dirty="0"/>
          </a:p>
        </p:txBody>
      </p:sp>
      <p:sp>
        <p:nvSpPr>
          <p:cNvPr id="47" name="TextBox 46"/>
          <p:cNvSpPr txBox="1"/>
          <p:nvPr/>
        </p:nvSpPr>
        <p:spPr>
          <a:xfrm rot="16200000">
            <a:off x="10966169" y="4044733"/>
            <a:ext cx="1816239" cy="584775"/>
          </a:xfrm>
          <a:prstGeom prst="rect">
            <a:avLst/>
          </a:prstGeom>
          <a:noFill/>
        </p:spPr>
        <p:txBody>
          <a:bodyPr wrap="square" rtlCol="0">
            <a:spAutoFit/>
          </a:bodyPr>
          <a:lstStyle/>
          <a:p>
            <a:pPr algn="ctr"/>
            <a:r>
              <a:rPr lang="en-US" sz="1600" dirty="0" smtClean="0"/>
              <a:t>Label Download</a:t>
            </a:r>
          </a:p>
          <a:p>
            <a:pPr algn="ctr"/>
            <a:r>
              <a:rPr lang="en-US" sz="1600" dirty="0"/>
              <a:t>a</a:t>
            </a:r>
            <a:r>
              <a:rPr lang="en-US" sz="1600" dirty="0" smtClean="0"/>
              <a:t>long the path</a:t>
            </a:r>
            <a:endParaRPr lang="en-IN" sz="1600" dirty="0"/>
          </a:p>
        </p:txBody>
      </p:sp>
      <p:sp>
        <p:nvSpPr>
          <p:cNvPr id="48" name="TextBox 47"/>
          <p:cNvSpPr txBox="1"/>
          <p:nvPr/>
        </p:nvSpPr>
        <p:spPr>
          <a:xfrm>
            <a:off x="7858964" y="5275097"/>
            <a:ext cx="3075797" cy="369332"/>
          </a:xfrm>
          <a:prstGeom prst="rect">
            <a:avLst/>
          </a:prstGeom>
          <a:noFill/>
        </p:spPr>
        <p:txBody>
          <a:bodyPr wrap="square" rtlCol="0">
            <a:spAutoFit/>
          </a:bodyPr>
          <a:lstStyle/>
          <a:p>
            <a:r>
              <a:rPr lang="en-US" dirty="0" err="1" smtClean="0"/>
              <a:t>PCUpd</a:t>
            </a:r>
            <a:r>
              <a:rPr lang="en-US" dirty="0" smtClean="0"/>
              <a:t>, PLSP-ID=1,PST,D=1</a:t>
            </a:r>
            <a:endParaRPr lang="en-IN" dirty="0"/>
          </a:p>
        </p:txBody>
      </p:sp>
      <p:cxnSp>
        <p:nvCxnSpPr>
          <p:cNvPr id="49" name="Straight Arrow Connector 48"/>
          <p:cNvCxnSpPr/>
          <p:nvPr/>
        </p:nvCxnSpPr>
        <p:spPr>
          <a:xfrm flipV="1">
            <a:off x="7844403" y="5848355"/>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1"/>
          <p:cNvSpPr txBox="1"/>
          <p:nvPr/>
        </p:nvSpPr>
        <p:spPr>
          <a:xfrm>
            <a:off x="7851294" y="5884147"/>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spTree>
    <p:extLst>
      <p:ext uri="{BB962C8B-B14F-4D97-AF65-F5344CB8AC3E}">
        <p14:creationId xmlns:p14="http://schemas.microsoft.com/office/powerpoint/2010/main" val="1448789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 PCE-Initiated LSP</a:t>
            </a:r>
            <a:endParaRPr lang="en-US" dirty="0"/>
          </a:p>
        </p:txBody>
      </p:sp>
      <p:sp>
        <p:nvSpPr>
          <p:cNvPr id="3" name="Content Placeholder 2"/>
          <p:cNvSpPr>
            <a:spLocks noGrp="1"/>
          </p:cNvSpPr>
          <p:nvPr>
            <p:ph idx="1"/>
          </p:nvPr>
        </p:nvSpPr>
        <p:spPr>
          <a:xfrm>
            <a:off x="1097280" y="1845733"/>
            <a:ext cx="4998720" cy="4487689"/>
          </a:xfrm>
        </p:spPr>
        <p:txBody>
          <a:bodyPr>
            <a:normAutofit/>
          </a:bodyPr>
          <a:lstStyle/>
          <a:p>
            <a:pPr>
              <a:buFont typeface="Arial" panose="020B0604020202020204" pitchFamily="34" charset="0"/>
              <a:buChar char="•"/>
            </a:pPr>
            <a:r>
              <a:rPr lang="en-US" dirty="0" smtClean="0"/>
              <a:t>Incase of PCE-Initiated LSP, the PST is set for PCECC and a PLSP-ID is assigned by the ingress. </a:t>
            </a:r>
          </a:p>
          <a:p>
            <a:pPr>
              <a:buFont typeface="Arial" panose="020B0604020202020204" pitchFamily="34" charset="0"/>
              <a:buChar char="•"/>
            </a:pPr>
            <a:r>
              <a:rPr lang="en-US" dirty="0" smtClean="0"/>
              <a:t>At this time the LSP is not up. </a:t>
            </a:r>
          </a:p>
          <a:p>
            <a:pPr>
              <a:buFont typeface="Arial" panose="020B0604020202020204" pitchFamily="34" charset="0"/>
              <a:buChar char="•"/>
            </a:pPr>
            <a:r>
              <a:rPr lang="en-US" dirty="0" smtClean="0"/>
              <a:t>Using the CCI in the </a:t>
            </a:r>
            <a:r>
              <a:rPr lang="en-US" dirty="0" err="1" smtClean="0"/>
              <a:t>PCInitiate</a:t>
            </a:r>
            <a:r>
              <a:rPr lang="en-US" dirty="0" smtClean="0"/>
              <a:t> message, the label download instructions are made along the path and the LSP object includes the identification details as assigned by the ingress.</a:t>
            </a:r>
          </a:p>
          <a:p>
            <a:pPr>
              <a:buFont typeface="Arial" panose="020B0604020202020204" pitchFamily="34" charset="0"/>
              <a:buChar char="•"/>
            </a:pPr>
            <a:r>
              <a:rPr lang="en-US" dirty="0" smtClean="0"/>
              <a:t>Once the labels are download, the PCECC marks the LSP as up by sending the </a:t>
            </a:r>
            <a:r>
              <a:rPr lang="en-US" dirty="0" err="1" smtClean="0"/>
              <a:t>PCUpd</a:t>
            </a:r>
            <a:r>
              <a:rPr lang="en-US" dirty="0" smtClean="0"/>
              <a:t> message to the ingress. </a:t>
            </a:r>
          </a:p>
          <a:p>
            <a:pPr>
              <a:buFont typeface="Arial" panose="020B0604020202020204" pitchFamily="34" charset="0"/>
              <a:buChar char="•"/>
            </a:pPr>
            <a:r>
              <a:rPr lang="en-US" i="1" dirty="0" smtClean="0"/>
              <a:t>For cleanup the R flag is set in the SRP object in the </a:t>
            </a:r>
            <a:r>
              <a:rPr lang="en-US" i="1" dirty="0" err="1" smtClean="0"/>
              <a:t>PCInitiate</a:t>
            </a:r>
            <a:r>
              <a:rPr lang="en-US" i="1" dirty="0" smtClean="0"/>
              <a:t> message</a:t>
            </a:r>
            <a:endParaRPr lang="en-US" i="1" dirty="0"/>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5</a:t>
            </a:fld>
            <a:endParaRPr lang="en-US" dirty="0"/>
          </a:p>
        </p:txBody>
      </p:sp>
      <p:sp>
        <p:nvSpPr>
          <p:cNvPr id="8" name="Rounded Rectangle 7"/>
          <p:cNvSpPr/>
          <p:nvPr/>
        </p:nvSpPr>
        <p:spPr>
          <a:xfrm>
            <a:off x="6096000" y="2674037"/>
            <a:ext cx="847288" cy="5033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Egress</a:t>
            </a:r>
            <a:endParaRPr lang="en-IN" dirty="0"/>
          </a:p>
        </p:txBody>
      </p:sp>
      <p:sp>
        <p:nvSpPr>
          <p:cNvPr id="9" name="Rounded Rectangle 8"/>
          <p:cNvSpPr/>
          <p:nvPr/>
        </p:nvSpPr>
        <p:spPr>
          <a:xfrm>
            <a:off x="6685786" y="2259885"/>
            <a:ext cx="938169"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Transit</a:t>
            </a:r>
            <a:endParaRPr lang="en-IN" dirty="0"/>
          </a:p>
        </p:txBody>
      </p:sp>
      <p:sp>
        <p:nvSpPr>
          <p:cNvPr id="10" name="Rounded Rectangle 9"/>
          <p:cNvSpPr/>
          <p:nvPr/>
        </p:nvSpPr>
        <p:spPr>
          <a:xfrm>
            <a:off x="7375320" y="1845733"/>
            <a:ext cx="938169" cy="5033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Ingress</a:t>
            </a:r>
            <a:endParaRPr lang="en-IN" dirty="0"/>
          </a:p>
        </p:txBody>
      </p:sp>
      <p:sp>
        <p:nvSpPr>
          <p:cNvPr id="11" name="Rounded Rectangle 10"/>
          <p:cNvSpPr/>
          <p:nvPr/>
        </p:nvSpPr>
        <p:spPr>
          <a:xfrm>
            <a:off x="11122123" y="1845733"/>
            <a:ext cx="938169"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PCE</a:t>
            </a:r>
            <a:endParaRPr lang="en-IN" dirty="0"/>
          </a:p>
        </p:txBody>
      </p:sp>
      <p:cxnSp>
        <p:nvCxnSpPr>
          <p:cNvPr id="12" name="Straight Connector 11"/>
          <p:cNvCxnSpPr>
            <a:stCxn id="11" idx="2"/>
          </p:cNvCxnSpPr>
          <p:nvPr/>
        </p:nvCxnSpPr>
        <p:spPr>
          <a:xfrm flipH="1">
            <a:off x="11591207" y="2349073"/>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844403" y="2328051"/>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2"/>
          </p:cNvCxnSpPr>
          <p:nvPr/>
        </p:nvCxnSpPr>
        <p:spPr>
          <a:xfrm>
            <a:off x="7154871" y="2763225"/>
            <a:ext cx="18526" cy="339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04117" y="3177377"/>
            <a:ext cx="15527" cy="297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844403" y="2935294"/>
            <a:ext cx="3746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04117" y="3429000"/>
            <a:ext cx="5087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4117" y="3647552"/>
            <a:ext cx="5087090" cy="1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173397" y="4139921"/>
            <a:ext cx="4417810" cy="2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73397" y="4413256"/>
            <a:ext cx="4417810" cy="1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7844403" y="4872348"/>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844403" y="5071162"/>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844403" y="5612498"/>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400422" y="2590989"/>
            <a:ext cx="3051790" cy="369332"/>
          </a:xfrm>
          <a:prstGeom prst="rect">
            <a:avLst/>
          </a:prstGeom>
          <a:noFill/>
        </p:spPr>
        <p:txBody>
          <a:bodyPr wrap="square" rtlCol="0">
            <a:spAutoFit/>
          </a:bodyPr>
          <a:lstStyle/>
          <a:p>
            <a:r>
              <a:rPr lang="en-US" dirty="0" err="1" smtClean="0"/>
              <a:t>PCRpt</a:t>
            </a:r>
            <a:r>
              <a:rPr lang="en-US" dirty="0" smtClean="0"/>
              <a:t>, PLSP-ID=2,PST,D=1,C=1</a:t>
            </a:r>
            <a:endParaRPr lang="en-IN" dirty="0"/>
          </a:p>
        </p:txBody>
      </p:sp>
      <p:sp>
        <p:nvSpPr>
          <p:cNvPr id="25" name="TextBox 24"/>
          <p:cNvSpPr txBox="1"/>
          <p:nvPr/>
        </p:nvSpPr>
        <p:spPr>
          <a:xfrm>
            <a:off x="11635250" y="2466009"/>
            <a:ext cx="515815" cy="707886"/>
          </a:xfrm>
          <a:prstGeom prst="rect">
            <a:avLst/>
          </a:prstGeom>
          <a:noFill/>
        </p:spPr>
        <p:txBody>
          <a:bodyPr wrap="square" rtlCol="0">
            <a:spAutoFit/>
          </a:bodyPr>
          <a:lstStyle/>
          <a:p>
            <a:r>
              <a:rPr lang="en-US" sz="1000" dirty="0" smtClean="0"/>
              <a:t>PCE </a:t>
            </a:r>
            <a:r>
              <a:rPr lang="en-US" sz="1000" dirty="0" err="1" smtClean="0"/>
              <a:t>Init</a:t>
            </a:r>
            <a:endParaRPr lang="en-US" sz="1000" dirty="0" smtClean="0"/>
          </a:p>
          <a:p>
            <a:r>
              <a:rPr lang="en-US" sz="1000" dirty="0" smtClean="0"/>
              <a:t>PCECC LSP</a:t>
            </a:r>
            <a:endParaRPr lang="en-IN" sz="1000" dirty="0"/>
          </a:p>
        </p:txBody>
      </p:sp>
      <p:sp>
        <p:nvSpPr>
          <p:cNvPr id="26" name="TextBox 25"/>
          <p:cNvSpPr txBox="1"/>
          <p:nvPr/>
        </p:nvSpPr>
        <p:spPr>
          <a:xfrm>
            <a:off x="7844402" y="3045115"/>
            <a:ext cx="3075797" cy="369332"/>
          </a:xfrm>
          <a:prstGeom prst="rect">
            <a:avLst/>
          </a:prstGeom>
          <a:noFill/>
        </p:spPr>
        <p:txBody>
          <a:bodyPr wrap="square" rtlCol="0">
            <a:spAutoFit/>
          </a:bodyPr>
          <a:lstStyle/>
          <a:p>
            <a:r>
              <a:rPr lang="en-US" dirty="0" err="1" smtClean="0"/>
              <a:t>PCInitiate</a:t>
            </a:r>
            <a:r>
              <a:rPr lang="en-US" dirty="0" smtClean="0"/>
              <a:t>, CC-ID=X, PLSP-ID=2</a:t>
            </a:r>
            <a:endParaRPr lang="en-IN" dirty="0"/>
          </a:p>
        </p:txBody>
      </p:sp>
      <p:sp>
        <p:nvSpPr>
          <p:cNvPr id="27" name="TextBox 26"/>
          <p:cNvSpPr txBox="1"/>
          <p:nvPr/>
        </p:nvSpPr>
        <p:spPr>
          <a:xfrm>
            <a:off x="6504116" y="3663482"/>
            <a:ext cx="515815" cy="246221"/>
          </a:xfrm>
          <a:prstGeom prst="rect">
            <a:avLst/>
          </a:prstGeom>
          <a:noFill/>
        </p:spPr>
        <p:txBody>
          <a:bodyPr wrap="square" rtlCol="0">
            <a:spAutoFit/>
          </a:bodyPr>
          <a:lstStyle/>
          <a:p>
            <a:r>
              <a:rPr lang="en-US" sz="1000" dirty="0" err="1" smtClean="0"/>
              <a:t>PCRpt</a:t>
            </a:r>
            <a:endParaRPr lang="en-IN" sz="1000" dirty="0"/>
          </a:p>
        </p:txBody>
      </p:sp>
      <p:sp>
        <p:nvSpPr>
          <p:cNvPr id="28" name="TextBox 27"/>
          <p:cNvSpPr txBox="1"/>
          <p:nvPr/>
        </p:nvSpPr>
        <p:spPr>
          <a:xfrm>
            <a:off x="7844402" y="3770586"/>
            <a:ext cx="3075797" cy="369332"/>
          </a:xfrm>
          <a:prstGeom prst="rect">
            <a:avLst/>
          </a:prstGeom>
          <a:noFill/>
        </p:spPr>
        <p:txBody>
          <a:bodyPr wrap="square" rtlCol="0">
            <a:spAutoFit/>
          </a:bodyPr>
          <a:lstStyle/>
          <a:p>
            <a:r>
              <a:rPr lang="en-US" dirty="0" err="1" smtClean="0"/>
              <a:t>PCInitiate</a:t>
            </a:r>
            <a:r>
              <a:rPr lang="en-US" dirty="0" smtClean="0"/>
              <a:t>, CC-ID=Y, PLSP-ID=2</a:t>
            </a:r>
            <a:endParaRPr lang="en-IN" dirty="0"/>
          </a:p>
        </p:txBody>
      </p:sp>
      <p:sp>
        <p:nvSpPr>
          <p:cNvPr id="29" name="TextBox 28"/>
          <p:cNvSpPr txBox="1"/>
          <p:nvPr/>
        </p:nvSpPr>
        <p:spPr>
          <a:xfrm>
            <a:off x="7196836" y="4429023"/>
            <a:ext cx="515815" cy="246221"/>
          </a:xfrm>
          <a:prstGeom prst="rect">
            <a:avLst/>
          </a:prstGeom>
          <a:noFill/>
        </p:spPr>
        <p:txBody>
          <a:bodyPr wrap="square" rtlCol="0">
            <a:spAutoFit/>
          </a:bodyPr>
          <a:lstStyle/>
          <a:p>
            <a:r>
              <a:rPr lang="en-US" sz="1000" dirty="0" err="1" smtClean="0"/>
              <a:t>PCRpt</a:t>
            </a:r>
            <a:endParaRPr lang="en-IN" sz="1000" dirty="0"/>
          </a:p>
        </p:txBody>
      </p:sp>
      <p:sp>
        <p:nvSpPr>
          <p:cNvPr id="30" name="TextBox 41"/>
          <p:cNvSpPr txBox="1"/>
          <p:nvPr/>
        </p:nvSpPr>
        <p:spPr>
          <a:xfrm>
            <a:off x="7851294" y="5106954"/>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sp>
        <p:nvSpPr>
          <p:cNvPr id="31" name="TextBox 30"/>
          <p:cNvSpPr txBox="1"/>
          <p:nvPr/>
        </p:nvSpPr>
        <p:spPr>
          <a:xfrm>
            <a:off x="7858964" y="4517108"/>
            <a:ext cx="3075797" cy="369332"/>
          </a:xfrm>
          <a:prstGeom prst="rect">
            <a:avLst/>
          </a:prstGeom>
          <a:noFill/>
        </p:spPr>
        <p:txBody>
          <a:bodyPr wrap="square" rtlCol="0">
            <a:spAutoFit/>
          </a:bodyPr>
          <a:lstStyle/>
          <a:p>
            <a:r>
              <a:rPr lang="en-US" dirty="0" err="1" smtClean="0"/>
              <a:t>PCInitiate</a:t>
            </a:r>
            <a:r>
              <a:rPr lang="en-US" dirty="0" smtClean="0"/>
              <a:t>, CC-ID=Z, PLSP-ID=2</a:t>
            </a:r>
            <a:endParaRPr lang="en-IN" dirty="0"/>
          </a:p>
        </p:txBody>
      </p:sp>
      <p:sp>
        <p:nvSpPr>
          <p:cNvPr id="32" name="TextBox 31"/>
          <p:cNvSpPr txBox="1"/>
          <p:nvPr/>
        </p:nvSpPr>
        <p:spPr>
          <a:xfrm rot="16200000">
            <a:off x="10966169" y="4044733"/>
            <a:ext cx="1816239" cy="584775"/>
          </a:xfrm>
          <a:prstGeom prst="rect">
            <a:avLst/>
          </a:prstGeom>
          <a:noFill/>
        </p:spPr>
        <p:txBody>
          <a:bodyPr wrap="square" rtlCol="0">
            <a:spAutoFit/>
          </a:bodyPr>
          <a:lstStyle/>
          <a:p>
            <a:pPr algn="ctr"/>
            <a:r>
              <a:rPr lang="en-US" sz="1600" dirty="0" smtClean="0"/>
              <a:t>Label Download</a:t>
            </a:r>
          </a:p>
          <a:p>
            <a:pPr algn="ctr"/>
            <a:r>
              <a:rPr lang="en-US" sz="1600" dirty="0"/>
              <a:t>a</a:t>
            </a:r>
            <a:r>
              <a:rPr lang="en-US" sz="1600" dirty="0" smtClean="0"/>
              <a:t>long the path</a:t>
            </a:r>
            <a:endParaRPr lang="en-IN" sz="1600" dirty="0"/>
          </a:p>
        </p:txBody>
      </p:sp>
      <p:sp>
        <p:nvSpPr>
          <p:cNvPr id="33" name="TextBox 32"/>
          <p:cNvSpPr txBox="1"/>
          <p:nvPr/>
        </p:nvSpPr>
        <p:spPr>
          <a:xfrm>
            <a:off x="7858964" y="5275097"/>
            <a:ext cx="3075797" cy="369332"/>
          </a:xfrm>
          <a:prstGeom prst="rect">
            <a:avLst/>
          </a:prstGeom>
          <a:noFill/>
        </p:spPr>
        <p:txBody>
          <a:bodyPr wrap="square" rtlCol="0">
            <a:spAutoFit/>
          </a:bodyPr>
          <a:lstStyle/>
          <a:p>
            <a:r>
              <a:rPr lang="en-US" dirty="0" err="1" smtClean="0"/>
              <a:t>PCUpd</a:t>
            </a:r>
            <a:r>
              <a:rPr lang="en-US" dirty="0" smtClean="0"/>
              <a:t>, PLSP-ID=2,PST,D=1</a:t>
            </a:r>
            <a:endParaRPr lang="en-IN" dirty="0"/>
          </a:p>
        </p:txBody>
      </p:sp>
      <p:cxnSp>
        <p:nvCxnSpPr>
          <p:cNvPr id="34" name="Straight Arrow Connector 33"/>
          <p:cNvCxnSpPr/>
          <p:nvPr/>
        </p:nvCxnSpPr>
        <p:spPr>
          <a:xfrm flipV="1">
            <a:off x="7844403" y="5848355"/>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41"/>
          <p:cNvSpPr txBox="1"/>
          <p:nvPr/>
        </p:nvSpPr>
        <p:spPr>
          <a:xfrm>
            <a:off x="7851294" y="5884147"/>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cxnSp>
        <p:nvCxnSpPr>
          <p:cNvPr id="36" name="Straight Arrow Connector 35"/>
          <p:cNvCxnSpPr/>
          <p:nvPr/>
        </p:nvCxnSpPr>
        <p:spPr>
          <a:xfrm flipH="1">
            <a:off x="7844402" y="2590989"/>
            <a:ext cx="3746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367109" y="2223143"/>
            <a:ext cx="3075797" cy="369332"/>
          </a:xfrm>
          <a:prstGeom prst="rect">
            <a:avLst/>
          </a:prstGeom>
          <a:noFill/>
        </p:spPr>
        <p:txBody>
          <a:bodyPr wrap="square" rtlCol="0">
            <a:spAutoFit/>
          </a:bodyPr>
          <a:lstStyle/>
          <a:p>
            <a:r>
              <a:rPr lang="en-US" dirty="0" err="1" smtClean="0"/>
              <a:t>PCInitiate</a:t>
            </a:r>
            <a:r>
              <a:rPr lang="en-US" dirty="0" smtClean="0"/>
              <a:t>, PLSP-ID=0, PST</a:t>
            </a:r>
            <a:endParaRPr lang="en-IN" dirty="0"/>
          </a:p>
        </p:txBody>
      </p:sp>
      <p:sp>
        <p:nvSpPr>
          <p:cNvPr id="38" name="TextBox 37"/>
          <p:cNvSpPr txBox="1"/>
          <p:nvPr/>
        </p:nvSpPr>
        <p:spPr>
          <a:xfrm>
            <a:off x="7328586" y="2841589"/>
            <a:ext cx="515815" cy="400110"/>
          </a:xfrm>
          <a:prstGeom prst="rect">
            <a:avLst/>
          </a:prstGeom>
          <a:noFill/>
        </p:spPr>
        <p:txBody>
          <a:bodyPr wrap="square" rtlCol="0">
            <a:spAutoFit/>
          </a:bodyPr>
          <a:lstStyle/>
          <a:p>
            <a:r>
              <a:rPr lang="en-US" sz="1000" dirty="0" smtClean="0"/>
              <a:t>LSP is down</a:t>
            </a:r>
            <a:endParaRPr lang="en-IN" sz="1000" dirty="0"/>
          </a:p>
        </p:txBody>
      </p:sp>
      <p:sp>
        <p:nvSpPr>
          <p:cNvPr id="39" name="TextBox 38"/>
          <p:cNvSpPr txBox="1"/>
          <p:nvPr/>
        </p:nvSpPr>
        <p:spPr>
          <a:xfrm>
            <a:off x="7330826" y="5807572"/>
            <a:ext cx="515815" cy="400110"/>
          </a:xfrm>
          <a:prstGeom prst="rect">
            <a:avLst/>
          </a:prstGeom>
          <a:noFill/>
        </p:spPr>
        <p:txBody>
          <a:bodyPr wrap="square" rtlCol="0">
            <a:spAutoFit/>
          </a:bodyPr>
          <a:lstStyle/>
          <a:p>
            <a:r>
              <a:rPr lang="en-US" sz="1000" dirty="0" smtClean="0"/>
              <a:t>LSP is Up!</a:t>
            </a:r>
            <a:endParaRPr lang="en-IN" sz="1000" dirty="0"/>
          </a:p>
        </p:txBody>
      </p:sp>
    </p:spTree>
    <p:extLst>
      <p:ext uri="{BB962C8B-B14F-4D97-AF65-F5344CB8AC3E}">
        <p14:creationId xmlns:p14="http://schemas.microsoft.com/office/powerpoint/2010/main" val="51302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CCI – LSP Modification</a:t>
            </a:r>
            <a:endParaRPr lang="en-US" sz="4400" dirty="0"/>
          </a:p>
        </p:txBody>
      </p:sp>
      <p:sp>
        <p:nvSpPr>
          <p:cNvPr id="3" name="Content Placeholder 2"/>
          <p:cNvSpPr>
            <a:spLocks noGrp="1"/>
          </p:cNvSpPr>
          <p:nvPr>
            <p:ph idx="1"/>
          </p:nvPr>
        </p:nvSpPr>
        <p:spPr>
          <a:xfrm>
            <a:off x="1097279" y="1845733"/>
            <a:ext cx="5271897" cy="4487689"/>
          </a:xfrm>
        </p:spPr>
        <p:txBody>
          <a:bodyPr>
            <a:normAutofit/>
          </a:bodyPr>
          <a:lstStyle/>
          <a:p>
            <a:pPr>
              <a:buFont typeface="Arial" panose="020B0604020202020204" pitchFamily="34" charset="0"/>
              <a:buChar char="•"/>
            </a:pPr>
            <a:r>
              <a:rPr lang="en-US" dirty="0"/>
              <a:t>To follow the make-before-break procedures, the PCECC first update new instructions based on the updated path and then update to ingress to switch traffic, before cleaning up the old instructions. </a:t>
            </a:r>
            <a:endParaRPr lang="en-US" dirty="0" smtClean="0"/>
          </a:p>
          <a:p>
            <a:pPr>
              <a:buFont typeface="Arial" panose="020B0604020202020204" pitchFamily="34" charset="0"/>
              <a:buChar char="•"/>
            </a:pPr>
            <a:r>
              <a:rPr lang="en-US" dirty="0"/>
              <a:t>A new CC-ID is used to identify the updated instruction, the existing identifiers in the LSP object identify the existing LSP. </a:t>
            </a:r>
            <a:endParaRPr lang="en-US" dirty="0" smtClean="0"/>
          </a:p>
          <a:p>
            <a:pPr>
              <a:buFont typeface="Arial" panose="020B0604020202020204" pitchFamily="34" charset="0"/>
              <a:buChar char="•"/>
            </a:pPr>
            <a:r>
              <a:rPr lang="en-US" dirty="0" smtClean="0"/>
              <a:t>Once </a:t>
            </a:r>
            <a:r>
              <a:rPr lang="en-US" dirty="0"/>
              <a:t>new instructions are downloaded, the PCE further updates the new path at the ingress which triggers the traffic switch on the updated path.  </a:t>
            </a:r>
          </a:p>
          <a:p>
            <a:pPr>
              <a:buFont typeface="Arial" panose="020B0604020202020204" pitchFamily="34" charset="0"/>
              <a:buChar char="•"/>
            </a:pPr>
            <a:r>
              <a:rPr lang="en-US" dirty="0"/>
              <a:t>The Ingress PCC acknowledges with a </a:t>
            </a:r>
            <a:r>
              <a:rPr lang="en-US" dirty="0" err="1"/>
              <a:t>PCRpt</a:t>
            </a:r>
            <a:r>
              <a:rPr lang="en-US" dirty="0"/>
              <a:t> message, on receipt of </a:t>
            </a:r>
            <a:r>
              <a:rPr lang="en-US" dirty="0" err="1"/>
              <a:t>PCRpt</a:t>
            </a:r>
            <a:r>
              <a:rPr lang="en-US" dirty="0"/>
              <a:t> message, the PCE does cleanup operation for the old LSP.</a:t>
            </a:r>
          </a:p>
        </p:txBody>
      </p:sp>
      <p:sp>
        <p:nvSpPr>
          <p:cNvPr id="6" name="Footer Placeholder 5"/>
          <p:cNvSpPr>
            <a:spLocks noGrp="1"/>
          </p:cNvSpPr>
          <p:nvPr>
            <p:ph type="ftr" sz="quarter" idx="11"/>
          </p:nvPr>
        </p:nvSpPr>
        <p:spPr/>
        <p:txBody>
          <a:bodyPr/>
          <a:lstStyle/>
          <a:p>
            <a:r>
              <a:rPr lang="en-US" smtClean="0"/>
              <a:t>PCE WG @ IETF 102, Montreal</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t>6</a:t>
            </a:fld>
            <a:endParaRPr lang="en-US" dirty="0"/>
          </a:p>
        </p:txBody>
      </p:sp>
      <p:sp>
        <p:nvSpPr>
          <p:cNvPr id="8" name="Rounded Rectangle 7"/>
          <p:cNvSpPr/>
          <p:nvPr/>
        </p:nvSpPr>
        <p:spPr>
          <a:xfrm>
            <a:off x="6096000" y="895486"/>
            <a:ext cx="847288" cy="5033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Egress</a:t>
            </a:r>
            <a:endParaRPr lang="en-IN" dirty="0"/>
          </a:p>
        </p:txBody>
      </p:sp>
      <p:sp>
        <p:nvSpPr>
          <p:cNvPr id="9" name="Rounded Rectangle 8"/>
          <p:cNvSpPr/>
          <p:nvPr/>
        </p:nvSpPr>
        <p:spPr>
          <a:xfrm>
            <a:off x="6685786" y="481334"/>
            <a:ext cx="938169"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Transit</a:t>
            </a:r>
            <a:endParaRPr lang="en-IN" dirty="0"/>
          </a:p>
        </p:txBody>
      </p:sp>
      <p:sp>
        <p:nvSpPr>
          <p:cNvPr id="10" name="Rounded Rectangle 9"/>
          <p:cNvSpPr/>
          <p:nvPr/>
        </p:nvSpPr>
        <p:spPr>
          <a:xfrm>
            <a:off x="7375320" y="67182"/>
            <a:ext cx="938169" cy="5033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Ingress</a:t>
            </a:r>
            <a:endParaRPr lang="en-IN" dirty="0"/>
          </a:p>
        </p:txBody>
      </p:sp>
      <p:sp>
        <p:nvSpPr>
          <p:cNvPr id="11" name="Rounded Rectangle 10"/>
          <p:cNvSpPr/>
          <p:nvPr/>
        </p:nvSpPr>
        <p:spPr>
          <a:xfrm>
            <a:off x="11122123" y="67182"/>
            <a:ext cx="938169"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PCE</a:t>
            </a:r>
            <a:endParaRPr lang="en-IN" dirty="0"/>
          </a:p>
        </p:txBody>
      </p:sp>
      <p:cxnSp>
        <p:nvCxnSpPr>
          <p:cNvPr id="12" name="Straight Connector 11"/>
          <p:cNvCxnSpPr>
            <a:stCxn id="11" idx="2"/>
          </p:cNvCxnSpPr>
          <p:nvPr/>
        </p:nvCxnSpPr>
        <p:spPr>
          <a:xfrm>
            <a:off x="11591208" y="570522"/>
            <a:ext cx="21885" cy="6189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844405" y="549500"/>
            <a:ext cx="1676" cy="6210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2"/>
          </p:cNvCxnSpPr>
          <p:nvPr/>
        </p:nvCxnSpPr>
        <p:spPr>
          <a:xfrm flipH="1">
            <a:off x="7151681" y="984674"/>
            <a:ext cx="3190" cy="5265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04117" y="1398826"/>
            <a:ext cx="7578" cy="4851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04117" y="1509777"/>
            <a:ext cx="5087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4117" y="1728329"/>
            <a:ext cx="5087090" cy="1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173397" y="2220698"/>
            <a:ext cx="4417810" cy="2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73397" y="2494033"/>
            <a:ext cx="4417810" cy="1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7844403" y="2953125"/>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844403" y="3151939"/>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844403" y="3833947"/>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44402" y="1125892"/>
            <a:ext cx="3443030" cy="369332"/>
          </a:xfrm>
          <a:prstGeom prst="rect">
            <a:avLst/>
          </a:prstGeom>
          <a:noFill/>
        </p:spPr>
        <p:txBody>
          <a:bodyPr wrap="square" rtlCol="0">
            <a:spAutoFit/>
          </a:bodyPr>
          <a:lstStyle/>
          <a:p>
            <a:r>
              <a:rPr lang="en-US" dirty="0" err="1" smtClean="0"/>
              <a:t>PCInitiate</a:t>
            </a:r>
            <a:r>
              <a:rPr lang="en-US" dirty="0" smtClean="0"/>
              <a:t>, CC-ID=XX, PLSP-ID=1</a:t>
            </a:r>
            <a:endParaRPr lang="en-IN" dirty="0"/>
          </a:p>
        </p:txBody>
      </p:sp>
      <p:sp>
        <p:nvSpPr>
          <p:cNvPr id="27" name="TextBox 26"/>
          <p:cNvSpPr txBox="1"/>
          <p:nvPr/>
        </p:nvSpPr>
        <p:spPr>
          <a:xfrm>
            <a:off x="6504116" y="1744259"/>
            <a:ext cx="515815" cy="246221"/>
          </a:xfrm>
          <a:prstGeom prst="rect">
            <a:avLst/>
          </a:prstGeom>
          <a:noFill/>
        </p:spPr>
        <p:txBody>
          <a:bodyPr wrap="square" rtlCol="0">
            <a:spAutoFit/>
          </a:bodyPr>
          <a:lstStyle/>
          <a:p>
            <a:r>
              <a:rPr lang="en-US" sz="1000" dirty="0" err="1" smtClean="0"/>
              <a:t>PCRpt</a:t>
            </a:r>
            <a:endParaRPr lang="en-IN" sz="1000" dirty="0"/>
          </a:p>
        </p:txBody>
      </p:sp>
      <p:sp>
        <p:nvSpPr>
          <p:cNvPr id="28" name="TextBox 27"/>
          <p:cNvSpPr txBox="1"/>
          <p:nvPr/>
        </p:nvSpPr>
        <p:spPr>
          <a:xfrm>
            <a:off x="7844402" y="1851363"/>
            <a:ext cx="3075797" cy="369332"/>
          </a:xfrm>
          <a:prstGeom prst="rect">
            <a:avLst/>
          </a:prstGeom>
          <a:noFill/>
        </p:spPr>
        <p:txBody>
          <a:bodyPr wrap="square" rtlCol="0">
            <a:spAutoFit/>
          </a:bodyPr>
          <a:lstStyle/>
          <a:p>
            <a:r>
              <a:rPr lang="en-US" dirty="0" err="1" smtClean="0"/>
              <a:t>PCInitiate</a:t>
            </a:r>
            <a:r>
              <a:rPr lang="en-US" dirty="0" smtClean="0"/>
              <a:t>, CC-ID=YY, PLSP-ID=1</a:t>
            </a:r>
            <a:endParaRPr lang="en-IN" dirty="0"/>
          </a:p>
        </p:txBody>
      </p:sp>
      <p:sp>
        <p:nvSpPr>
          <p:cNvPr id="29" name="TextBox 28"/>
          <p:cNvSpPr txBox="1"/>
          <p:nvPr/>
        </p:nvSpPr>
        <p:spPr>
          <a:xfrm>
            <a:off x="7196836" y="2509800"/>
            <a:ext cx="515815" cy="246221"/>
          </a:xfrm>
          <a:prstGeom prst="rect">
            <a:avLst/>
          </a:prstGeom>
          <a:noFill/>
        </p:spPr>
        <p:txBody>
          <a:bodyPr wrap="square" rtlCol="0">
            <a:spAutoFit/>
          </a:bodyPr>
          <a:lstStyle/>
          <a:p>
            <a:r>
              <a:rPr lang="en-US" sz="1000" dirty="0" err="1" smtClean="0"/>
              <a:t>PCRpt</a:t>
            </a:r>
            <a:endParaRPr lang="en-IN" sz="1000" dirty="0"/>
          </a:p>
        </p:txBody>
      </p:sp>
      <p:sp>
        <p:nvSpPr>
          <p:cNvPr id="30" name="TextBox 41"/>
          <p:cNvSpPr txBox="1"/>
          <p:nvPr/>
        </p:nvSpPr>
        <p:spPr>
          <a:xfrm>
            <a:off x="7851294" y="3328403"/>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sp>
        <p:nvSpPr>
          <p:cNvPr id="31" name="TextBox 30"/>
          <p:cNvSpPr txBox="1"/>
          <p:nvPr/>
        </p:nvSpPr>
        <p:spPr>
          <a:xfrm>
            <a:off x="7858964" y="2597885"/>
            <a:ext cx="3075797" cy="369332"/>
          </a:xfrm>
          <a:prstGeom prst="rect">
            <a:avLst/>
          </a:prstGeom>
          <a:noFill/>
        </p:spPr>
        <p:txBody>
          <a:bodyPr wrap="square" rtlCol="0">
            <a:spAutoFit/>
          </a:bodyPr>
          <a:lstStyle/>
          <a:p>
            <a:r>
              <a:rPr lang="en-US" dirty="0" err="1" smtClean="0"/>
              <a:t>PCInitiate</a:t>
            </a:r>
            <a:r>
              <a:rPr lang="en-US" dirty="0" smtClean="0"/>
              <a:t>, CC-ID=ZZ, PLSP-ID=1</a:t>
            </a:r>
            <a:endParaRPr lang="en-IN" dirty="0"/>
          </a:p>
        </p:txBody>
      </p:sp>
      <p:sp>
        <p:nvSpPr>
          <p:cNvPr id="32" name="TextBox 31"/>
          <p:cNvSpPr txBox="1"/>
          <p:nvPr/>
        </p:nvSpPr>
        <p:spPr>
          <a:xfrm rot="16200000">
            <a:off x="10966169" y="2125510"/>
            <a:ext cx="1816239" cy="584775"/>
          </a:xfrm>
          <a:prstGeom prst="rect">
            <a:avLst/>
          </a:prstGeom>
          <a:noFill/>
        </p:spPr>
        <p:txBody>
          <a:bodyPr wrap="square" rtlCol="0">
            <a:spAutoFit/>
          </a:bodyPr>
          <a:lstStyle/>
          <a:p>
            <a:pPr algn="ctr"/>
            <a:r>
              <a:rPr lang="en-US" sz="1600" dirty="0" smtClean="0"/>
              <a:t>Label Download</a:t>
            </a:r>
          </a:p>
          <a:p>
            <a:pPr algn="ctr"/>
            <a:r>
              <a:rPr lang="en-US" sz="1600" dirty="0"/>
              <a:t>a</a:t>
            </a:r>
            <a:r>
              <a:rPr lang="en-US" sz="1600" dirty="0" smtClean="0"/>
              <a:t>long the new path</a:t>
            </a:r>
            <a:endParaRPr lang="en-IN" sz="1600" dirty="0"/>
          </a:p>
        </p:txBody>
      </p:sp>
      <p:sp>
        <p:nvSpPr>
          <p:cNvPr id="33" name="TextBox 32"/>
          <p:cNvSpPr txBox="1"/>
          <p:nvPr/>
        </p:nvSpPr>
        <p:spPr>
          <a:xfrm>
            <a:off x="7858964" y="3496546"/>
            <a:ext cx="3428468" cy="369332"/>
          </a:xfrm>
          <a:prstGeom prst="rect">
            <a:avLst/>
          </a:prstGeom>
          <a:noFill/>
        </p:spPr>
        <p:txBody>
          <a:bodyPr wrap="square" rtlCol="0">
            <a:spAutoFit/>
          </a:bodyPr>
          <a:lstStyle/>
          <a:p>
            <a:r>
              <a:rPr lang="en-US" dirty="0" err="1" smtClean="0"/>
              <a:t>PCUpd</a:t>
            </a:r>
            <a:r>
              <a:rPr lang="en-US" dirty="0" smtClean="0"/>
              <a:t>, PLSP-ID=1,PST,D=1,SRP=S</a:t>
            </a:r>
            <a:endParaRPr lang="en-IN" dirty="0"/>
          </a:p>
        </p:txBody>
      </p:sp>
      <p:cxnSp>
        <p:nvCxnSpPr>
          <p:cNvPr id="34" name="Straight Arrow Connector 33"/>
          <p:cNvCxnSpPr/>
          <p:nvPr/>
        </p:nvCxnSpPr>
        <p:spPr>
          <a:xfrm flipV="1">
            <a:off x="7844403" y="4069804"/>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41"/>
          <p:cNvSpPr txBox="1"/>
          <p:nvPr/>
        </p:nvSpPr>
        <p:spPr>
          <a:xfrm>
            <a:off x="7851294" y="4105596"/>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sp>
        <p:nvSpPr>
          <p:cNvPr id="41" name="TextBox 40"/>
          <p:cNvSpPr txBox="1"/>
          <p:nvPr/>
        </p:nvSpPr>
        <p:spPr>
          <a:xfrm>
            <a:off x="11565657" y="3918853"/>
            <a:ext cx="601019" cy="553998"/>
          </a:xfrm>
          <a:prstGeom prst="rect">
            <a:avLst/>
          </a:prstGeom>
          <a:noFill/>
        </p:spPr>
        <p:txBody>
          <a:bodyPr wrap="square" rtlCol="0">
            <a:spAutoFit/>
          </a:bodyPr>
          <a:lstStyle/>
          <a:p>
            <a:r>
              <a:rPr lang="en-US" sz="1000" dirty="0" smtClean="0"/>
              <a:t>Trigger delete for old</a:t>
            </a:r>
            <a:endParaRPr lang="en-IN" sz="1000" dirty="0"/>
          </a:p>
        </p:txBody>
      </p:sp>
      <p:cxnSp>
        <p:nvCxnSpPr>
          <p:cNvPr id="42" name="Straight Arrow Connector 41"/>
          <p:cNvCxnSpPr/>
          <p:nvPr/>
        </p:nvCxnSpPr>
        <p:spPr>
          <a:xfrm flipH="1">
            <a:off x="6505797" y="4716871"/>
            <a:ext cx="5087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505797" y="4935423"/>
            <a:ext cx="5087090" cy="1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7175077" y="5427792"/>
            <a:ext cx="4417810" cy="2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175077" y="5701127"/>
            <a:ext cx="4417810" cy="1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7846083" y="6160219"/>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846083" y="6359033"/>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46082" y="4332986"/>
            <a:ext cx="3443030" cy="369332"/>
          </a:xfrm>
          <a:prstGeom prst="rect">
            <a:avLst/>
          </a:prstGeom>
          <a:noFill/>
        </p:spPr>
        <p:txBody>
          <a:bodyPr wrap="square" rtlCol="0">
            <a:spAutoFit/>
          </a:bodyPr>
          <a:lstStyle/>
          <a:p>
            <a:r>
              <a:rPr lang="en-US" dirty="0" err="1" smtClean="0"/>
              <a:t>PCInitiate</a:t>
            </a:r>
            <a:r>
              <a:rPr lang="en-US" dirty="0" smtClean="0"/>
              <a:t>, CC-ID=X, PLSP-ID=1,R=1</a:t>
            </a:r>
            <a:endParaRPr lang="en-IN" dirty="0"/>
          </a:p>
        </p:txBody>
      </p:sp>
      <p:sp>
        <p:nvSpPr>
          <p:cNvPr id="49" name="TextBox 48"/>
          <p:cNvSpPr txBox="1"/>
          <p:nvPr/>
        </p:nvSpPr>
        <p:spPr>
          <a:xfrm>
            <a:off x="6505796" y="4951353"/>
            <a:ext cx="515815" cy="246221"/>
          </a:xfrm>
          <a:prstGeom prst="rect">
            <a:avLst/>
          </a:prstGeom>
          <a:noFill/>
        </p:spPr>
        <p:txBody>
          <a:bodyPr wrap="square" rtlCol="0">
            <a:spAutoFit/>
          </a:bodyPr>
          <a:lstStyle/>
          <a:p>
            <a:r>
              <a:rPr lang="en-US" sz="1000" dirty="0" err="1" smtClean="0"/>
              <a:t>PCRpt</a:t>
            </a:r>
            <a:endParaRPr lang="en-IN" sz="1000" dirty="0"/>
          </a:p>
        </p:txBody>
      </p:sp>
      <p:sp>
        <p:nvSpPr>
          <p:cNvPr id="50" name="TextBox 49"/>
          <p:cNvSpPr txBox="1"/>
          <p:nvPr/>
        </p:nvSpPr>
        <p:spPr>
          <a:xfrm>
            <a:off x="7846082" y="5058457"/>
            <a:ext cx="3366401" cy="369332"/>
          </a:xfrm>
          <a:prstGeom prst="rect">
            <a:avLst/>
          </a:prstGeom>
          <a:noFill/>
        </p:spPr>
        <p:txBody>
          <a:bodyPr wrap="square" rtlCol="0">
            <a:spAutoFit/>
          </a:bodyPr>
          <a:lstStyle/>
          <a:p>
            <a:r>
              <a:rPr lang="en-US" dirty="0" err="1" smtClean="0"/>
              <a:t>PCInitiate</a:t>
            </a:r>
            <a:r>
              <a:rPr lang="en-US" dirty="0" smtClean="0"/>
              <a:t>, CC-ID=Y, PLSP-ID=1,R=1</a:t>
            </a:r>
            <a:endParaRPr lang="en-IN" dirty="0"/>
          </a:p>
        </p:txBody>
      </p:sp>
      <p:sp>
        <p:nvSpPr>
          <p:cNvPr id="51" name="TextBox 50"/>
          <p:cNvSpPr txBox="1"/>
          <p:nvPr/>
        </p:nvSpPr>
        <p:spPr>
          <a:xfrm>
            <a:off x="7198516" y="5716894"/>
            <a:ext cx="515815" cy="246221"/>
          </a:xfrm>
          <a:prstGeom prst="rect">
            <a:avLst/>
          </a:prstGeom>
          <a:noFill/>
        </p:spPr>
        <p:txBody>
          <a:bodyPr wrap="square" rtlCol="0">
            <a:spAutoFit/>
          </a:bodyPr>
          <a:lstStyle/>
          <a:p>
            <a:r>
              <a:rPr lang="en-US" sz="1000" dirty="0" err="1" smtClean="0"/>
              <a:t>PCRpt</a:t>
            </a:r>
            <a:endParaRPr lang="en-IN" sz="1000" dirty="0"/>
          </a:p>
        </p:txBody>
      </p:sp>
      <p:sp>
        <p:nvSpPr>
          <p:cNvPr id="52" name="TextBox 51"/>
          <p:cNvSpPr txBox="1"/>
          <p:nvPr/>
        </p:nvSpPr>
        <p:spPr>
          <a:xfrm>
            <a:off x="7860644" y="5804979"/>
            <a:ext cx="3426788" cy="369332"/>
          </a:xfrm>
          <a:prstGeom prst="rect">
            <a:avLst/>
          </a:prstGeom>
          <a:noFill/>
        </p:spPr>
        <p:txBody>
          <a:bodyPr wrap="square" rtlCol="0">
            <a:spAutoFit/>
          </a:bodyPr>
          <a:lstStyle/>
          <a:p>
            <a:r>
              <a:rPr lang="en-US" dirty="0" err="1" smtClean="0"/>
              <a:t>PCInitiate</a:t>
            </a:r>
            <a:r>
              <a:rPr lang="en-US" dirty="0" smtClean="0"/>
              <a:t>, CC-ID=Z, PLSP-ID=1,R=1</a:t>
            </a:r>
            <a:endParaRPr lang="en-IN" dirty="0"/>
          </a:p>
        </p:txBody>
      </p:sp>
      <p:sp>
        <p:nvSpPr>
          <p:cNvPr id="55" name="TextBox 41"/>
          <p:cNvSpPr txBox="1"/>
          <p:nvPr/>
        </p:nvSpPr>
        <p:spPr>
          <a:xfrm>
            <a:off x="7891205" y="6468066"/>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sp>
        <p:nvSpPr>
          <p:cNvPr id="56" name="TextBox 55"/>
          <p:cNvSpPr txBox="1"/>
          <p:nvPr/>
        </p:nvSpPr>
        <p:spPr>
          <a:xfrm rot="16200000">
            <a:off x="10999385" y="5318017"/>
            <a:ext cx="1816239" cy="584775"/>
          </a:xfrm>
          <a:prstGeom prst="rect">
            <a:avLst/>
          </a:prstGeom>
          <a:noFill/>
        </p:spPr>
        <p:txBody>
          <a:bodyPr wrap="square" rtlCol="0">
            <a:spAutoFit/>
          </a:bodyPr>
          <a:lstStyle/>
          <a:p>
            <a:pPr algn="ctr"/>
            <a:r>
              <a:rPr lang="en-US" sz="1600" dirty="0" smtClean="0"/>
              <a:t>Label Cleanu</a:t>
            </a:r>
            <a:r>
              <a:rPr lang="en-US" sz="1600" dirty="0"/>
              <a:t>p</a:t>
            </a:r>
            <a:endParaRPr lang="en-US" sz="1600" dirty="0" smtClean="0"/>
          </a:p>
          <a:p>
            <a:pPr algn="ctr"/>
            <a:r>
              <a:rPr lang="en-US" sz="1600" dirty="0"/>
              <a:t>a</a:t>
            </a:r>
            <a:r>
              <a:rPr lang="en-US" sz="1600" dirty="0" smtClean="0"/>
              <a:t>long the old path</a:t>
            </a:r>
            <a:endParaRPr lang="en-IN" sz="1600" dirty="0"/>
          </a:p>
        </p:txBody>
      </p:sp>
      <p:sp>
        <p:nvSpPr>
          <p:cNvPr id="57" name="Rectangle 56"/>
          <p:cNvSpPr/>
          <p:nvPr/>
        </p:nvSpPr>
        <p:spPr>
          <a:xfrm rot="16200000">
            <a:off x="-1931694" y="3761655"/>
            <a:ext cx="4486869" cy="707886"/>
          </a:xfrm>
          <a:prstGeom prst="rect">
            <a:avLst/>
          </a:prstGeom>
          <a:noFill/>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Make-Before-Break!</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75233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PCECC 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8786462"/>
              </p:ext>
            </p:extLst>
          </p:nvPr>
        </p:nvGraphicFramePr>
        <p:xfrm>
          <a:off x="1096963" y="1846263"/>
          <a:ext cx="5957096" cy="4448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loud 4"/>
          <p:cNvSpPr/>
          <p:nvPr/>
        </p:nvSpPr>
        <p:spPr>
          <a:xfrm>
            <a:off x="7471718" y="4324865"/>
            <a:ext cx="3758102" cy="17052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7471718"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Can 6"/>
          <p:cNvSpPr/>
          <p:nvPr/>
        </p:nvSpPr>
        <p:spPr>
          <a:xfrm>
            <a:off x="8480853" y="565491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Can 7"/>
          <p:cNvSpPr/>
          <p:nvPr/>
        </p:nvSpPr>
        <p:spPr>
          <a:xfrm>
            <a:off x="8826842"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Can 8"/>
          <p:cNvSpPr/>
          <p:nvPr/>
        </p:nvSpPr>
        <p:spPr>
          <a:xfrm>
            <a:off x="9510583" y="5144530"/>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an 9"/>
          <p:cNvSpPr/>
          <p:nvPr/>
        </p:nvSpPr>
        <p:spPr>
          <a:xfrm>
            <a:off x="10181966" y="4668612"/>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Can 10"/>
          <p:cNvSpPr/>
          <p:nvPr/>
        </p:nvSpPr>
        <p:spPr>
          <a:xfrm>
            <a:off x="10639166" y="5403656"/>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Can 11"/>
          <p:cNvSpPr/>
          <p:nvPr/>
        </p:nvSpPr>
        <p:spPr>
          <a:xfrm>
            <a:off x="9465273" y="5869094"/>
            <a:ext cx="345989" cy="214184"/>
          </a:xfrm>
          <a:prstGeom prst="can">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3" name="Straight Connector 12"/>
          <p:cNvCxnSpPr>
            <a:stCxn id="6" idx="4"/>
            <a:endCxn id="8" idx="2"/>
          </p:cNvCxnSpPr>
          <p:nvPr/>
        </p:nvCxnSpPr>
        <p:spPr>
          <a:xfrm flipV="1">
            <a:off x="7817707" y="4775704"/>
            <a:ext cx="1009135"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p:cNvCxnSpPr>
            <a:stCxn id="6" idx="4"/>
            <a:endCxn id="7" idx="2"/>
          </p:cNvCxnSpPr>
          <p:nvPr/>
        </p:nvCxnSpPr>
        <p:spPr>
          <a:xfrm>
            <a:off x="7817707" y="5251622"/>
            <a:ext cx="663146"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 name="Straight Connector 14"/>
          <p:cNvCxnSpPr>
            <a:stCxn id="9" idx="2"/>
          </p:cNvCxnSpPr>
          <p:nvPr/>
        </p:nvCxnSpPr>
        <p:spPr>
          <a:xfrm flipH="1">
            <a:off x="8826842" y="5251622"/>
            <a:ext cx="683741" cy="510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Straight Connector 15"/>
          <p:cNvCxnSpPr>
            <a:stCxn id="9" idx="2"/>
            <a:endCxn id="8" idx="4"/>
          </p:cNvCxnSpPr>
          <p:nvPr/>
        </p:nvCxnSpPr>
        <p:spPr>
          <a:xfrm flipH="1" flipV="1">
            <a:off x="9172831" y="4775704"/>
            <a:ext cx="337752" cy="47591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p:cNvCxnSpPr>
            <a:stCxn id="8" idx="3"/>
            <a:endCxn id="7" idx="1"/>
          </p:cNvCxnSpPr>
          <p:nvPr/>
        </p:nvCxnSpPr>
        <p:spPr>
          <a:xfrm flipH="1">
            <a:off x="8653848" y="4882796"/>
            <a:ext cx="345989" cy="772114"/>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Straight Connector 17"/>
          <p:cNvCxnSpPr>
            <a:endCxn id="12" idx="1"/>
          </p:cNvCxnSpPr>
          <p:nvPr/>
        </p:nvCxnSpPr>
        <p:spPr>
          <a:xfrm flipH="1">
            <a:off x="9638268" y="5375945"/>
            <a:ext cx="24715" cy="493149"/>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Straight Connector 18"/>
          <p:cNvCxnSpPr>
            <a:stCxn id="12" idx="2"/>
            <a:endCxn id="7" idx="4"/>
          </p:cNvCxnSpPr>
          <p:nvPr/>
        </p:nvCxnSpPr>
        <p:spPr>
          <a:xfrm flipH="1" flipV="1">
            <a:off x="8826842" y="5762002"/>
            <a:ext cx="638431" cy="214184"/>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Straight Connector 19"/>
          <p:cNvCxnSpPr>
            <a:stCxn id="11" idx="2"/>
          </p:cNvCxnSpPr>
          <p:nvPr/>
        </p:nvCxnSpPr>
        <p:spPr>
          <a:xfrm flipH="1">
            <a:off x="9811262" y="5510748"/>
            <a:ext cx="827904" cy="450839"/>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Straight Connector 20"/>
          <p:cNvCxnSpPr>
            <a:stCxn id="11" idx="2"/>
            <a:endCxn id="9" idx="4"/>
          </p:cNvCxnSpPr>
          <p:nvPr/>
        </p:nvCxnSpPr>
        <p:spPr>
          <a:xfrm flipH="1" flipV="1">
            <a:off x="9856572" y="5251622"/>
            <a:ext cx="782594" cy="259126"/>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p:nvCxnSpPr>
        <p:spPr>
          <a:xfrm flipH="1">
            <a:off x="9683578" y="4806596"/>
            <a:ext cx="498388" cy="335326"/>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Straight Connector 22"/>
          <p:cNvCxnSpPr>
            <a:stCxn id="10" idx="2"/>
            <a:endCxn id="8" idx="4"/>
          </p:cNvCxnSpPr>
          <p:nvPr/>
        </p:nvCxnSpPr>
        <p:spPr>
          <a:xfrm flipH="1">
            <a:off x="9172831" y="4775704"/>
            <a:ext cx="100913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Straight Connector 23"/>
          <p:cNvCxnSpPr>
            <a:stCxn id="11" idx="1"/>
            <a:endCxn id="10" idx="3"/>
          </p:cNvCxnSpPr>
          <p:nvPr/>
        </p:nvCxnSpPr>
        <p:spPr>
          <a:xfrm flipH="1" flipV="1">
            <a:off x="10354961" y="4882796"/>
            <a:ext cx="457200" cy="520860"/>
          </a:xfrm>
          <a:prstGeom prst="line">
            <a:avLst/>
          </a:prstGeom>
        </p:spPr>
        <p:style>
          <a:lnRef idx="1">
            <a:schemeClr val="accent3"/>
          </a:lnRef>
          <a:fillRef idx="0">
            <a:schemeClr val="accent3"/>
          </a:fillRef>
          <a:effectRef idx="0">
            <a:schemeClr val="accent3"/>
          </a:effectRef>
          <a:fontRef idx="minor">
            <a:schemeClr val="tx1"/>
          </a:fontRef>
        </p:style>
      </p:cxnSp>
      <p:sp>
        <p:nvSpPr>
          <p:cNvPr id="25" name="Rounded Rectangle 24"/>
          <p:cNvSpPr/>
          <p:nvPr/>
        </p:nvSpPr>
        <p:spPr>
          <a:xfrm>
            <a:off x="8693803" y="2503890"/>
            <a:ext cx="1313932" cy="461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PCE-CC</a:t>
            </a:r>
            <a:endParaRPr lang="en-US" dirty="0"/>
          </a:p>
        </p:txBody>
      </p:sp>
      <p:cxnSp>
        <p:nvCxnSpPr>
          <p:cNvPr id="26" name="Straight Arrow Connector 25"/>
          <p:cNvCxnSpPr>
            <a:stCxn id="25" idx="2"/>
            <a:endCxn id="6" idx="1"/>
          </p:cNvCxnSpPr>
          <p:nvPr/>
        </p:nvCxnSpPr>
        <p:spPr>
          <a:xfrm flipH="1">
            <a:off x="7644713" y="2965209"/>
            <a:ext cx="1706056"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25" idx="2"/>
          </p:cNvCxnSpPr>
          <p:nvPr/>
        </p:nvCxnSpPr>
        <p:spPr>
          <a:xfrm flipH="1">
            <a:off x="8980889" y="2965209"/>
            <a:ext cx="369880" cy="1649492"/>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25" idx="2"/>
            <a:endCxn id="9" idx="1"/>
          </p:cNvCxnSpPr>
          <p:nvPr/>
        </p:nvCxnSpPr>
        <p:spPr>
          <a:xfrm>
            <a:off x="9350769" y="2965209"/>
            <a:ext cx="332809" cy="2179321"/>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25" idx="2"/>
          </p:cNvCxnSpPr>
          <p:nvPr/>
        </p:nvCxnSpPr>
        <p:spPr>
          <a:xfrm>
            <a:off x="9350769" y="2965209"/>
            <a:ext cx="1472925" cy="2410736"/>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sp>
        <p:nvSpPr>
          <p:cNvPr id="30" name="Freeform 29"/>
          <p:cNvSpPr/>
          <p:nvPr/>
        </p:nvSpPr>
        <p:spPr>
          <a:xfrm>
            <a:off x="7661709" y="4821872"/>
            <a:ext cx="3080085" cy="751155"/>
          </a:xfrm>
          <a:custGeom>
            <a:avLst/>
            <a:gdLst>
              <a:gd name="connsiteX0" fmla="*/ 0 w 3080085"/>
              <a:gd name="connsiteY0" fmla="*/ 500899 h 751155"/>
              <a:gd name="connsiteX1" fmla="*/ 1347537 w 3080085"/>
              <a:gd name="connsiteY1" fmla="*/ 385 h 751155"/>
              <a:gd name="connsiteX2" fmla="*/ 1973179 w 3080085"/>
              <a:gd name="connsiteY2" fmla="*/ 423896 h 751155"/>
              <a:gd name="connsiteX3" fmla="*/ 3080085 w 3080085"/>
              <a:gd name="connsiteY3" fmla="*/ 751155 h 751155"/>
            </a:gdLst>
            <a:ahLst/>
            <a:cxnLst>
              <a:cxn ang="0">
                <a:pos x="connsiteX0" y="connsiteY0"/>
              </a:cxn>
              <a:cxn ang="0">
                <a:pos x="connsiteX1" y="connsiteY1"/>
              </a:cxn>
              <a:cxn ang="0">
                <a:pos x="connsiteX2" y="connsiteY2"/>
              </a:cxn>
              <a:cxn ang="0">
                <a:pos x="connsiteX3" y="connsiteY3"/>
              </a:cxn>
            </a:cxnLst>
            <a:rect l="l" t="t" r="r" b="b"/>
            <a:pathLst>
              <a:path w="3080085" h="751155">
                <a:moveTo>
                  <a:pt x="0" y="500899"/>
                </a:moveTo>
                <a:cubicBezTo>
                  <a:pt x="509337" y="257059"/>
                  <a:pt x="1018674" y="13219"/>
                  <a:pt x="1347537" y="385"/>
                </a:cubicBezTo>
                <a:cubicBezTo>
                  <a:pt x="1676400" y="-12449"/>
                  <a:pt x="1684421" y="298768"/>
                  <a:pt x="1973179" y="423896"/>
                </a:cubicBezTo>
                <a:cubicBezTo>
                  <a:pt x="2261937" y="549024"/>
                  <a:pt x="2671011" y="650089"/>
                  <a:pt x="3080085" y="751155"/>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930932" y="3052958"/>
            <a:ext cx="1924272" cy="1200329"/>
          </a:xfrm>
          <a:prstGeom prst="rect">
            <a:avLst/>
          </a:prstGeom>
          <a:noFill/>
        </p:spPr>
        <p:txBody>
          <a:bodyPr wrap="square" rtlCol="0">
            <a:spAutoFit/>
          </a:bodyPr>
          <a:lstStyle/>
          <a:p>
            <a:r>
              <a:rPr lang="en-US" dirty="0" smtClean="0"/>
              <a:t>Via PCEP: CCI for each SR node/</a:t>
            </a:r>
            <a:r>
              <a:rPr lang="en-US" dirty="0" err="1" smtClean="0"/>
              <a:t>adj</a:t>
            </a:r>
            <a:r>
              <a:rPr lang="en-US" dirty="0" smtClean="0"/>
              <a:t> SID/label to all nodes! </a:t>
            </a:r>
            <a:endParaRPr lang="en-US" dirty="0"/>
          </a:p>
        </p:txBody>
      </p:sp>
      <p:graphicFrame>
        <p:nvGraphicFramePr>
          <p:cNvPr id="33" name="Table 32"/>
          <p:cNvGraphicFramePr>
            <a:graphicFrameLocks noGrp="1"/>
          </p:cNvGraphicFramePr>
          <p:nvPr>
            <p:extLst>
              <p:ext uri="{D42A27DB-BD31-4B8C-83A1-F6EECF244321}">
                <p14:modId xmlns:p14="http://schemas.microsoft.com/office/powerpoint/2010/main" val="974398142"/>
              </p:ext>
            </p:extLst>
          </p:nvPr>
        </p:nvGraphicFramePr>
        <p:xfrm>
          <a:off x="9953045" y="5633951"/>
          <a:ext cx="618810" cy="430356"/>
        </p:xfrm>
        <a:graphic>
          <a:graphicData uri="http://schemas.openxmlformats.org/drawingml/2006/table">
            <a:tbl>
              <a:tblPr bandRow="1">
                <a:effectLst>
                  <a:outerShdw blurRad="63500" sx="102000" sy="102000" algn="ctr" rotWithShape="0">
                    <a:prstClr val="black">
                      <a:alpha val="40000"/>
                    </a:prstClr>
                  </a:outerShdw>
                </a:effectLst>
                <a:tableStyleId>{7DF18680-E054-41AD-8BC1-D1AEF772440D}</a:tableStyleId>
              </a:tblPr>
              <a:tblGrid>
                <a:gridCol w="618810"/>
              </a:tblGrid>
              <a:tr h="215178">
                <a:tc>
                  <a:txBody>
                    <a:bodyPr/>
                    <a:lstStyle/>
                    <a:p>
                      <a:pPr algn="ctr"/>
                      <a:r>
                        <a:rPr lang="en-US" sz="800" b="1" dirty="0" smtClean="0">
                          <a:solidFill>
                            <a:srgbClr val="FF0000"/>
                          </a:solidFill>
                        </a:rPr>
                        <a:t>4106</a:t>
                      </a:r>
                      <a:endParaRPr lang="en-US" sz="800" b="1" dirty="0">
                        <a:solidFill>
                          <a:srgbClr val="FF0000"/>
                        </a:solidFill>
                      </a:endParaRPr>
                    </a:p>
                  </a:txBody>
                  <a:tcPr/>
                </a:tc>
              </a:tr>
              <a:tr h="215178">
                <a:tc>
                  <a:txBody>
                    <a:bodyPr/>
                    <a:lstStyle/>
                    <a:p>
                      <a:pPr algn="ctr"/>
                      <a:r>
                        <a:rPr lang="en-US" sz="800" b="1" dirty="0" smtClean="0"/>
                        <a:t>payload</a:t>
                      </a:r>
                      <a:endParaRPr lang="en-US" sz="800" b="1" dirty="0"/>
                    </a:p>
                  </a:txBody>
                  <a:tcPr/>
                </a:tc>
              </a:tr>
            </a:tbl>
          </a:graphicData>
        </a:graphic>
      </p:graphicFrame>
      <p:cxnSp>
        <p:nvCxnSpPr>
          <p:cNvPr id="34" name="Straight Arrow Connector 33"/>
          <p:cNvCxnSpPr>
            <a:endCxn id="7" idx="1"/>
          </p:cNvCxnSpPr>
          <p:nvPr/>
        </p:nvCxnSpPr>
        <p:spPr>
          <a:xfrm flipH="1">
            <a:off x="8653848" y="3052958"/>
            <a:ext cx="683740" cy="2601952"/>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25" idx="2"/>
          </p:cNvCxnSpPr>
          <p:nvPr/>
        </p:nvCxnSpPr>
        <p:spPr>
          <a:xfrm>
            <a:off x="9350769" y="2965209"/>
            <a:ext cx="291964" cy="2903779"/>
          </a:xfrm>
          <a:prstGeom prst="straightConnector1">
            <a:avLst/>
          </a:prstGeom>
          <a:ln w="19050">
            <a:solidFill>
              <a:srgbClr val="FF0000"/>
            </a:solidFill>
            <a:prstDash val="sysDot"/>
            <a:tailEnd type="triangle"/>
          </a:ln>
        </p:spPr>
        <p:style>
          <a:lnRef idx="3">
            <a:schemeClr val="dk1"/>
          </a:lnRef>
          <a:fillRef idx="0">
            <a:schemeClr val="dk1"/>
          </a:fillRef>
          <a:effectRef idx="2">
            <a:schemeClr val="dk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69891002"/>
              </p:ext>
            </p:extLst>
          </p:nvPr>
        </p:nvGraphicFramePr>
        <p:xfrm>
          <a:off x="8731382" y="5050318"/>
          <a:ext cx="618810" cy="645534"/>
        </p:xfrm>
        <a:graphic>
          <a:graphicData uri="http://schemas.openxmlformats.org/drawingml/2006/table">
            <a:tbl>
              <a:tblPr bandRow="1">
                <a:effectLst>
                  <a:outerShdw blurRad="63500" sx="102000" sy="102000" algn="ctr" rotWithShape="0">
                    <a:prstClr val="black">
                      <a:alpha val="40000"/>
                    </a:prstClr>
                  </a:outerShdw>
                </a:effectLst>
                <a:tableStyleId>{7DF18680-E054-41AD-8BC1-D1AEF772440D}</a:tableStyleId>
              </a:tblPr>
              <a:tblGrid>
                <a:gridCol w="618810"/>
              </a:tblGrid>
              <a:tr h="215178">
                <a:tc>
                  <a:txBody>
                    <a:bodyPr/>
                    <a:lstStyle/>
                    <a:p>
                      <a:pPr algn="ctr"/>
                      <a:r>
                        <a:rPr lang="en-US" sz="800" b="1" dirty="0" smtClean="0">
                          <a:solidFill>
                            <a:schemeClr val="tx1"/>
                          </a:solidFill>
                        </a:rPr>
                        <a:t>1417</a:t>
                      </a:r>
                      <a:endParaRPr lang="en-US" sz="800" b="1" dirty="0">
                        <a:solidFill>
                          <a:schemeClr val="tx1"/>
                        </a:solidFill>
                      </a:endParaRPr>
                    </a:p>
                  </a:txBody>
                  <a:tcPr/>
                </a:tc>
              </a:tr>
              <a:tr h="215178">
                <a:tc>
                  <a:txBody>
                    <a:bodyPr/>
                    <a:lstStyle/>
                    <a:p>
                      <a:pPr algn="ctr"/>
                      <a:r>
                        <a:rPr lang="en-US" sz="800" b="1" dirty="0" smtClean="0">
                          <a:solidFill>
                            <a:srgbClr val="FF0000"/>
                          </a:solidFill>
                        </a:rPr>
                        <a:t>4106</a:t>
                      </a:r>
                      <a:endParaRPr lang="en-US" sz="800" b="1" dirty="0">
                        <a:solidFill>
                          <a:srgbClr val="FF0000"/>
                        </a:solidFill>
                      </a:endParaRPr>
                    </a:p>
                  </a:txBody>
                  <a:tcPr/>
                </a:tc>
              </a:tr>
              <a:tr h="215178">
                <a:tc>
                  <a:txBody>
                    <a:bodyPr/>
                    <a:lstStyle/>
                    <a:p>
                      <a:pPr algn="ctr"/>
                      <a:r>
                        <a:rPr lang="en-US" sz="800" b="1" dirty="0" smtClean="0"/>
                        <a:t>payload</a:t>
                      </a:r>
                      <a:endParaRPr lang="en-US" sz="800" b="1" dirty="0"/>
                    </a:p>
                  </a:txBody>
                  <a:tcPr/>
                </a:tc>
              </a:tr>
            </a:tbl>
          </a:graphicData>
        </a:graphic>
      </p:graphicFrame>
      <p:sp>
        <p:nvSpPr>
          <p:cNvPr id="42" name="Footer Placeholder 41"/>
          <p:cNvSpPr>
            <a:spLocks noGrp="1"/>
          </p:cNvSpPr>
          <p:nvPr>
            <p:ph type="ftr" sz="quarter" idx="11"/>
          </p:nvPr>
        </p:nvSpPr>
        <p:spPr/>
        <p:txBody>
          <a:bodyPr/>
          <a:lstStyle/>
          <a:p>
            <a:r>
              <a:rPr lang="en-US" smtClean="0"/>
              <a:t>PCE WG @ IETF 102, Montreal</a:t>
            </a:r>
            <a:endParaRPr lang="en-US" dirty="0"/>
          </a:p>
        </p:txBody>
      </p:sp>
      <p:sp>
        <p:nvSpPr>
          <p:cNvPr id="43" name="Slide Number Placeholder 42"/>
          <p:cNvSpPr>
            <a:spLocks noGrp="1"/>
          </p:cNvSpPr>
          <p:nvPr>
            <p:ph type="sldNum" sz="quarter" idx="12"/>
          </p:nvPr>
        </p:nvSpPr>
        <p:spPr/>
        <p:txBody>
          <a:bodyPr/>
          <a:lstStyle/>
          <a:p>
            <a:fld id="{629637A9-119A-49DA-BD12-AAC58B377D80}" type="slidenum">
              <a:rPr lang="en-US" smtClean="0"/>
              <a:t>7</a:t>
            </a:fld>
            <a:endParaRPr lang="en-US" dirty="0"/>
          </a:p>
        </p:txBody>
      </p:sp>
    </p:spTree>
    <p:extLst>
      <p:ext uri="{BB962C8B-B14F-4D97-AF65-F5344CB8AC3E}">
        <p14:creationId xmlns:p14="http://schemas.microsoft.com/office/powerpoint/2010/main" val="112921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SR Node SID</a:t>
            </a:r>
            <a:endParaRPr lang="en-US" dirty="0"/>
          </a:p>
        </p:txBody>
      </p:sp>
      <p:sp>
        <p:nvSpPr>
          <p:cNvPr id="3" name="Content Placeholder 2"/>
          <p:cNvSpPr>
            <a:spLocks noGrp="1"/>
          </p:cNvSpPr>
          <p:nvPr>
            <p:ph idx="1"/>
          </p:nvPr>
        </p:nvSpPr>
        <p:spPr>
          <a:xfrm>
            <a:off x="1097280" y="1845733"/>
            <a:ext cx="4998720" cy="4487689"/>
          </a:xfrm>
        </p:spPr>
        <p:txBody>
          <a:bodyPr>
            <a:normAutofit lnSpcReduction="10000"/>
          </a:bodyPr>
          <a:lstStyle/>
          <a:p>
            <a:pPr>
              <a:buFont typeface="Arial" panose="020B0604020202020204" pitchFamily="34" charset="0"/>
              <a:buChar char="•"/>
            </a:pPr>
            <a:r>
              <a:rPr lang="en-US" dirty="0"/>
              <a:t>Each node (PCC) is allocated a node-SID by the PCECC.  </a:t>
            </a:r>
            <a:endParaRPr lang="en-US" dirty="0" smtClean="0"/>
          </a:p>
          <a:p>
            <a:pPr lvl="1">
              <a:buFont typeface="Arial" panose="020B0604020202020204" pitchFamily="34" charset="0"/>
              <a:buChar char="•"/>
            </a:pPr>
            <a:r>
              <a:rPr lang="en-US" dirty="0" smtClean="0"/>
              <a:t>The </a:t>
            </a:r>
            <a:r>
              <a:rPr lang="en-US" dirty="0"/>
              <a:t>PCECC sends </a:t>
            </a:r>
            <a:r>
              <a:rPr lang="en-US" dirty="0" err="1"/>
              <a:t>PCInitiate</a:t>
            </a:r>
            <a:r>
              <a:rPr lang="en-US" dirty="0"/>
              <a:t> message to update the label map of each node </a:t>
            </a:r>
            <a:r>
              <a:rPr lang="en-US" i="1" dirty="0" smtClean="0"/>
              <a:t>(to </a:t>
            </a:r>
            <a:r>
              <a:rPr lang="en-US" i="1" dirty="0"/>
              <a:t>all the nodes in the </a:t>
            </a:r>
            <a:r>
              <a:rPr lang="en-US" i="1" dirty="0" smtClean="0"/>
              <a:t>domain)</a:t>
            </a:r>
            <a:r>
              <a:rPr lang="en-US" dirty="0" smtClean="0"/>
              <a:t>.  </a:t>
            </a:r>
            <a:endParaRPr lang="en-US" dirty="0"/>
          </a:p>
          <a:p>
            <a:pPr>
              <a:buFont typeface="Arial" panose="020B0604020202020204" pitchFamily="34" charset="0"/>
              <a:buChar char="•"/>
            </a:pPr>
            <a:r>
              <a:rPr lang="en-US" dirty="0" smtClean="0"/>
              <a:t>PCC </a:t>
            </a:r>
            <a:r>
              <a:rPr lang="en-US" dirty="0"/>
              <a:t>uses the local information </a:t>
            </a:r>
            <a:r>
              <a:rPr lang="en-US" dirty="0" smtClean="0"/>
              <a:t>(IGP) to </a:t>
            </a:r>
            <a:r>
              <a:rPr lang="en-US" dirty="0"/>
              <a:t>determine the next-hop and download the label forwarding instructions accordingly. </a:t>
            </a:r>
            <a:endParaRPr lang="en-US" dirty="0" smtClean="0"/>
          </a:p>
          <a:p>
            <a:pPr lvl="1">
              <a:buFont typeface="Arial" panose="020B0604020202020204" pitchFamily="34" charset="0"/>
              <a:buChar char="•"/>
            </a:pPr>
            <a:r>
              <a:rPr lang="en-US" dirty="0" smtClean="0"/>
              <a:t>It is the role of PCC to update the </a:t>
            </a:r>
            <a:r>
              <a:rPr lang="en-US" dirty="0" err="1" smtClean="0"/>
              <a:t>nexthop</a:t>
            </a:r>
            <a:r>
              <a:rPr lang="en-US" dirty="0" smtClean="0"/>
              <a:t> information as per the changes in network. </a:t>
            </a:r>
            <a:endParaRPr lang="en-US" dirty="0"/>
          </a:p>
          <a:p>
            <a:pPr lvl="1">
              <a:buFont typeface="Arial" panose="020B0604020202020204" pitchFamily="34" charset="0"/>
              <a:buChar char="•"/>
            </a:pPr>
            <a:r>
              <a:rPr lang="en-US" dirty="0"/>
              <a:t>The </a:t>
            </a:r>
            <a:r>
              <a:rPr lang="en-US" dirty="0" err="1"/>
              <a:t>PCInitiate</a:t>
            </a:r>
            <a:r>
              <a:rPr lang="en-US" dirty="0"/>
              <a:t> message in this case </a:t>
            </a:r>
            <a:r>
              <a:rPr lang="en-US" dirty="0" smtClean="0"/>
              <a:t>does not have a LSP </a:t>
            </a:r>
            <a:r>
              <a:rPr lang="en-US" dirty="0"/>
              <a:t>object but uses the new </a:t>
            </a:r>
            <a:r>
              <a:rPr lang="en-US" b="1" u="sng" dirty="0"/>
              <a:t>FEC</a:t>
            </a:r>
            <a:r>
              <a:rPr lang="en-US" dirty="0"/>
              <a:t> </a:t>
            </a:r>
            <a:r>
              <a:rPr lang="en-US" dirty="0" smtClean="0"/>
              <a:t>object.</a:t>
            </a:r>
          </a:p>
          <a:p>
            <a:pPr>
              <a:buFont typeface="Arial" panose="020B0604020202020204" pitchFamily="34" charset="0"/>
              <a:buChar char="•"/>
            </a:pPr>
            <a:r>
              <a:rPr lang="en-US" dirty="0"/>
              <a:t>In response to the </a:t>
            </a:r>
            <a:r>
              <a:rPr lang="en-US" dirty="0" err="1"/>
              <a:t>PCInitiate</a:t>
            </a:r>
            <a:r>
              <a:rPr lang="en-US" dirty="0"/>
              <a:t>, PCC sends the </a:t>
            </a:r>
            <a:r>
              <a:rPr lang="en-US" dirty="0" err="1"/>
              <a:t>PCRpt</a:t>
            </a:r>
            <a:r>
              <a:rPr lang="en-US" dirty="0"/>
              <a:t> message (which is also extended to include CCI</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PCE WG @ IETF 102, Montreal</a:t>
            </a:r>
            <a:endParaRPr lang="en-US" dirty="0"/>
          </a:p>
        </p:txBody>
      </p:sp>
      <p:sp>
        <p:nvSpPr>
          <p:cNvPr id="8" name="Slide Number Placeholder 7"/>
          <p:cNvSpPr>
            <a:spLocks noGrp="1"/>
          </p:cNvSpPr>
          <p:nvPr>
            <p:ph type="sldNum" sz="quarter" idx="12"/>
          </p:nvPr>
        </p:nvSpPr>
        <p:spPr/>
        <p:txBody>
          <a:bodyPr/>
          <a:lstStyle/>
          <a:p>
            <a:fld id="{629637A9-119A-49DA-BD12-AAC58B377D80}" type="slidenum">
              <a:rPr lang="en-US" smtClean="0"/>
              <a:t>8</a:t>
            </a:fld>
            <a:endParaRPr lang="en-US" dirty="0"/>
          </a:p>
        </p:txBody>
      </p:sp>
      <p:sp>
        <p:nvSpPr>
          <p:cNvPr id="9" name="Rounded Rectangle 8"/>
          <p:cNvSpPr/>
          <p:nvPr/>
        </p:nvSpPr>
        <p:spPr>
          <a:xfrm>
            <a:off x="6096000" y="2674037"/>
            <a:ext cx="847288" cy="5033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192.0.2.1</a:t>
            </a:r>
            <a:endParaRPr lang="en-IN" sz="1200" dirty="0"/>
          </a:p>
        </p:txBody>
      </p:sp>
      <p:sp>
        <p:nvSpPr>
          <p:cNvPr id="10" name="Rounded Rectangle 9"/>
          <p:cNvSpPr/>
          <p:nvPr/>
        </p:nvSpPr>
        <p:spPr>
          <a:xfrm>
            <a:off x="6685786" y="2259885"/>
            <a:ext cx="938169"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192.0.2.2</a:t>
            </a:r>
            <a:endParaRPr lang="en-IN" sz="1400" dirty="0"/>
          </a:p>
        </p:txBody>
      </p:sp>
      <p:sp>
        <p:nvSpPr>
          <p:cNvPr id="11" name="Rounded Rectangle 10"/>
          <p:cNvSpPr/>
          <p:nvPr/>
        </p:nvSpPr>
        <p:spPr>
          <a:xfrm>
            <a:off x="7375320" y="1845733"/>
            <a:ext cx="938169" cy="5033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t>192.0.2.3</a:t>
            </a:r>
            <a:endParaRPr lang="en-IN" sz="1400" dirty="0"/>
          </a:p>
        </p:txBody>
      </p:sp>
      <p:sp>
        <p:nvSpPr>
          <p:cNvPr id="12" name="Rounded Rectangle 11"/>
          <p:cNvSpPr/>
          <p:nvPr/>
        </p:nvSpPr>
        <p:spPr>
          <a:xfrm>
            <a:off x="11122123" y="1845733"/>
            <a:ext cx="938169"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PCE</a:t>
            </a:r>
            <a:endParaRPr lang="en-IN" dirty="0"/>
          </a:p>
        </p:txBody>
      </p:sp>
      <p:cxnSp>
        <p:nvCxnSpPr>
          <p:cNvPr id="13" name="Straight Connector 12"/>
          <p:cNvCxnSpPr>
            <a:stCxn id="12" idx="2"/>
          </p:cNvCxnSpPr>
          <p:nvPr/>
        </p:nvCxnSpPr>
        <p:spPr>
          <a:xfrm flipH="1">
            <a:off x="11591207" y="2349073"/>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844403" y="2328051"/>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p:cNvCxnSpPr>
          <p:nvPr/>
        </p:nvCxnSpPr>
        <p:spPr>
          <a:xfrm>
            <a:off x="7154871" y="2763225"/>
            <a:ext cx="18526" cy="339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04117" y="3177377"/>
            <a:ext cx="15527" cy="297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504117" y="3429000"/>
            <a:ext cx="5087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04117" y="3647552"/>
            <a:ext cx="5087090" cy="1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7173397" y="4139921"/>
            <a:ext cx="4417810" cy="2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73397" y="4413256"/>
            <a:ext cx="4417810" cy="1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844403" y="4872348"/>
            <a:ext cx="3746804" cy="1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844403" y="5071162"/>
            <a:ext cx="3746804" cy="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844402" y="3045115"/>
            <a:ext cx="3516696" cy="369332"/>
          </a:xfrm>
          <a:prstGeom prst="rect">
            <a:avLst/>
          </a:prstGeom>
          <a:noFill/>
        </p:spPr>
        <p:txBody>
          <a:bodyPr wrap="square" rtlCol="0">
            <a:spAutoFit/>
          </a:bodyPr>
          <a:lstStyle/>
          <a:p>
            <a:r>
              <a:rPr lang="en-US" dirty="0" err="1" smtClean="0"/>
              <a:t>PCInitiate</a:t>
            </a:r>
            <a:r>
              <a:rPr lang="en-US" dirty="0" smtClean="0"/>
              <a:t>, FEC=192.0.2.1, CC-ID=X</a:t>
            </a:r>
            <a:endParaRPr lang="en-IN" dirty="0"/>
          </a:p>
        </p:txBody>
      </p:sp>
      <p:sp>
        <p:nvSpPr>
          <p:cNvPr id="28" name="TextBox 27"/>
          <p:cNvSpPr txBox="1"/>
          <p:nvPr/>
        </p:nvSpPr>
        <p:spPr>
          <a:xfrm>
            <a:off x="6504116" y="3663482"/>
            <a:ext cx="515815" cy="246221"/>
          </a:xfrm>
          <a:prstGeom prst="rect">
            <a:avLst/>
          </a:prstGeom>
          <a:noFill/>
        </p:spPr>
        <p:txBody>
          <a:bodyPr wrap="square" rtlCol="0">
            <a:spAutoFit/>
          </a:bodyPr>
          <a:lstStyle/>
          <a:p>
            <a:r>
              <a:rPr lang="en-US" sz="1000" dirty="0" err="1" smtClean="0"/>
              <a:t>PCRpt</a:t>
            </a:r>
            <a:endParaRPr lang="en-IN" sz="1000" dirty="0"/>
          </a:p>
        </p:txBody>
      </p:sp>
      <p:sp>
        <p:nvSpPr>
          <p:cNvPr id="30" name="TextBox 29"/>
          <p:cNvSpPr txBox="1"/>
          <p:nvPr/>
        </p:nvSpPr>
        <p:spPr>
          <a:xfrm>
            <a:off x="7196836" y="4429023"/>
            <a:ext cx="515815" cy="246221"/>
          </a:xfrm>
          <a:prstGeom prst="rect">
            <a:avLst/>
          </a:prstGeom>
          <a:noFill/>
        </p:spPr>
        <p:txBody>
          <a:bodyPr wrap="square" rtlCol="0">
            <a:spAutoFit/>
          </a:bodyPr>
          <a:lstStyle/>
          <a:p>
            <a:r>
              <a:rPr lang="en-US" sz="1000" dirty="0" err="1" smtClean="0"/>
              <a:t>PCRpt</a:t>
            </a:r>
            <a:endParaRPr lang="en-IN" sz="1000" dirty="0"/>
          </a:p>
        </p:txBody>
      </p:sp>
      <p:sp>
        <p:nvSpPr>
          <p:cNvPr id="31" name="TextBox 41"/>
          <p:cNvSpPr txBox="1"/>
          <p:nvPr/>
        </p:nvSpPr>
        <p:spPr>
          <a:xfrm>
            <a:off x="7851294" y="5106954"/>
            <a:ext cx="515815"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err="1" smtClean="0"/>
              <a:t>PCRpt</a:t>
            </a:r>
            <a:endParaRPr lang="en-IN" sz="1000" dirty="0"/>
          </a:p>
        </p:txBody>
      </p:sp>
      <p:sp>
        <p:nvSpPr>
          <p:cNvPr id="33" name="TextBox 32"/>
          <p:cNvSpPr txBox="1"/>
          <p:nvPr/>
        </p:nvSpPr>
        <p:spPr>
          <a:xfrm rot="16200000">
            <a:off x="10437269" y="4118945"/>
            <a:ext cx="2874042" cy="584775"/>
          </a:xfrm>
          <a:prstGeom prst="rect">
            <a:avLst/>
          </a:prstGeom>
          <a:noFill/>
        </p:spPr>
        <p:txBody>
          <a:bodyPr wrap="square" rtlCol="0">
            <a:spAutoFit/>
          </a:bodyPr>
          <a:lstStyle/>
          <a:p>
            <a:pPr algn="ctr"/>
            <a:r>
              <a:rPr lang="en-US" sz="1600" dirty="0" smtClean="0"/>
              <a:t>SR Node SID Central controller instructions</a:t>
            </a:r>
            <a:endParaRPr lang="en-IN" sz="1600" dirty="0"/>
          </a:p>
        </p:txBody>
      </p:sp>
      <p:sp>
        <p:nvSpPr>
          <p:cNvPr id="38" name="TextBox 37"/>
          <p:cNvSpPr txBox="1"/>
          <p:nvPr/>
        </p:nvSpPr>
        <p:spPr>
          <a:xfrm>
            <a:off x="7829843" y="3799266"/>
            <a:ext cx="3516696" cy="369332"/>
          </a:xfrm>
          <a:prstGeom prst="rect">
            <a:avLst/>
          </a:prstGeom>
          <a:noFill/>
        </p:spPr>
        <p:txBody>
          <a:bodyPr wrap="square" rtlCol="0">
            <a:spAutoFit/>
          </a:bodyPr>
          <a:lstStyle/>
          <a:p>
            <a:r>
              <a:rPr lang="en-US" dirty="0" err="1" smtClean="0"/>
              <a:t>PCInitiate</a:t>
            </a:r>
            <a:r>
              <a:rPr lang="en-US" dirty="0" smtClean="0"/>
              <a:t>, FEC=192.0.2.1, CC-ID=Y</a:t>
            </a:r>
            <a:endParaRPr lang="en-IN" dirty="0"/>
          </a:p>
        </p:txBody>
      </p:sp>
      <p:sp>
        <p:nvSpPr>
          <p:cNvPr id="39" name="TextBox 26"/>
          <p:cNvSpPr txBox="1"/>
          <p:nvPr/>
        </p:nvSpPr>
        <p:spPr>
          <a:xfrm>
            <a:off x="7844402" y="4480660"/>
            <a:ext cx="351669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smtClean="0"/>
              <a:t>PCInitiate</a:t>
            </a:r>
            <a:r>
              <a:rPr lang="en-US" dirty="0" smtClean="0"/>
              <a:t>, FEC=192.0.2.1, </a:t>
            </a:r>
            <a:r>
              <a:rPr lang="en-US" dirty="0" smtClean="0"/>
              <a:t>CC-ID=Z</a:t>
            </a:r>
            <a:endParaRPr lang="en-IN" dirty="0"/>
          </a:p>
        </p:txBody>
      </p:sp>
      <p:sp>
        <p:nvSpPr>
          <p:cNvPr id="40" name="TextBox 39"/>
          <p:cNvSpPr txBox="1"/>
          <p:nvPr/>
        </p:nvSpPr>
        <p:spPr>
          <a:xfrm rot="16200000">
            <a:off x="6127535" y="4518641"/>
            <a:ext cx="1347178" cy="430887"/>
          </a:xfrm>
          <a:prstGeom prst="rect">
            <a:avLst/>
          </a:prstGeom>
          <a:noFill/>
        </p:spPr>
        <p:txBody>
          <a:bodyPr wrap="square" rtlCol="0">
            <a:spAutoFit/>
          </a:bodyPr>
          <a:lstStyle/>
          <a:p>
            <a:pPr algn="ctr"/>
            <a:r>
              <a:rPr lang="en-US" sz="1100" dirty="0" smtClean="0"/>
              <a:t>Find Next Hop locally</a:t>
            </a:r>
            <a:endParaRPr lang="en-IN" sz="1100" dirty="0"/>
          </a:p>
        </p:txBody>
      </p:sp>
    </p:spTree>
    <p:extLst>
      <p:ext uri="{BB962C8B-B14F-4D97-AF65-F5344CB8AC3E}">
        <p14:creationId xmlns:p14="http://schemas.microsoft.com/office/powerpoint/2010/main" val="2471826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CCI: SR </a:t>
            </a:r>
            <a:r>
              <a:rPr lang="en-US" dirty="0" err="1" smtClean="0"/>
              <a:t>Adj</a:t>
            </a:r>
            <a:r>
              <a:rPr lang="en-US" dirty="0" smtClean="0"/>
              <a:t> SID</a:t>
            </a:r>
            <a:endParaRPr lang="en-US" dirty="0"/>
          </a:p>
        </p:txBody>
      </p:sp>
      <p:sp>
        <p:nvSpPr>
          <p:cNvPr id="3" name="Content Placeholder 2"/>
          <p:cNvSpPr>
            <a:spLocks noGrp="1"/>
          </p:cNvSpPr>
          <p:nvPr>
            <p:ph idx="1"/>
          </p:nvPr>
        </p:nvSpPr>
        <p:spPr>
          <a:xfrm>
            <a:off x="1097280" y="1845733"/>
            <a:ext cx="4998720" cy="4487689"/>
          </a:xfrm>
        </p:spPr>
        <p:txBody>
          <a:bodyPr>
            <a:normAutofit/>
          </a:bodyPr>
          <a:lstStyle/>
          <a:p>
            <a:pPr>
              <a:buFont typeface="Arial" panose="020B0604020202020204" pitchFamily="34" charset="0"/>
              <a:buChar char="•"/>
            </a:pPr>
            <a:r>
              <a:rPr lang="en-US" dirty="0"/>
              <a:t>Each </a:t>
            </a:r>
            <a:r>
              <a:rPr lang="en-US" dirty="0" smtClean="0"/>
              <a:t>adjacency </a:t>
            </a:r>
            <a:r>
              <a:rPr lang="en-US" dirty="0"/>
              <a:t>is allocated </a:t>
            </a:r>
            <a:r>
              <a:rPr lang="en-US" dirty="0" smtClean="0"/>
              <a:t>an </a:t>
            </a:r>
            <a:r>
              <a:rPr lang="en-US" dirty="0" err="1" smtClean="0"/>
              <a:t>Adj</a:t>
            </a:r>
            <a:r>
              <a:rPr lang="en-US" dirty="0" smtClean="0"/>
              <a:t>-SID </a:t>
            </a:r>
            <a:r>
              <a:rPr lang="en-US" dirty="0"/>
              <a:t>by the PCECC.  </a:t>
            </a:r>
            <a:endParaRPr lang="en-US" dirty="0" smtClean="0"/>
          </a:p>
          <a:p>
            <a:pPr lvl="1">
              <a:buFont typeface="Arial" panose="020B0604020202020204" pitchFamily="34" charset="0"/>
              <a:buChar char="•"/>
            </a:pPr>
            <a:r>
              <a:rPr lang="en-US" dirty="0" smtClean="0"/>
              <a:t>The </a:t>
            </a:r>
            <a:r>
              <a:rPr lang="en-US" dirty="0"/>
              <a:t>PCECC sends </a:t>
            </a:r>
            <a:r>
              <a:rPr lang="en-US" dirty="0" err="1"/>
              <a:t>PCInitiate</a:t>
            </a:r>
            <a:r>
              <a:rPr lang="en-US" dirty="0"/>
              <a:t> message to update the label map of </a:t>
            </a:r>
            <a:r>
              <a:rPr lang="en-US" dirty="0" smtClean="0"/>
              <a:t>the necessary nodes in </a:t>
            </a:r>
            <a:r>
              <a:rPr lang="en-US" dirty="0"/>
              <a:t>the </a:t>
            </a:r>
            <a:r>
              <a:rPr lang="en-US" dirty="0" smtClean="0"/>
              <a:t>domain.  </a:t>
            </a:r>
            <a:endParaRPr lang="en-US" dirty="0"/>
          </a:p>
          <a:p>
            <a:pPr>
              <a:buFont typeface="Arial" panose="020B0604020202020204" pitchFamily="34" charset="0"/>
              <a:buChar char="•"/>
            </a:pPr>
            <a:r>
              <a:rPr lang="en-US" dirty="0" smtClean="0"/>
              <a:t>The </a:t>
            </a:r>
            <a:r>
              <a:rPr lang="en-US" dirty="0" err="1"/>
              <a:t>PCInitiate</a:t>
            </a:r>
            <a:r>
              <a:rPr lang="en-US" dirty="0"/>
              <a:t> message in this case </a:t>
            </a:r>
            <a:r>
              <a:rPr lang="en-US" dirty="0" smtClean="0"/>
              <a:t>does not have a LSP </a:t>
            </a:r>
            <a:r>
              <a:rPr lang="en-US" dirty="0"/>
              <a:t>object but uses the new </a:t>
            </a:r>
            <a:r>
              <a:rPr lang="en-US" b="1" u="sng" dirty="0"/>
              <a:t>FEC</a:t>
            </a:r>
            <a:r>
              <a:rPr lang="en-US" dirty="0"/>
              <a:t> </a:t>
            </a:r>
            <a:r>
              <a:rPr lang="en-US" dirty="0" smtClean="0"/>
              <a:t>object.</a:t>
            </a:r>
          </a:p>
          <a:p>
            <a:pPr>
              <a:buFont typeface="Arial" panose="020B0604020202020204" pitchFamily="34" charset="0"/>
              <a:buChar char="•"/>
            </a:pPr>
            <a:r>
              <a:rPr lang="en-US" dirty="0"/>
              <a:t>In response to the </a:t>
            </a:r>
            <a:r>
              <a:rPr lang="en-US" dirty="0" err="1"/>
              <a:t>PCInitiate</a:t>
            </a:r>
            <a:r>
              <a:rPr lang="en-US" dirty="0"/>
              <a:t>, PCC sends the </a:t>
            </a:r>
            <a:r>
              <a:rPr lang="en-US" dirty="0" err="1"/>
              <a:t>PCRpt</a:t>
            </a:r>
            <a:r>
              <a:rPr lang="en-US" dirty="0"/>
              <a:t> message (which is also extended to include CCI</a:t>
            </a:r>
            <a:r>
              <a:rPr lang="en-US" dirty="0" smtClean="0"/>
              <a:t>)</a:t>
            </a:r>
            <a:endParaRPr lang="en-US" dirty="0"/>
          </a:p>
        </p:txBody>
      </p:sp>
      <p:sp>
        <p:nvSpPr>
          <p:cNvPr id="6" name="Rounded Rectangle 5"/>
          <p:cNvSpPr/>
          <p:nvPr/>
        </p:nvSpPr>
        <p:spPr>
          <a:xfrm>
            <a:off x="711979" y="5170000"/>
            <a:ext cx="5384021" cy="128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Once the node/</a:t>
            </a:r>
            <a:r>
              <a:rPr lang="en-US" dirty="0" err="1" smtClean="0"/>
              <a:t>adj</a:t>
            </a:r>
            <a:r>
              <a:rPr lang="en-US" dirty="0" smtClean="0"/>
              <a:t> SR SID are instructed to the nodes in form of CCI, the rest of the operation for SR in PCEP remains unchanged! </a:t>
            </a:r>
            <a:endParaRPr lang="en-US" dirty="0"/>
          </a:p>
        </p:txBody>
      </p:sp>
      <p:sp>
        <p:nvSpPr>
          <p:cNvPr id="7" name="Footer Placeholder 6"/>
          <p:cNvSpPr>
            <a:spLocks noGrp="1"/>
          </p:cNvSpPr>
          <p:nvPr>
            <p:ph type="ftr" sz="quarter" idx="11"/>
          </p:nvPr>
        </p:nvSpPr>
        <p:spPr/>
        <p:txBody>
          <a:bodyPr/>
          <a:lstStyle/>
          <a:p>
            <a:r>
              <a:rPr lang="en-US" smtClean="0"/>
              <a:t>PCE WG @ IETF 102, Montreal</a:t>
            </a:r>
            <a:endParaRPr lang="en-US" dirty="0"/>
          </a:p>
        </p:txBody>
      </p:sp>
      <p:sp>
        <p:nvSpPr>
          <p:cNvPr id="8" name="Slide Number Placeholder 7"/>
          <p:cNvSpPr>
            <a:spLocks noGrp="1"/>
          </p:cNvSpPr>
          <p:nvPr>
            <p:ph type="sldNum" sz="quarter" idx="12"/>
          </p:nvPr>
        </p:nvSpPr>
        <p:spPr/>
        <p:txBody>
          <a:bodyPr/>
          <a:lstStyle/>
          <a:p>
            <a:fld id="{629637A9-119A-49DA-BD12-AAC58B377D80}" type="slidenum">
              <a:rPr lang="en-US" smtClean="0"/>
              <a:t>9</a:t>
            </a:fld>
            <a:endParaRPr lang="en-US" dirty="0"/>
          </a:p>
        </p:txBody>
      </p:sp>
      <p:sp>
        <p:nvSpPr>
          <p:cNvPr id="9" name="Rounded Rectangle 8"/>
          <p:cNvSpPr/>
          <p:nvPr/>
        </p:nvSpPr>
        <p:spPr>
          <a:xfrm>
            <a:off x="6096000" y="2674037"/>
            <a:ext cx="847288" cy="5033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192.0.2.1</a:t>
            </a:r>
            <a:endParaRPr lang="en-IN" sz="1200" dirty="0"/>
          </a:p>
        </p:txBody>
      </p:sp>
      <p:sp>
        <p:nvSpPr>
          <p:cNvPr id="10" name="Rounded Rectangle 9"/>
          <p:cNvSpPr/>
          <p:nvPr/>
        </p:nvSpPr>
        <p:spPr>
          <a:xfrm>
            <a:off x="6685786" y="2259885"/>
            <a:ext cx="938169"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192.0.2.2</a:t>
            </a:r>
            <a:endParaRPr lang="en-IN" sz="1400" dirty="0"/>
          </a:p>
        </p:txBody>
      </p:sp>
      <p:sp>
        <p:nvSpPr>
          <p:cNvPr id="11" name="Rounded Rectangle 10"/>
          <p:cNvSpPr/>
          <p:nvPr/>
        </p:nvSpPr>
        <p:spPr>
          <a:xfrm>
            <a:off x="7375320" y="1845733"/>
            <a:ext cx="938169" cy="5033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t>192.0.2.3</a:t>
            </a:r>
            <a:endParaRPr lang="en-IN" sz="1400" dirty="0"/>
          </a:p>
        </p:txBody>
      </p:sp>
      <p:sp>
        <p:nvSpPr>
          <p:cNvPr id="12" name="Rounded Rectangle 11"/>
          <p:cNvSpPr/>
          <p:nvPr/>
        </p:nvSpPr>
        <p:spPr>
          <a:xfrm>
            <a:off x="11122123" y="1845733"/>
            <a:ext cx="938169"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PCE</a:t>
            </a:r>
            <a:endParaRPr lang="en-IN" dirty="0"/>
          </a:p>
        </p:txBody>
      </p:sp>
      <p:cxnSp>
        <p:nvCxnSpPr>
          <p:cNvPr id="13" name="Straight Connector 12"/>
          <p:cNvCxnSpPr>
            <a:stCxn id="12" idx="2"/>
          </p:cNvCxnSpPr>
          <p:nvPr/>
        </p:nvCxnSpPr>
        <p:spPr>
          <a:xfrm flipH="1">
            <a:off x="11591207" y="2349073"/>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844403" y="2328051"/>
            <a:ext cx="1" cy="3825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p:cNvCxnSpPr>
          <p:nvPr/>
        </p:nvCxnSpPr>
        <p:spPr>
          <a:xfrm>
            <a:off x="7154871" y="2763225"/>
            <a:ext cx="18526" cy="339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04117" y="3177377"/>
            <a:ext cx="15527" cy="2975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04117" y="3429000"/>
            <a:ext cx="5087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4117" y="3647552"/>
            <a:ext cx="5087090" cy="1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173397" y="4139921"/>
            <a:ext cx="4417810" cy="2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73397" y="4413256"/>
            <a:ext cx="4417810" cy="1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44402" y="3045115"/>
            <a:ext cx="3516696" cy="646331"/>
          </a:xfrm>
          <a:prstGeom prst="rect">
            <a:avLst/>
          </a:prstGeom>
          <a:noFill/>
        </p:spPr>
        <p:txBody>
          <a:bodyPr wrap="square" rtlCol="0">
            <a:spAutoFit/>
          </a:bodyPr>
          <a:lstStyle/>
          <a:p>
            <a:r>
              <a:rPr lang="en-US" dirty="0" err="1" smtClean="0"/>
              <a:t>PCInitiate</a:t>
            </a:r>
            <a:r>
              <a:rPr lang="en-US" dirty="0" smtClean="0"/>
              <a:t>, FEC=192.0.2.1/192.0.2.2, CC-ID=A</a:t>
            </a:r>
            <a:endParaRPr lang="en-IN" dirty="0"/>
          </a:p>
        </p:txBody>
      </p:sp>
      <p:sp>
        <p:nvSpPr>
          <p:cNvPr id="24" name="TextBox 23"/>
          <p:cNvSpPr txBox="1"/>
          <p:nvPr/>
        </p:nvSpPr>
        <p:spPr>
          <a:xfrm>
            <a:off x="6504116" y="3663482"/>
            <a:ext cx="515815" cy="246221"/>
          </a:xfrm>
          <a:prstGeom prst="rect">
            <a:avLst/>
          </a:prstGeom>
          <a:noFill/>
        </p:spPr>
        <p:txBody>
          <a:bodyPr wrap="square" rtlCol="0">
            <a:spAutoFit/>
          </a:bodyPr>
          <a:lstStyle/>
          <a:p>
            <a:r>
              <a:rPr lang="en-US" sz="1000" dirty="0" err="1" smtClean="0"/>
              <a:t>PCRpt</a:t>
            </a:r>
            <a:endParaRPr lang="en-IN" sz="1000" dirty="0"/>
          </a:p>
        </p:txBody>
      </p:sp>
      <p:sp>
        <p:nvSpPr>
          <p:cNvPr id="25" name="TextBox 24"/>
          <p:cNvSpPr txBox="1"/>
          <p:nvPr/>
        </p:nvSpPr>
        <p:spPr>
          <a:xfrm>
            <a:off x="7196836" y="4429023"/>
            <a:ext cx="515815" cy="246221"/>
          </a:xfrm>
          <a:prstGeom prst="rect">
            <a:avLst/>
          </a:prstGeom>
          <a:noFill/>
        </p:spPr>
        <p:txBody>
          <a:bodyPr wrap="square" rtlCol="0">
            <a:spAutoFit/>
          </a:bodyPr>
          <a:lstStyle/>
          <a:p>
            <a:r>
              <a:rPr lang="en-US" sz="1000" dirty="0" err="1" smtClean="0"/>
              <a:t>PCRpt</a:t>
            </a:r>
            <a:endParaRPr lang="en-IN" sz="1000" dirty="0"/>
          </a:p>
        </p:txBody>
      </p:sp>
      <p:sp>
        <p:nvSpPr>
          <p:cNvPr id="27" name="TextBox 26"/>
          <p:cNvSpPr txBox="1"/>
          <p:nvPr/>
        </p:nvSpPr>
        <p:spPr>
          <a:xfrm rot="16200000">
            <a:off x="10437269" y="4118945"/>
            <a:ext cx="2874042" cy="584775"/>
          </a:xfrm>
          <a:prstGeom prst="rect">
            <a:avLst/>
          </a:prstGeom>
          <a:noFill/>
        </p:spPr>
        <p:txBody>
          <a:bodyPr wrap="square" rtlCol="0">
            <a:spAutoFit/>
          </a:bodyPr>
          <a:lstStyle/>
          <a:p>
            <a:pPr algn="ctr"/>
            <a:r>
              <a:rPr lang="en-US" sz="1600" dirty="0" smtClean="0"/>
              <a:t>SR </a:t>
            </a:r>
            <a:r>
              <a:rPr lang="en-US" sz="1600" dirty="0" err="1" smtClean="0"/>
              <a:t>Adj</a:t>
            </a:r>
            <a:r>
              <a:rPr lang="en-US" sz="1600" dirty="0" smtClean="0"/>
              <a:t> SID Central controller instructions</a:t>
            </a:r>
            <a:endParaRPr lang="en-IN" sz="1600" dirty="0"/>
          </a:p>
        </p:txBody>
      </p:sp>
      <p:sp>
        <p:nvSpPr>
          <p:cNvPr id="28" name="TextBox 27"/>
          <p:cNvSpPr txBox="1"/>
          <p:nvPr/>
        </p:nvSpPr>
        <p:spPr>
          <a:xfrm>
            <a:off x="7829843" y="3799266"/>
            <a:ext cx="3516696" cy="646331"/>
          </a:xfrm>
          <a:prstGeom prst="rect">
            <a:avLst/>
          </a:prstGeom>
          <a:noFill/>
        </p:spPr>
        <p:txBody>
          <a:bodyPr wrap="square" rtlCol="0">
            <a:spAutoFit/>
          </a:bodyPr>
          <a:lstStyle/>
          <a:p>
            <a:r>
              <a:rPr lang="en-US" dirty="0" err="1" smtClean="0"/>
              <a:t>PCInitiate</a:t>
            </a:r>
            <a:r>
              <a:rPr lang="en-US" dirty="0" smtClean="0"/>
              <a:t>, FEC=192.0.2.2/192.0.2.1, CC-ID=B</a:t>
            </a:r>
            <a:endParaRPr lang="en-IN" dirty="0"/>
          </a:p>
        </p:txBody>
      </p:sp>
    </p:spTree>
    <p:extLst>
      <p:ext uri="{BB962C8B-B14F-4D97-AF65-F5344CB8AC3E}">
        <p14:creationId xmlns:p14="http://schemas.microsoft.com/office/powerpoint/2010/main" val="1771133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408</TotalTime>
  <Words>1574</Words>
  <Application>Microsoft Office PowerPoint</Application>
  <PresentationFormat>Widescreen</PresentationFormat>
  <Paragraphs>223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PCE as a central Controller (PCECC) Extensions</vt:lpstr>
      <vt:lpstr>Introduction</vt:lpstr>
      <vt:lpstr>Basic PCECC Mode</vt:lpstr>
      <vt:lpstr>Central Controller’s Instruction (CCI)</vt:lpstr>
      <vt:lpstr>CCI – PCE-Initiated LSP</vt:lpstr>
      <vt:lpstr>CCI – LSP Modification</vt:lpstr>
      <vt:lpstr>SR PCECC Mode</vt:lpstr>
      <vt:lpstr>CCI: SR Node SID</vt:lpstr>
      <vt:lpstr>CCI: SR Adj SID</vt:lpstr>
      <vt:lpstr>Re-delegation and Cleanup</vt:lpstr>
      <vt:lpstr>Synchronization of CCIs</vt:lpstr>
      <vt:lpstr>Capability</vt:lpstr>
      <vt:lpstr>PCEP Message</vt:lpstr>
      <vt:lpstr>CCI Object</vt:lpstr>
      <vt:lpstr>FEC Object</vt:lpstr>
      <vt:lpstr>Next Step</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 as a central Controller (PCECC) Extensions</dc:title>
  <dc:creator>Dhruv Dhody</dc:creator>
  <cp:lastModifiedBy>Dhruv Dhody</cp:lastModifiedBy>
  <cp:revision>41</cp:revision>
  <dcterms:created xsi:type="dcterms:W3CDTF">2018-07-10T10:17:11Z</dcterms:created>
  <dcterms:modified xsi:type="dcterms:W3CDTF">2018-07-13T07:43:10Z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(3)tgmKeNiDcC4+iNnSyccAyJUhT05XZ9hmWWfy1ywZyGmj0uctjvFfqhhzG7QRn5ZBRERagPxt
AfR9TFpSDDhYQHxf+7El2HwEVAYkdoTfpSuoeMjGtFo27d6SsiwuHlwyIkp7Rt7qZOpAUcpW
AyDuWxvpxpgvOP8rJ9YjLV4LswT2VkAnhMyssv/i+1UJ/hT4nBhVGDpaxnIND8phdOFdAEwp
Em3PL+bCFcPhwX0Jnq</vt:lpwstr>
  </property>
  <property fmtid="{D5CDD505-2E9C-101B-9397-08002B2CF9AE}" pid="3" name="_2015_ms_pID_7253431">
    <vt:lpwstr>LHSw7vOX6bq1mFOYhH9P9rQmiTFIe+R7QmGHlkq8Hr5oGGHsSIBHAP
cSp1hRzF3DaQVdf+7swRSx3mBj60WCKCqsoN16S3iXxjNnWa9dBv9dbaB33ljOatcx+i/XaN
n1wwj/Vk3SaPunrSxH5gSK3/c3/D6yo9QSDQToovaTqwp4Brc2IA8JoyLnXqc7d4CTmU80hp
JFfkJAhtn8Qdv/s1+WFHDcA8Q3569GOBonMg</vt:lpwstr>
  </property>
  <property fmtid="{D5CDD505-2E9C-101B-9397-08002B2CF9AE}" pid="4" name="_2015_ms_pID_7253432">
    <vt:lpwstr>6w==</vt:lpwstr>
  </property>
</Properties>
</file>