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72" r:id="rId6"/>
    <p:sldId id="273" r:id="rId7"/>
    <p:sldId id="274" r:id="rId8"/>
    <p:sldId id="285" r:id="rId9"/>
    <p:sldId id="267" r:id="rId10"/>
    <p:sldId id="279" r:id="rId11"/>
    <p:sldId id="280" r:id="rId12"/>
    <p:sldId id="281" r:id="rId13"/>
    <p:sldId id="283" r:id="rId14"/>
    <p:sldId id="282" r:id="rId15"/>
    <p:sldId id="284" r:id="rId16"/>
    <p:sldId id="286" r:id="rId17"/>
    <p:sldId id="265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3890" autoAdjust="0"/>
  </p:normalViewPr>
  <p:slideViewPr>
    <p:cSldViewPr snapToGrid="0">
      <p:cViewPr varScale="1">
        <p:scale>
          <a:sx n="79" d="100"/>
          <a:sy n="79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122F2-7138-43B9-899C-1CAC2F32522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797CD-BFA7-4539-9004-46F333C8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bidir-path-00#ref-I-D.ietf-pce-association-grou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ols.ietf.org/html/draft-li-pce-sr-bidir-path-00#ref-I-D.ietf-pce-association-bidir" TargetMode="External"/><Relationship Id="rId4" Type="http://schemas.openxmlformats.org/officeDocument/2006/relationships/hyperlink" Target="https://tools.ietf.org/html/draft-li-pce-sr-bidir-path-00#ref-I-D.li-pce-sr-path-segment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 SR-MPLS, no label or only the last label may be left in the MPLS label stack when the packet reaches the egress node. </a:t>
            </a:r>
          </a:p>
          <a:p>
            <a:r>
              <a:rPr lang="en-US" sz="1200" dirty="0" smtClean="0"/>
              <a:t>Thus, the egress node cannot determine from which SR path the packet comes.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path ID of an SR path. The path ID type is indicated by the ID Type field.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8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PCC request Path ID to PCE</a:t>
            </a:r>
          </a:p>
          <a:p>
            <a:r>
              <a:rPr lang="en-US" dirty="0" smtClean="0"/>
              <a:t>ID of an SR path. The path ID type is indicated by the ID Type field.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8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uni</a:t>
            </a:r>
            <a:r>
              <a:rPr lang="en-US" dirty="0" smtClean="0"/>
              <a:t>-directional SR paths can be associated by the association group object as specified in [</a:t>
            </a:r>
            <a:r>
              <a:rPr lang="en-US" dirty="0" smtClean="0">
                <a:hlinkClick r:id="rId3" tooltip="&quot;PCEP Extensions for Establishing Relationships Between Sets of LSPs&quot;"/>
              </a:rPr>
              <a:t>I-</a:t>
            </a:r>
            <a:r>
              <a:rPr lang="en-US" dirty="0" err="1" smtClean="0">
                <a:hlinkClick r:id="rId3" tooltip="&quot;PCEP Extensions for Establishing Relationships Between Sets of LSPs&quot;"/>
              </a:rPr>
              <a:t>D.ietf</a:t>
            </a:r>
            <a:r>
              <a:rPr lang="en-US" dirty="0" smtClean="0">
                <a:hlinkClick r:id="rId3" tooltip="&quot;PCEP Extensions for Establishing Relationships Between Sets of LSPs&quot;"/>
              </a:rPr>
              <a:t>-</a:t>
            </a:r>
            <a:r>
              <a:rPr lang="en-US" dirty="0" err="1" smtClean="0">
                <a:hlinkClick r:id="rId3" tooltip="&quot;PCEP Extensions for Establishing Relationships Between Sets of LSPs&quot;"/>
              </a:rPr>
              <a:t>pce</a:t>
            </a:r>
            <a:r>
              <a:rPr lang="en-US" dirty="0" smtClean="0">
                <a:hlinkClick r:id="rId3" tooltip="&quot;PCEP Extensions for Establishing Relationships Between Sets of LSPs&quot;"/>
              </a:rPr>
              <a:t>-association-group</a:t>
            </a:r>
            <a:r>
              <a:rPr lang="en-US" dirty="0" smtClean="0"/>
              <a:t>].</a:t>
            </a:r>
          </a:p>
          <a:p>
            <a:r>
              <a:rPr lang="en-US" dirty="0" smtClean="0"/>
              <a:t>The PATH-ID TLV [</a:t>
            </a:r>
            <a:r>
              <a:rPr lang="en-US" dirty="0" smtClean="0">
                <a:hlinkClick r:id="rId4" tooltip="&quot;Path Computation Element Communication Protocol (PCEP) Extension for Path Identification in Segment Routing (SR)&quot;"/>
              </a:rPr>
              <a:t>I-D.li-</a:t>
            </a:r>
            <a:r>
              <a:rPr lang="en-US" dirty="0" err="1" smtClean="0">
                <a:hlinkClick r:id="rId4" tooltip="&quot;Path Computation Element Communication Protocol (PCEP) Extension for Path Identification in Segment Routing (SR)&quot;"/>
              </a:rPr>
              <a:t>pce</a:t>
            </a:r>
            <a:r>
              <a:rPr lang="en-US" dirty="0" smtClean="0">
                <a:hlinkClick r:id="rId4" tooltip="&quot;Path Computation Element Communication Protocol (PCEP) Extension for Path Identification in Segment Routing (SR)&quot;"/>
              </a:rPr>
              <a:t>-</a:t>
            </a:r>
            <a:r>
              <a:rPr lang="en-US" dirty="0" err="1" smtClean="0">
                <a:hlinkClick r:id="rId4" tooltip="&quot;Path Computation Element Communication Protocol (PCEP) Extension for Path Identification in Segment Routing (SR)&quot;"/>
              </a:rPr>
              <a:t>sr</a:t>
            </a:r>
            <a:r>
              <a:rPr lang="en-US" dirty="0" smtClean="0">
                <a:hlinkClick r:id="rId4" tooltip="&quot;Path Computation Element Communication Protocol (PCEP) Extension for Path Identification in Segment Routing (SR)&quot;"/>
              </a:rPr>
              <a:t>-path-segment</a:t>
            </a:r>
            <a:r>
              <a:rPr lang="en-US" dirty="0" smtClean="0"/>
              <a:t>] MUST also be included in the LSP object for these SR paths.</a:t>
            </a:r>
          </a:p>
          <a:p>
            <a:endParaRPr lang="en-US" dirty="0" smtClean="0"/>
          </a:p>
          <a:p>
            <a:r>
              <a:rPr lang="en-US" dirty="0" smtClean="0"/>
              <a:t>The error handling as described in [</a:t>
            </a:r>
            <a:r>
              <a:rPr lang="en-US" dirty="0" smtClean="0">
                <a:hlinkClick r:id="rId5" tooltip="&quot;PCEP Extensions for Associated Bidirectional Label Switched Paths (LSPs)&quot;"/>
              </a:rPr>
              <a:t>I-</a:t>
            </a:r>
            <a:r>
              <a:rPr lang="en-US" dirty="0" err="1" smtClean="0">
                <a:hlinkClick r:id="rId5" tooltip="&quot;PCEP Extensions for Associated Bidirectional Label Switched Paths (LSPs)&quot;"/>
              </a:rPr>
              <a:t>D.ietf</a:t>
            </a:r>
            <a:r>
              <a:rPr lang="en-US" dirty="0" smtClean="0">
                <a:hlinkClick r:id="rId5" tooltip="&quot;PCEP Extensions for Associated Bidirectional Label Switched Paths (LSPs)&quot;"/>
              </a:rPr>
              <a:t>-</a:t>
            </a:r>
            <a:r>
              <a:rPr lang="en-US" dirty="0" err="1" smtClean="0">
                <a:hlinkClick r:id="rId5" tooltip="&quot;PCEP Extensions for Associated Bidirectional Label Switched Paths (LSPs)&quot;"/>
              </a:rPr>
              <a:t>pce</a:t>
            </a:r>
            <a:r>
              <a:rPr lang="en-US" dirty="0" smtClean="0">
                <a:hlinkClick r:id="rId5" tooltip="&quot;PCEP Extensions for Associated Bidirectional Label Switched Paths (LSPs)&quot;"/>
              </a:rPr>
              <a:t>-association-</a:t>
            </a:r>
            <a:r>
              <a:rPr lang="en-US" dirty="0" err="1" smtClean="0">
                <a:hlinkClick r:id="rId5" tooltip="&quot;PCEP Extensions for Associated Bidirectional Label Switched Paths (LSPs)&quot;"/>
              </a:rPr>
              <a:t>bidir</a:t>
            </a:r>
            <a:r>
              <a:rPr lang="en-US" dirty="0" smtClean="0"/>
              <a:t>] continue to apply.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0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The following ID-CONTROL-SPACE TLVs are defined in this document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3200" dirty="0" smtClean="0"/>
              <a:t>LABEL-CONTROL-SPACE - for MPLS Labels (including for SR-MPLS) SRv6-PATH-ID-CONTROL-SPACE - for SRv6 Path ID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The following ID-CONTROL-SPACE TLVs are defined in this document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3200" dirty="0" smtClean="0"/>
              <a:t>LABEL-CONTROL-SPACE - for MPLS Labels (including for SR-MPLS) SRv6-PATH-ID-CONTROL-SPACE - for SRv6 Path ID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smtClean="0"/>
              <a:t>set when all the label space is delegated to a PCE.</a:t>
            </a:r>
          </a:p>
          <a:p>
            <a:r>
              <a:rPr lang="en-US" dirty="0" smtClean="0"/>
              <a:t>Start(</a:t>
            </a:r>
            <a:r>
              <a:rPr lang="en-US" dirty="0" err="1" smtClean="0"/>
              <a:t>i</a:t>
            </a:r>
            <a:r>
              <a:rPr lang="en-US" dirty="0" smtClean="0"/>
              <a:t>) (24 bits): indicates the beginning of the label block </a:t>
            </a:r>
            <a:r>
              <a:rPr lang="en-US" dirty="0" err="1" smtClean="0"/>
              <a:t>i</a:t>
            </a:r>
            <a:r>
              <a:rPr lang="en-US" dirty="0" smtClean="0"/>
              <a:t>. Range(</a:t>
            </a:r>
            <a:r>
              <a:rPr lang="en-US" dirty="0" err="1" smtClean="0"/>
              <a:t>i</a:t>
            </a:r>
            <a:r>
              <a:rPr lang="en-US" dirty="0" smtClean="0"/>
              <a:t>) (24 bits): indicates the range of the label block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The following ID-CONTROL-SPACE TLVs are defined in this document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3200" dirty="0" smtClean="0"/>
              <a:t>LABEL-CONTROL-SPACE - for MPLS Labels (including for SR-MPLS) SRv6-PATH-ID-CONTROL-SPACE - for SRv6 Path ID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smtClean="0"/>
              <a:t>set when all the label space is delegated to a PCE.</a:t>
            </a:r>
          </a:p>
          <a:p>
            <a:r>
              <a:rPr lang="en-US" dirty="0" smtClean="0"/>
              <a:t>Start(</a:t>
            </a:r>
            <a:r>
              <a:rPr lang="en-US" dirty="0" err="1" smtClean="0"/>
              <a:t>i</a:t>
            </a:r>
            <a:r>
              <a:rPr lang="en-US" dirty="0" smtClean="0"/>
              <a:t>) (24 bits): indicates the beginning of the label block </a:t>
            </a:r>
            <a:r>
              <a:rPr lang="en-US" dirty="0" err="1" smtClean="0"/>
              <a:t>i</a:t>
            </a:r>
            <a:r>
              <a:rPr lang="en-US" dirty="0" smtClean="0"/>
              <a:t>. Range(</a:t>
            </a:r>
            <a:r>
              <a:rPr lang="en-US" dirty="0" err="1" smtClean="0"/>
              <a:t>i</a:t>
            </a:r>
            <a:r>
              <a:rPr lang="en-US" dirty="0" smtClean="0"/>
              <a:t>) (24 bits): indicates the range of the label block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3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path ID of an SR path. The path ID type is indicated by the ID Type field.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Central Control Instructions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6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D1C1-C2E1-4D2D-8C3D-6FABB0EC5C1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path-segment-00#ref-I-D.cheng-spring-mpls-path-seg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tools.ietf.org/html/draft-li-pce-sr-path-segment-00#ref-I-D.li-spring-passive-pm-for-srv6-n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path-segment-00#ref-I-D.zhao-pce-pcep-extension-pce-controller-sr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li-pce-sr-path-segment-00#ref-I-D.cheng-spring-mpls-path-segment" TargetMode="External"/><Relationship Id="rId5" Type="http://schemas.openxmlformats.org/officeDocument/2006/relationships/hyperlink" Target="https://tools.ietf.org/html/rfc8232" TargetMode="External"/><Relationship Id="rId4" Type="http://schemas.openxmlformats.org/officeDocument/2006/relationships/hyperlink" Target="https://tools.ietf.org/html/rfc823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bidir-path-00#ref-I-D.ietf-pce-association-bidi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draft-li-pce-sr-bidir-path-00#ref-I-D.li-pce-sr-path-seg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li-pce-controlled-id-space-00#ref-I-D.zhao-pce-pcep-extension-for-pce-controll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52201"/>
            <a:ext cx="9144000" cy="260946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Path Segment/ID </a:t>
            </a:r>
            <a:r>
              <a:rPr lang="en-US" sz="5400" dirty="0">
                <a:solidFill>
                  <a:srgbClr val="C00000"/>
                </a:solidFill>
              </a:rPr>
              <a:t>in </a:t>
            </a:r>
            <a:r>
              <a:rPr lang="en-US" sz="5400" dirty="0" smtClean="0">
                <a:solidFill>
                  <a:srgbClr val="C00000"/>
                </a:solidFill>
              </a:rPr>
              <a:t>PCEP</a:t>
            </a:r>
            <a:br>
              <a:rPr lang="en-US" sz="5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draft-li-pce-controlled-id-space-00</a:t>
            </a: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draft-li-pce-sr-path-segment-00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draft-li-pce-sr-bidir-path-00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10798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Cheng Li/Mach Chen/</a:t>
            </a:r>
            <a:r>
              <a:rPr lang="en-US" sz="1800" dirty="0" err="1" smtClean="0"/>
              <a:t>Dhruv</a:t>
            </a:r>
            <a:r>
              <a:rPr lang="en-US" sz="1800" dirty="0" smtClean="0"/>
              <a:t>/</a:t>
            </a:r>
            <a:r>
              <a:rPr lang="en-US" sz="1800" dirty="0" err="1" smtClean="0"/>
              <a:t>Lizhenbin</a:t>
            </a:r>
            <a:endParaRPr lang="en-US" sz="1800" dirty="0" smtClean="0"/>
          </a:p>
          <a:p>
            <a:r>
              <a:rPr lang="en-US" sz="1800" dirty="0" smtClean="0"/>
              <a:t>IETF#102</a:t>
            </a:r>
          </a:p>
          <a:p>
            <a:endParaRPr lang="en-US" sz="1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28569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____________________________________________________________</a:t>
            </a:r>
          </a:p>
          <a:p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________</a:t>
            </a:r>
          </a:p>
          <a:p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Capabilities Advertisement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9961" y="1121137"/>
            <a:ext cx="108012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For advertising the capability of Path ID allocation, new flags are required:</a:t>
            </a:r>
          </a:p>
          <a:p>
            <a:pPr lvl="1"/>
            <a:r>
              <a:rPr lang="en-US" altLang="zh-CN" sz="2000" dirty="0" smtClean="0"/>
              <a:t>SR-PCE-CAPABILITY TLV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[I-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D.ietf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pce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-segment-routing] </a:t>
            </a:r>
            <a:r>
              <a:rPr lang="en-US" altLang="zh-CN" sz="2000" dirty="0" smtClean="0"/>
              <a:t>in OPEN message:</a:t>
            </a:r>
          </a:p>
          <a:p>
            <a:pPr lvl="2"/>
            <a:r>
              <a:rPr lang="en-US" altLang="zh-CN" dirty="0"/>
              <a:t>P-flag: </a:t>
            </a:r>
            <a:r>
              <a:rPr lang="en-US" dirty="0" smtClean="0"/>
              <a:t>Path </a:t>
            </a:r>
            <a:r>
              <a:rPr lang="en-US" dirty="0"/>
              <a:t>Identification </a:t>
            </a:r>
            <a:r>
              <a:rPr lang="en-US" dirty="0" smtClean="0"/>
              <a:t>bit, set  to </a:t>
            </a:r>
            <a:r>
              <a:rPr lang="en-US" dirty="0"/>
              <a:t>indicate that it has the capability to encode SR path </a:t>
            </a:r>
            <a:r>
              <a:rPr lang="en-US" dirty="0" smtClean="0"/>
              <a:t>identification. </a:t>
            </a:r>
          </a:p>
          <a:p>
            <a:pPr lvl="2"/>
            <a:endParaRPr lang="en-US" dirty="0"/>
          </a:p>
          <a:p>
            <a:pPr lvl="1"/>
            <a:r>
              <a:rPr lang="en-US" altLang="zh-CN" sz="2000" dirty="0" smtClean="0"/>
              <a:t>SRv6-PCE-CAPABILITY TLV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[I-D.negi-pce-segment-routing-ipv6]</a:t>
            </a:r>
          </a:p>
          <a:p>
            <a:pPr lvl="2"/>
            <a:r>
              <a:rPr lang="en-US" dirty="0"/>
              <a:t>P-flag: </a:t>
            </a:r>
            <a:r>
              <a:rPr lang="en-US" altLang="zh-CN" dirty="0" smtClean="0"/>
              <a:t>Path </a:t>
            </a:r>
            <a:r>
              <a:rPr lang="en-US" altLang="zh-CN" dirty="0"/>
              <a:t>Identification </a:t>
            </a:r>
            <a:r>
              <a:rPr lang="en-US" altLang="zh-CN" dirty="0" smtClean="0"/>
              <a:t>bit, set to </a:t>
            </a:r>
            <a:r>
              <a:rPr lang="en-US" altLang="zh-CN" dirty="0"/>
              <a:t>indicate that it has the capability to encode SRv6 path identification.</a:t>
            </a:r>
            <a:endParaRPr 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3" y="4161792"/>
            <a:ext cx="5283604" cy="16867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561" y="4158958"/>
            <a:ext cx="5450967" cy="17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P-flag in LSP Object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3392" y="1060177"/>
            <a:ext cx="10532288" cy="4194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P-flag: Indicating path ID </a:t>
            </a:r>
            <a:r>
              <a:rPr lang="en-US" altLang="zh-CN" dirty="0" smtClean="0"/>
              <a:t>needs to be allocated by PCE for this LSP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LSP.P-flag:  MUST be set in </a:t>
            </a:r>
            <a:r>
              <a:rPr lang="en-US" altLang="zh-CN" sz="2000" dirty="0" err="1" smtClean="0"/>
              <a:t>PCReq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PCRpt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msg</a:t>
            </a:r>
            <a:r>
              <a:rPr lang="en-US" altLang="zh-CN" sz="2000" dirty="0" smtClean="0"/>
              <a:t>, when PCC requires the path ID allocation.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LSP.P-flag:  MUST be set in </a:t>
            </a:r>
            <a:r>
              <a:rPr lang="en-US" altLang="zh-CN" sz="2000" dirty="0" err="1" smtClean="0"/>
              <a:t>PCRep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PCUpd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PCInitiate</a:t>
            </a:r>
            <a:r>
              <a:rPr lang="en-US" altLang="zh-CN" sz="2000" dirty="0" smtClean="0"/>
              <a:t>, when PCE reply the path ID allocation requirement.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94" y="3269752"/>
            <a:ext cx="5667884" cy="19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Path ID TLV in LSP Object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9961" y="1121137"/>
            <a:ext cx="108012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IDT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ID type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specifies </a:t>
            </a:r>
            <a:r>
              <a:rPr lang="en-US" altLang="zh-CN" sz="2400" dirty="0"/>
              <a:t>the type of the Path ID </a:t>
            </a:r>
            <a:r>
              <a:rPr lang="en-US" altLang="zh-CN" sz="2400" dirty="0" smtClean="0"/>
              <a:t>field</a:t>
            </a:r>
            <a:endParaRPr lang="en-US" sz="2400" dirty="0"/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0: MPLS </a:t>
            </a:r>
            <a:r>
              <a:rPr lang="en-US" altLang="en-US" sz="1800" dirty="0">
                <a:solidFill>
                  <a:srgbClr val="000000"/>
                </a:solidFill>
              </a:rPr>
              <a:t>Path segment, which is an MPLS label as defined in [</a:t>
            </a:r>
            <a:r>
              <a:rPr lang="en-US" altLang="en-US" sz="1800" dirty="0">
                <a:solidFill>
                  <a:srgbClr val="000000"/>
                </a:solidFill>
                <a:hlinkClick r:id="rId3" tooltip="&quot;Path Segment in MPLS Based Sement Routing Network&quot;"/>
              </a:rPr>
              <a:t>I-</a:t>
            </a:r>
            <a:r>
              <a:rPr lang="en-US" altLang="en-US" sz="1800" dirty="0" err="1">
                <a:solidFill>
                  <a:srgbClr val="000000"/>
                </a:solidFill>
                <a:hlinkClick r:id="rId3" tooltip="&quot;Path Segment in MPLS Based Sement Routing Network&quot;"/>
              </a:rPr>
              <a:t>D.cheng</a:t>
            </a:r>
            <a:r>
              <a:rPr lang="en-US" altLang="en-US" sz="1800" dirty="0">
                <a:solidFill>
                  <a:srgbClr val="000000"/>
                </a:solidFill>
                <a:hlinkClick r:id="rId3" tooltip="&quot;Path Segment in MPLS Based Sement Routing Network&quot;"/>
              </a:rPr>
              <a:t>-spring-</a:t>
            </a:r>
            <a:r>
              <a:rPr lang="en-US" altLang="en-US" sz="1800" dirty="0" err="1">
                <a:solidFill>
                  <a:srgbClr val="000000"/>
                </a:solidFill>
                <a:hlinkClick r:id="rId3" tooltip="&quot;Path Segment in MPLS Based Sement Routing Network&quot;"/>
              </a:rPr>
              <a:t>mpls</a:t>
            </a:r>
            <a:r>
              <a:rPr lang="en-US" altLang="en-US" sz="1800" dirty="0">
                <a:solidFill>
                  <a:srgbClr val="000000"/>
                </a:solidFill>
                <a:hlinkClick r:id="rId3" tooltip="&quot;Path Segment in MPLS Based Sement Routing Network&quot;"/>
              </a:rPr>
              <a:t>-path-segment</a:t>
            </a:r>
            <a:r>
              <a:rPr lang="en-US" altLang="en-US" sz="1800" dirty="0">
                <a:solidFill>
                  <a:srgbClr val="000000"/>
                </a:solidFill>
              </a:rPr>
              <a:t>].</a:t>
            </a:r>
            <a:r>
              <a:rPr lang="en-US" altLang="en-US" sz="1800" dirty="0"/>
              <a:t> </a:t>
            </a:r>
            <a:endParaRPr lang="en-US" altLang="en-US" sz="4400" dirty="0"/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: SRv6 Path ID, which is a 4-octet integer as defined in [</a:t>
            </a:r>
            <a:r>
              <a:rPr lang="en-US" altLang="en-US" sz="1800" dirty="0">
                <a:solidFill>
                  <a:srgbClr val="000000"/>
                </a:solidFill>
                <a:hlinkClick r:id="rId4" tooltip="&quot;Passive Performance Measurement for SRv6 Network Programming&quot;"/>
              </a:rPr>
              <a:t>I-D.li-spring-passive-pm-for-srv6-np</a:t>
            </a:r>
            <a:r>
              <a:rPr lang="en-US" altLang="en-US" sz="1800" dirty="0" smtClean="0">
                <a:solidFill>
                  <a:srgbClr val="000000"/>
                </a:solidFill>
              </a:rPr>
              <a:t>].</a:t>
            </a:r>
            <a:endParaRPr lang="en-US" altLang="zh-CN" sz="1800" dirty="0"/>
          </a:p>
          <a:p>
            <a:r>
              <a:rPr lang="en-US" sz="2400" dirty="0"/>
              <a:t>Flags</a:t>
            </a:r>
          </a:p>
          <a:p>
            <a:pPr lvl="1"/>
            <a:r>
              <a:rPr lang="en-US" sz="1800" dirty="0" smtClean="0"/>
              <a:t>L: Local/Global bit: set when the path ID has the local significance.</a:t>
            </a:r>
          </a:p>
          <a:p>
            <a:pPr lvl="1"/>
            <a:r>
              <a:rPr lang="en-US" sz="1800" dirty="0" smtClean="0"/>
              <a:t>C</a:t>
            </a:r>
            <a:r>
              <a:rPr lang="en-US" sz="1800" dirty="0"/>
              <a:t>: PCC/</a:t>
            </a:r>
            <a:r>
              <a:rPr lang="en-US" altLang="zh-CN" sz="1800" dirty="0"/>
              <a:t>PCE bit: </a:t>
            </a:r>
            <a:r>
              <a:rPr lang="en-US" altLang="zh-CN" sz="1800" dirty="0" smtClean="0"/>
              <a:t>set when the Path ID is allocated by the PCC.</a:t>
            </a:r>
            <a:endParaRPr lang="en-US" sz="1800" dirty="0" smtClean="0"/>
          </a:p>
          <a:p>
            <a:pPr lvl="1"/>
            <a:r>
              <a:rPr lang="en-US" sz="1800" dirty="0" smtClean="0"/>
              <a:t>E: Egress/</a:t>
            </a:r>
            <a:r>
              <a:rPr lang="en-US" altLang="zh-CN" sz="1800" dirty="0" smtClean="0"/>
              <a:t>Ingress</a:t>
            </a:r>
            <a:r>
              <a:rPr lang="en-US" sz="1800" dirty="0" smtClean="0"/>
              <a:t> </a:t>
            </a:r>
            <a:r>
              <a:rPr lang="en-US" altLang="zh-CN" sz="1800" dirty="0" smtClean="0"/>
              <a:t>bit: set when the Path ID is allocated from the Egress PCC’s ID space.</a:t>
            </a:r>
          </a:p>
          <a:p>
            <a:r>
              <a:rPr lang="en-US" sz="2400" dirty="0" smtClean="0"/>
              <a:t>P</a:t>
            </a:r>
            <a:r>
              <a:rPr lang="en-US" altLang="zh-CN" sz="2400" dirty="0" smtClean="0"/>
              <a:t>ath </a:t>
            </a:r>
            <a:r>
              <a:rPr lang="en-US" altLang="zh-CN" sz="2400" dirty="0"/>
              <a:t>ID: 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32bit value of </a:t>
            </a:r>
            <a:r>
              <a:rPr lang="en-US" sz="1800" dirty="0" smtClean="0"/>
              <a:t>path ID. 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path ID type is indicated by the ID Type field.</a:t>
            </a:r>
          </a:p>
          <a:p>
            <a:endParaRPr lang="en-US" altLang="zh-CN" sz="2400" dirty="0" smtClean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482" y="4714875"/>
            <a:ext cx="6391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Inform the Egress PCC: Path FEC Object &amp; CCI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79" y="10331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</a:t>
            </a:r>
            <a:r>
              <a:rPr lang="en-US" sz="2000" dirty="0"/>
              <a:t>document extends the procedures of [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I-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D.zhao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pce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pcep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-extension-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pce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-controller-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sr</a:t>
            </a:r>
            <a:r>
              <a:rPr lang="en-US" sz="2000" dirty="0"/>
              <a:t>] by defining a new </a:t>
            </a:r>
            <a:r>
              <a:rPr lang="en-US" sz="2000" dirty="0" smtClean="0"/>
              <a:t>Path FEC </a:t>
            </a:r>
            <a:r>
              <a:rPr lang="en-US" sz="2000" dirty="0"/>
              <a:t>object </a:t>
            </a:r>
            <a:r>
              <a:rPr lang="en-US" sz="2000" dirty="0" smtClean="0"/>
              <a:t>to </a:t>
            </a:r>
            <a:r>
              <a:rPr lang="en-US" sz="2000" dirty="0"/>
              <a:t>inform the Path Identification information to the Egress PCC. </a:t>
            </a:r>
            <a:endParaRPr lang="en-US" sz="2000" dirty="0" smtClean="0"/>
          </a:p>
          <a:p>
            <a:endParaRPr lang="en-US" sz="1800" dirty="0" smtClean="0"/>
          </a:p>
          <a:p>
            <a:r>
              <a:rPr lang="en-US" sz="2000" dirty="0"/>
              <a:t>One or more following TLV(s) are allowed in the </a:t>
            </a:r>
            <a:r>
              <a:rPr lang="en-US" sz="2000" dirty="0" smtClean="0"/>
              <a:t>Path </a:t>
            </a:r>
            <a:r>
              <a:rPr lang="en-US" sz="2000" dirty="0"/>
              <a:t>FEC </a:t>
            </a:r>
            <a:r>
              <a:rPr lang="en-US" sz="2000" dirty="0" smtClean="0"/>
              <a:t>object:</a:t>
            </a:r>
          </a:p>
          <a:p>
            <a:pPr lvl="1"/>
            <a:r>
              <a:rPr lang="en-US" sz="1800" dirty="0" smtClean="0"/>
              <a:t>SYMBOLIC-PATH-NAME </a:t>
            </a:r>
            <a:r>
              <a:rPr lang="en-US" sz="1800" dirty="0"/>
              <a:t>TLV: </a:t>
            </a:r>
            <a:r>
              <a:rPr lang="en-US" sz="1800" dirty="0" smtClean="0"/>
              <a:t>a human readable </a:t>
            </a:r>
            <a:r>
              <a:rPr lang="en-US" sz="1800" dirty="0"/>
              <a:t>string that identifies an LSP in the </a:t>
            </a:r>
            <a:r>
              <a:rPr lang="en-US" sz="1800" dirty="0" smtClean="0"/>
              <a:t>network </a:t>
            </a:r>
            <a:r>
              <a:rPr lang="en-US" sz="1800" dirty="0"/>
              <a:t>[</a:t>
            </a:r>
            <a:r>
              <a:rPr lang="en-US" sz="1800" dirty="0">
                <a:hlinkClick r:id="rId4" tooltip="&quot;Path Computation Element Communication Protocol (PCEP) Extensions for Stateful PCE&quot;"/>
              </a:rPr>
              <a:t>RFC8231</a:t>
            </a:r>
            <a:r>
              <a:rPr lang="en-US" sz="1800" dirty="0"/>
              <a:t>]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LSP-IDENTIFIERS </a:t>
            </a:r>
            <a:r>
              <a:rPr lang="en-US" sz="1800" dirty="0"/>
              <a:t>TLVs: </a:t>
            </a:r>
            <a:r>
              <a:rPr lang="en-US" sz="1800" dirty="0" smtClean="0"/>
              <a:t> optional </a:t>
            </a:r>
            <a:r>
              <a:rPr lang="en-US" sz="1800" dirty="0"/>
              <a:t>for SR, but could be used to encode the source, destination and other identification information for the </a:t>
            </a:r>
            <a:r>
              <a:rPr lang="en-US" sz="1800" dirty="0" smtClean="0"/>
              <a:t>path </a:t>
            </a:r>
            <a:r>
              <a:rPr lang="en-US" sz="1800" dirty="0"/>
              <a:t>[</a:t>
            </a:r>
            <a:r>
              <a:rPr lang="en-US" sz="1800" dirty="0">
                <a:hlinkClick r:id="rId4" tooltip="&quot;Path Computation Element Communication Protocol (PCEP) Extensions for Stateful PCE&quot;"/>
              </a:rPr>
              <a:t>RFC8231</a:t>
            </a:r>
            <a:r>
              <a:rPr lang="en-US" sz="1800" dirty="0"/>
              <a:t>]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SPEAKER-ENTITY-ID </a:t>
            </a:r>
            <a:r>
              <a:rPr lang="en-US" sz="1800" dirty="0"/>
              <a:t>TLV: </a:t>
            </a:r>
            <a:r>
              <a:rPr lang="en-US" sz="1800" dirty="0" smtClean="0"/>
              <a:t> a </a:t>
            </a:r>
            <a:r>
              <a:rPr lang="en-US" sz="1800" dirty="0"/>
              <a:t>unique identifier for the PCEP speaker, </a:t>
            </a:r>
            <a:r>
              <a:rPr lang="en-US" sz="1800" dirty="0" smtClean="0"/>
              <a:t>used </a:t>
            </a:r>
            <a:r>
              <a:rPr lang="en-US" sz="1800" dirty="0"/>
              <a:t>to identify the Ingress </a:t>
            </a:r>
            <a:r>
              <a:rPr lang="en-US" sz="1800" dirty="0" smtClean="0"/>
              <a:t>PCC </a:t>
            </a:r>
            <a:r>
              <a:rPr lang="en-US" sz="1800" dirty="0"/>
              <a:t>[</a:t>
            </a:r>
            <a:r>
              <a:rPr lang="en-US" sz="1800" dirty="0">
                <a:hlinkClick r:id="rId5" tooltip="&quot;Optimizations of Label Switched Path State Synchronization Procedures for a Stateful PCE&quot;"/>
              </a:rPr>
              <a:t>RFC8232</a:t>
            </a:r>
            <a:r>
              <a:rPr lang="en-US" sz="1800" dirty="0" smtClean="0"/>
              <a:t>]. Can be used for two labels solution defined in [</a:t>
            </a:r>
            <a:r>
              <a:rPr lang="en-US" sz="1800" dirty="0" smtClean="0">
                <a:hlinkClick r:id="rId6" tooltip="&quot;Path Segment in MPLS Based Sement Routing Network&quot;"/>
              </a:rPr>
              <a:t>I-</a:t>
            </a:r>
            <a:r>
              <a:rPr lang="en-US" sz="1800" dirty="0" err="1" smtClean="0">
                <a:hlinkClick r:id="rId6" tooltip="&quot;Path Segment in MPLS Based Sement Routing Network&quot;"/>
              </a:rPr>
              <a:t>D.cheng</a:t>
            </a:r>
            <a:r>
              <a:rPr lang="en-US" sz="1800" dirty="0" smtClean="0">
                <a:hlinkClick r:id="rId6" tooltip="&quot;Path Segment in MPLS Based Sement Routing Network&quot;"/>
              </a:rPr>
              <a:t>-spring-</a:t>
            </a:r>
            <a:r>
              <a:rPr lang="en-US" sz="1800" dirty="0" err="1" smtClean="0">
                <a:hlinkClick r:id="rId6" tooltip="&quot;Path Segment in MPLS Based Sement Routing Network&quot;"/>
              </a:rPr>
              <a:t>mpls</a:t>
            </a:r>
            <a:r>
              <a:rPr lang="en-US" sz="1800" dirty="0" smtClean="0">
                <a:hlinkClick r:id="rId6" tooltip="&quot;Path Segment in MPLS Based Sement Routing Network&quot;"/>
              </a:rPr>
              <a:t>-path-segment</a:t>
            </a:r>
            <a:r>
              <a:rPr lang="en-US" sz="1800" dirty="0" smtClean="0"/>
              <a:t>].</a:t>
            </a:r>
          </a:p>
          <a:p>
            <a:pPr lvl="1"/>
            <a:endParaRPr lang="en-US" sz="1800" dirty="0" smtClean="0"/>
          </a:p>
          <a:p>
            <a:r>
              <a:rPr lang="en-US" altLang="en-US" sz="2000" dirty="0"/>
              <a:t>The Path ID information is encoded directly in the </a:t>
            </a:r>
            <a:r>
              <a:rPr lang="en-US" sz="2000" dirty="0"/>
              <a:t>Central Control Instructions(</a:t>
            </a:r>
            <a:r>
              <a:rPr lang="en-US" altLang="en-US" sz="2000" dirty="0"/>
              <a:t>CCI) SR object. The Path ID TLV </a:t>
            </a:r>
            <a:r>
              <a:rPr lang="en-US" altLang="en-US" sz="2000" dirty="0" smtClean="0"/>
              <a:t>MAY </a:t>
            </a:r>
            <a:r>
              <a:rPr lang="en-US" altLang="en-US" sz="2000" dirty="0"/>
              <a:t>also be included in the CCI SR object.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7966" y="4752975"/>
            <a:ext cx="6372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Message Example: </a:t>
            </a:r>
            <a:r>
              <a:rPr lang="en-US" sz="4000" dirty="0" err="1" smtClean="0">
                <a:solidFill>
                  <a:srgbClr val="C00000"/>
                </a:solidFill>
              </a:rPr>
              <a:t>PCInitiate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63" y="1468105"/>
            <a:ext cx="5977308" cy="41917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232" y="5080375"/>
            <a:ext cx="3456384" cy="1158996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 bwMode="auto">
          <a:xfrm flipV="1">
            <a:off x="4753888" y="3563989"/>
            <a:ext cx="2592288" cy="75603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4753888" y="4340984"/>
            <a:ext cx="2592288" cy="9940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 flipV="1">
            <a:off x="8028492" y="4440389"/>
            <a:ext cx="1148609" cy="7083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 flipH="1" flipV="1">
            <a:off x="9646058" y="4440389"/>
            <a:ext cx="1543685" cy="7083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837" y="3392368"/>
            <a:ext cx="4200208" cy="11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Example: PCE allocated Path ID on its own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92" y="1685607"/>
            <a:ext cx="67341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408" y="27127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draft-li-pce-sr-bidir-path-00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draft-li-pce-sr-bidir-path-00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080" y="1195704"/>
            <a:ext cx="10515600" cy="52660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</a:t>
            </a:r>
            <a:r>
              <a:rPr lang="en-US" sz="2000" dirty="0"/>
              <a:t>associating two SR paths, this document defines a new association group called 'Double-sided Bidirectional SR Path Association Group' </a:t>
            </a:r>
            <a:endParaRPr lang="en-US" sz="20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 smtClean="0"/>
              <a:t>SR paths </a:t>
            </a:r>
            <a:r>
              <a:rPr lang="en-US" sz="1800" dirty="0" smtClean="0"/>
              <a:t>belonging to this association is conveyed via PCEP messages to the PCEP peer.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/>
              <a:t>A member of the Double-sided Bi-directional SR Path Association Group can take the role of a forward or reverse SR </a:t>
            </a:r>
            <a:r>
              <a:rPr lang="en-US" sz="1800" dirty="0" smtClean="0"/>
              <a:t>path.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dirty="0" smtClean="0"/>
              <a:t>TLVs, handling rules, error conditions </a:t>
            </a:r>
            <a:r>
              <a:rPr lang="en-US" sz="1800" dirty="0"/>
              <a:t>are </a:t>
            </a:r>
            <a:r>
              <a:rPr lang="en-US" sz="1800" dirty="0" smtClean="0"/>
              <a:t>same </a:t>
            </a:r>
            <a:r>
              <a:rPr lang="en-US" sz="1800" dirty="0"/>
              <a:t>as [</a:t>
            </a:r>
            <a:r>
              <a:rPr lang="en-US" sz="1800" dirty="0">
                <a:hlinkClick r:id="rId3" tooltip="&quot;PCEP Extensions for Associated Bidirectional Label Switched Paths (LSPs)&quot;"/>
              </a:rPr>
              <a:t>I-</a:t>
            </a:r>
            <a:r>
              <a:rPr lang="en-US" sz="1800" dirty="0" err="1">
                <a:hlinkClick r:id="rId3" tooltip="&quot;PCEP Extensions for Associated Bidirectional Label Switched Paths (LSPs)&quot;"/>
              </a:rPr>
              <a:t>D.ietf</a:t>
            </a:r>
            <a:r>
              <a:rPr lang="en-US" sz="1800" dirty="0">
                <a:hlinkClick r:id="rId3" tooltip="&quot;PCEP Extensions for Associated Bidirectional Label Switched Paths (LSPs)&quot;"/>
              </a:rPr>
              <a:t>-</a:t>
            </a:r>
            <a:r>
              <a:rPr lang="en-US" sz="1800" dirty="0" err="1">
                <a:hlinkClick r:id="rId3" tooltip="&quot;PCEP Extensions for Associated Bidirectional Label Switched Paths (LSPs)&quot;"/>
              </a:rPr>
              <a:t>pce</a:t>
            </a:r>
            <a:r>
              <a:rPr lang="en-US" sz="1800" dirty="0">
                <a:hlinkClick r:id="rId3" tooltip="&quot;PCEP Extensions for Associated Bidirectional Label Switched Paths (LSPs)&quot;"/>
              </a:rPr>
              <a:t>-association-</a:t>
            </a:r>
            <a:r>
              <a:rPr lang="en-US" sz="1800" dirty="0" err="1">
                <a:hlinkClick r:id="rId3" tooltip="&quot;PCEP Extensions for Associated Bidirectional Label Switched Paths (LSPs)&quot;"/>
              </a:rPr>
              <a:t>bidir</a:t>
            </a:r>
            <a:r>
              <a:rPr lang="en-US" sz="1800" dirty="0" smtClean="0"/>
              <a:t>].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B-flag in RP and SRP object MUST be set.</a:t>
            </a:r>
          </a:p>
          <a:p>
            <a:endParaRPr lang="en-US" sz="2000" dirty="0" smtClean="0"/>
          </a:p>
          <a:p>
            <a:r>
              <a:rPr lang="en-US" sz="2000" dirty="0"/>
              <a:t>The PATH-ID TLV [</a:t>
            </a:r>
            <a:r>
              <a:rPr lang="en-US" sz="2000" dirty="0">
                <a:hlinkClick r:id="rId4" tooltip="&quot;Path Computation Element Communication Protocol (PCEP) Extension for Path Identification in Segment Routing (SR)&quot;"/>
              </a:rPr>
              <a:t>I-D.li-</a:t>
            </a:r>
            <a:r>
              <a:rPr lang="en-US" sz="2000" dirty="0" err="1">
                <a:hlinkClick r:id="rId4" tooltip="&quot;Path Computation Element Communication Protocol (PCEP) Extension for Path Identification in Segment Routing (SR)&quot;"/>
              </a:rPr>
              <a:t>pce</a:t>
            </a:r>
            <a:r>
              <a:rPr lang="en-US" sz="2000" dirty="0">
                <a:hlinkClick r:id="rId4" tooltip="&quot;Path Computation Element Communication Protocol (PCEP) Extension for Path Identification in Segment Routing (SR)&quot;"/>
              </a:rPr>
              <a:t>-</a:t>
            </a:r>
            <a:r>
              <a:rPr lang="en-US" sz="2000" dirty="0" err="1">
                <a:hlinkClick r:id="rId4" tooltip="&quot;Path Computation Element Communication Protocol (PCEP) Extension for Path Identification in Segment Routing (SR)&quot;"/>
              </a:rPr>
              <a:t>sr</a:t>
            </a:r>
            <a:r>
              <a:rPr lang="en-US" sz="2000" dirty="0">
                <a:hlinkClick r:id="rId4" tooltip="&quot;Path Computation Element Communication Protocol (PCEP) Extension for Path Identification in Segment Routing (SR)&quot;"/>
              </a:rPr>
              <a:t>-path-segment</a:t>
            </a:r>
            <a:r>
              <a:rPr lang="en-US" sz="2000" dirty="0"/>
              <a:t>] MUST also be included in the LSP object for these SR paths.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1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846" y="38038"/>
            <a:ext cx="10977673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Example: PCE-Initiated </a:t>
            </a:r>
            <a:r>
              <a:rPr lang="en-US" sz="4000" dirty="0" err="1" smtClean="0">
                <a:solidFill>
                  <a:srgbClr val="C00000"/>
                </a:solidFill>
              </a:rPr>
              <a:t>Bidir</a:t>
            </a:r>
            <a:r>
              <a:rPr lang="en-US" sz="4000" dirty="0" smtClean="0">
                <a:solidFill>
                  <a:srgbClr val="C00000"/>
                </a:solidFill>
              </a:rPr>
              <a:t> Path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875" y="1439782"/>
            <a:ext cx="6253450" cy="56214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 err="1"/>
              <a:t>s</a:t>
            </a:r>
            <a:r>
              <a:rPr lang="en-US" sz="2000" dirty="0" err="1" smtClean="0"/>
              <a:t>tateful</a:t>
            </a:r>
            <a:r>
              <a:rPr lang="en-US" sz="2000" dirty="0" smtClean="0"/>
              <a:t> PCE:</a:t>
            </a:r>
          </a:p>
          <a:p>
            <a:pPr lvl="1"/>
            <a:r>
              <a:rPr lang="en-US" sz="1800" dirty="0" smtClean="0"/>
              <a:t>Create/update </a:t>
            </a:r>
            <a:r>
              <a:rPr lang="en-US" sz="1800" dirty="0"/>
              <a:t>the </a:t>
            </a:r>
            <a:r>
              <a:rPr lang="en-US" sz="1800" dirty="0" smtClean="0"/>
              <a:t>forward/reverse </a:t>
            </a:r>
            <a:r>
              <a:rPr lang="en-US" sz="1800" dirty="0"/>
              <a:t>SR path </a:t>
            </a:r>
            <a:r>
              <a:rPr lang="en-US" sz="1800" dirty="0" smtClean="0"/>
              <a:t>independently</a:t>
            </a:r>
            <a:endParaRPr lang="en-US" sz="1800" dirty="0"/>
          </a:p>
          <a:p>
            <a:pPr lvl="1"/>
            <a:r>
              <a:rPr lang="en-US" sz="1800" dirty="0" smtClean="0"/>
              <a:t>Establish/remove </a:t>
            </a:r>
            <a:r>
              <a:rPr lang="en-US" sz="1800" dirty="0"/>
              <a:t>the association relationship on a per SR path basis. </a:t>
            </a:r>
          </a:p>
          <a:p>
            <a:pPr lvl="1"/>
            <a:r>
              <a:rPr lang="en-US" sz="1800" dirty="0" smtClean="0"/>
              <a:t>Create/update </a:t>
            </a:r>
            <a:r>
              <a:rPr lang="en-US" sz="1800" dirty="0"/>
              <a:t>the SR path and the association on a PCC via </a:t>
            </a:r>
            <a:r>
              <a:rPr lang="en-US" sz="1800" dirty="0" err="1" smtClean="0"/>
              <a:t>PCInitiate</a:t>
            </a:r>
            <a:r>
              <a:rPr lang="en-US" sz="1800" dirty="0" smtClean="0"/>
              <a:t>/</a:t>
            </a:r>
            <a:r>
              <a:rPr lang="en-US" sz="1800" dirty="0" err="1" smtClean="0"/>
              <a:t>PCUpd</a:t>
            </a:r>
            <a:r>
              <a:rPr lang="en-US" sz="1800" dirty="0" smtClean="0"/>
              <a:t> </a:t>
            </a:r>
            <a:r>
              <a:rPr lang="en-US" sz="1800" dirty="0"/>
              <a:t>messages, </a:t>
            </a:r>
            <a:r>
              <a:rPr lang="en-US" sz="1800" dirty="0" smtClean="0"/>
              <a:t>respectively.</a:t>
            </a:r>
          </a:p>
          <a:p>
            <a:pPr lvl="1"/>
            <a:endParaRPr lang="en-US" sz="1800" dirty="0"/>
          </a:p>
          <a:p>
            <a:r>
              <a:rPr lang="en-US" sz="2000" dirty="0"/>
              <a:t>The Path-ID TLV MUST be included for each SR path in the LSP </a:t>
            </a:r>
            <a:r>
              <a:rPr lang="en-US" sz="2000" dirty="0" smtClean="0"/>
              <a:t>object.</a:t>
            </a:r>
          </a:p>
          <a:p>
            <a:r>
              <a:rPr lang="en-US" sz="2000" dirty="0"/>
              <a:t>The opposite direction SR </a:t>
            </a:r>
            <a:r>
              <a:rPr lang="en-US" sz="2000" dirty="0" smtClean="0"/>
              <a:t>SHOULD </a:t>
            </a:r>
            <a:r>
              <a:rPr lang="en-US" sz="2000" dirty="0"/>
              <a:t>be informed via </a:t>
            </a:r>
            <a:r>
              <a:rPr lang="en-US" sz="2000" dirty="0" err="1"/>
              <a:t>PCInitiate</a:t>
            </a:r>
            <a:r>
              <a:rPr lang="en-US" sz="2000" dirty="0"/>
              <a:t> message with the matching association group.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Similarly PCC initiated SR Paths are delegated to the PCE which would update with the other direction SR path and the association group information!  </a:t>
            </a:r>
            <a:endParaRPr 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352" r="2516"/>
          <a:stretch/>
        </p:blipFill>
        <p:spPr>
          <a:xfrm>
            <a:off x="6788325" y="1897020"/>
            <a:ext cx="5299637" cy="31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5373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Thank you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3364468"/>
            <a:ext cx="9652000" cy="9967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================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47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Motivation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637" y="1096224"/>
            <a:ext cx="10515600" cy="5396015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cases like end-2-end 1+1 path protection, bidirectional </a:t>
            </a:r>
            <a:r>
              <a:rPr lang="en-US" sz="2400" dirty="0" smtClean="0"/>
              <a:t>path </a:t>
            </a:r>
            <a:r>
              <a:rPr lang="en-US" sz="2400" dirty="0" smtClean="0"/>
              <a:t>correlation or performance </a:t>
            </a:r>
            <a:r>
              <a:rPr lang="en-US" sz="2400" dirty="0" smtClean="0"/>
              <a:t>measurement (</a:t>
            </a:r>
            <a:r>
              <a:rPr lang="en-US" sz="2400" dirty="0" smtClean="0"/>
              <a:t>PM) require the ability to implement </a:t>
            </a:r>
            <a:r>
              <a:rPr lang="en-US" sz="2400" dirty="0" smtClean="0"/>
              <a:t>“path identification” </a:t>
            </a:r>
            <a:r>
              <a:rPr lang="en-US" sz="2400" dirty="0" smtClean="0"/>
              <a:t>in SR networks: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[draft-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cheng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-spring-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mpls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-path-segment]</a:t>
            </a:r>
            <a:r>
              <a:rPr lang="en-US" sz="2000" dirty="0" smtClean="0"/>
              <a:t> </a:t>
            </a:r>
            <a:r>
              <a:rPr lang="en-US" sz="2000" dirty="0" smtClean="0"/>
              <a:t>introduces a new segment to uniquely identify an SR path in a specific context that is referred to as Path Segment.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[draft-li-spring-passive-pm-for-srv6-np] </a:t>
            </a:r>
            <a:r>
              <a:rPr lang="en-US" sz="2000" dirty="0"/>
              <a:t>defines </a:t>
            </a:r>
            <a:r>
              <a:rPr lang="en-US" sz="2000" dirty="0" smtClean="0"/>
              <a:t>a Path ID to identify an SRv6 path.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For configuring or allocating </a:t>
            </a:r>
            <a:r>
              <a:rPr lang="en-US" sz="2400" dirty="0" smtClean="0"/>
              <a:t>“path ID” </a:t>
            </a:r>
            <a:r>
              <a:rPr lang="en-US" sz="2400" dirty="0"/>
              <a:t>to an SR path, extensions in PCEP are needed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Path ID allocation</a:t>
            </a:r>
            <a:r>
              <a:rPr lang="en-US" sz="2000" dirty="0"/>
              <a:t> </a:t>
            </a:r>
            <a:r>
              <a:rPr lang="en-US" sz="2000" dirty="0" smtClean="0"/>
              <a:t>and conveying it within PCEP</a:t>
            </a:r>
            <a:endParaRPr lang="en-US" sz="2000" dirty="0" smtClean="0"/>
          </a:p>
          <a:p>
            <a:pPr lvl="1"/>
            <a:r>
              <a:rPr lang="en-US" sz="2000" dirty="0"/>
              <a:t>PCE controlled ID </a:t>
            </a:r>
            <a:r>
              <a:rPr lang="en-US" sz="2000" dirty="0" smtClean="0"/>
              <a:t>Space, where PCC informs the PCE the ID space range from which it should make allocations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Bidirectional path correlation is required in some scenarios such as mobile backhaul transport </a:t>
            </a:r>
            <a:r>
              <a:rPr lang="en-US" sz="2400" dirty="0" smtClean="0"/>
              <a:t>network for segment routing.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000" dirty="0"/>
              <a:t>Bidirectional path correlation based on path Segment</a:t>
            </a:r>
            <a:r>
              <a:rPr lang="en-US" sz="2000" dirty="0" smtClean="0"/>
              <a:t>/ path ID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3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612" y="131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539" y="13684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draft-li-pce-controlled-id-space-00</a:t>
            </a:r>
          </a:p>
          <a:p>
            <a:pPr lvl="1"/>
            <a:r>
              <a:rPr lang="en-US" sz="2000" dirty="0" smtClean="0"/>
              <a:t>specifies a mechanism for a PCC to inform the PCE of the identifier space under its control via PCEP.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draft-li-pce-sr-path-segment-00</a:t>
            </a:r>
          </a:p>
          <a:p>
            <a:pPr lvl="1"/>
            <a:r>
              <a:rPr lang="en-US" sz="2000" dirty="0" smtClean="0"/>
              <a:t>specifies extensions to the PCEP to support path identifier </a:t>
            </a:r>
            <a:r>
              <a:rPr lang="en-US" sz="2000" dirty="0" smtClean="0"/>
              <a:t>allocation between </a:t>
            </a:r>
            <a:r>
              <a:rPr lang="en-US" sz="2000" dirty="0" smtClean="0"/>
              <a:t>PCEP speakers.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draft-li-pce-sr-bidir-path-00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defines PCEP extensions for grouping two reverse unidirectional SR Paths into an Associated Bidirectional SR path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74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draft-li-pce-controlled-id-space-00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902" y="1148281"/>
            <a:ext cx="10621658" cy="4351338"/>
          </a:xfrm>
        </p:spPr>
        <p:txBody>
          <a:bodyPr>
            <a:normAutofit/>
          </a:bodyPr>
          <a:lstStyle/>
          <a:p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[I-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D.zhao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pcep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-extension-for-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-controller</a:t>
            </a:r>
            <a:r>
              <a:rPr lang="en-US" altLang="en-US" sz="2000" dirty="0" smtClean="0">
                <a:solidFill>
                  <a:srgbClr val="000000"/>
                </a:solidFill>
              </a:rPr>
              <a:t>]</a:t>
            </a:r>
            <a:r>
              <a:rPr lang="en-US" altLang="en-US" sz="2000" dirty="0" smtClean="0"/>
              <a:t>  </a:t>
            </a:r>
            <a:r>
              <a:rPr lang="en-US" altLang="en-US" sz="2000" dirty="0">
                <a:solidFill>
                  <a:srgbClr val="000000"/>
                </a:solidFill>
              </a:rPr>
              <a:t>specifies the procedures and PCEP protocol extensions for using the PCE as </a:t>
            </a:r>
            <a:r>
              <a:rPr lang="en-US" altLang="en-US" sz="2000" dirty="0" smtClean="0">
                <a:solidFill>
                  <a:srgbClr val="000000"/>
                </a:solidFill>
              </a:rPr>
              <a:t>a central </a:t>
            </a:r>
            <a:r>
              <a:rPr lang="en-US" altLang="en-US" sz="2000" dirty="0" smtClean="0">
                <a:solidFill>
                  <a:srgbClr val="000000"/>
                </a:solidFill>
              </a:rPr>
              <a:t>controller, where label forwarding entries </a:t>
            </a:r>
            <a:r>
              <a:rPr lang="en-US" altLang="en-US" sz="2000" dirty="0" smtClean="0">
                <a:solidFill>
                  <a:srgbClr val="000000"/>
                </a:solidFill>
              </a:rPr>
              <a:t>(Central Controller’s Instructions (CCI)) are </a:t>
            </a:r>
            <a:r>
              <a:rPr lang="en-US" altLang="en-US" sz="2000" dirty="0" smtClean="0">
                <a:solidFill>
                  <a:srgbClr val="000000"/>
                </a:solidFill>
              </a:rPr>
              <a:t>downloaded through extending PCEP.</a:t>
            </a:r>
            <a:r>
              <a:rPr lang="en-US" altLang="en-US" sz="2000" dirty="0" smtClean="0"/>
              <a:t> 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[I-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D.zhao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pcep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-extension-for-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-controller-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sr</a:t>
            </a:r>
            <a:r>
              <a:rPr lang="en-US" altLang="en-US" sz="2000" dirty="0" smtClean="0">
                <a:solidFill>
                  <a:srgbClr val="000000"/>
                </a:solidFill>
              </a:rPr>
              <a:t>] </a:t>
            </a:r>
            <a:r>
              <a:rPr lang="en-US" altLang="en-US" sz="2000" dirty="0" smtClean="0"/>
              <a:t>specifies the procedures and PCEP protocol extensions for using the PCE as the central controller in SR networks.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However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these documents assume </a:t>
            </a:r>
            <a:r>
              <a:rPr lang="en-US" altLang="en-US" sz="2000" dirty="0"/>
              <a:t>that label range to be used by a PCE is known and set on both PCEP peers</a:t>
            </a:r>
            <a:r>
              <a:rPr lang="en-US" altLang="en-US" sz="2000" dirty="0" smtClean="0"/>
              <a:t>.</a:t>
            </a:r>
          </a:p>
          <a:p>
            <a:endParaRPr lang="en-US" altLang="en-US" sz="2000" dirty="0" smtClean="0"/>
          </a:p>
          <a:p>
            <a:r>
              <a:rPr lang="en-US" altLang="en-US" sz="2000" dirty="0">
                <a:solidFill>
                  <a:srgbClr val="000000"/>
                </a:solidFill>
              </a:rPr>
              <a:t>This document specify the extension to support advertisement of the various ID </a:t>
            </a:r>
            <a:r>
              <a:rPr lang="en-US" altLang="en-US" sz="2000" dirty="0" smtClean="0">
                <a:solidFill>
                  <a:srgbClr val="000000"/>
                </a:solidFill>
              </a:rPr>
              <a:t>space (Label/ Path ID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etc</a:t>
            </a:r>
            <a:r>
              <a:rPr lang="en-US" altLang="en-US" sz="2000" dirty="0" smtClean="0">
                <a:solidFill>
                  <a:srgbClr val="000000"/>
                </a:solidFill>
              </a:rPr>
              <a:t>) </a:t>
            </a:r>
            <a:r>
              <a:rPr lang="en-US" altLang="en-US" sz="2000" dirty="0">
                <a:solidFill>
                  <a:srgbClr val="000000"/>
                </a:solidFill>
              </a:rPr>
              <a:t>to the PCE to control.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43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draft-li-pce-controlled-id-space-00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92967" y="1423987"/>
            <a:ext cx="6616493" cy="4957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For </a:t>
            </a:r>
            <a:r>
              <a:rPr lang="en-US" altLang="en-US" sz="2000" dirty="0" smtClean="0">
                <a:solidFill>
                  <a:srgbClr val="000000"/>
                </a:solidFill>
              </a:rPr>
              <a:t>informing the PCE controlled ID </a:t>
            </a:r>
            <a:r>
              <a:rPr lang="en-US" altLang="en-US" sz="2000" dirty="0">
                <a:solidFill>
                  <a:srgbClr val="000000"/>
                </a:solidFill>
              </a:rPr>
              <a:t>space, </a:t>
            </a:r>
            <a:r>
              <a:rPr lang="en-US" altLang="en-US" sz="2000" dirty="0" smtClean="0">
                <a:solidFill>
                  <a:srgbClr val="000000"/>
                </a:solidFill>
              </a:rPr>
              <a:t>related ID Space TLV MUST </a:t>
            </a:r>
            <a:r>
              <a:rPr lang="en-US" altLang="en-US" sz="2000" dirty="0">
                <a:solidFill>
                  <a:srgbClr val="000000"/>
                </a:solidFill>
              </a:rPr>
              <a:t>be included in </a:t>
            </a:r>
            <a:r>
              <a:rPr lang="en-US" altLang="en-US" sz="2000" dirty="0" smtClean="0">
                <a:solidFill>
                  <a:srgbClr val="000000"/>
                </a:solidFill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</a:rPr>
              <a:t>Open message.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Each </a:t>
            </a:r>
            <a:r>
              <a:rPr lang="en-US" altLang="en-US" sz="2000" dirty="0">
                <a:solidFill>
                  <a:srgbClr val="000000"/>
                </a:solidFill>
              </a:rPr>
              <a:t>TLV (corresponding to each ID type) SHOULD be included only once in a Open Message.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The following ID-CONTROL-SPACE TLVs are defined in this document </a:t>
            </a:r>
            <a:r>
              <a:rPr lang="en-US" altLang="en-US" sz="2000" dirty="0" smtClean="0">
                <a:solidFill>
                  <a:srgbClr val="000000"/>
                </a:solidFill>
              </a:rPr>
              <a:t>–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/>
              <a:t>LABEL-CONTROL-SPACE - for MPLS </a:t>
            </a:r>
            <a:r>
              <a:rPr lang="en-US" sz="1800" dirty="0" smtClean="0"/>
              <a:t>Labels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/>
              <a:t>SRv6-PATH-ID-CONTROL-SPACE </a:t>
            </a:r>
            <a:r>
              <a:rPr lang="en-US" sz="1800" dirty="0"/>
              <a:t>- for SRv6 Path </a:t>
            </a:r>
            <a:r>
              <a:rPr lang="en-US" sz="1800" dirty="0" smtClean="0"/>
              <a:t>ID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The PCE can then allocate ID from within the controlled ID space. 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60" y="1325563"/>
            <a:ext cx="48006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LABEL-CONTROL-SPACE TLV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8330" y="1477169"/>
            <a:ext cx="562070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Flags: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A: All space </a:t>
            </a:r>
            <a:r>
              <a:rPr lang="en-US" altLang="en-US" sz="1800" dirty="0">
                <a:solidFill>
                  <a:srgbClr val="000000"/>
                </a:solidFill>
              </a:rPr>
              <a:t>flag, </a:t>
            </a:r>
            <a:r>
              <a:rPr lang="en-US" sz="1800" dirty="0">
                <a:solidFill>
                  <a:srgbClr val="000000"/>
                </a:solidFill>
              </a:rPr>
              <a:t>set when all the label space is delegated to a PCE.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000000"/>
                </a:solidFill>
              </a:rPr>
              <a:t>Start(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) (24 bits): indicates the beginning of the label block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000000"/>
                </a:solidFill>
              </a:rPr>
              <a:t>Range(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) (24 bits): indicates the range of the label block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Labels: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such as binding SID and path SID can be allocated directly from the PCE controlled space .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375" r="1990"/>
          <a:stretch/>
        </p:blipFill>
        <p:spPr>
          <a:xfrm>
            <a:off x="6482079" y="1477169"/>
            <a:ext cx="5567681" cy="3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SRv6-PATH-ID-CONTROL-SPACE TLV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8331" y="1477169"/>
            <a:ext cx="54195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Flags: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A: All space </a:t>
            </a:r>
            <a:r>
              <a:rPr lang="en-US" altLang="en-US" sz="1800" dirty="0">
                <a:solidFill>
                  <a:srgbClr val="000000"/>
                </a:solidFill>
              </a:rPr>
              <a:t>flag, </a:t>
            </a:r>
            <a:r>
              <a:rPr lang="en-US" sz="1800" dirty="0">
                <a:solidFill>
                  <a:srgbClr val="000000"/>
                </a:solidFill>
              </a:rPr>
              <a:t>set when all the </a:t>
            </a:r>
            <a:r>
              <a:rPr lang="en-US" sz="1800" dirty="0" smtClean="0">
                <a:solidFill>
                  <a:srgbClr val="000000"/>
                </a:solidFill>
              </a:rPr>
              <a:t>ID </a:t>
            </a:r>
            <a:r>
              <a:rPr lang="en-US" sz="1800" dirty="0">
                <a:solidFill>
                  <a:srgbClr val="000000"/>
                </a:solidFill>
              </a:rPr>
              <a:t>space is delegated to a PCE.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000000"/>
                </a:solidFill>
              </a:rPr>
              <a:t>Start(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) </a:t>
            </a:r>
            <a:r>
              <a:rPr lang="en-US" sz="1800" dirty="0" smtClean="0">
                <a:solidFill>
                  <a:srgbClr val="000000"/>
                </a:solidFill>
              </a:rPr>
              <a:t>(32 </a:t>
            </a:r>
            <a:r>
              <a:rPr lang="en-US" sz="1800" dirty="0">
                <a:solidFill>
                  <a:srgbClr val="000000"/>
                </a:solidFill>
              </a:rPr>
              <a:t>bits): indicates the beginning of the </a:t>
            </a:r>
            <a:r>
              <a:rPr lang="en-US" sz="1800" dirty="0" smtClean="0">
                <a:solidFill>
                  <a:srgbClr val="000000"/>
                </a:solidFill>
              </a:rPr>
              <a:t>SRv6 Path ID </a:t>
            </a:r>
            <a:r>
              <a:rPr lang="en-US" sz="1800" dirty="0">
                <a:solidFill>
                  <a:srgbClr val="000000"/>
                </a:solidFill>
              </a:rPr>
              <a:t>block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000000"/>
                </a:solidFill>
              </a:rPr>
              <a:t>Range(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) </a:t>
            </a:r>
            <a:r>
              <a:rPr lang="en-US" sz="1800" dirty="0" smtClean="0">
                <a:solidFill>
                  <a:srgbClr val="000000"/>
                </a:solidFill>
              </a:rPr>
              <a:t>(32 </a:t>
            </a:r>
            <a:r>
              <a:rPr lang="en-US" sz="1800" dirty="0">
                <a:solidFill>
                  <a:srgbClr val="000000"/>
                </a:solidFill>
              </a:rPr>
              <a:t>bits): indicates the range of the </a:t>
            </a:r>
            <a:r>
              <a:rPr lang="en-US" sz="1800" dirty="0" smtClean="0">
                <a:solidFill>
                  <a:srgbClr val="000000"/>
                </a:solidFill>
              </a:rPr>
              <a:t>SRv6 Path ID block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Path IDs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can be allocated directly from the PCE controlled space .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014" r="2990"/>
          <a:stretch/>
        </p:blipFill>
        <p:spPr>
          <a:xfrm>
            <a:off x="6289040" y="1477169"/>
            <a:ext cx="5750560" cy="39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48568" y="2743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draft-li-pce-sr-path-segment-00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PCEP Extension for Path Identification in SR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draft-li-pce-sr-path-segment-00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760" y="1073784"/>
            <a:ext cx="10520680" cy="5317287"/>
          </a:xfrm>
        </p:spPr>
        <p:txBody>
          <a:bodyPr>
            <a:normAutofit/>
          </a:bodyPr>
          <a:lstStyle/>
          <a:p>
            <a:r>
              <a:rPr lang="en-US" dirty="0" smtClean="0"/>
              <a:t>specifies </a:t>
            </a:r>
            <a:r>
              <a:rPr lang="en-US" dirty="0"/>
              <a:t>a mechanism to carry the SR path identification information in </a:t>
            </a:r>
            <a:r>
              <a:rPr lang="en-US" dirty="0" smtClean="0"/>
              <a:t>PCEP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path ID can be allocated by Ingress PCC itself and informed to the PCE. The PCE can then inform the egress </a:t>
            </a:r>
            <a:r>
              <a:rPr lang="en-US" sz="2000" dirty="0" smtClean="0"/>
              <a:t>PCC.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PCC can also request PCE to allocate the path ID, in this case, the PCE would allocate and inform the assigned path ID to the ingress/egress PCC using PCEP </a:t>
            </a:r>
            <a:r>
              <a:rPr lang="en-US" sz="2000" dirty="0" smtClean="0"/>
              <a:t>messages.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Also, the PCE </a:t>
            </a:r>
            <a:r>
              <a:rPr lang="en-US" sz="2000" dirty="0"/>
              <a:t>can allocate a path ID on its own accord and inform the ingress/egress PCC </a:t>
            </a:r>
            <a:r>
              <a:rPr lang="en-US" sz="2000" dirty="0" smtClean="0"/>
              <a:t>in case of </a:t>
            </a:r>
            <a:r>
              <a:rPr lang="en-US" sz="2000" dirty="0"/>
              <a:t>PCE-initiated LSPs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(Next Version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The path ID can be allocated by Egress PCC. The PCE should request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Egress PCC to allocate a Path ID and inform the PCE, which may further inform to the ingress PCC.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58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1628</Words>
  <Application>Microsoft Office PowerPoint</Application>
  <PresentationFormat>Widescreen</PresentationFormat>
  <Paragraphs>173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宋体</vt:lpstr>
      <vt:lpstr>Arial</vt:lpstr>
      <vt:lpstr>Calibri</vt:lpstr>
      <vt:lpstr>Calibri Light</vt:lpstr>
      <vt:lpstr>Office 主题</vt:lpstr>
      <vt:lpstr>Path Segment/ID in PCEP draft-li-pce-controlled-id-space-00 draft-li-pce-sr-path-segment-00 draft-li-pce-sr-bidir-path-00</vt:lpstr>
      <vt:lpstr>Motivation</vt:lpstr>
      <vt:lpstr>Drafts</vt:lpstr>
      <vt:lpstr>draft-li-pce-controlled-id-space-00</vt:lpstr>
      <vt:lpstr>draft-li-pce-controlled-id-space-00</vt:lpstr>
      <vt:lpstr>LABEL-CONTROL-SPACE TLV</vt:lpstr>
      <vt:lpstr>SRv6-PATH-ID-CONTROL-SPACE TLV</vt:lpstr>
      <vt:lpstr>draft-li-pce-sr-path-segment-00 PCEP Extension for Path Identification in SR</vt:lpstr>
      <vt:lpstr>draft-li-pce-sr-path-segment-00</vt:lpstr>
      <vt:lpstr>Capabilities Advertisement</vt:lpstr>
      <vt:lpstr>P-flag in LSP Object</vt:lpstr>
      <vt:lpstr>Path ID TLV in LSP Object</vt:lpstr>
      <vt:lpstr>Inform the Egress PCC: Path FEC Object &amp; CCI</vt:lpstr>
      <vt:lpstr>Message Example: PCInitiate</vt:lpstr>
      <vt:lpstr>Example: PCE allocated Path ID on its own</vt:lpstr>
      <vt:lpstr>draft-li-pce-sr-bidir-path-00</vt:lpstr>
      <vt:lpstr>draft-li-pce-sr-bidir-path-00</vt:lpstr>
      <vt:lpstr>Example: PCE-Initiated Bidir Path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Segment in PCEP</dc:title>
  <dc:creator>Chengli (IP Technology Research)</dc:creator>
  <cp:lastModifiedBy>Dhruv Dhody</cp:lastModifiedBy>
  <cp:revision>273</cp:revision>
  <dcterms:created xsi:type="dcterms:W3CDTF">2018-07-09T08:27:28Z</dcterms:created>
  <dcterms:modified xsi:type="dcterms:W3CDTF">2018-07-12T14:07:23Z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(3)43+Hh9JkYSXzC4ICGyiKyUa1mRKvEbZ006E9lyQJztsfjIcC2sSuagp3IMyrCCnWrkibK2ZQ
xQiVASburiDrNnLCe6wGPSd02QuKqqEzxQqoistzTMDA4Eric3adTYePhDwgkHqBAi0cZJrB
unuMPhuFJI8piTzBO43VcYkFZUAfqwb7ZKXQKzjyX1hmxdthfbaVwlZnx73/XxuPjDw2zBB6
seT12TJOqlDNA830Rr</vt:lpwstr>
  </property>
  <property fmtid="{D5CDD505-2E9C-101B-9397-08002B2CF9AE}" pid="3" name="_2015_ms_pID_7253431">
    <vt:lpwstr>2o7g3ua28Y1CJ4FjqsoGBOmrGLhisLE9wjY7Uc9JjPs5OyBFzF7Bb1
6AhiL3lskGI3miz7fQcom2nmjVE/SbaQFAgirlUiKQrO0Cs2C8mstb/lIA2DQ+RFwhOV42VC
sYih30/JMD5MvFjUZbWcSX/cIQtGgBxnq2v+lL/5J7wtXU6bol42kIZi08pIzMgyJBjgVQDj
M6DTDqMl4eDq4B7UwNOIdWMqH/t4eaAG2FOA</vt:lpwstr>
  </property>
  <property fmtid="{D5CDD505-2E9C-101B-9397-08002B2CF9AE}" pid="4" name="_2015_ms_pID_7253432">
    <vt:lpwstr>sw==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1531135995</vt:lpwstr>
  </property>
</Properties>
</file>