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91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9C567-3527-4D5F-B6A7-A9ADB90B767F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8B775-B324-4515-9A22-8F871FB89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29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8B775-B324-4515-9A22-8F871FB896D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631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8B775-B324-4515-9A22-8F871FB896D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76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49B7-B1D0-4151-9787-E66735DC94CB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1A8F-1161-41E3-B4DA-D3FAE1108C3F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4BBA-B505-482C-AEAB-498B50DEBAB2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E142-29AB-4DF6-A1F9-488F61171758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DC20-C428-4EE5-8829-0CE2B546B43D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892E-B0E4-4962-A031-42239BFEE9C4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76A-7484-42E2-948E-508FAD60A063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5D0E-F3BD-42AE-8842-98ADD22D3DC4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91B2-F376-4EF3-BCC6-AC5A3D35EB11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CC28-0B52-4747-9C01-F305CD8466F2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B6B4-0888-48BD-B8B2-603D5A195C5A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2688-D1F9-4B60-8E89-62B52062ED16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2535-F005-4352-B01D-A2195384FF7F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AFCE-E747-4F4C-92CD-163FFAD651BD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8FF7-9ED9-43AE-AD20-56FFCA6D323B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D433-9D7B-4BE0-8FA7-982BBA372B14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13C4-C8D9-49F5-9BF9-676219FAB797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3918CB3-4755-42BE-9466-B5736C40EDA2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973" y="521203"/>
            <a:ext cx="9144000" cy="1641490"/>
          </a:xfrm>
        </p:spPr>
        <p:txBody>
          <a:bodyPr/>
          <a:lstStyle/>
          <a:p>
            <a:r>
              <a:rPr lang="en-IN" dirty="0">
                <a:effectLst/>
              </a:rPr>
              <a:t>PCEP for SRv6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6206" y="1873964"/>
            <a:ext cx="8568654" cy="99507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draft-negi-pce-segment-routing-ipv6-03</a:t>
            </a:r>
          </a:p>
          <a:p>
            <a:r>
              <a:rPr lang="en-IN" dirty="0"/>
              <a:t>draft-dhody-pce-pcep-srv6-yang-00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90073"/>
              </p:ext>
            </p:extLst>
          </p:nvPr>
        </p:nvGraphicFramePr>
        <p:xfrm>
          <a:off x="1107348" y="5618837"/>
          <a:ext cx="100080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016"/>
                <a:gridCol w="2502016"/>
                <a:gridCol w="2502016"/>
                <a:gridCol w="25020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Mahendra Singh Negi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Dhruv Dhody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Siva </a:t>
                      </a:r>
                      <a:r>
                        <a:rPr lang="en-IN" dirty="0" err="1" smtClean="0"/>
                        <a:t>Sivabalan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Prejeeth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Kaladharan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Huawei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Cisco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RtBrick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1" b="15181"/>
          <a:stretch>
            <a:fillRect/>
          </a:stretch>
        </p:blipFill>
        <p:spPr>
          <a:xfrm>
            <a:off x="3006309" y="3250903"/>
            <a:ext cx="6179381" cy="198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847850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Segment Routing (SR) can be used to steer packets through an IPv6 or MPLS network using the source routing paradigm. </a:t>
            </a:r>
          </a:p>
          <a:p>
            <a:r>
              <a:rPr lang="en-US" dirty="0" smtClean="0"/>
              <a:t>Since </a:t>
            </a:r>
            <a:r>
              <a:rPr lang="en-US" dirty="0"/>
              <a:t>SR can be applied to both MPLS and IPv6 data plane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PCE be able to compute SR-Path for both MPLS and IPv6 forwarding </a:t>
            </a:r>
            <a:r>
              <a:rPr lang="en-US" dirty="0" smtClean="0"/>
              <a:t>plane</a:t>
            </a:r>
          </a:p>
          <a:p>
            <a:pPr lvl="2"/>
            <a:r>
              <a:rPr lang="en-US" dirty="0"/>
              <a:t>Segment identified by an IPv6 </a:t>
            </a:r>
            <a:r>
              <a:rPr lang="en-US" dirty="0" smtClean="0"/>
              <a:t>address</a:t>
            </a:r>
          </a:p>
          <a:p>
            <a:pPr lvl="2"/>
            <a:r>
              <a:rPr lang="en-US" dirty="0" smtClean="0"/>
              <a:t>SID list as a list of IPv6 address (encoded in the SRH)</a:t>
            </a:r>
          </a:p>
          <a:p>
            <a:r>
              <a:rPr lang="en-US" dirty="0" smtClean="0"/>
              <a:t>PCEP Extension to support SRv6 </a:t>
            </a:r>
          </a:p>
          <a:p>
            <a:pPr lvl="1"/>
            <a:r>
              <a:rPr lang="en-US" dirty="0" smtClean="0"/>
              <a:t>Extended </a:t>
            </a:r>
            <a:r>
              <a:rPr lang="en-US" dirty="0"/>
              <a:t>SR-ERO, SR-RRO </a:t>
            </a:r>
            <a:r>
              <a:rPr lang="en-US" dirty="0" smtClean="0"/>
              <a:t>sub-objects </a:t>
            </a:r>
            <a:r>
              <a:rPr lang="en-US" dirty="0"/>
              <a:t>for SRv6 </a:t>
            </a:r>
          </a:p>
          <a:p>
            <a:pPr lvl="1"/>
            <a:r>
              <a:rPr lang="en-US" dirty="0" smtClean="0"/>
              <a:t>Capability </a:t>
            </a:r>
            <a:r>
              <a:rPr lang="en-US" dirty="0"/>
              <a:t>advertisement for SRv6 in PCEP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new path setup type </a:t>
            </a:r>
            <a:r>
              <a:rPr lang="en-US" dirty="0" smtClean="0"/>
              <a:t>for SRv6</a:t>
            </a:r>
            <a:endParaRPr lang="en-US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5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SRH &amp; SRv6 SID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>
          <a:xfrm>
            <a:off x="2064064" y="1507979"/>
            <a:ext cx="8063871" cy="1745892"/>
            <a:chOff x="606197" y="3640317"/>
            <a:chExt cx="11221983" cy="2610177"/>
          </a:xfrm>
        </p:grpSpPr>
        <p:sp>
          <p:nvSpPr>
            <p:cNvPr id="8" name="Rectangle 2"/>
            <p:cNvSpPr/>
            <p:nvPr/>
          </p:nvSpPr>
          <p:spPr bwMode="auto">
            <a:xfrm>
              <a:off x="2353171" y="3972202"/>
              <a:ext cx="1736194" cy="676228"/>
            </a:xfrm>
            <a:prstGeom prst="rect">
              <a:avLst/>
            </a:prstGeom>
            <a:solidFill>
              <a:srgbClr val="FFCC66"/>
            </a:solidFill>
            <a:ln w="25400" cap="flat" cmpd="sng" algn="ctr">
              <a:solidFill>
                <a:srgbClr val="FFCC66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rtlCol="0" anchor="ctr"/>
            <a:lstStyle/>
            <a:p>
              <a:pPr algn="ctr" defTabSz="914126"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128 Bit</a:t>
              </a:r>
              <a:endParaRPr lang="en-GB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2"/>
            <p:cNvSpPr/>
            <p:nvPr/>
          </p:nvSpPr>
          <p:spPr bwMode="auto">
            <a:xfrm>
              <a:off x="9307900" y="3640317"/>
              <a:ext cx="2520280" cy="1008113"/>
            </a:xfrm>
            <a:prstGeom prst="rect">
              <a:avLst/>
            </a:prstGeom>
            <a:solidFill>
              <a:srgbClr val="6699FF"/>
            </a:solidFill>
            <a:ln w="25400" cap="flat" cmpd="sng" algn="ctr">
              <a:solidFill>
                <a:srgbClr val="FFCC66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rtlCol="0" anchor="ctr"/>
            <a:lstStyle/>
            <a:p>
              <a:pPr algn="ctr" defTabSz="914126"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Payload</a:t>
              </a:r>
              <a:endParaRPr lang="en-GB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2"/>
            <p:cNvSpPr/>
            <p:nvPr/>
          </p:nvSpPr>
          <p:spPr bwMode="auto">
            <a:xfrm>
              <a:off x="4089365" y="3972202"/>
              <a:ext cx="1736194" cy="676228"/>
            </a:xfrm>
            <a:prstGeom prst="rect">
              <a:avLst/>
            </a:prstGeom>
            <a:solidFill>
              <a:srgbClr val="FFCC66"/>
            </a:solidFill>
            <a:ln w="25400" cap="flat" cmpd="sng" algn="ctr">
              <a:solidFill>
                <a:srgbClr val="FFCC66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rtlCol="0" anchor="ctr"/>
            <a:lstStyle/>
            <a:p>
              <a:pPr algn="ctr" defTabSz="914126"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128 Bit</a:t>
              </a:r>
              <a:endParaRPr lang="en-GB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2"/>
            <p:cNvSpPr/>
            <p:nvPr/>
          </p:nvSpPr>
          <p:spPr bwMode="auto">
            <a:xfrm>
              <a:off x="5835512" y="3972202"/>
              <a:ext cx="1736194" cy="676228"/>
            </a:xfrm>
            <a:prstGeom prst="rect">
              <a:avLst/>
            </a:prstGeom>
            <a:solidFill>
              <a:srgbClr val="FFCC66"/>
            </a:solidFill>
            <a:ln w="25400" cap="flat" cmpd="sng" algn="ctr">
              <a:solidFill>
                <a:srgbClr val="FFCC66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rtlCol="0" anchor="ctr"/>
            <a:lstStyle/>
            <a:p>
              <a:pPr algn="ctr" defTabSz="914126"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128 Bit</a:t>
              </a:r>
              <a:endParaRPr lang="en-GB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2"/>
            <p:cNvSpPr/>
            <p:nvPr/>
          </p:nvSpPr>
          <p:spPr bwMode="auto">
            <a:xfrm>
              <a:off x="7561753" y="3972202"/>
              <a:ext cx="1736194" cy="676228"/>
            </a:xfrm>
            <a:prstGeom prst="rect">
              <a:avLst/>
            </a:prstGeom>
            <a:solidFill>
              <a:srgbClr val="FFCC66"/>
            </a:solidFill>
            <a:ln w="25400" cap="flat" cmpd="sng" algn="ctr">
              <a:solidFill>
                <a:srgbClr val="FFCC66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rtlCol="0" anchor="ctr"/>
            <a:lstStyle/>
            <a:p>
              <a:pPr algn="ctr" defTabSz="914126"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128 Bit</a:t>
              </a:r>
              <a:endParaRPr lang="en-GB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Rectangle 2"/>
            <p:cNvSpPr/>
            <p:nvPr/>
          </p:nvSpPr>
          <p:spPr bwMode="auto">
            <a:xfrm>
              <a:off x="606197" y="3640320"/>
              <a:ext cx="1736194" cy="100811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rgbClr val="FFCC66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rtlCol="0" anchor="ctr"/>
            <a:lstStyle/>
            <a:p>
              <a:pPr algn="ctr" defTabSz="914126"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IP Header</a:t>
              </a:r>
              <a:endParaRPr lang="en-GB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4"/>
            <p:cNvSpPr/>
            <p:nvPr/>
          </p:nvSpPr>
          <p:spPr bwMode="auto">
            <a:xfrm>
              <a:off x="5046808" y="5334856"/>
              <a:ext cx="1194795" cy="609718"/>
            </a:xfrm>
            <a:prstGeom prst="rect">
              <a:avLst/>
            </a:prstGeom>
            <a:solidFill>
              <a:srgbClr val="FFCC99">
                <a:lumMod val="75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95" tIns="45697" rIns="91395" bIns="45697" numCol="1" rtlCol="0" anchor="ctr" anchorCtr="0" compatLnSpc="1">
              <a:prstTxWarp prst="textNoShape">
                <a:avLst/>
              </a:prstTxWarp>
            </a:bodyPr>
            <a:lstStyle/>
            <a:p>
              <a:pPr marL="269740" indent="-269740" algn="ctr" defTabSz="914126">
                <a:buClr>
                  <a:srgbClr val="5F5F5F"/>
                </a:buClr>
                <a:buSzPct val="80000"/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ea typeface="宋体" charset="-122"/>
                </a:rPr>
                <a:t>Locator</a:t>
              </a:r>
              <a:endParaRPr lang="zh-CN" altLang="en-US" sz="1400" kern="0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" name="矩形 15"/>
            <p:cNvSpPr/>
            <p:nvPr/>
          </p:nvSpPr>
          <p:spPr bwMode="auto">
            <a:xfrm>
              <a:off x="6241603" y="5334856"/>
              <a:ext cx="2131512" cy="60971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95" tIns="45697" rIns="91395" bIns="45697" numCol="1" rtlCol="0" anchor="ctr" anchorCtr="0" compatLnSpc="1">
              <a:prstTxWarp prst="textNoShape">
                <a:avLst/>
              </a:prstTxWarp>
            </a:bodyPr>
            <a:lstStyle/>
            <a:p>
              <a:pPr marL="269740" indent="-269740" algn="ctr" defTabSz="914126">
                <a:buClr>
                  <a:srgbClr val="5F5F5F"/>
                </a:buClr>
                <a:buSzPct val="80000"/>
                <a:defRPr/>
              </a:pPr>
              <a:r>
                <a:rPr lang="en-US" altLang="zh-CN" sz="1400" kern="0" dirty="0">
                  <a:solidFill>
                    <a:srgbClr val="000000"/>
                  </a:solidFill>
                  <a:ea typeface="宋体" charset="-122"/>
                </a:rPr>
                <a:t>Function(ARG)</a:t>
              </a:r>
              <a:endParaRPr lang="zh-CN" altLang="en-US" sz="1400" kern="0" dirty="0">
                <a:solidFill>
                  <a:srgbClr val="000000"/>
                </a:solidFill>
                <a:ea typeface="宋体" charset="-122"/>
              </a:endParaRPr>
            </a:p>
          </p:txBody>
        </p:sp>
        <p:cxnSp>
          <p:nvCxnSpPr>
            <p:cNvPr id="16" name="直接箭头连接符 16"/>
            <p:cNvCxnSpPr/>
            <p:nvPr/>
          </p:nvCxnSpPr>
          <p:spPr>
            <a:xfrm flipV="1">
              <a:off x="5054130" y="4675855"/>
              <a:ext cx="858232" cy="659001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箭头连接符 17"/>
            <p:cNvCxnSpPr/>
            <p:nvPr/>
          </p:nvCxnSpPr>
          <p:spPr>
            <a:xfrm flipH="1" flipV="1">
              <a:off x="7561753" y="4662143"/>
              <a:ext cx="811362" cy="672713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2"/>
            <p:cNvSpPr/>
            <p:nvPr/>
          </p:nvSpPr>
          <p:spPr bwMode="auto">
            <a:xfrm>
              <a:off x="2352757" y="3640317"/>
              <a:ext cx="6945190" cy="304459"/>
            </a:xfrm>
            <a:prstGeom prst="rect">
              <a:avLst/>
            </a:prstGeom>
            <a:solidFill>
              <a:srgbClr val="FFCC66"/>
            </a:solidFill>
            <a:ln w="25400" cap="flat" cmpd="sng" algn="ctr">
              <a:solidFill>
                <a:srgbClr val="FFCC66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rtlCol="0" anchor="ctr"/>
            <a:lstStyle/>
            <a:p>
              <a:pPr algn="ctr" defTabSz="914126"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IPV6 SRH HEADER</a:t>
              </a:r>
              <a:endParaRPr lang="en-GB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ular Callout 3"/>
            <p:cNvSpPr/>
            <p:nvPr/>
          </p:nvSpPr>
          <p:spPr bwMode="auto">
            <a:xfrm>
              <a:off x="8818373" y="5100752"/>
              <a:ext cx="2880320" cy="1149742"/>
            </a:xfrm>
            <a:prstGeom prst="wedgeRectCallout">
              <a:avLst>
                <a:gd name="adj1" fmla="val -61272"/>
                <a:gd name="adj2" fmla="val -9456"/>
              </a:avLst>
            </a:prstGeom>
            <a:solidFill>
              <a:srgbClr val="B2B2B2">
                <a:lumMod val="60000"/>
                <a:lumOff val="40000"/>
              </a:srgbClr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defTabSz="914126">
                <a:defRPr/>
              </a:pPr>
              <a:r>
                <a:rPr lang="en-GB" sz="1200" kern="0" dirty="0">
                  <a:solidFill>
                    <a:srgbClr val="000000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The “Function” can identify the L2VPN/L3VPN, and other services or APP.</a:t>
              </a:r>
            </a:p>
          </p:txBody>
        </p:sp>
      </p:grpSp>
      <p:graphicFrame>
        <p:nvGraphicFramePr>
          <p:cNvPr id="20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81023"/>
              </p:ext>
            </p:extLst>
          </p:nvPr>
        </p:nvGraphicFramePr>
        <p:xfrm>
          <a:off x="2978399" y="3429000"/>
          <a:ext cx="6235202" cy="2900230"/>
        </p:xfrm>
        <a:graphic>
          <a:graphicData uri="http://schemas.openxmlformats.org/drawingml/2006/table">
            <a:tbl>
              <a:tblPr/>
              <a:tblGrid>
                <a:gridCol w="1558800"/>
                <a:gridCol w="1558800"/>
                <a:gridCol w="389701"/>
                <a:gridCol w="1169101"/>
                <a:gridCol w="1558800"/>
              </a:tblGrid>
              <a:tr h="29002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Version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1" marR="9521" marT="9521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Traffic Class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1" marR="9521" marT="9521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Flow Label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1" marR="9521" marT="9521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rgbClr val="92D050"/>
                    </a:solidFill>
                  </a:tcPr>
                </a:tc>
              </a:tr>
              <a:tr h="290023">
                <a:tc gridSpan="3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Pload</a:t>
                      </a:r>
                      <a:r>
                        <a:rPr lang="en-US" altLang="zh-CN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Length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1" marR="9521" marT="9521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Next=43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1" marR="9521" marT="9521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Hop </a:t>
                      </a: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Linmit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1" marR="9521" marT="9521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290023">
                <a:tc gridSpan="5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Source Address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1" marR="9521" marT="9521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rgbClr val="92D050"/>
                    </a:solidFill>
                  </a:tcPr>
                </a:tc>
              </a:tr>
              <a:tr h="290023">
                <a:tc gridSpan="5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Destination Address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1" marR="9521" marT="9521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rgbClr val="92D050"/>
                    </a:solidFill>
                  </a:tcPr>
                </a:tc>
              </a:tr>
              <a:tr h="29002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Next </a:t>
                      </a:r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Header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1" marR="9521" marT="9521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B98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0" algn="l" defTabSz="911273" rtl="0" eaLnBrk="1" fontAlgn="ctr" latinLnBrk="0" hangingPunct="1"/>
                      <a:r>
                        <a:rPr lang="en-US" altLang="zh-CN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Hdr</a:t>
                      </a:r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Ext Len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1" marR="9521" marT="9521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B98A">
                        <a:lumMod val="75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0" algn="l" defTabSz="911273" rtl="0" eaLnBrk="1" fontAlgn="ctr" latinLnBrk="0" hangingPunct="1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Routing Type 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1" marR="9521" marT="9521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B98A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0" algn="l" defTabSz="911273" rtl="0" eaLnBrk="1" fontAlgn="ctr" latinLnBrk="0" hangingPunct="1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Segments Left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1" marR="9521" marT="9521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B98A">
                        <a:lumMod val="75000"/>
                      </a:srgbClr>
                    </a:solidFill>
                  </a:tcPr>
                </a:tc>
              </a:tr>
              <a:tr h="29002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0" algn="l" defTabSz="911273" rtl="0" eaLnBrk="1" fontAlgn="ctr" latinLnBrk="0" hangingPunct="1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Last Entry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1" marR="9521" marT="9521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B98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0" algn="l" defTabSz="911273" rtl="0" eaLnBrk="1" fontAlgn="ctr" latinLnBrk="0" hangingPunct="1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Flags 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1" marR="9521" marT="9521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B98A">
                        <a:lumMod val="75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0" algn="l" defTabSz="911273" rtl="0" eaLnBrk="1" fontAlgn="ctr" latinLnBrk="0" hangingPunct="1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Tag 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1" marR="9521" marT="9521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B98A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0023">
                <a:tc gridSpan="5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0" algn="l" defTabSz="911273" rtl="0" eaLnBrk="1" fontAlgn="ctr" latinLnBrk="0" hangingPunct="1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Segment List[0]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1" marR="9521" marT="9521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B98A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0023">
                <a:tc gridSpan="5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0" algn="l" defTabSz="911273" rtl="0" eaLnBrk="1" fontAlgn="ctr" latinLnBrk="0" hangingPunct="1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Segment List[1]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1" marR="9521" marT="9521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B98A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0023">
                <a:tc gridSpan="5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0" algn="l" defTabSz="911273" rtl="0" eaLnBrk="1" fontAlgn="ctr" latinLnBrk="0" hangingPunct="1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Segment List[2]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1" marR="9521" marT="9521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B98A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0023">
                <a:tc gridSpan="5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Paylod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1" marR="9521" marT="9521" marB="0" anchor="ctr" anchorCtr="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B98A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1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847850"/>
            <a:ext cx="51169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Update the SRv6 Capability handling</a:t>
            </a:r>
          </a:p>
          <a:p>
            <a:pPr lvl="1"/>
            <a:r>
              <a:rPr lang="en-US" dirty="0" smtClean="0"/>
              <a:t>As per the PST and PCEP-SR </a:t>
            </a:r>
          </a:p>
          <a:p>
            <a:pPr lvl="1"/>
            <a:r>
              <a:rPr lang="en-IN" dirty="0"/>
              <a:t>SRv6-PCE-CAPABILITY </a:t>
            </a:r>
            <a:r>
              <a:rPr lang="en-IN" dirty="0" smtClean="0"/>
              <a:t>sub-TLV is defined</a:t>
            </a:r>
            <a:endParaRPr lang="en-US" dirty="0" smtClean="0"/>
          </a:p>
          <a:p>
            <a:r>
              <a:rPr lang="en-US" dirty="0" smtClean="0"/>
              <a:t>Alignment with PCEP-SR</a:t>
            </a:r>
          </a:p>
          <a:p>
            <a:pPr lvl="1"/>
            <a:r>
              <a:rPr lang="en-US" dirty="0" smtClean="0"/>
              <a:t>Use of NAI-Type (NT) instead of SID-Type (ST)</a:t>
            </a:r>
          </a:p>
          <a:p>
            <a:pPr lvl="1"/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SR-ERO interpretation</a:t>
            </a:r>
          </a:p>
          <a:p>
            <a:pPr lvl="1"/>
            <a:r>
              <a:rPr lang="en-US" dirty="0" smtClean="0"/>
              <a:t>SRv6NT = Node ~ LOC</a:t>
            </a:r>
          </a:p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746"/>
            <a:ext cx="5753100" cy="156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10413"/>
            <a:ext cx="5753100" cy="2129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5643"/>
            <a:ext cx="5753100" cy="12795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1445179"/>
            <a:ext cx="575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SRv6-PCE-CAPABILITY sub-TLV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79952" y="3492185"/>
            <a:ext cx="575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SR-ERO </a:t>
            </a:r>
            <a:r>
              <a:rPr lang="en-US" altLang="en-US" dirty="0" smtClean="0"/>
              <a:t>Sub-object </a:t>
            </a:r>
            <a:endParaRPr lang="en-US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25043" y="6033967"/>
            <a:ext cx="575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SRv6I</a:t>
            </a:r>
            <a:endParaRPr lang="en-IN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1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SRv6 Yang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833738"/>
            <a:ext cx="5841150" cy="4351338"/>
          </a:xfrm>
        </p:spPr>
        <p:txBody>
          <a:bodyPr/>
          <a:lstStyle/>
          <a:p>
            <a:r>
              <a:rPr lang="en-US" dirty="0" smtClean="0"/>
              <a:t>Capability for SRv6</a:t>
            </a:r>
          </a:p>
          <a:p>
            <a:pPr lvl="1"/>
            <a:r>
              <a:rPr lang="en-US" dirty="0" smtClean="0"/>
              <a:t>Max-SL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feature for SRv6</a:t>
            </a:r>
          </a:p>
          <a:p>
            <a:r>
              <a:rPr lang="en-US" dirty="0" smtClean="0"/>
              <a:t>A new PST for SRv6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SRv6 Path </a:t>
            </a:r>
          </a:p>
          <a:p>
            <a:pPr lvl="1"/>
            <a:r>
              <a:rPr lang="en-US" dirty="0" smtClean="0"/>
              <a:t>List of SRv6 SID (IPv6 address)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1002"/>
            <a:ext cx="5929728" cy="593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Next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847850"/>
            <a:ext cx="10233800" cy="4351338"/>
          </a:xfrm>
        </p:spPr>
        <p:txBody>
          <a:bodyPr/>
          <a:lstStyle/>
          <a:p>
            <a:r>
              <a:rPr lang="en-US" dirty="0" smtClean="0"/>
              <a:t>Support for SRv6 in PCEP is a reasonable requirement! </a:t>
            </a:r>
          </a:p>
          <a:p>
            <a:endParaRPr lang="en-US" dirty="0" smtClean="0"/>
          </a:p>
          <a:p>
            <a:r>
              <a:rPr lang="en-US" dirty="0" smtClean="0"/>
              <a:t>Is this the right approach? </a:t>
            </a:r>
          </a:p>
          <a:p>
            <a:r>
              <a:rPr lang="en-US" dirty="0" smtClean="0"/>
              <a:t>Is this a good base for the WG to consider adoption?</a:t>
            </a:r>
          </a:p>
          <a:p>
            <a:pPr lvl="1"/>
            <a:r>
              <a:rPr lang="en-IN" dirty="0" smtClean="0"/>
              <a:t>draft-negi-pce-segment-routing-ipv6-03</a:t>
            </a:r>
          </a:p>
          <a:p>
            <a:pPr lvl="1"/>
            <a:endParaRPr lang="en-US" dirty="0"/>
          </a:p>
          <a:p>
            <a:r>
              <a:rPr lang="en-US" dirty="0" smtClean="0"/>
              <a:t>Refine the document!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IN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1" b="1518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7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77</TotalTime>
  <Words>336</Words>
  <Application>Microsoft Office PowerPoint</Application>
  <PresentationFormat>Widescreen</PresentationFormat>
  <Paragraphs>94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微软雅黑</vt:lpstr>
      <vt:lpstr>宋体</vt:lpstr>
      <vt:lpstr>Arial</vt:lpstr>
      <vt:lpstr>Calibri</vt:lpstr>
      <vt:lpstr>Corbel</vt:lpstr>
      <vt:lpstr>Depth</vt:lpstr>
      <vt:lpstr>PCEP for SRv6</vt:lpstr>
      <vt:lpstr>Introduction &amp; Motivation</vt:lpstr>
      <vt:lpstr>SRH &amp; SRv6 SID</vt:lpstr>
      <vt:lpstr>Update </vt:lpstr>
      <vt:lpstr>SRv6 Yang</vt:lpstr>
      <vt:lpstr>Questions &amp; Next Steps</vt:lpstr>
      <vt:lpstr>Thank You!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 for SRv6</dc:title>
  <dc:creator>Dhruv Dhody</dc:creator>
  <cp:lastModifiedBy>Dhruv Dhody</cp:lastModifiedBy>
  <cp:revision>11</cp:revision>
  <dcterms:created xsi:type="dcterms:W3CDTF">2018-10-29T16:02:41Z</dcterms:created>
  <dcterms:modified xsi:type="dcterms:W3CDTF">2018-10-29T17:22:29Z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(2)kJ3OV26uTXW5ry5iRbhuQgL6Be6wPq+52UjloOWpFFKJf0d4dkuyWacD4T+jI15B6n0PaEfj
uPeq4thiEHgAVTF7sZTNg9al7Gtq1BJMpoZF5Yk7FqPNWQmKiJ8dcpgDuVX3ptjVvfrIjJKD
+pZDE6bPGVLZe7SYre3YMYlshB6Whd031SCOycG7v+ZUBhCCfgv86kvl0HBa/HFc/71ODrxl
khpQXIOBHEp7/2+7h8</vt:lpwstr>
  </property>
  <property fmtid="{D5CDD505-2E9C-101B-9397-08002B2CF9AE}" pid="3" name="_2015_ms_pID_7253431">
    <vt:lpwstr>t5twU9LaydxgHNbmIcu9jBt83hRnNELSXx4soqH59NBVj/jtUadctS
ClFZpJ79clU1GKA3zeikY+KyCVekpQ/Ow7d1oDvBdGZWJBhR2YRQg+ZVZid+yNcUypp5jozn
jqiRMgRDC6n3/d9N1XxMr7JIYG+3pjIobOfPN5zcHvGrTsxJ4dIwF6bM47xz8rHSy6I=</vt:lpwstr>
  </property>
</Properties>
</file>