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61" r:id="rId8"/>
    <p:sldId id="263" r:id="rId9"/>
    <p:sldId id="264" r:id="rId10"/>
    <p:sldId id="262" r:id="rId11"/>
    <p:sldId id="260" r:id="rId12"/>
    <p:sldId id="266" r:id="rId13"/>
    <p:sldId id="265" r:id="rId14"/>
    <p:sldId id="25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06" autoAdjust="0"/>
  </p:normalViewPr>
  <p:slideViewPr>
    <p:cSldViewPr showGuides="1">
      <p:cViewPr varScale="1">
        <p:scale>
          <a:sx n="99" d="100"/>
          <a:sy n="99" d="100"/>
        </p:scale>
        <p:origin x="78" y="5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E04D-F34C-40C4-A2D3-F42BC07476AE}" type="datetime1">
              <a:rPr lang="en-US" smtClean="0"/>
              <a:t>3/23/2017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EB9-2B7B-4AA0-9DCE-EDBFD56CBD2B}" type="datetime1">
              <a:rPr lang="en-US" smtClean="0"/>
              <a:t>3/23/2017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8A29-4D5B-4FB5-8D93-ACBA302077C3}" type="datetime1">
              <a:rPr lang="en-US" smtClean="0"/>
              <a:t>3/23/2017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782-9ED5-4701-96C6-1A9D24D93E7B}" type="datetime1">
              <a:rPr lang="en-US" smtClean="0"/>
              <a:t>3/23/2017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97C-E561-4674-B38C-A7C3BD586DC4}" type="datetime1">
              <a:rPr lang="en-US" smtClean="0"/>
              <a:t>3/23/2017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CAF-3374-45D6-90AA-583DB7EA80FB}" type="datetime1">
              <a:rPr lang="en-US" smtClean="0"/>
              <a:t>3/23/2017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1256-FE19-4620-AA7F-637E546A5790}" type="datetime1">
              <a:rPr lang="en-US" smtClean="0"/>
              <a:t>3/23/2017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44D5-EA1C-4168-941D-B109B7F03CB0}" type="datetime1">
              <a:rPr lang="en-US" smtClean="0"/>
              <a:t>3/23/2017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CF6D-17C0-4539-B9D8-D27D6AE4BCFC}" type="datetime1">
              <a:rPr lang="en-US" smtClean="0"/>
              <a:t>3/23/2017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2D24-98F7-4C44-9A5F-FCDF62F223A3}" type="datetime1">
              <a:rPr lang="en-US" smtClean="0"/>
              <a:t>3/23/2017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C835A8-CBCD-4FB0-9EAB-5FAA2A1F6DC3}" type="datetime1">
              <a:rPr lang="en-US" smtClean="0"/>
              <a:t>3/23/2017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260648"/>
            <a:ext cx="8197550" cy="2787353"/>
          </a:xfrm>
        </p:spPr>
        <p:txBody>
          <a:bodyPr>
            <a:normAutofit/>
          </a:bodyPr>
          <a:lstStyle/>
          <a:p>
            <a:r>
              <a:rPr lang="en-US" dirty="0"/>
              <a:t>YANG models for ACTN TE Performance Monitoring Telemetry and Network Autonomics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6685384" cy="529456"/>
          </a:xfrm>
        </p:spPr>
        <p:txBody>
          <a:bodyPr/>
          <a:lstStyle/>
          <a:p>
            <a:r>
              <a:rPr lang="en-US" dirty="0"/>
              <a:t>draft-lee-teas-actn-pm-telemetry-autonomics-00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10939"/>
              </p:ext>
            </p:extLst>
          </p:nvPr>
        </p:nvGraphicFramePr>
        <p:xfrm>
          <a:off x="1078272" y="3919028"/>
          <a:ext cx="6109320" cy="18288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054660"/>
                <a:gridCol w="3054660"/>
              </a:tblGrid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Young Lee</a:t>
                      </a:r>
                      <a:endParaRPr 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Huawei</a:t>
                      </a:r>
                      <a:endParaRPr lang="en-US" sz="1400" dirty="0"/>
                    </a:p>
                  </a:txBody>
                  <a:tcPr anchor="ctr"/>
                </a:tc>
              </a:tr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Dhruv Dhody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Satish K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Ricard Vilalta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CTTC</a:t>
                      </a:r>
                      <a:endParaRPr lang="en-US" sz="1400" dirty="0"/>
                    </a:p>
                  </a:txBody>
                  <a:tcPr anchor="ctr"/>
                </a:tc>
              </a:tr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Daniel King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Lancaster University</a:t>
                      </a:r>
                      <a:endParaRPr lang="en-US" sz="1400" dirty="0"/>
                    </a:p>
                  </a:txBody>
                  <a:tcPr anchor="ctr"/>
                </a:tc>
              </a:tr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Daniele Ceccarelli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Ericsson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</a:t>
            </a:r>
            <a:r>
              <a:rPr lang="en-US" dirty="0" smtClean="0"/>
              <a:t>Yang </a:t>
            </a:r>
            <a:r>
              <a:rPr lang="en-US" dirty="0"/>
              <a:t>Model useful? </a:t>
            </a:r>
            <a:endParaRPr lang="en-US" dirty="0" smtClean="0"/>
          </a:p>
          <a:p>
            <a:r>
              <a:rPr lang="en-US" dirty="0" smtClean="0"/>
              <a:t>Should we have telemetry and scaling in the same model?</a:t>
            </a:r>
            <a:endParaRPr lang="en-US" dirty="0"/>
          </a:p>
          <a:p>
            <a:r>
              <a:rPr lang="en-US" dirty="0"/>
              <a:t>Continue to enhance the model…</a:t>
            </a:r>
          </a:p>
          <a:p>
            <a:r>
              <a:rPr lang="en-US" dirty="0"/>
              <a:t>Comments welcome!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2348880"/>
            <a:ext cx="5710371" cy="32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37712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YANG data models that describe </a:t>
            </a:r>
            <a:endParaRPr lang="en-US" dirty="0" smtClean="0"/>
          </a:p>
          <a:p>
            <a:pPr lvl="1"/>
            <a:r>
              <a:rPr lang="en-US" dirty="0" smtClean="0"/>
              <a:t>Key </a:t>
            </a:r>
            <a:r>
              <a:rPr lang="en-US" dirty="0"/>
              <a:t>Performance Indicator (KPI) telemetry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autonomics for TE-tunnels and ACTN VNs.</a:t>
            </a:r>
          </a:p>
          <a:p>
            <a:r>
              <a:rPr lang="en-US" dirty="0" smtClean="0"/>
              <a:t>[I-D.xu-actn-perf-dynamic-service-control-03] </a:t>
            </a:r>
          </a:p>
          <a:p>
            <a:pPr lvl="1"/>
            <a:r>
              <a:rPr lang="en-US" dirty="0" smtClean="0"/>
              <a:t>Performance Monitoring </a:t>
            </a:r>
          </a:p>
          <a:p>
            <a:pPr lvl="1"/>
            <a:r>
              <a:rPr lang="en-US" dirty="0" smtClean="0"/>
              <a:t>Dynamic control in ACTN – creation, modification, optimization etc.</a:t>
            </a:r>
          </a:p>
          <a:p>
            <a:pPr lvl="1"/>
            <a:r>
              <a:rPr lang="en-US" dirty="0" smtClean="0"/>
              <a:t>Monitor Network Traffic, Detects traffic imbalance, Initiate optimization! </a:t>
            </a:r>
          </a:p>
          <a:p>
            <a:pPr lvl="1"/>
            <a:r>
              <a:rPr lang="en-US" dirty="0" smtClean="0"/>
              <a:t>Measure customer SLA, take dynamic action to make sure you meet them at all times</a:t>
            </a:r>
          </a:p>
          <a:p>
            <a:pPr lvl="1"/>
            <a:r>
              <a:rPr lang="en-US" dirty="0" smtClean="0"/>
              <a:t>Scalability of Performance data</a:t>
            </a:r>
          </a:p>
          <a:p>
            <a:r>
              <a:rPr lang="en-US" dirty="0" smtClean="0"/>
              <a:t>Support for </a:t>
            </a:r>
          </a:p>
          <a:p>
            <a:pPr lvl="1"/>
            <a:r>
              <a:rPr lang="en-US" dirty="0" smtClean="0"/>
              <a:t>Performance telemetry data</a:t>
            </a:r>
          </a:p>
          <a:p>
            <a:pPr lvl="1"/>
            <a:r>
              <a:rPr lang="en-US" dirty="0" smtClean="0"/>
              <a:t>Scaling Intent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Model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7452" y="177281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 Tunnel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77940" y="177281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 KPI Telemetry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253804" y="209685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7450" y="181985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Augments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246540" y="177281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07028" y="177281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ACTN TE Telemetry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flipH="1">
            <a:off x="8782892" y="209685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26538" y="181985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Augments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3772" y="2708920"/>
            <a:ext cx="58326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 KPI Telemetry model provides the TE tunnel level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Augment the TE tunnel State with performance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the notification subscription mechanism to subscribe to 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Scaling Intent configurations for auto scaling in/out based on the performance monitored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320385" y="2708920"/>
            <a:ext cx="52229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ACTN TE KPI Telemetry model provides the VN level aggregated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Augment the VN state as well as individual VN-member state with performance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notification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Intent </a:t>
            </a:r>
            <a:r>
              <a:rPr lang="en-US" sz="2000" dirty="0" smtClean="0"/>
              <a:t>configurations at the VN level to reach to the monitored performance KPI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Allow configuration of aggregation mechanism from the lower level telemetry details (max, mean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From VN-Member to VN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From per-domain tunnel to E2E VN-Member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8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 KPI </a:t>
            </a:r>
            <a:r>
              <a:rPr lang="en-US" dirty="0" smtClean="0"/>
              <a:t>Telemetry Yang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813176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Telemetry Data</a:t>
            </a:r>
          </a:p>
          <a:p>
            <a:pPr lvl="1"/>
            <a:r>
              <a:rPr lang="en-US" sz="2000" dirty="0" smtClean="0"/>
              <a:t>Delay, Delay-Variation, Packet-Loss, Bandwidth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400" dirty="0" smtClean="0"/>
              <a:t>Scaling Intent</a:t>
            </a:r>
          </a:p>
          <a:p>
            <a:pPr lvl="1"/>
            <a:r>
              <a:rPr lang="en-US" sz="2000" dirty="0" smtClean="0"/>
              <a:t>Scale-In</a:t>
            </a:r>
          </a:p>
          <a:p>
            <a:pPr lvl="1"/>
            <a:r>
              <a:rPr lang="en-US" sz="2000" dirty="0" smtClean="0"/>
              <a:t>Scale-Out</a:t>
            </a:r>
          </a:p>
          <a:p>
            <a:pPr lvl="1"/>
            <a:r>
              <a:rPr lang="en-US" sz="2000" dirty="0" smtClean="0"/>
              <a:t>Conditions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1524000"/>
            <a:ext cx="4657725" cy="4495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22204" y="2852936"/>
            <a:ext cx="3312368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14092" y="2924944"/>
            <a:ext cx="417646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TE Telemetry Yang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610932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VN Level</a:t>
            </a:r>
          </a:p>
          <a:p>
            <a:pPr lvl="1"/>
            <a:r>
              <a:rPr lang="en-US" sz="2000" dirty="0" smtClean="0"/>
              <a:t>Telemetry Data</a:t>
            </a:r>
          </a:p>
          <a:p>
            <a:pPr lvl="2"/>
            <a:r>
              <a:rPr lang="en-US" sz="1800" dirty="0"/>
              <a:t>Delay, Delay-Variation, Packet-Loss, Bandwidth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 smtClean="0"/>
              <a:t>The aggregation grouping operation</a:t>
            </a:r>
          </a:p>
          <a:p>
            <a:pPr lvl="2"/>
            <a:r>
              <a:rPr lang="en-US" sz="1800" dirty="0" smtClean="0"/>
              <a:t>Min, Max, Mean, Standard Deviation, Sum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2000" dirty="0"/>
              <a:t>Scaling Intent</a:t>
            </a:r>
          </a:p>
          <a:p>
            <a:pPr lvl="2"/>
            <a:r>
              <a:rPr lang="en-US" sz="1800" dirty="0"/>
              <a:t>Scale-In</a:t>
            </a:r>
          </a:p>
          <a:p>
            <a:pPr lvl="2"/>
            <a:r>
              <a:rPr lang="en-US" sz="1800" dirty="0"/>
              <a:t>Scale-Out</a:t>
            </a:r>
          </a:p>
          <a:p>
            <a:pPr lvl="2"/>
            <a:r>
              <a:rPr lang="en-US" sz="1800" dirty="0" smtClean="0"/>
              <a:t>Conditions</a:t>
            </a:r>
            <a:endParaRPr lang="en-US" sz="1400" dirty="0" smtClean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48" y="1164670"/>
            <a:ext cx="4505325" cy="48863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598468" y="2780928"/>
            <a:ext cx="122413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8428" y="1916832"/>
            <a:ext cx="1584176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8108" y="4005064"/>
            <a:ext cx="417646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TE Telemetry Yang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772816"/>
            <a:ext cx="5461247" cy="4191000"/>
          </a:xfrm>
        </p:spPr>
        <p:txBody>
          <a:bodyPr/>
          <a:lstStyle/>
          <a:p>
            <a:r>
              <a:rPr lang="en-US" sz="2400" dirty="0" smtClean="0"/>
              <a:t>VN-Member </a:t>
            </a:r>
            <a:r>
              <a:rPr lang="en-US" sz="2400" dirty="0"/>
              <a:t>Level</a:t>
            </a:r>
          </a:p>
          <a:p>
            <a:pPr lvl="1"/>
            <a:r>
              <a:rPr lang="en-US" sz="2000" dirty="0"/>
              <a:t>Telemetry Data</a:t>
            </a:r>
          </a:p>
          <a:p>
            <a:pPr lvl="2"/>
            <a:r>
              <a:rPr lang="en-US" sz="1800" dirty="0"/>
              <a:t>Delay, Delay-Variation, Packet-Loss, Bandwidth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2000" dirty="0"/>
              <a:t>The aggregation grouping operation</a:t>
            </a:r>
          </a:p>
          <a:p>
            <a:pPr lvl="2"/>
            <a:r>
              <a:rPr lang="en-US" sz="1800" dirty="0"/>
              <a:t>Min, Max, Mean, Standard Deviation, Sum </a:t>
            </a:r>
            <a:r>
              <a:rPr lang="en-US" sz="1800" dirty="0" err="1"/>
              <a:t>etc</a:t>
            </a:r>
            <a:endParaRPr lang="en-US" sz="1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2420888"/>
            <a:ext cx="5324475" cy="27241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166420" y="2924944"/>
            <a:ext cx="936104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66420" y="3140968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TE </a:t>
            </a:r>
            <a:r>
              <a:rPr lang="en-US" dirty="0" smtClean="0"/>
              <a:t>Telemetry Yang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502920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VN-Level Configuration</a:t>
            </a:r>
          </a:p>
          <a:p>
            <a:pPr lvl="1"/>
            <a:r>
              <a:rPr lang="en-US" sz="2000" dirty="0" smtClean="0"/>
              <a:t>Scaling</a:t>
            </a:r>
          </a:p>
          <a:p>
            <a:pPr lvl="2"/>
            <a:r>
              <a:rPr lang="en-US" dirty="0" smtClean="0"/>
              <a:t>Scale-In, Scale-Out, Conditions</a:t>
            </a:r>
            <a:endParaRPr lang="en-US" dirty="0"/>
          </a:p>
          <a:p>
            <a:pPr lvl="1"/>
            <a:r>
              <a:rPr lang="en-US" sz="2000" dirty="0" smtClean="0"/>
              <a:t>Grouping-Op</a:t>
            </a:r>
          </a:p>
          <a:p>
            <a:pPr lvl="2"/>
            <a:r>
              <a:rPr lang="en-US" dirty="0"/>
              <a:t>Min, Max, Mean, Standard Deviation, Sum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sz="2400" dirty="0" smtClean="0"/>
              <a:t>VN-Member Level Configuration</a:t>
            </a:r>
          </a:p>
          <a:p>
            <a:pPr lvl="1"/>
            <a:r>
              <a:rPr lang="en-US" sz="2000" dirty="0" smtClean="0"/>
              <a:t>Grouping-Op</a:t>
            </a:r>
          </a:p>
          <a:p>
            <a:pPr lvl="2"/>
            <a:r>
              <a:rPr lang="en-US" dirty="0"/>
              <a:t>Min, Max, Mean, Standard Deviation, Sum </a:t>
            </a:r>
            <a:r>
              <a:rPr lang="en-US" dirty="0" smtClean="0"/>
              <a:t>etc.</a:t>
            </a:r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687" y="1546118"/>
            <a:ext cx="4057650" cy="3305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5019675"/>
            <a:ext cx="4924425" cy="10001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654252" y="2780928"/>
            <a:ext cx="280831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34372" y="2420888"/>
            <a:ext cx="201622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4372" y="4797152"/>
            <a:ext cx="15121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	 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453136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Via the Notification Subscription / Yang-Push mechanism</a:t>
            </a:r>
          </a:p>
          <a:p>
            <a:pPr lvl="1"/>
            <a:r>
              <a:rPr lang="en-US" sz="2000" dirty="0" smtClean="0"/>
              <a:t>Subscribe </a:t>
            </a:r>
            <a:r>
              <a:rPr lang="en-US" sz="2000" dirty="0"/>
              <a:t>notifications on a per client basis.</a:t>
            </a:r>
          </a:p>
          <a:p>
            <a:pPr lvl="1"/>
            <a:r>
              <a:rPr lang="en-US" sz="2000" dirty="0" smtClean="0"/>
              <a:t>Specify sub-tree </a:t>
            </a:r>
            <a:r>
              <a:rPr lang="en-US" sz="2000" dirty="0"/>
              <a:t>filters or </a:t>
            </a:r>
            <a:r>
              <a:rPr lang="en-US" sz="2000" dirty="0" err="1"/>
              <a:t>xpath</a:t>
            </a:r>
            <a:r>
              <a:rPr lang="en-US" sz="2000" dirty="0"/>
              <a:t> filters so that only </a:t>
            </a:r>
            <a:r>
              <a:rPr lang="en-US" sz="2000" dirty="0" smtClean="0"/>
              <a:t>interested contents </a:t>
            </a:r>
            <a:r>
              <a:rPr lang="en-US" sz="2000" dirty="0"/>
              <a:t>will be sent.</a:t>
            </a:r>
          </a:p>
          <a:p>
            <a:pPr lvl="1"/>
            <a:r>
              <a:rPr lang="en-US" sz="2000" dirty="0" smtClean="0"/>
              <a:t>Specify </a:t>
            </a:r>
            <a:r>
              <a:rPr lang="en-US" sz="2000" dirty="0"/>
              <a:t>either periodic or on-demand notifications.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2324581"/>
            <a:ext cx="6851565" cy="31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9471" y="4374267"/>
            <a:ext cx="4166592" cy="51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9471" y="2253763"/>
            <a:ext cx="4166592" cy="51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18348" y="2764508"/>
            <a:ext cx="0" cy="160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38428" y="2764508"/>
            <a:ext cx="0" cy="160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7868" y="2829279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CNC configure the grouping-operation for delay and bandwidth utilization. </a:t>
            </a:r>
          </a:p>
          <a:p>
            <a:pPr marL="342900" indent="-342900">
              <a:buAutoNum type="arabicPeriod"/>
            </a:pPr>
            <a:r>
              <a:rPr lang="en-US" dirty="0" smtClean="0"/>
              <a:t>CNC subscribes to the VN level telemetry for delay and bandwidth utilization on a periodic basis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82444" y="2829279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/>
              <a:t>MDSC receives the VN telemetry data</a:t>
            </a:r>
          </a:p>
          <a:p>
            <a:r>
              <a:rPr lang="en-US" dirty="0" smtClean="0"/>
              <a:t>VN-1</a:t>
            </a:r>
          </a:p>
          <a:p>
            <a:r>
              <a:rPr lang="en-US" dirty="0" smtClean="0"/>
              <a:t>VN Bandwidth Utilization as X (Minimum across VN-Members)</a:t>
            </a:r>
          </a:p>
          <a:p>
            <a:r>
              <a:rPr lang="en-US" dirty="0" smtClean="0"/>
              <a:t>VN Delay as Y (Maximum across VN-Members)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68</TotalTime>
  <Words>558</Words>
  <Application>Microsoft Office PowerPoint</Application>
  <PresentationFormat>Custom</PresentationFormat>
  <Paragraphs>113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Franklin Gothic Medium</vt:lpstr>
      <vt:lpstr>Business Contrast 16x9</vt:lpstr>
      <vt:lpstr>YANG models for ACTN TE Performance Monitoring Telemetry and Network Autonomics</vt:lpstr>
      <vt:lpstr>Introduction</vt:lpstr>
      <vt:lpstr>Yang Model Relationships</vt:lpstr>
      <vt:lpstr>TE KPI Telemetry Yang Model</vt:lpstr>
      <vt:lpstr>ACTN TE Telemetry Yang Model </vt:lpstr>
      <vt:lpstr>ACTN TE Telemetry Yang Model </vt:lpstr>
      <vt:lpstr>ACTN TE Telemetry Yang Model </vt:lpstr>
      <vt:lpstr>Telemetry  Subscription</vt:lpstr>
      <vt:lpstr>Interactions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 models for ACTN TE Performance Monitoring Telemetry and Network Autonomics</dc:title>
  <dc:creator>Dhruv Dhody</dc:creator>
  <cp:lastModifiedBy>Dhruv Dhody</cp:lastModifiedBy>
  <cp:revision>20</cp:revision>
  <dcterms:created xsi:type="dcterms:W3CDTF">2017-03-23T08:53:05Z</dcterms:created>
  <dcterms:modified xsi:type="dcterms:W3CDTF">2017-03-23T10:01:29Z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_2015_ms_pID_725343">
    <vt:lpwstr>(2)1D4ZXJ/3+n78DH94r+IdkwvjxdNs7z+fy7nbjjfSQHYrp1l88zh1pGh5M8oMF6B8h6j1fJLx
2/ZjGXHrcjo39q7TjxVlK0OSpzzl3NITMauEFm/xs04cDpS/CCpe8Ov5Nn55VxLVIPhXzgHq
s92fF3lzBY40xgimMWZUh5QbDZzlCmyljFzvlpYZWBrRtrFFJmpiC7R85kehlKSAuMI0c4eY
8NBsZIVCbhJonle3h6</vt:lpwstr>
  </property>
  <property fmtid="{D5CDD505-2E9C-101B-9397-08002B2CF9AE}" pid="9" name="_2015_ms_pID_7253431">
    <vt:lpwstr>8u+nLnPwUUNObHqcQwA7qgA5Rhx/eq63hBpAPTtiWx6Ge2KhBH0CAr
wtTdvvQCmh/yx8CpqOc2e6/aucnBfz7wq+uWqOP1lfcUfRIb3+7I3oqVXXSgDrPoCyI/Zrh3
M6h4b/gM5S2hSllnSbA3Gbgh/8hn6dNMmJn9QiM7Kj0nXQ==</vt:lpwstr>
  </property>
</Properties>
</file>