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p:cViewPr varScale="1">
        <p:scale>
          <a:sx n="91" d="100"/>
          <a:sy n="91" d="100"/>
        </p:scale>
        <p:origin x="9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A56643-61B5-4ADC-9961-B525F7BD8D5E}"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7E865286-6E0B-49D4-852D-EE376359FB7B}">
      <dgm:prSet phldrT="[Text]"/>
      <dgm:spPr/>
      <dgm:t>
        <a:bodyPr/>
        <a:lstStyle/>
        <a:p>
          <a:r>
            <a:rPr lang="en-US" dirty="0" smtClean="0"/>
            <a:t>Telemetry and Historical Data</a:t>
          </a:r>
          <a:endParaRPr lang="en-US" dirty="0"/>
        </a:p>
      </dgm:t>
    </dgm:pt>
    <dgm:pt modelId="{B91B7BEF-57B3-41A4-B437-155EF1F6D032}" type="parTrans" cxnId="{3BC7BB49-B8ED-4CFD-AC9E-1BAE2477C771}">
      <dgm:prSet/>
      <dgm:spPr/>
      <dgm:t>
        <a:bodyPr/>
        <a:lstStyle/>
        <a:p>
          <a:endParaRPr lang="en-US"/>
        </a:p>
      </dgm:t>
    </dgm:pt>
    <dgm:pt modelId="{539C2A45-138E-4A29-87F1-2D7F108189DF}" type="sibTrans" cxnId="{3BC7BB49-B8ED-4CFD-AC9E-1BAE2477C771}">
      <dgm:prSet/>
      <dgm:spPr/>
      <dgm:t>
        <a:bodyPr/>
        <a:lstStyle/>
        <a:p>
          <a:endParaRPr lang="en-US"/>
        </a:p>
      </dgm:t>
    </dgm:pt>
    <dgm:pt modelId="{04AC189F-8E95-4DE5-902D-B46D7C1FF017}">
      <dgm:prSet phldrT="[Text]"/>
      <dgm:spPr/>
      <dgm:t>
        <a:bodyPr/>
        <a:lstStyle/>
        <a:p>
          <a:r>
            <a:rPr lang="en-US" dirty="0" smtClean="0"/>
            <a:t>Machine Learning </a:t>
          </a:r>
          <a:endParaRPr lang="en-US" dirty="0"/>
        </a:p>
      </dgm:t>
    </dgm:pt>
    <dgm:pt modelId="{32079650-CB11-4BEC-9F19-971B89B53D54}" type="parTrans" cxnId="{3A332A41-3FB7-4A9D-A602-ED68C2541AB8}">
      <dgm:prSet/>
      <dgm:spPr/>
      <dgm:t>
        <a:bodyPr/>
        <a:lstStyle/>
        <a:p>
          <a:endParaRPr lang="en-US"/>
        </a:p>
      </dgm:t>
    </dgm:pt>
    <dgm:pt modelId="{21E6C8E7-368C-49FB-9BF1-5BC2D12080D7}" type="sibTrans" cxnId="{3A332A41-3FB7-4A9D-A602-ED68C2541AB8}">
      <dgm:prSet/>
      <dgm:spPr/>
      <dgm:t>
        <a:bodyPr/>
        <a:lstStyle/>
        <a:p>
          <a:endParaRPr lang="en-US"/>
        </a:p>
      </dgm:t>
    </dgm:pt>
    <dgm:pt modelId="{FE849624-782F-4F06-AD3E-998A63C99372}">
      <dgm:prSet phldrT="[Text]"/>
      <dgm:spPr/>
      <dgm:t>
        <a:bodyPr/>
        <a:lstStyle/>
        <a:p>
          <a:r>
            <a:rPr lang="en-US" dirty="0" smtClean="0"/>
            <a:t>Closed Loop Control </a:t>
          </a:r>
          <a:endParaRPr lang="en-US" dirty="0"/>
        </a:p>
      </dgm:t>
    </dgm:pt>
    <dgm:pt modelId="{A987CEC4-5210-4BCF-B725-B5D7D977885C}" type="parTrans" cxnId="{728F8D39-1F21-4EF1-BA21-961BF18C81CC}">
      <dgm:prSet/>
      <dgm:spPr/>
      <dgm:t>
        <a:bodyPr/>
        <a:lstStyle/>
        <a:p>
          <a:endParaRPr lang="en-US"/>
        </a:p>
      </dgm:t>
    </dgm:pt>
    <dgm:pt modelId="{8C829D68-7F8C-4211-93AF-6C7C2DA80FCC}" type="sibTrans" cxnId="{728F8D39-1F21-4EF1-BA21-961BF18C81CC}">
      <dgm:prSet/>
      <dgm:spPr/>
      <dgm:t>
        <a:bodyPr/>
        <a:lstStyle/>
        <a:p>
          <a:endParaRPr lang="en-US"/>
        </a:p>
      </dgm:t>
    </dgm:pt>
    <dgm:pt modelId="{A52BC87A-F166-461D-A2CE-BF5BA18F7DB9}">
      <dgm:prSet phldrT="[Text]"/>
      <dgm:spPr/>
      <dgm:t>
        <a:bodyPr/>
        <a:lstStyle/>
        <a:p>
          <a:r>
            <a:rPr lang="en-US" dirty="0" smtClean="0"/>
            <a:t>Via SDN</a:t>
          </a:r>
          <a:endParaRPr lang="en-US" dirty="0"/>
        </a:p>
      </dgm:t>
    </dgm:pt>
    <dgm:pt modelId="{1DA467CB-B73C-4F59-B628-549250A59E4E}" type="parTrans" cxnId="{FDF3AE79-B088-491C-B3C9-3386A9BCB988}">
      <dgm:prSet/>
      <dgm:spPr/>
      <dgm:t>
        <a:bodyPr/>
        <a:lstStyle/>
        <a:p>
          <a:endParaRPr lang="en-US"/>
        </a:p>
      </dgm:t>
    </dgm:pt>
    <dgm:pt modelId="{5CD88ABF-594A-40E5-880D-1E2265C9EE9B}" type="sibTrans" cxnId="{FDF3AE79-B088-491C-B3C9-3386A9BCB988}">
      <dgm:prSet/>
      <dgm:spPr/>
      <dgm:t>
        <a:bodyPr/>
        <a:lstStyle/>
        <a:p>
          <a:endParaRPr lang="en-US"/>
        </a:p>
      </dgm:t>
    </dgm:pt>
    <dgm:pt modelId="{4A07A56B-E9B1-4475-8BA6-FDF56670CC43}">
      <dgm:prSet phldrT="[Text]"/>
      <dgm:spPr/>
      <dgm:t>
        <a:bodyPr/>
        <a:lstStyle/>
        <a:p>
          <a:r>
            <a:rPr lang="en-US" dirty="0" smtClean="0"/>
            <a:t>Analytics</a:t>
          </a:r>
          <a:endParaRPr lang="en-US" dirty="0"/>
        </a:p>
      </dgm:t>
    </dgm:pt>
    <dgm:pt modelId="{BE174088-6996-40AC-9191-5EC76F026EA2}" type="parTrans" cxnId="{8AFCAA41-1558-4F9C-B7B2-EC63B279E5D3}">
      <dgm:prSet/>
      <dgm:spPr/>
      <dgm:t>
        <a:bodyPr/>
        <a:lstStyle/>
        <a:p>
          <a:endParaRPr lang="en-US"/>
        </a:p>
      </dgm:t>
    </dgm:pt>
    <dgm:pt modelId="{0E4F2850-7648-407B-8CEC-880BCABC3635}" type="sibTrans" cxnId="{8AFCAA41-1558-4F9C-B7B2-EC63B279E5D3}">
      <dgm:prSet/>
      <dgm:spPr/>
      <dgm:t>
        <a:bodyPr/>
        <a:lstStyle/>
        <a:p>
          <a:endParaRPr lang="en-US"/>
        </a:p>
      </dgm:t>
    </dgm:pt>
    <dgm:pt modelId="{856B8905-884C-40A8-95D9-449F509EC5EE}">
      <dgm:prSet phldrT="[Text]"/>
      <dgm:spPr/>
      <dgm:t>
        <a:bodyPr/>
        <a:lstStyle/>
        <a:p>
          <a:r>
            <a:rPr lang="en-US" dirty="0" smtClean="0"/>
            <a:t>Detection</a:t>
          </a:r>
          <a:endParaRPr lang="en-US" dirty="0"/>
        </a:p>
      </dgm:t>
    </dgm:pt>
    <dgm:pt modelId="{8C2AADEC-AAFC-44F7-B07D-3F7FE7FADCF3}" type="parTrans" cxnId="{B01911CD-B213-49BA-8821-0DE4E7728E05}">
      <dgm:prSet/>
      <dgm:spPr/>
      <dgm:t>
        <a:bodyPr/>
        <a:lstStyle/>
        <a:p>
          <a:endParaRPr lang="en-US"/>
        </a:p>
      </dgm:t>
    </dgm:pt>
    <dgm:pt modelId="{47A787A9-4B61-4F21-98A6-F73D91E028A7}" type="sibTrans" cxnId="{B01911CD-B213-49BA-8821-0DE4E7728E05}">
      <dgm:prSet/>
      <dgm:spPr/>
      <dgm:t>
        <a:bodyPr/>
        <a:lstStyle/>
        <a:p>
          <a:endParaRPr lang="en-US"/>
        </a:p>
      </dgm:t>
    </dgm:pt>
    <dgm:pt modelId="{65671076-DBE2-446C-B1ED-93B864F23099}">
      <dgm:prSet phldrT="[Text]"/>
      <dgm:spPr/>
      <dgm:t>
        <a:bodyPr/>
        <a:lstStyle/>
        <a:p>
          <a:r>
            <a:rPr lang="en-US" dirty="0" smtClean="0"/>
            <a:t>Prescription</a:t>
          </a:r>
          <a:endParaRPr lang="en-US" dirty="0"/>
        </a:p>
      </dgm:t>
    </dgm:pt>
    <dgm:pt modelId="{F7F51083-EC66-4F52-BCF9-794ADB880FF2}" type="parTrans" cxnId="{EF5F5025-0286-4E3C-8FEF-D23FE8803D6F}">
      <dgm:prSet/>
      <dgm:spPr/>
      <dgm:t>
        <a:bodyPr/>
        <a:lstStyle/>
        <a:p>
          <a:endParaRPr lang="en-US"/>
        </a:p>
      </dgm:t>
    </dgm:pt>
    <dgm:pt modelId="{DF404000-755E-43B5-980F-2BAEB037B160}" type="sibTrans" cxnId="{EF5F5025-0286-4E3C-8FEF-D23FE8803D6F}">
      <dgm:prSet/>
      <dgm:spPr/>
      <dgm:t>
        <a:bodyPr/>
        <a:lstStyle/>
        <a:p>
          <a:endParaRPr lang="en-US"/>
        </a:p>
      </dgm:t>
    </dgm:pt>
    <dgm:pt modelId="{85253E14-371C-4E45-942A-450FF9310F75}">
      <dgm:prSet phldrT="[Text]"/>
      <dgm:spPr/>
      <dgm:t>
        <a:bodyPr/>
        <a:lstStyle/>
        <a:p>
          <a:r>
            <a:rPr lang="en-US" dirty="0" smtClean="0"/>
            <a:t>Prediction</a:t>
          </a:r>
          <a:endParaRPr lang="en-US" dirty="0"/>
        </a:p>
      </dgm:t>
    </dgm:pt>
    <dgm:pt modelId="{DE11B641-C63B-4455-94F3-0B35ECF94CAE}" type="parTrans" cxnId="{F00A3C44-F0A3-46CC-9712-5DB4823154FB}">
      <dgm:prSet/>
      <dgm:spPr/>
      <dgm:t>
        <a:bodyPr/>
        <a:lstStyle/>
        <a:p>
          <a:endParaRPr lang="en-US"/>
        </a:p>
      </dgm:t>
    </dgm:pt>
    <dgm:pt modelId="{6CC3E281-B82F-43C7-B96B-AC0826000CA7}" type="sibTrans" cxnId="{F00A3C44-F0A3-46CC-9712-5DB4823154FB}">
      <dgm:prSet/>
      <dgm:spPr/>
      <dgm:t>
        <a:bodyPr/>
        <a:lstStyle/>
        <a:p>
          <a:endParaRPr lang="en-US"/>
        </a:p>
      </dgm:t>
    </dgm:pt>
    <dgm:pt modelId="{43B97E2A-5C0C-4A32-9655-353D92A7AAAF}" type="pres">
      <dgm:prSet presAssocID="{47A56643-61B5-4ADC-9961-B525F7BD8D5E}" presName="Name0" presStyleCnt="0">
        <dgm:presLayoutVars>
          <dgm:dir/>
          <dgm:resizeHandles val="exact"/>
        </dgm:presLayoutVars>
      </dgm:prSet>
      <dgm:spPr/>
      <dgm:t>
        <a:bodyPr/>
        <a:lstStyle/>
        <a:p>
          <a:endParaRPr lang="en-US"/>
        </a:p>
      </dgm:t>
    </dgm:pt>
    <dgm:pt modelId="{33CF94F5-255B-4CCA-B4E1-F60954B43F89}" type="pres">
      <dgm:prSet presAssocID="{7E865286-6E0B-49D4-852D-EE376359FB7B}" presName="parAndChTx" presStyleLbl="node1" presStyleIdx="0" presStyleCnt="4">
        <dgm:presLayoutVars>
          <dgm:bulletEnabled val="1"/>
        </dgm:presLayoutVars>
      </dgm:prSet>
      <dgm:spPr/>
      <dgm:t>
        <a:bodyPr/>
        <a:lstStyle/>
        <a:p>
          <a:endParaRPr lang="en-US"/>
        </a:p>
      </dgm:t>
    </dgm:pt>
    <dgm:pt modelId="{D18429F9-0272-468E-A754-B7CDD7E241D1}" type="pres">
      <dgm:prSet presAssocID="{539C2A45-138E-4A29-87F1-2D7F108189DF}" presName="parAndChSpace" presStyleCnt="0"/>
      <dgm:spPr/>
    </dgm:pt>
    <dgm:pt modelId="{B6949615-CB28-4E72-9EFF-C1D3B80406BF}" type="pres">
      <dgm:prSet presAssocID="{04AC189F-8E95-4DE5-902D-B46D7C1FF017}" presName="parAndChTx" presStyleLbl="node1" presStyleIdx="1" presStyleCnt="4">
        <dgm:presLayoutVars>
          <dgm:bulletEnabled val="1"/>
        </dgm:presLayoutVars>
      </dgm:prSet>
      <dgm:spPr/>
      <dgm:t>
        <a:bodyPr/>
        <a:lstStyle/>
        <a:p>
          <a:endParaRPr lang="en-US"/>
        </a:p>
      </dgm:t>
    </dgm:pt>
    <dgm:pt modelId="{50831CEF-89A2-4FF3-B448-384C4C84D916}" type="pres">
      <dgm:prSet presAssocID="{21E6C8E7-368C-49FB-9BF1-5BC2D12080D7}" presName="parAndChSpace" presStyleCnt="0"/>
      <dgm:spPr/>
    </dgm:pt>
    <dgm:pt modelId="{AEBD331E-D423-489F-ABEC-F8D2B5D63CC0}" type="pres">
      <dgm:prSet presAssocID="{4A07A56B-E9B1-4475-8BA6-FDF56670CC43}" presName="parAndChTx" presStyleLbl="node1" presStyleIdx="2" presStyleCnt="4">
        <dgm:presLayoutVars>
          <dgm:bulletEnabled val="1"/>
        </dgm:presLayoutVars>
      </dgm:prSet>
      <dgm:spPr/>
      <dgm:t>
        <a:bodyPr/>
        <a:lstStyle/>
        <a:p>
          <a:endParaRPr lang="en-US"/>
        </a:p>
      </dgm:t>
    </dgm:pt>
    <dgm:pt modelId="{08DA06D8-E57E-4DBB-91F4-C1E3FB50D220}" type="pres">
      <dgm:prSet presAssocID="{0E4F2850-7648-407B-8CEC-880BCABC3635}" presName="parAndChSpace" presStyleCnt="0"/>
      <dgm:spPr/>
    </dgm:pt>
    <dgm:pt modelId="{0EF44099-B0A1-453D-BE8E-A47BEDFD3CF1}" type="pres">
      <dgm:prSet presAssocID="{FE849624-782F-4F06-AD3E-998A63C99372}" presName="parAndChTx" presStyleLbl="node1" presStyleIdx="3" presStyleCnt="4">
        <dgm:presLayoutVars>
          <dgm:bulletEnabled val="1"/>
        </dgm:presLayoutVars>
      </dgm:prSet>
      <dgm:spPr/>
      <dgm:t>
        <a:bodyPr/>
        <a:lstStyle/>
        <a:p>
          <a:endParaRPr lang="en-US"/>
        </a:p>
      </dgm:t>
    </dgm:pt>
  </dgm:ptLst>
  <dgm:cxnLst>
    <dgm:cxn modelId="{F00A3C44-F0A3-46CC-9712-5DB4823154FB}" srcId="{4A07A56B-E9B1-4475-8BA6-FDF56670CC43}" destId="{85253E14-371C-4E45-942A-450FF9310F75}" srcOrd="2" destOrd="0" parTransId="{DE11B641-C63B-4455-94F3-0B35ECF94CAE}" sibTransId="{6CC3E281-B82F-43C7-B96B-AC0826000CA7}"/>
    <dgm:cxn modelId="{3768B42C-9643-4C78-93E9-5D5530B1FC57}" type="presOf" srcId="{A52BC87A-F166-461D-A2CE-BF5BA18F7DB9}" destId="{0EF44099-B0A1-453D-BE8E-A47BEDFD3CF1}" srcOrd="0" destOrd="1" presId="urn:microsoft.com/office/officeart/2005/8/layout/hChevron3"/>
    <dgm:cxn modelId="{2A433A3C-0E4D-45BE-8EB4-3F9FA08D3D1E}" type="presOf" srcId="{47A56643-61B5-4ADC-9961-B525F7BD8D5E}" destId="{43B97E2A-5C0C-4A32-9655-353D92A7AAAF}" srcOrd="0" destOrd="0" presId="urn:microsoft.com/office/officeart/2005/8/layout/hChevron3"/>
    <dgm:cxn modelId="{0869ABA8-202A-41E5-8C4B-28498F9E08D7}" type="presOf" srcId="{04AC189F-8E95-4DE5-902D-B46D7C1FF017}" destId="{B6949615-CB28-4E72-9EFF-C1D3B80406BF}" srcOrd="0" destOrd="0" presId="urn:microsoft.com/office/officeart/2005/8/layout/hChevron3"/>
    <dgm:cxn modelId="{FDF3AE79-B088-491C-B3C9-3386A9BCB988}" srcId="{FE849624-782F-4F06-AD3E-998A63C99372}" destId="{A52BC87A-F166-461D-A2CE-BF5BA18F7DB9}" srcOrd="0" destOrd="0" parTransId="{1DA467CB-B73C-4F59-B628-549250A59E4E}" sibTransId="{5CD88ABF-594A-40E5-880D-1E2265C9EE9B}"/>
    <dgm:cxn modelId="{07BC18B8-1F84-4064-9F9B-2D1881C2F2F6}" type="presOf" srcId="{7E865286-6E0B-49D4-852D-EE376359FB7B}" destId="{33CF94F5-255B-4CCA-B4E1-F60954B43F89}" srcOrd="0" destOrd="0" presId="urn:microsoft.com/office/officeart/2005/8/layout/hChevron3"/>
    <dgm:cxn modelId="{8AFCAA41-1558-4F9C-B7B2-EC63B279E5D3}" srcId="{47A56643-61B5-4ADC-9961-B525F7BD8D5E}" destId="{4A07A56B-E9B1-4475-8BA6-FDF56670CC43}" srcOrd="2" destOrd="0" parTransId="{BE174088-6996-40AC-9191-5EC76F026EA2}" sibTransId="{0E4F2850-7648-407B-8CEC-880BCABC3635}"/>
    <dgm:cxn modelId="{2A7CBA11-97B5-4EBC-A9D5-0C2CEC28E7FC}" type="presOf" srcId="{856B8905-884C-40A8-95D9-449F509EC5EE}" destId="{AEBD331E-D423-489F-ABEC-F8D2B5D63CC0}" srcOrd="0" destOrd="1" presId="urn:microsoft.com/office/officeart/2005/8/layout/hChevron3"/>
    <dgm:cxn modelId="{EF5F5025-0286-4E3C-8FEF-D23FE8803D6F}" srcId="{4A07A56B-E9B1-4475-8BA6-FDF56670CC43}" destId="{65671076-DBE2-446C-B1ED-93B864F23099}" srcOrd="1" destOrd="0" parTransId="{F7F51083-EC66-4F52-BCF9-794ADB880FF2}" sibTransId="{DF404000-755E-43B5-980F-2BAEB037B160}"/>
    <dgm:cxn modelId="{3A332A41-3FB7-4A9D-A602-ED68C2541AB8}" srcId="{47A56643-61B5-4ADC-9961-B525F7BD8D5E}" destId="{04AC189F-8E95-4DE5-902D-B46D7C1FF017}" srcOrd="1" destOrd="0" parTransId="{32079650-CB11-4BEC-9F19-971B89B53D54}" sibTransId="{21E6C8E7-368C-49FB-9BF1-5BC2D12080D7}"/>
    <dgm:cxn modelId="{E51B8247-9FFE-4114-B77A-953A5B755A53}" type="presOf" srcId="{FE849624-782F-4F06-AD3E-998A63C99372}" destId="{0EF44099-B0A1-453D-BE8E-A47BEDFD3CF1}" srcOrd="0" destOrd="0" presId="urn:microsoft.com/office/officeart/2005/8/layout/hChevron3"/>
    <dgm:cxn modelId="{3BC7BB49-B8ED-4CFD-AC9E-1BAE2477C771}" srcId="{47A56643-61B5-4ADC-9961-B525F7BD8D5E}" destId="{7E865286-6E0B-49D4-852D-EE376359FB7B}" srcOrd="0" destOrd="0" parTransId="{B91B7BEF-57B3-41A4-B437-155EF1F6D032}" sibTransId="{539C2A45-138E-4A29-87F1-2D7F108189DF}"/>
    <dgm:cxn modelId="{648EA71E-0614-43AB-9191-FE65ABC7BC86}" type="presOf" srcId="{65671076-DBE2-446C-B1ED-93B864F23099}" destId="{AEBD331E-D423-489F-ABEC-F8D2B5D63CC0}" srcOrd="0" destOrd="2" presId="urn:microsoft.com/office/officeart/2005/8/layout/hChevron3"/>
    <dgm:cxn modelId="{B01911CD-B213-49BA-8821-0DE4E7728E05}" srcId="{4A07A56B-E9B1-4475-8BA6-FDF56670CC43}" destId="{856B8905-884C-40A8-95D9-449F509EC5EE}" srcOrd="0" destOrd="0" parTransId="{8C2AADEC-AAFC-44F7-B07D-3F7FE7FADCF3}" sibTransId="{47A787A9-4B61-4F21-98A6-F73D91E028A7}"/>
    <dgm:cxn modelId="{9C1BEEDF-81CA-4B01-B3DD-E8D613B0AC51}" type="presOf" srcId="{4A07A56B-E9B1-4475-8BA6-FDF56670CC43}" destId="{AEBD331E-D423-489F-ABEC-F8D2B5D63CC0}" srcOrd="0" destOrd="0" presId="urn:microsoft.com/office/officeart/2005/8/layout/hChevron3"/>
    <dgm:cxn modelId="{728F8D39-1F21-4EF1-BA21-961BF18C81CC}" srcId="{47A56643-61B5-4ADC-9961-B525F7BD8D5E}" destId="{FE849624-782F-4F06-AD3E-998A63C99372}" srcOrd="3" destOrd="0" parTransId="{A987CEC4-5210-4BCF-B725-B5D7D977885C}" sibTransId="{8C829D68-7F8C-4211-93AF-6C7C2DA80FCC}"/>
    <dgm:cxn modelId="{22EF1659-5C6E-4975-8E19-1A401BC0C289}" type="presOf" srcId="{85253E14-371C-4E45-942A-450FF9310F75}" destId="{AEBD331E-D423-489F-ABEC-F8D2B5D63CC0}" srcOrd="0" destOrd="3" presId="urn:microsoft.com/office/officeart/2005/8/layout/hChevron3"/>
    <dgm:cxn modelId="{1D6F0128-B547-4DBD-8FA2-BF3BCA284D89}" type="presParOf" srcId="{43B97E2A-5C0C-4A32-9655-353D92A7AAAF}" destId="{33CF94F5-255B-4CCA-B4E1-F60954B43F89}" srcOrd="0" destOrd="0" presId="urn:microsoft.com/office/officeart/2005/8/layout/hChevron3"/>
    <dgm:cxn modelId="{C49F73DB-AE62-49C5-B5E9-EF36C11BFFB8}" type="presParOf" srcId="{43B97E2A-5C0C-4A32-9655-353D92A7AAAF}" destId="{D18429F9-0272-468E-A754-B7CDD7E241D1}" srcOrd="1" destOrd="0" presId="urn:microsoft.com/office/officeart/2005/8/layout/hChevron3"/>
    <dgm:cxn modelId="{5D7FE55C-7A99-486B-8EB9-49755A25726B}" type="presParOf" srcId="{43B97E2A-5C0C-4A32-9655-353D92A7AAAF}" destId="{B6949615-CB28-4E72-9EFF-C1D3B80406BF}" srcOrd="2" destOrd="0" presId="urn:microsoft.com/office/officeart/2005/8/layout/hChevron3"/>
    <dgm:cxn modelId="{B1BB0182-F0FC-48F1-B46B-2A683086874C}" type="presParOf" srcId="{43B97E2A-5C0C-4A32-9655-353D92A7AAAF}" destId="{50831CEF-89A2-4FF3-B448-384C4C84D916}" srcOrd="3" destOrd="0" presId="urn:microsoft.com/office/officeart/2005/8/layout/hChevron3"/>
    <dgm:cxn modelId="{519FB7EC-1A30-411F-80FB-B4538DFE8DF1}" type="presParOf" srcId="{43B97E2A-5C0C-4A32-9655-353D92A7AAAF}" destId="{AEBD331E-D423-489F-ABEC-F8D2B5D63CC0}" srcOrd="4" destOrd="0" presId="urn:microsoft.com/office/officeart/2005/8/layout/hChevron3"/>
    <dgm:cxn modelId="{CC752775-FFA8-44FF-A4AA-B3CAAC89CD72}" type="presParOf" srcId="{43B97E2A-5C0C-4A32-9655-353D92A7AAAF}" destId="{08DA06D8-E57E-4DBB-91F4-C1E3FB50D220}" srcOrd="5" destOrd="0" presId="urn:microsoft.com/office/officeart/2005/8/layout/hChevron3"/>
    <dgm:cxn modelId="{0FF0197C-386E-4142-ADD6-75D52907516B}" type="presParOf" srcId="{43B97E2A-5C0C-4A32-9655-353D92A7AAAF}" destId="{0EF44099-B0A1-453D-BE8E-A47BEDFD3CF1}"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F94F5-255B-4CCA-B4E1-F60954B43F89}">
      <dsp:nvSpPr>
        <dsp:cNvPr id="0" name=""/>
        <dsp:cNvSpPr/>
      </dsp:nvSpPr>
      <dsp:spPr>
        <a:xfrm>
          <a:off x="2888" y="548842"/>
          <a:ext cx="2898267" cy="2318614"/>
        </a:xfrm>
        <a:prstGeom prst="homePlate">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408978" bIns="60960" numCol="1" spcCol="1270" anchor="ctr" anchorCtr="0">
          <a:noAutofit/>
        </a:bodyPr>
        <a:lstStyle/>
        <a:p>
          <a:pPr lvl="0" algn="ctr" defTabSz="1066800">
            <a:lnSpc>
              <a:spcPct val="90000"/>
            </a:lnSpc>
            <a:spcBef>
              <a:spcPct val="0"/>
            </a:spcBef>
            <a:spcAft>
              <a:spcPct val="35000"/>
            </a:spcAft>
          </a:pPr>
          <a:r>
            <a:rPr lang="en-US" sz="2400" kern="1200" dirty="0" smtClean="0"/>
            <a:t>Telemetry and Historical Data</a:t>
          </a:r>
          <a:endParaRPr lang="en-US" sz="2400" kern="1200" dirty="0"/>
        </a:p>
      </dsp:txBody>
      <dsp:txXfrm>
        <a:off x="2888" y="548842"/>
        <a:ext cx="2608440" cy="2318614"/>
      </dsp:txXfrm>
    </dsp:sp>
    <dsp:sp modelId="{B6949615-CB28-4E72-9EFF-C1D3B80406BF}">
      <dsp:nvSpPr>
        <dsp:cNvPr id="0" name=""/>
        <dsp:cNvSpPr/>
      </dsp:nvSpPr>
      <dsp:spPr>
        <a:xfrm>
          <a:off x="2321502"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ctr" anchorCtr="0">
          <a:noAutofit/>
        </a:bodyPr>
        <a:lstStyle/>
        <a:p>
          <a:pPr lvl="0" algn="ctr" defTabSz="1066800">
            <a:lnSpc>
              <a:spcPct val="90000"/>
            </a:lnSpc>
            <a:spcBef>
              <a:spcPct val="0"/>
            </a:spcBef>
            <a:spcAft>
              <a:spcPct val="35000"/>
            </a:spcAft>
          </a:pPr>
          <a:r>
            <a:rPr lang="en-US" sz="2400" kern="1200" dirty="0" smtClean="0"/>
            <a:t>Machine Learning </a:t>
          </a:r>
          <a:endParaRPr lang="en-US" sz="2400" kern="1200" dirty="0"/>
        </a:p>
      </dsp:txBody>
      <dsp:txXfrm>
        <a:off x="2901156" y="548842"/>
        <a:ext cx="1738960" cy="2318614"/>
      </dsp:txXfrm>
    </dsp:sp>
    <dsp:sp modelId="{AEBD331E-D423-489F-ABEC-F8D2B5D63CC0}">
      <dsp:nvSpPr>
        <dsp:cNvPr id="0" name=""/>
        <dsp:cNvSpPr/>
      </dsp:nvSpPr>
      <dsp:spPr>
        <a:xfrm>
          <a:off x="4640117"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t" anchorCtr="0">
          <a:noAutofit/>
        </a:bodyPr>
        <a:lstStyle/>
        <a:p>
          <a:pPr lvl="0" algn="l" defTabSz="1066800">
            <a:lnSpc>
              <a:spcPct val="90000"/>
            </a:lnSpc>
            <a:spcBef>
              <a:spcPct val="0"/>
            </a:spcBef>
            <a:spcAft>
              <a:spcPct val="35000"/>
            </a:spcAft>
          </a:pPr>
          <a:r>
            <a:rPr lang="en-US" sz="2400" kern="1200" dirty="0" smtClean="0"/>
            <a:t>Analytics</a:t>
          </a:r>
          <a:endParaRPr lang="en-US" sz="2400" kern="1200" dirty="0"/>
        </a:p>
        <a:p>
          <a:pPr marL="171450" lvl="1" indent="-171450" algn="l" defTabSz="844550">
            <a:lnSpc>
              <a:spcPct val="90000"/>
            </a:lnSpc>
            <a:spcBef>
              <a:spcPct val="0"/>
            </a:spcBef>
            <a:spcAft>
              <a:spcPct val="15000"/>
            </a:spcAft>
            <a:buChar char="••"/>
          </a:pPr>
          <a:r>
            <a:rPr lang="en-US" sz="1900" kern="1200" dirty="0" smtClean="0"/>
            <a:t>Detection</a:t>
          </a:r>
          <a:endParaRPr lang="en-US" sz="1900" kern="1200" dirty="0"/>
        </a:p>
        <a:p>
          <a:pPr marL="171450" lvl="1" indent="-171450" algn="l" defTabSz="844550">
            <a:lnSpc>
              <a:spcPct val="90000"/>
            </a:lnSpc>
            <a:spcBef>
              <a:spcPct val="0"/>
            </a:spcBef>
            <a:spcAft>
              <a:spcPct val="15000"/>
            </a:spcAft>
            <a:buChar char="••"/>
          </a:pPr>
          <a:r>
            <a:rPr lang="en-US" sz="1900" kern="1200" dirty="0" smtClean="0"/>
            <a:t>Prescription</a:t>
          </a:r>
          <a:endParaRPr lang="en-US" sz="1900" kern="1200" dirty="0"/>
        </a:p>
        <a:p>
          <a:pPr marL="171450" lvl="1" indent="-171450" algn="l" defTabSz="844550">
            <a:lnSpc>
              <a:spcPct val="90000"/>
            </a:lnSpc>
            <a:spcBef>
              <a:spcPct val="0"/>
            </a:spcBef>
            <a:spcAft>
              <a:spcPct val="15000"/>
            </a:spcAft>
            <a:buChar char="••"/>
          </a:pPr>
          <a:r>
            <a:rPr lang="en-US" sz="1900" kern="1200" dirty="0" smtClean="0"/>
            <a:t>Prediction</a:t>
          </a:r>
          <a:endParaRPr lang="en-US" sz="1900" kern="1200" dirty="0"/>
        </a:p>
      </dsp:txBody>
      <dsp:txXfrm>
        <a:off x="5219771" y="548842"/>
        <a:ext cx="1738960" cy="2318614"/>
      </dsp:txXfrm>
    </dsp:sp>
    <dsp:sp modelId="{0EF44099-B0A1-453D-BE8E-A47BEDFD3CF1}">
      <dsp:nvSpPr>
        <dsp:cNvPr id="0" name=""/>
        <dsp:cNvSpPr/>
      </dsp:nvSpPr>
      <dsp:spPr>
        <a:xfrm>
          <a:off x="6958731"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t" anchorCtr="0">
          <a:noAutofit/>
        </a:bodyPr>
        <a:lstStyle/>
        <a:p>
          <a:pPr lvl="0" algn="l" defTabSz="1066800">
            <a:lnSpc>
              <a:spcPct val="90000"/>
            </a:lnSpc>
            <a:spcBef>
              <a:spcPct val="0"/>
            </a:spcBef>
            <a:spcAft>
              <a:spcPct val="35000"/>
            </a:spcAft>
          </a:pPr>
          <a:r>
            <a:rPr lang="en-US" sz="2400" kern="1200" dirty="0" smtClean="0"/>
            <a:t>Closed Loop Control </a:t>
          </a:r>
          <a:endParaRPr lang="en-US" sz="2400" kern="1200" dirty="0"/>
        </a:p>
        <a:p>
          <a:pPr marL="171450" lvl="1" indent="-171450" algn="l" defTabSz="844550">
            <a:lnSpc>
              <a:spcPct val="90000"/>
            </a:lnSpc>
            <a:spcBef>
              <a:spcPct val="0"/>
            </a:spcBef>
            <a:spcAft>
              <a:spcPct val="15000"/>
            </a:spcAft>
            <a:buChar char="••"/>
          </a:pPr>
          <a:r>
            <a:rPr lang="en-US" sz="1900" kern="1200" dirty="0" smtClean="0"/>
            <a:t>Via SDN</a:t>
          </a:r>
          <a:endParaRPr lang="en-US" sz="1900" kern="1200" dirty="0"/>
        </a:p>
      </dsp:txBody>
      <dsp:txXfrm>
        <a:off x="7538385" y="548842"/>
        <a:ext cx="1738960" cy="231861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AC79E-8CFD-48C2-A176-3823069FF409}" type="datetimeFigureOut">
              <a:rPr lang="en-US" smtClean="0"/>
              <a:t>3/30/2017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0F90-C1D9-4DA2-94DD-0DB4604610E8}" type="slidenum">
              <a:rPr lang="en-US" smtClean="0"/>
              <a:t>‹#›</a:t>
            </a:fld>
            <a:endParaRPr lang="en-US" dirty="0"/>
          </a:p>
        </p:txBody>
      </p:sp>
    </p:spTree>
    <p:extLst>
      <p:ext uri="{BB962C8B-B14F-4D97-AF65-F5344CB8AC3E}">
        <p14:creationId xmlns:p14="http://schemas.microsoft.com/office/powerpoint/2010/main" val="49862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0F90-C1D9-4DA2-94DD-0DB4604610E8}" type="slidenum">
              <a:rPr lang="en-US" smtClean="0"/>
              <a:t>1</a:t>
            </a:fld>
            <a:endParaRPr lang="en-US" dirty="0"/>
          </a:p>
        </p:txBody>
      </p:sp>
    </p:spTree>
    <p:extLst>
      <p:ext uri="{BB962C8B-B14F-4D97-AF65-F5344CB8AC3E}">
        <p14:creationId xmlns:p14="http://schemas.microsoft.com/office/powerpoint/2010/main" val="420969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0F90-C1D9-4DA2-94DD-0DB4604610E8}" type="slidenum">
              <a:rPr lang="en-US" smtClean="0"/>
              <a:t>2</a:t>
            </a:fld>
            <a:endParaRPr lang="en-US" dirty="0"/>
          </a:p>
        </p:txBody>
      </p:sp>
    </p:spTree>
    <p:extLst>
      <p:ext uri="{BB962C8B-B14F-4D97-AF65-F5344CB8AC3E}">
        <p14:creationId xmlns:p14="http://schemas.microsoft.com/office/powerpoint/2010/main" val="393729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F80F90-C1D9-4DA2-94DD-0DB4604610E8}" type="slidenum">
              <a:rPr lang="en-US" smtClean="0"/>
              <a:t>3</a:t>
            </a:fld>
            <a:endParaRPr lang="en-US" dirty="0"/>
          </a:p>
        </p:txBody>
      </p:sp>
    </p:spTree>
    <p:extLst>
      <p:ext uri="{BB962C8B-B14F-4D97-AF65-F5344CB8AC3E}">
        <p14:creationId xmlns:p14="http://schemas.microsoft.com/office/powerpoint/2010/main" val="2717968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AB0ECA4-3B7B-4EE3-AD16-3325E5ACF87C}" type="datetime1">
              <a:rPr lang="en-US" smtClean="0"/>
              <a:t>3/30/2017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RTGWG, IETF 98, Chicago</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93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0AD58-1424-4D83-A229-00EF826389E0}"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smtClean="0"/>
              <a:t>RTGWG,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42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0FAAE-567E-4D69-9A08-D3E049F42888}"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4952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1E3AB1-E1CB-4F5D-858A-A4650D0D82FF}"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9575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F27C7A-F914-481F-A03F-228F0D10E7DE}"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9980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3F0739-A925-4987-94CA-24ACC7907EBC}"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smtClean="0"/>
              <a:t>RTGWG,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4204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82CD46-3113-4971-AD34-192627ED1EB6}"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smtClean="0"/>
              <a:t>RTGWG,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3311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72968-103C-49FF-989A-330BC05ED0BE}"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98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0EE84F-7CA9-4D6B-8B07-C4816D9D0286}"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99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C93ED0-876B-42F2-A08B-C27C103C1583}"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55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4DCE40-8433-4705-9784-27E1249C8FFB}"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037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0BC89A-785A-4D2B-B6BF-2B7627826430}"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smtClean="0"/>
              <a:t>RTGWG, IETF 98, Chicago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408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6018F3-8432-4805-933F-D0304B936FAB}"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smtClean="0"/>
              <a:t>RTGWG,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81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56FFB1-C79D-4780-AE2A-E40A9553B49C}"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479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314FA-1CC7-4828-86FD-5983D40CFA5A}" type="datetime1">
              <a:rPr lang="en-US" smtClean="0"/>
              <a:t>3/30/2017</a:t>
            </a:fld>
            <a:endParaRPr lang="en-US" dirty="0"/>
          </a:p>
        </p:txBody>
      </p:sp>
      <p:sp>
        <p:nvSpPr>
          <p:cNvPr id="3" name="Footer Placeholder 2"/>
          <p:cNvSpPr>
            <a:spLocks noGrp="1"/>
          </p:cNvSpPr>
          <p:nvPr>
            <p:ph type="ftr" sz="quarter" idx="11"/>
          </p:nvPr>
        </p:nvSpPr>
        <p:spPr/>
        <p:txBody>
          <a:bodyPr/>
          <a:lstStyle/>
          <a:p>
            <a:r>
              <a:rPr lang="en-US" smtClean="0"/>
              <a:t>RTGWG, IETF 98, Chicago</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54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C796B7-617C-40CA-93C2-98DB9F0BBC92}"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smtClean="0"/>
              <a:t>RTGWG, IETF 98, Chicago</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96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25121C-DA3F-4404-8268-62B19CA6B6B2}"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smtClean="0"/>
              <a:t>RTGWG, IETF 98, Chicago</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31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27D79DC-A7FE-4D19-A566-7B92C6E4601E}" type="datetime1">
              <a:rPr lang="en-US" smtClean="0"/>
              <a:t>3/30/2017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RTGWG, IETF 98, Chicago</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61915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90383"/>
            <a:ext cx="8825658" cy="2677648"/>
          </a:xfrm>
        </p:spPr>
        <p:txBody>
          <a:bodyPr/>
          <a:lstStyle/>
          <a:p>
            <a:r>
              <a:rPr lang="en-US" dirty="0" smtClean="0"/>
              <a:t>Network Artificial Intelligence (NAI) </a:t>
            </a:r>
            <a:endParaRPr lang="en-US" dirty="0"/>
          </a:p>
        </p:txBody>
      </p:sp>
      <p:sp>
        <p:nvSpPr>
          <p:cNvPr id="3" name="Subtitle 2"/>
          <p:cNvSpPr>
            <a:spLocks noGrp="1"/>
          </p:cNvSpPr>
          <p:nvPr>
            <p:ph type="subTitle" idx="1"/>
          </p:nvPr>
        </p:nvSpPr>
        <p:spPr>
          <a:xfrm>
            <a:off x="1154955" y="3468697"/>
            <a:ext cx="8825658" cy="861420"/>
          </a:xfrm>
        </p:spPr>
        <p:txBody>
          <a:bodyPr/>
          <a:lstStyle/>
          <a:p>
            <a:r>
              <a:rPr lang="en-US" cap="none" dirty="0" smtClean="0"/>
              <a:t>draft-zheng-opsawg-network-ai-usecases</a:t>
            </a:r>
          </a:p>
          <a:p>
            <a:r>
              <a:rPr lang="en-US" cap="none" dirty="0" smtClean="0"/>
              <a:t>draft-li-</a:t>
            </a:r>
            <a:r>
              <a:rPr lang="en-US" cap="none" dirty="0" err="1" smtClean="0"/>
              <a:t>rtgwg</a:t>
            </a:r>
            <a:r>
              <a:rPr lang="en-US" cap="none" dirty="0" smtClean="0"/>
              <a:t>-network-</a:t>
            </a:r>
            <a:r>
              <a:rPr lang="en-US" cap="none" dirty="0" err="1" smtClean="0"/>
              <a:t>ai</a:t>
            </a:r>
            <a:r>
              <a:rPr lang="en-US" cap="none" dirty="0" smtClean="0"/>
              <a:t>-arch</a:t>
            </a:r>
            <a:endParaRPr lang="en-US" cap="none" dirty="0" smtClean="0"/>
          </a:p>
          <a:p>
            <a:endParaRPr lang="en-US" cap="none" dirty="0"/>
          </a:p>
          <a:p>
            <a:endParaRPr lang="en-US" cap="none" dirty="0"/>
          </a:p>
        </p:txBody>
      </p:sp>
      <p:graphicFrame>
        <p:nvGraphicFramePr>
          <p:cNvPr id="6" name="Table 5"/>
          <p:cNvGraphicFramePr>
            <a:graphicFrameLocks noGrp="1"/>
          </p:cNvGraphicFramePr>
          <p:nvPr>
            <p:extLst>
              <p:ext uri="{D42A27DB-BD31-4B8C-83A1-F6EECF244321}">
                <p14:modId xmlns:p14="http://schemas.microsoft.com/office/powerpoint/2010/main" val="679513920"/>
              </p:ext>
            </p:extLst>
          </p:nvPr>
        </p:nvGraphicFramePr>
        <p:xfrm>
          <a:off x="1226947" y="4430783"/>
          <a:ext cx="4586623" cy="1010920"/>
        </p:xfrm>
        <a:graphic>
          <a:graphicData uri="http://schemas.openxmlformats.org/drawingml/2006/table">
            <a:tbl>
              <a:tblPr bandRow="1">
                <a:tableStyleId>{17292A2E-F333-43FB-9621-5CBBE7FDCDCB}</a:tableStyleId>
              </a:tblPr>
              <a:tblGrid>
                <a:gridCol w="4586623"/>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solidFill>
                            <a:schemeClr val="tx2">
                              <a:lumMod val="20000"/>
                              <a:lumOff val="80000"/>
                            </a:schemeClr>
                          </a:solidFill>
                        </a:rPr>
                        <a:t>Yi Zheng, China Unicom</a:t>
                      </a:r>
                      <a:endParaRPr lang="en-US" dirty="0" smtClean="0">
                        <a:solidFill>
                          <a:schemeClr val="tx2">
                            <a:lumMod val="20000"/>
                            <a:lumOff val="80000"/>
                          </a:schemeClr>
                        </a:solidFill>
                      </a:endParaRP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solidFill>
                            <a:schemeClr val="tx2">
                              <a:lumMod val="20000"/>
                              <a:lumOff val="80000"/>
                            </a:schemeClr>
                          </a:solidFill>
                        </a:rPr>
                        <a:t>Zhenbin Li, Jinhui Zhang, Xu Shiping, Dhruv Dhody, </a:t>
                      </a:r>
                      <a:r>
                        <a:rPr lang="en-US" dirty="0" smtClean="0">
                          <a:solidFill>
                            <a:schemeClr val="tx2">
                              <a:lumMod val="20000"/>
                              <a:lumOff val="80000"/>
                            </a:schemeClr>
                          </a:solidFill>
                        </a:rPr>
                        <a:t>Huawei</a:t>
                      </a:r>
                    </a:p>
                  </a:txBody>
                  <a:tcPr/>
                </a:tc>
              </a:tr>
            </a:tbl>
          </a:graphicData>
        </a:graphic>
      </p:graphicFrame>
    </p:spTree>
    <p:extLst>
      <p:ext uri="{BB962C8B-B14F-4D97-AF65-F5344CB8AC3E}">
        <p14:creationId xmlns:p14="http://schemas.microsoft.com/office/powerpoint/2010/main" val="2766344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Rectangle 5"/>
          <p:cNvSpPr/>
          <p:nvPr/>
        </p:nvSpPr>
        <p:spPr>
          <a:xfrm>
            <a:off x="4183460" y="2967335"/>
            <a:ext cx="3825086"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31293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t>Explore how Artificial </a:t>
            </a:r>
            <a:r>
              <a:rPr lang="en-US" altLang="zh-CN" dirty="0"/>
              <a:t>Intelligence (AI) </a:t>
            </a:r>
            <a:r>
              <a:rPr lang="en-US" altLang="zh-CN" dirty="0" smtClean="0"/>
              <a:t>&amp; Machine </a:t>
            </a:r>
            <a:r>
              <a:rPr lang="en-US" altLang="zh-CN" dirty="0"/>
              <a:t>Learning (ML</a:t>
            </a:r>
            <a:r>
              <a:rPr lang="en-US" altLang="zh-CN" dirty="0" smtClean="0"/>
              <a:t>) can be applied to the network use-cases.  </a:t>
            </a:r>
          </a:p>
          <a:p>
            <a:r>
              <a:rPr lang="en-US" altLang="zh-CN" dirty="0" smtClean="0"/>
              <a:t>As networks get more and more dynamic &amp; complex, there are new challenges to network management and optimization! </a:t>
            </a:r>
          </a:p>
          <a:p>
            <a:pPr lvl="1"/>
            <a:r>
              <a:rPr lang="en-US" altLang="zh-CN" dirty="0" smtClean="0"/>
              <a:t>Can NAI help? </a:t>
            </a:r>
          </a:p>
          <a:p>
            <a:r>
              <a:rPr lang="en-US" altLang="zh-CN" dirty="0" smtClean="0"/>
              <a:t>What is a role of a central controller / SDN? </a:t>
            </a:r>
          </a:p>
          <a:p>
            <a:pPr lvl="1"/>
            <a:r>
              <a:rPr lang="en-US" altLang="zh-CN" dirty="0" smtClean="0"/>
              <a:t>Use Intelligence to drive the controller. </a:t>
            </a:r>
          </a:p>
          <a:p>
            <a:pPr lvl="1"/>
            <a:r>
              <a:rPr lang="en-US" altLang="zh-CN" dirty="0" smtClean="0"/>
              <a:t>Implement the recommendations &amp; decisions made by the AI.</a:t>
            </a:r>
            <a:endParaRPr lang="en-US" altLang="zh-CN" dirty="0"/>
          </a:p>
          <a:p>
            <a:r>
              <a:rPr lang="en-US" altLang="zh-CN" dirty="0"/>
              <a:t>This </a:t>
            </a:r>
            <a:r>
              <a:rPr lang="en-US" altLang="zh-CN" dirty="0" smtClean="0"/>
              <a:t>use-case document </a:t>
            </a:r>
            <a:r>
              <a:rPr lang="en-US" altLang="zh-CN" dirty="0"/>
              <a:t>discusses </a:t>
            </a:r>
            <a:r>
              <a:rPr lang="en-US" altLang="zh-CN" dirty="0" smtClean="0"/>
              <a:t>how the Network </a:t>
            </a:r>
            <a:r>
              <a:rPr lang="en-US" altLang="zh-CN" dirty="0"/>
              <a:t>Artificial </a:t>
            </a:r>
            <a:r>
              <a:rPr lang="en-US" altLang="zh-CN" dirty="0" smtClean="0"/>
              <a:t>Intelligence (NAI) is able </a:t>
            </a:r>
            <a:r>
              <a:rPr lang="en-US" altLang="zh-CN" dirty="0"/>
              <a:t>to </a:t>
            </a:r>
            <a:r>
              <a:rPr lang="en-US" altLang="zh-CN" dirty="0" smtClean="0"/>
              <a:t>be applied in the various possible use-cases</a:t>
            </a:r>
            <a:r>
              <a:rPr lang="en-US" altLang="zh-CN" dirty="0" smtClean="0"/>
              <a:t>.</a:t>
            </a:r>
            <a:endParaRPr lang="en-US" altLang="zh-CN" dirty="0"/>
          </a:p>
          <a:p>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024676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9551465"/>
              </p:ext>
            </p:extLst>
          </p:nvPr>
        </p:nvGraphicFramePr>
        <p:xfrm>
          <a:off x="1154953" y="1965937"/>
          <a:ext cx="9859888"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2"/>
          <p:cNvSpPr/>
          <p:nvPr/>
        </p:nvSpPr>
        <p:spPr>
          <a:xfrm>
            <a:off x="1154953" y="4983060"/>
            <a:ext cx="9859888" cy="12829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dirty="0" smtClean="0"/>
              <a:t>Build a Network Telemetry Analytics (NTA) engine, usually collocated with a central controller. </a:t>
            </a:r>
          </a:p>
          <a:p>
            <a:pPr marL="285750" indent="-285750">
              <a:buFont typeface="Arial" panose="020B0604020202020204" pitchFamily="34" charset="0"/>
              <a:buChar char="•"/>
            </a:pPr>
            <a:r>
              <a:rPr lang="en-US" dirty="0" smtClean="0"/>
              <a:t>E2E deployment may involve multiple NTA engines coordinating with each other similar to the controllers. </a:t>
            </a:r>
            <a:endParaRPr lang="en-US" dirty="0"/>
          </a:p>
        </p:txBody>
      </p:sp>
    </p:spTree>
    <p:extLst>
      <p:ext uri="{BB962C8B-B14F-4D97-AF65-F5344CB8AC3E}">
        <p14:creationId xmlns:p14="http://schemas.microsoft.com/office/powerpoint/2010/main" val="2180409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 Path Computation and Traffic Engineering</a:t>
            </a:r>
            <a:endParaRPr lang="en-US" dirty="0"/>
          </a:p>
        </p:txBody>
      </p:sp>
      <p:sp>
        <p:nvSpPr>
          <p:cNvPr id="3" name="Content Placeholder 2"/>
          <p:cNvSpPr>
            <a:spLocks noGrp="1"/>
          </p:cNvSpPr>
          <p:nvPr>
            <p:ph idx="1"/>
          </p:nvPr>
        </p:nvSpPr>
        <p:spPr>
          <a:xfrm>
            <a:off x="327171" y="2459421"/>
            <a:ext cx="5771047" cy="3932417"/>
          </a:xfrm>
        </p:spPr>
        <p:txBody>
          <a:bodyPr>
            <a:normAutofit lnSpcReduction="10000"/>
          </a:bodyPr>
          <a:lstStyle/>
          <a:p>
            <a:r>
              <a:rPr lang="en-US" altLang="zh-CN" dirty="0" smtClean="0"/>
              <a:t>PCE has access to TEDB + LSP-DB</a:t>
            </a:r>
          </a:p>
          <a:p>
            <a:r>
              <a:rPr lang="en-US" altLang="zh-CN" dirty="0" smtClean="0"/>
              <a:t>Adding history records of the changes in the LSP-DB and TEDB for future analytics</a:t>
            </a:r>
          </a:p>
          <a:p>
            <a:r>
              <a:rPr lang="en-US" altLang="zh-CN" dirty="0" smtClean="0"/>
              <a:t>Adding Network Telemetry as well as real-time analytics of traffic monitoring, statistics etc. </a:t>
            </a:r>
          </a:p>
          <a:p>
            <a:pPr lvl="1"/>
            <a:r>
              <a:rPr lang="en-US" altLang="zh-CN" dirty="0" smtClean="0"/>
              <a:t>PCE reroute/re-optimize </a:t>
            </a:r>
            <a:r>
              <a:rPr lang="en-US" altLang="zh-CN" dirty="0"/>
              <a:t>using the historical trend and predications from </a:t>
            </a:r>
            <a:r>
              <a:rPr lang="en-US" altLang="zh-CN" dirty="0" smtClean="0"/>
              <a:t>NAI.</a:t>
            </a:r>
            <a:endParaRPr lang="en-US" altLang="zh-CN" dirty="0"/>
          </a:p>
          <a:p>
            <a:pPr lvl="1"/>
            <a:r>
              <a:rPr lang="en-US" altLang="zh-CN" dirty="0" smtClean="0"/>
              <a:t>PCE could handle the changes in bandwidth utilization and other performance monitoring data for predicted traffic congestion avoidance.</a:t>
            </a:r>
          </a:p>
          <a:p>
            <a:r>
              <a:rPr lang="en-US" altLang="zh-CN" dirty="0" smtClean="0"/>
              <a:t> Build intelligent context -  </a:t>
            </a:r>
          </a:p>
          <a:p>
            <a:pPr lvl="1"/>
            <a:r>
              <a:rPr lang="en-US" altLang="zh-CN" dirty="0" smtClean="0"/>
              <a:t>What are the LSPs used for? </a:t>
            </a:r>
            <a:endParaRPr lang="en-US" altLang="zh-CN"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5"/>
          <p:cNvSpPr/>
          <p:nvPr/>
        </p:nvSpPr>
        <p:spPr>
          <a:xfrm>
            <a:off x="6660859" y="2676088"/>
            <a:ext cx="1795244" cy="889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PCE</a:t>
            </a:r>
            <a:endParaRPr lang="en-US" dirty="0"/>
          </a:p>
        </p:txBody>
      </p:sp>
      <p:sp>
        <p:nvSpPr>
          <p:cNvPr id="7" name="Can 6"/>
          <p:cNvSpPr/>
          <p:nvPr/>
        </p:nvSpPr>
        <p:spPr>
          <a:xfrm>
            <a:off x="6744748" y="2737724"/>
            <a:ext cx="369116" cy="30748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Can 7"/>
          <p:cNvSpPr/>
          <p:nvPr/>
        </p:nvSpPr>
        <p:spPr>
          <a:xfrm>
            <a:off x="6744748" y="3151522"/>
            <a:ext cx="369116" cy="30748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 name="Rectangle 8"/>
          <p:cNvSpPr/>
          <p:nvPr/>
        </p:nvSpPr>
        <p:spPr>
          <a:xfrm>
            <a:off x="9018744" y="2262288"/>
            <a:ext cx="179524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10" name="Can 9"/>
          <p:cNvSpPr/>
          <p:nvPr/>
        </p:nvSpPr>
        <p:spPr>
          <a:xfrm>
            <a:off x="10294691" y="2323926"/>
            <a:ext cx="369116" cy="3074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an 10"/>
          <p:cNvSpPr/>
          <p:nvPr/>
        </p:nvSpPr>
        <p:spPr>
          <a:xfrm>
            <a:off x="10294691" y="2737724"/>
            <a:ext cx="369116" cy="3074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813988" y="2337572"/>
            <a:ext cx="1275947" cy="738664"/>
          </a:xfrm>
          <a:prstGeom prst="rect">
            <a:avLst/>
          </a:prstGeom>
          <a:noFill/>
        </p:spPr>
        <p:txBody>
          <a:bodyPr wrap="square" rtlCol="0">
            <a:spAutoFit/>
          </a:bodyPr>
          <a:lstStyle/>
          <a:p>
            <a:r>
              <a:rPr lang="en-US" sz="1400" dirty="0" smtClean="0"/>
              <a:t>Historical Record &amp;  </a:t>
            </a:r>
          </a:p>
          <a:p>
            <a:r>
              <a:rPr lang="en-US" sz="1400" dirty="0" smtClean="0"/>
              <a:t>Telemetry</a:t>
            </a:r>
            <a:endParaRPr lang="en-US" sz="1400" dirty="0"/>
          </a:p>
        </p:txBody>
      </p:sp>
      <p:sp>
        <p:nvSpPr>
          <p:cNvPr id="16" name="Cloud 15"/>
          <p:cNvSpPr/>
          <p:nvPr/>
        </p:nvSpPr>
        <p:spPr>
          <a:xfrm>
            <a:off x="6660859" y="4855780"/>
            <a:ext cx="4153129" cy="140467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Rectangle 16"/>
          <p:cNvSpPr/>
          <p:nvPr/>
        </p:nvSpPr>
        <p:spPr>
          <a:xfrm>
            <a:off x="6348248" y="1982226"/>
            <a:ext cx="5549462" cy="1769967"/>
          </a:xfrm>
          <a:prstGeom prst="rect">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n 17"/>
          <p:cNvSpPr/>
          <p:nvPr/>
        </p:nvSpPr>
        <p:spPr>
          <a:xfrm>
            <a:off x="6560190" y="540437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Can 18"/>
          <p:cNvSpPr/>
          <p:nvPr/>
        </p:nvSpPr>
        <p:spPr>
          <a:xfrm>
            <a:off x="7391278"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Can 19"/>
          <p:cNvSpPr/>
          <p:nvPr/>
        </p:nvSpPr>
        <p:spPr>
          <a:xfrm>
            <a:off x="7779969" y="5717062"/>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Can 20"/>
          <p:cNvSpPr/>
          <p:nvPr/>
        </p:nvSpPr>
        <p:spPr>
          <a:xfrm>
            <a:off x="8510388"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2" name="Can 21"/>
          <p:cNvSpPr/>
          <p:nvPr/>
        </p:nvSpPr>
        <p:spPr>
          <a:xfrm>
            <a:off x="9268195" y="571185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Can 22"/>
          <p:cNvSpPr/>
          <p:nvPr/>
        </p:nvSpPr>
        <p:spPr>
          <a:xfrm>
            <a:off x="10167982"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Up Arrow 23"/>
          <p:cNvSpPr/>
          <p:nvPr/>
        </p:nvSpPr>
        <p:spPr>
          <a:xfrm>
            <a:off x="9916366" y="3305261"/>
            <a:ext cx="260540" cy="136574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5" name="TextBox 24"/>
          <p:cNvSpPr txBox="1"/>
          <p:nvPr/>
        </p:nvSpPr>
        <p:spPr>
          <a:xfrm>
            <a:off x="10188626" y="4053787"/>
            <a:ext cx="1275947" cy="523220"/>
          </a:xfrm>
          <a:prstGeom prst="rect">
            <a:avLst/>
          </a:prstGeom>
          <a:noFill/>
        </p:spPr>
        <p:txBody>
          <a:bodyPr wrap="square" rtlCol="0">
            <a:spAutoFit/>
          </a:bodyPr>
          <a:lstStyle/>
          <a:p>
            <a:r>
              <a:rPr lang="en-US" sz="1400" dirty="0" smtClean="0"/>
              <a:t>Network Telemetry</a:t>
            </a:r>
            <a:endParaRPr lang="en-US" sz="1400" dirty="0"/>
          </a:p>
        </p:txBody>
      </p:sp>
      <p:sp>
        <p:nvSpPr>
          <p:cNvPr id="26" name="Up-Down Arrow 25"/>
          <p:cNvSpPr/>
          <p:nvPr/>
        </p:nvSpPr>
        <p:spPr>
          <a:xfrm>
            <a:off x="7391278" y="3628440"/>
            <a:ext cx="296989" cy="1103587"/>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7" name="TextBox 26"/>
          <p:cNvSpPr txBox="1"/>
          <p:nvPr/>
        </p:nvSpPr>
        <p:spPr>
          <a:xfrm>
            <a:off x="7632310" y="3997573"/>
            <a:ext cx="1386434" cy="523220"/>
          </a:xfrm>
          <a:prstGeom prst="rect">
            <a:avLst/>
          </a:prstGeom>
          <a:noFill/>
        </p:spPr>
        <p:txBody>
          <a:bodyPr wrap="square" rtlCol="0">
            <a:spAutoFit/>
          </a:bodyPr>
          <a:lstStyle/>
          <a:p>
            <a:r>
              <a:rPr lang="en-US" sz="1400" dirty="0" smtClean="0"/>
              <a:t>PCEP, BGP-LS etc.</a:t>
            </a:r>
            <a:endParaRPr lang="en-US" sz="1400" dirty="0"/>
          </a:p>
        </p:txBody>
      </p:sp>
      <p:sp>
        <p:nvSpPr>
          <p:cNvPr id="28" name="Left-Right Arrow 27"/>
          <p:cNvSpPr/>
          <p:nvPr/>
        </p:nvSpPr>
        <p:spPr>
          <a:xfrm>
            <a:off x="8369415" y="2778695"/>
            <a:ext cx="757807" cy="1868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4261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 Monitoring and Analytics</a:t>
            </a:r>
            <a:endParaRPr lang="en-US" dirty="0"/>
          </a:p>
        </p:txBody>
      </p:sp>
      <p:sp>
        <p:nvSpPr>
          <p:cNvPr id="3" name="Content Placeholder 2"/>
          <p:cNvSpPr>
            <a:spLocks noGrp="1"/>
          </p:cNvSpPr>
          <p:nvPr>
            <p:ph idx="1"/>
          </p:nvPr>
        </p:nvSpPr>
        <p:spPr>
          <a:xfrm>
            <a:off x="528358" y="2343807"/>
            <a:ext cx="9388009" cy="4048031"/>
          </a:xfrm>
        </p:spPr>
        <p:txBody>
          <a:bodyPr>
            <a:normAutofit/>
          </a:bodyPr>
          <a:lstStyle/>
          <a:p>
            <a:r>
              <a:rPr lang="en-US" altLang="zh-CN" dirty="0" smtClean="0"/>
              <a:t>BMP can be used to monitor the BGP peer. </a:t>
            </a:r>
          </a:p>
          <a:p>
            <a:r>
              <a:rPr lang="en-US" altLang="zh-CN" dirty="0" smtClean="0"/>
              <a:t>The controller can monitor the BGP status and routing information of the routers using BMP. </a:t>
            </a:r>
          </a:p>
          <a:p>
            <a:r>
              <a:rPr lang="en-US" altLang="zh-CN" dirty="0" smtClean="0"/>
              <a:t>Historical records of changes can be maintained in the NTA for analytics.</a:t>
            </a:r>
          </a:p>
          <a:p>
            <a:r>
              <a:rPr lang="en-US" altLang="zh-CN" dirty="0" smtClean="0"/>
              <a:t>Performance Telemetry information about inter-AS links.  </a:t>
            </a:r>
          </a:p>
          <a:p>
            <a:r>
              <a:rPr lang="en-US" altLang="zh-CN" dirty="0" smtClean="0"/>
              <a:t>Possible use-cases</a:t>
            </a:r>
            <a:endParaRPr lang="en-US" altLang="zh-CN" dirty="0"/>
          </a:p>
          <a:p>
            <a:pPr lvl="1"/>
            <a:r>
              <a:rPr lang="en-US" altLang="zh-CN" dirty="0" smtClean="0"/>
              <a:t>BGP </a:t>
            </a:r>
            <a:r>
              <a:rPr lang="en-US" altLang="zh-CN" dirty="0"/>
              <a:t>Route </a:t>
            </a:r>
            <a:r>
              <a:rPr lang="en-US" altLang="zh-CN" dirty="0" smtClean="0"/>
              <a:t>Leaks </a:t>
            </a:r>
          </a:p>
          <a:p>
            <a:pPr lvl="1"/>
            <a:r>
              <a:rPr lang="en-US" altLang="zh-CN" dirty="0" smtClean="0"/>
              <a:t>BGP Hijacks </a:t>
            </a:r>
          </a:p>
          <a:p>
            <a:pPr lvl="1"/>
            <a:r>
              <a:rPr lang="en-US" altLang="zh-CN" dirty="0" smtClean="0"/>
              <a:t>Traffic Analytics and intelligent Egress Traffic Engineering</a:t>
            </a:r>
          </a:p>
          <a:p>
            <a:r>
              <a:rPr lang="en-US" altLang="zh-CN" dirty="0" smtClean="0"/>
              <a:t>Intelligent detection via anomaly detection! </a:t>
            </a:r>
            <a:endParaRPr lang="en-US" altLang="zh-CN" dirty="0"/>
          </a:p>
          <a:p>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Shape 728"/>
          <p:cNvSpPr/>
          <p:nvPr/>
        </p:nvSpPr>
        <p:spPr>
          <a:xfrm>
            <a:off x="9521482" y="5040434"/>
            <a:ext cx="2292083" cy="1351404"/>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91425" rIns="91425" bIns="91425" anchor="ctr" anchorCtr="0">
            <a:noAutofit/>
          </a:bodyPr>
          <a:lstStyle/>
          <a:p>
            <a:pPr lvl="0">
              <a:spcBef>
                <a:spcPts val="0"/>
              </a:spcBef>
              <a:buNone/>
            </a:pPr>
            <a:endParaRPr dirty="0"/>
          </a:p>
        </p:txBody>
      </p:sp>
      <p:sp>
        <p:nvSpPr>
          <p:cNvPr id="7" name="Shape 729"/>
          <p:cNvSpPr/>
          <p:nvPr/>
        </p:nvSpPr>
        <p:spPr>
          <a:xfrm>
            <a:off x="7422737" y="4405235"/>
            <a:ext cx="980855" cy="778895"/>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latin typeface="Calibri"/>
                <a:ea typeface="Calibri"/>
                <a:cs typeface="Calibri"/>
                <a:sym typeface="Calibri"/>
              </a:rPr>
              <a:t>ISP1</a:t>
            </a:r>
          </a:p>
        </p:txBody>
      </p:sp>
      <p:sp>
        <p:nvSpPr>
          <p:cNvPr id="8" name="Shape 730"/>
          <p:cNvSpPr/>
          <p:nvPr/>
        </p:nvSpPr>
        <p:spPr>
          <a:xfrm>
            <a:off x="7422737" y="5724435"/>
            <a:ext cx="980855" cy="778895"/>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latin typeface="Calibri"/>
                <a:ea typeface="Calibri"/>
                <a:cs typeface="Calibri"/>
                <a:sym typeface="Calibri"/>
              </a:rPr>
              <a:t>ISP2</a:t>
            </a:r>
          </a:p>
        </p:txBody>
      </p:sp>
      <p:sp>
        <p:nvSpPr>
          <p:cNvPr id="9" name="Shape 731"/>
          <p:cNvSpPr/>
          <p:nvPr/>
        </p:nvSpPr>
        <p:spPr>
          <a:xfrm>
            <a:off x="8292557" y="4633084"/>
            <a:ext cx="290100" cy="241800"/>
          </a:xfrm>
          <a:prstGeom prst="can">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732"/>
          <p:cNvSpPr/>
          <p:nvPr/>
        </p:nvSpPr>
        <p:spPr>
          <a:xfrm>
            <a:off x="8251657" y="5917734"/>
            <a:ext cx="290100" cy="241800"/>
          </a:xfrm>
          <a:prstGeom prst="can">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733"/>
          <p:cNvSpPr/>
          <p:nvPr/>
        </p:nvSpPr>
        <p:spPr>
          <a:xfrm>
            <a:off x="9521482" y="532450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734"/>
          <p:cNvSpPr/>
          <p:nvPr/>
        </p:nvSpPr>
        <p:spPr>
          <a:xfrm>
            <a:off x="9480582" y="5917734"/>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35"/>
          <p:cNvSpPr/>
          <p:nvPr/>
        </p:nvSpPr>
        <p:spPr>
          <a:xfrm>
            <a:off x="11434932" y="511150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36"/>
          <p:cNvSpPr/>
          <p:nvPr/>
        </p:nvSpPr>
        <p:spPr>
          <a:xfrm>
            <a:off x="11387107" y="5846284"/>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37"/>
          <p:cNvSpPr/>
          <p:nvPr/>
        </p:nvSpPr>
        <p:spPr>
          <a:xfrm>
            <a:off x="10522469" y="553365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cxnSp>
        <p:nvCxnSpPr>
          <p:cNvPr id="20" name="Shape 744"/>
          <p:cNvCxnSpPr>
            <a:stCxn id="9" idx="4"/>
            <a:endCxn id="11" idx="2"/>
          </p:cNvCxnSpPr>
          <p:nvPr/>
        </p:nvCxnSpPr>
        <p:spPr>
          <a:xfrm>
            <a:off x="8582657" y="4753984"/>
            <a:ext cx="938700" cy="691500"/>
          </a:xfrm>
          <a:prstGeom prst="straightConnector1">
            <a:avLst/>
          </a:prstGeom>
          <a:noFill/>
          <a:ln w="9525" cap="flat" cmpd="sng">
            <a:solidFill>
              <a:schemeClr val="dk2"/>
            </a:solidFill>
            <a:prstDash val="solid"/>
            <a:round/>
            <a:headEnd type="none" w="lg" len="lg"/>
            <a:tailEnd type="none" w="lg" len="lg"/>
          </a:ln>
        </p:spPr>
      </p:cxnSp>
      <p:cxnSp>
        <p:nvCxnSpPr>
          <p:cNvPr id="21" name="Shape 745"/>
          <p:cNvCxnSpPr>
            <a:stCxn id="9" idx="4"/>
            <a:endCxn id="12" idx="2"/>
          </p:cNvCxnSpPr>
          <p:nvPr/>
        </p:nvCxnSpPr>
        <p:spPr>
          <a:xfrm>
            <a:off x="8582657" y="4753984"/>
            <a:ext cx="897900" cy="1284600"/>
          </a:xfrm>
          <a:prstGeom prst="straightConnector1">
            <a:avLst/>
          </a:prstGeom>
          <a:noFill/>
          <a:ln w="9525" cap="flat" cmpd="sng">
            <a:solidFill>
              <a:schemeClr val="dk2"/>
            </a:solidFill>
            <a:prstDash val="solid"/>
            <a:round/>
            <a:headEnd type="none" w="lg" len="lg"/>
            <a:tailEnd type="none" w="lg" len="lg"/>
          </a:ln>
        </p:spPr>
      </p:cxnSp>
      <p:cxnSp>
        <p:nvCxnSpPr>
          <p:cNvPr id="22" name="Shape 746"/>
          <p:cNvCxnSpPr>
            <a:stCxn id="10" idx="4"/>
            <a:endCxn id="11" idx="2"/>
          </p:cNvCxnSpPr>
          <p:nvPr/>
        </p:nvCxnSpPr>
        <p:spPr>
          <a:xfrm rot="10800000" flipH="1">
            <a:off x="8541757" y="5445534"/>
            <a:ext cx="979800" cy="593100"/>
          </a:xfrm>
          <a:prstGeom prst="straightConnector1">
            <a:avLst/>
          </a:prstGeom>
          <a:noFill/>
          <a:ln w="9525" cap="flat" cmpd="sng">
            <a:solidFill>
              <a:schemeClr val="dk2"/>
            </a:solidFill>
            <a:prstDash val="solid"/>
            <a:round/>
            <a:headEnd type="none" w="lg" len="lg"/>
            <a:tailEnd type="none" w="lg" len="lg"/>
          </a:ln>
        </p:spPr>
      </p:cxnSp>
      <p:cxnSp>
        <p:nvCxnSpPr>
          <p:cNvPr id="23" name="Shape 747"/>
          <p:cNvCxnSpPr>
            <a:stCxn id="10" idx="4"/>
            <a:endCxn id="12" idx="2"/>
          </p:cNvCxnSpPr>
          <p:nvPr/>
        </p:nvCxnSpPr>
        <p:spPr>
          <a:xfrm>
            <a:off x="8541757" y="6038634"/>
            <a:ext cx="938700" cy="0"/>
          </a:xfrm>
          <a:prstGeom prst="straightConnector1">
            <a:avLst/>
          </a:prstGeom>
          <a:noFill/>
          <a:ln w="9525" cap="flat" cmpd="sng">
            <a:solidFill>
              <a:schemeClr val="dk2"/>
            </a:solidFill>
            <a:prstDash val="solid"/>
            <a:round/>
            <a:headEnd type="none" w="lg" len="lg"/>
            <a:tailEnd type="none" w="lg" len="lg"/>
          </a:ln>
        </p:spPr>
      </p:cxnSp>
      <p:sp>
        <p:nvSpPr>
          <p:cNvPr id="26" name="Rectangle 25"/>
          <p:cNvSpPr/>
          <p:nvPr/>
        </p:nvSpPr>
        <p:spPr>
          <a:xfrm>
            <a:off x="9419878" y="3857175"/>
            <a:ext cx="1351107" cy="6645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Controller</a:t>
            </a:r>
            <a:endParaRPr lang="en-US" dirty="0"/>
          </a:p>
        </p:txBody>
      </p:sp>
      <p:sp>
        <p:nvSpPr>
          <p:cNvPr id="27" name="Rectangle 26"/>
          <p:cNvSpPr/>
          <p:nvPr/>
        </p:nvSpPr>
        <p:spPr>
          <a:xfrm>
            <a:off x="11111655" y="3778860"/>
            <a:ext cx="943712"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28" name="Left-Right Arrow 27"/>
          <p:cNvSpPr/>
          <p:nvPr/>
        </p:nvSpPr>
        <p:spPr>
          <a:xfrm>
            <a:off x="10629339" y="3968047"/>
            <a:ext cx="583468" cy="2417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Up-Down Arrow 28"/>
          <p:cNvSpPr/>
          <p:nvPr/>
        </p:nvSpPr>
        <p:spPr>
          <a:xfrm>
            <a:off x="9607036" y="4554084"/>
            <a:ext cx="194391" cy="64927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Up Arrow 29"/>
          <p:cNvSpPr/>
          <p:nvPr/>
        </p:nvSpPr>
        <p:spPr>
          <a:xfrm>
            <a:off x="11200770" y="4325993"/>
            <a:ext cx="220865" cy="8564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2575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Multilayer Fault Detection </a:t>
            </a:r>
            <a:r>
              <a:rPr lang="en-US" altLang="zh-CN" dirty="0" smtClean="0"/>
              <a:t>in </a:t>
            </a:r>
            <a:r>
              <a:rPr lang="en-US" altLang="zh-CN" dirty="0"/>
              <a:t>NFV</a:t>
            </a:r>
            <a:endParaRPr lang="en-US" dirty="0"/>
          </a:p>
        </p:txBody>
      </p:sp>
      <p:sp>
        <p:nvSpPr>
          <p:cNvPr id="3" name="Content Placeholder 2"/>
          <p:cNvSpPr>
            <a:spLocks noGrp="1"/>
          </p:cNvSpPr>
          <p:nvPr>
            <p:ph idx="1"/>
          </p:nvPr>
        </p:nvSpPr>
        <p:spPr>
          <a:xfrm>
            <a:off x="241738" y="2603499"/>
            <a:ext cx="6421821" cy="3891893"/>
          </a:xfrm>
        </p:spPr>
        <p:txBody>
          <a:bodyPr>
            <a:normAutofit/>
          </a:bodyPr>
          <a:lstStyle/>
          <a:p>
            <a:r>
              <a:rPr lang="en-US" altLang="zh-CN" dirty="0" smtClean="0"/>
              <a:t>Telemetry data from all layers -</a:t>
            </a:r>
          </a:p>
          <a:p>
            <a:pPr lvl="1"/>
            <a:r>
              <a:rPr lang="en-US" altLang="zh-CN" dirty="0" smtClean="0"/>
              <a:t>CPU </a:t>
            </a:r>
            <a:r>
              <a:rPr lang="en-US" altLang="zh-CN" dirty="0"/>
              <a:t>performance, memory usage, </a:t>
            </a:r>
            <a:r>
              <a:rPr lang="en-US" altLang="zh-CN" dirty="0" smtClean="0"/>
              <a:t>interface </a:t>
            </a:r>
            <a:r>
              <a:rPr lang="en-US" altLang="zh-CN" dirty="0"/>
              <a:t>bandwidth and other KPI indicators can be monitored.  </a:t>
            </a:r>
            <a:endParaRPr lang="en-US" altLang="zh-CN" dirty="0" smtClean="0"/>
          </a:p>
          <a:p>
            <a:pPr lvl="1"/>
            <a:r>
              <a:rPr lang="en-US" altLang="zh-CN" dirty="0" smtClean="0"/>
              <a:t>At </a:t>
            </a:r>
            <a:r>
              <a:rPr lang="en-US" altLang="zh-CN" dirty="0"/>
              <a:t>the same time resource occupancy and the life cycle of NVF software process can also be monitored.  </a:t>
            </a:r>
            <a:endParaRPr lang="en-US" altLang="zh-CN" dirty="0" smtClean="0"/>
          </a:p>
          <a:p>
            <a:r>
              <a:rPr lang="en-US" altLang="zh-CN" dirty="0" smtClean="0"/>
              <a:t>Historical records – correlate and categorize. </a:t>
            </a:r>
            <a:endParaRPr lang="en-US" altLang="zh-CN" dirty="0"/>
          </a:p>
          <a:p>
            <a:r>
              <a:rPr lang="en-US" altLang="zh-CN" dirty="0"/>
              <a:t>Through the NAI, the relevant statistical data in multiple levels can be analyzed and the models can be setup to locate the root cause for the possible fault in the multi-layer environment</a:t>
            </a:r>
            <a:r>
              <a:rPr lang="en-US" altLang="zh-CN" dirty="0" smtClean="0"/>
              <a:t>. </a:t>
            </a:r>
          </a:p>
          <a:p>
            <a:r>
              <a:rPr lang="en-US" altLang="zh-CN" dirty="0" smtClean="0"/>
              <a:t>Intelligent Health Diagnostic. </a:t>
            </a:r>
            <a:endParaRPr lang="en-US" altLang="zh-CN" dirty="0"/>
          </a:p>
          <a:p>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Rectangle 5"/>
          <p:cNvSpPr/>
          <p:nvPr/>
        </p:nvSpPr>
        <p:spPr>
          <a:xfrm>
            <a:off x="7252139"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Compute</a:t>
            </a:r>
            <a:endParaRPr lang="en-US" sz="1100" dirty="0"/>
          </a:p>
        </p:txBody>
      </p:sp>
      <p:sp>
        <p:nvSpPr>
          <p:cNvPr id="7" name="Rectangle 6"/>
          <p:cNvSpPr/>
          <p:nvPr/>
        </p:nvSpPr>
        <p:spPr>
          <a:xfrm>
            <a:off x="8334704"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Network</a:t>
            </a:r>
            <a:endParaRPr lang="en-US" sz="1200" dirty="0"/>
          </a:p>
        </p:txBody>
      </p:sp>
      <p:sp>
        <p:nvSpPr>
          <p:cNvPr id="8" name="Rectangle 7"/>
          <p:cNvSpPr/>
          <p:nvPr/>
        </p:nvSpPr>
        <p:spPr>
          <a:xfrm>
            <a:off x="9417120"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Storage</a:t>
            </a:r>
            <a:endParaRPr lang="en-US" sz="1400" dirty="0"/>
          </a:p>
        </p:txBody>
      </p:sp>
      <p:sp>
        <p:nvSpPr>
          <p:cNvPr id="9" name="Rectangle 8"/>
          <p:cNvSpPr/>
          <p:nvPr/>
        </p:nvSpPr>
        <p:spPr>
          <a:xfrm>
            <a:off x="7083974" y="5360276"/>
            <a:ext cx="3363310" cy="809296"/>
          </a:xfrm>
          <a:prstGeom prst="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083974" y="4803228"/>
            <a:ext cx="3363310" cy="2942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Virtualization Layer</a:t>
            </a:r>
            <a:endParaRPr lang="en-US" dirty="0"/>
          </a:p>
        </p:txBody>
      </p:sp>
      <p:sp>
        <p:nvSpPr>
          <p:cNvPr id="11" name="Rectangle 10"/>
          <p:cNvSpPr/>
          <p:nvPr/>
        </p:nvSpPr>
        <p:spPr>
          <a:xfrm>
            <a:off x="7252139"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Compute</a:t>
            </a:r>
            <a:endParaRPr lang="en-US" sz="1100" dirty="0"/>
          </a:p>
        </p:txBody>
      </p:sp>
      <p:sp>
        <p:nvSpPr>
          <p:cNvPr id="12" name="Rectangle 11"/>
          <p:cNvSpPr/>
          <p:nvPr/>
        </p:nvSpPr>
        <p:spPr>
          <a:xfrm>
            <a:off x="8334704"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Network</a:t>
            </a:r>
            <a:endParaRPr lang="en-US" sz="1200" dirty="0"/>
          </a:p>
        </p:txBody>
      </p:sp>
      <p:sp>
        <p:nvSpPr>
          <p:cNvPr id="13" name="Rectangle 12"/>
          <p:cNvSpPr/>
          <p:nvPr/>
        </p:nvSpPr>
        <p:spPr>
          <a:xfrm>
            <a:off x="9417120"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Storage</a:t>
            </a:r>
            <a:endParaRPr lang="en-US" sz="1400" dirty="0"/>
          </a:p>
        </p:txBody>
      </p:sp>
      <p:sp>
        <p:nvSpPr>
          <p:cNvPr id="14" name="Rectangle 13"/>
          <p:cNvSpPr/>
          <p:nvPr/>
        </p:nvSpPr>
        <p:spPr>
          <a:xfrm>
            <a:off x="7083974" y="3898260"/>
            <a:ext cx="3363310" cy="809296"/>
          </a:xfrm>
          <a:prstGeom prst="rect">
            <a:avLst/>
          </a:prstGeom>
          <a:solidFill>
            <a:schemeClr val="accent4">
              <a:alpha val="1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p:nvSpPr>
        <p:spPr>
          <a:xfrm>
            <a:off x="7246886"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1100" dirty="0"/>
          </a:p>
        </p:txBody>
      </p:sp>
      <p:sp>
        <p:nvSpPr>
          <p:cNvPr id="16" name="Rectangle 15"/>
          <p:cNvSpPr/>
          <p:nvPr/>
        </p:nvSpPr>
        <p:spPr>
          <a:xfrm>
            <a:off x="8329451"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2000" dirty="0"/>
          </a:p>
        </p:txBody>
      </p:sp>
      <p:sp>
        <p:nvSpPr>
          <p:cNvPr id="17" name="Rectangle 16"/>
          <p:cNvSpPr/>
          <p:nvPr/>
        </p:nvSpPr>
        <p:spPr>
          <a:xfrm>
            <a:off x="9411867"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2000" dirty="0"/>
          </a:p>
        </p:txBody>
      </p:sp>
      <p:sp>
        <p:nvSpPr>
          <p:cNvPr id="19" name="Rounded Rectangle 18"/>
          <p:cNvSpPr/>
          <p:nvPr/>
        </p:nvSpPr>
        <p:spPr>
          <a:xfrm>
            <a:off x="6663559" y="3090041"/>
            <a:ext cx="5318233" cy="330179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0625959" y="3898260"/>
            <a:ext cx="1040524" cy="2271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MANO</a:t>
            </a:r>
            <a:endParaRPr lang="en-US" dirty="0"/>
          </a:p>
        </p:txBody>
      </p:sp>
      <p:sp>
        <p:nvSpPr>
          <p:cNvPr id="21" name="Rectangle 20"/>
          <p:cNvSpPr/>
          <p:nvPr/>
        </p:nvSpPr>
        <p:spPr>
          <a:xfrm>
            <a:off x="9874017" y="2179169"/>
            <a:ext cx="1795244" cy="619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22" name="Freeform 21"/>
          <p:cNvSpPr/>
          <p:nvPr/>
        </p:nvSpPr>
        <p:spPr>
          <a:xfrm>
            <a:off x="6839595" y="2459421"/>
            <a:ext cx="3008598" cy="987972"/>
          </a:xfrm>
          <a:custGeom>
            <a:avLst/>
            <a:gdLst>
              <a:gd name="connsiteX0" fmla="*/ 286419 w 3008598"/>
              <a:gd name="connsiteY0" fmla="*/ 987972 h 987972"/>
              <a:gd name="connsiteX1" fmla="*/ 254888 w 3008598"/>
              <a:gd name="connsiteY1" fmla="*/ 283779 h 987972"/>
              <a:gd name="connsiteX2" fmla="*/ 3008598 w 3008598"/>
              <a:gd name="connsiteY2" fmla="*/ 0 h 987972"/>
            </a:gdLst>
            <a:ahLst/>
            <a:cxnLst>
              <a:cxn ang="0">
                <a:pos x="connsiteX0" y="connsiteY0"/>
              </a:cxn>
              <a:cxn ang="0">
                <a:pos x="connsiteX1" y="connsiteY1"/>
              </a:cxn>
              <a:cxn ang="0">
                <a:pos x="connsiteX2" y="connsiteY2"/>
              </a:cxn>
            </a:cxnLst>
            <a:rect l="l" t="t" r="r" b="b"/>
            <a:pathLst>
              <a:path w="3008598" h="987972">
                <a:moveTo>
                  <a:pt x="286419" y="987972"/>
                </a:moveTo>
                <a:cubicBezTo>
                  <a:pt x="43805" y="718206"/>
                  <a:pt x="-198809" y="448441"/>
                  <a:pt x="254888" y="283779"/>
                </a:cubicBezTo>
                <a:cubicBezTo>
                  <a:pt x="708585" y="119117"/>
                  <a:pt x="1858591" y="59558"/>
                  <a:pt x="3008598"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urved Connector 23"/>
          <p:cNvCxnSpPr>
            <a:stCxn id="14" idx="1"/>
            <a:endCxn id="21" idx="1"/>
          </p:cNvCxnSpPr>
          <p:nvPr/>
        </p:nvCxnSpPr>
        <p:spPr>
          <a:xfrm rot="10800000" flipH="1">
            <a:off x="7083973" y="2488852"/>
            <a:ext cx="2790043" cy="1814057"/>
          </a:xfrm>
          <a:prstGeom prst="curvedConnector3">
            <a:avLst>
              <a:gd name="adj1" fmla="val -8193"/>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8" name="Curved Connector 27"/>
          <p:cNvCxnSpPr>
            <a:stCxn id="9" idx="1"/>
            <a:endCxn id="22" idx="2"/>
          </p:cNvCxnSpPr>
          <p:nvPr/>
        </p:nvCxnSpPr>
        <p:spPr>
          <a:xfrm rot="10800000" flipH="1">
            <a:off x="7083973" y="2459422"/>
            <a:ext cx="2764219" cy="3305503"/>
          </a:xfrm>
          <a:prstGeom prst="curvedConnector5">
            <a:avLst>
              <a:gd name="adj1" fmla="val -8270"/>
              <a:gd name="adj2" fmla="val 88871"/>
              <a:gd name="adj3" fmla="val -7319"/>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Curved Connector 32"/>
          <p:cNvCxnSpPr>
            <a:stCxn id="20" idx="0"/>
            <a:endCxn id="21" idx="2"/>
          </p:cNvCxnSpPr>
          <p:nvPr/>
        </p:nvCxnSpPr>
        <p:spPr>
          <a:xfrm rot="16200000" flipV="1">
            <a:off x="10409067" y="3161106"/>
            <a:ext cx="1099727" cy="374582"/>
          </a:xfrm>
          <a:prstGeom prst="curvedConnector3">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8" name="Left-Right Arrow 37"/>
          <p:cNvSpPr/>
          <p:nvPr/>
        </p:nvSpPr>
        <p:spPr>
          <a:xfrm rot="5400000">
            <a:off x="10948626" y="3134413"/>
            <a:ext cx="757807" cy="1868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20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SFC</a:t>
            </a:r>
            <a:endParaRPr lang="en-US" dirty="0"/>
          </a:p>
        </p:txBody>
      </p:sp>
      <p:sp>
        <p:nvSpPr>
          <p:cNvPr id="3" name="Content Placeholder 2"/>
          <p:cNvSpPr>
            <a:spLocks noGrp="1"/>
          </p:cNvSpPr>
          <p:nvPr>
            <p:ph idx="1"/>
          </p:nvPr>
        </p:nvSpPr>
        <p:spPr>
          <a:xfrm>
            <a:off x="528359" y="2603500"/>
            <a:ext cx="7837876" cy="3416300"/>
          </a:xfrm>
        </p:spPr>
        <p:txBody>
          <a:bodyPr>
            <a:normAutofit/>
          </a:bodyPr>
          <a:lstStyle/>
          <a:p>
            <a:r>
              <a:rPr lang="en-US" altLang="zh-CN" dirty="0" smtClean="0"/>
              <a:t>Network Telemetry - delay</a:t>
            </a:r>
            <a:r>
              <a:rPr lang="en-US" altLang="zh-CN" dirty="0"/>
              <a:t>, jitter, packet loss from the </a:t>
            </a:r>
            <a:r>
              <a:rPr lang="en-US" altLang="zh-CN" dirty="0" smtClean="0"/>
              <a:t>network. </a:t>
            </a:r>
          </a:p>
          <a:p>
            <a:r>
              <a:rPr lang="en-US" altLang="zh-CN" dirty="0" smtClean="0"/>
              <a:t>Service telemetry - CPU/memory </a:t>
            </a:r>
            <a:r>
              <a:rPr lang="en-US" altLang="zh-CN" dirty="0"/>
              <a:t>usage utilizations from the </a:t>
            </a:r>
            <a:r>
              <a:rPr lang="en-US" altLang="zh-CN" dirty="0" smtClean="0"/>
              <a:t>SFs.</a:t>
            </a:r>
          </a:p>
          <a:p>
            <a:r>
              <a:rPr lang="en-US" altLang="zh-CN" dirty="0" smtClean="0"/>
              <a:t>Via </a:t>
            </a:r>
            <a:r>
              <a:rPr lang="en-US" altLang="zh-CN" dirty="0" err="1" smtClean="0"/>
              <a:t>sFlow</a:t>
            </a:r>
            <a:r>
              <a:rPr lang="en-US" altLang="zh-CN" dirty="0" smtClean="0"/>
              <a:t>/</a:t>
            </a:r>
            <a:r>
              <a:rPr lang="en-US" altLang="zh-CN" dirty="0" err="1" smtClean="0"/>
              <a:t>gRPC</a:t>
            </a:r>
            <a:r>
              <a:rPr lang="en-US" altLang="zh-CN" dirty="0" smtClean="0"/>
              <a:t> </a:t>
            </a:r>
            <a:r>
              <a:rPr lang="en-US" altLang="zh-CN" dirty="0"/>
              <a:t>protocol and stored </a:t>
            </a:r>
            <a:r>
              <a:rPr lang="en-US" altLang="zh-CN" dirty="0" smtClean="0"/>
              <a:t>as historical records.</a:t>
            </a:r>
            <a:endParaRPr lang="en-US" altLang="zh-CN" dirty="0"/>
          </a:p>
          <a:p>
            <a:r>
              <a:rPr lang="en-US" altLang="zh-CN" dirty="0"/>
              <a:t>The analytics component in NTA can </a:t>
            </a:r>
            <a:r>
              <a:rPr lang="en-US" altLang="zh-CN" dirty="0" smtClean="0"/>
              <a:t>build models </a:t>
            </a:r>
            <a:r>
              <a:rPr lang="en-US" altLang="zh-CN" dirty="0"/>
              <a:t>to predict the impact on various Service Function Paths due to network events, traffic and  </a:t>
            </a:r>
            <a:r>
              <a:rPr lang="en-US" altLang="zh-CN" dirty="0" smtClean="0"/>
              <a:t>state </a:t>
            </a:r>
            <a:r>
              <a:rPr lang="en-US" altLang="zh-CN" dirty="0"/>
              <a:t>of the SFPs and instruct the </a:t>
            </a:r>
            <a:r>
              <a:rPr lang="en-US" altLang="zh-CN" dirty="0" smtClean="0"/>
              <a:t>SFC controller </a:t>
            </a:r>
            <a:r>
              <a:rPr lang="en-US" altLang="zh-CN" dirty="0"/>
              <a:t>to take necessary </a:t>
            </a:r>
            <a:r>
              <a:rPr lang="en-US" altLang="zh-CN" dirty="0" smtClean="0"/>
              <a:t>actions.</a:t>
            </a:r>
          </a:p>
          <a:p>
            <a:r>
              <a:rPr lang="en-US" altLang="zh-CN" dirty="0" smtClean="0"/>
              <a:t>The SFC controller </a:t>
            </a:r>
            <a:r>
              <a:rPr lang="en-US" altLang="zh-CN" dirty="0"/>
              <a:t>can calculate new paths/reroute the SFC path to avoid congested Ports/SFFs or overloaded </a:t>
            </a:r>
            <a:r>
              <a:rPr lang="en-US" altLang="zh-CN" dirty="0" smtClean="0"/>
              <a:t>SFs. </a:t>
            </a:r>
            <a:endParaRPr lang="en-US" altLang="zh-CN" dirty="0"/>
          </a:p>
          <a:p>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Shape 834"/>
          <p:cNvSpPr/>
          <p:nvPr/>
        </p:nvSpPr>
        <p:spPr>
          <a:xfrm>
            <a:off x="8692219" y="4054887"/>
            <a:ext cx="3090026" cy="1674800"/>
          </a:xfrm>
          <a:prstGeom prst="rect">
            <a:avLst/>
          </a:prstGeom>
          <a:solidFill>
            <a:schemeClr val="lt2"/>
          </a:solidFill>
          <a:ln w="9525" cap="flat" cmpd="sng">
            <a:solidFill>
              <a:schemeClr val="dk2"/>
            </a:solidFill>
            <a:prstDash val="solid"/>
            <a:round/>
            <a:headEnd type="none" w="med" len="med"/>
            <a:tailEnd type="none" w="med" len="med"/>
          </a:ln>
        </p:spPr>
        <p:txBody>
          <a:bodyPr lIns="114919" tIns="114919" rIns="114919" bIns="114919" anchor="ctr" anchorCtr="0">
            <a:noAutofit/>
          </a:bodyPr>
          <a:lstStyle/>
          <a:p>
            <a:endParaRPr sz="1633" dirty="0"/>
          </a:p>
        </p:txBody>
      </p:sp>
      <p:pic>
        <p:nvPicPr>
          <p:cNvPr id="7" name="Shape 863"/>
          <p:cNvPicPr preferRelativeResize="0"/>
          <p:nvPr/>
        </p:nvPicPr>
        <p:blipFill>
          <a:blip r:embed="rId2" cstate="print">
            <a:alphaModFix/>
          </a:blip>
          <a:stretch>
            <a:fillRect/>
          </a:stretch>
        </p:blipFill>
        <p:spPr>
          <a:xfrm>
            <a:off x="8746371" y="4099454"/>
            <a:ext cx="3212338" cy="1518800"/>
          </a:xfrm>
          <a:prstGeom prst="rect">
            <a:avLst/>
          </a:prstGeom>
          <a:noFill/>
          <a:ln>
            <a:noFill/>
          </a:ln>
        </p:spPr>
      </p:pic>
      <p:sp>
        <p:nvSpPr>
          <p:cNvPr id="8" name="Rectangle 7"/>
          <p:cNvSpPr/>
          <p:nvPr/>
        </p:nvSpPr>
        <p:spPr>
          <a:xfrm>
            <a:off x="8706905" y="2842535"/>
            <a:ext cx="1351107" cy="889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SFC </a:t>
            </a:r>
          </a:p>
          <a:p>
            <a:pPr algn="ctr"/>
            <a:r>
              <a:rPr lang="en-US" dirty="0" smtClean="0"/>
              <a:t>Controller</a:t>
            </a:r>
            <a:endParaRPr lang="en-US" dirty="0"/>
          </a:p>
        </p:txBody>
      </p:sp>
      <p:sp>
        <p:nvSpPr>
          <p:cNvPr id="11" name="Rectangle 10"/>
          <p:cNvSpPr/>
          <p:nvPr/>
        </p:nvSpPr>
        <p:spPr>
          <a:xfrm>
            <a:off x="10398681" y="2764221"/>
            <a:ext cx="138356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14" name="Left-Right Arrow 13"/>
          <p:cNvSpPr/>
          <p:nvPr/>
        </p:nvSpPr>
        <p:spPr>
          <a:xfrm>
            <a:off x="9916366" y="2953408"/>
            <a:ext cx="583468" cy="2417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Up-Down Arrow 14"/>
          <p:cNvSpPr/>
          <p:nvPr/>
        </p:nvSpPr>
        <p:spPr>
          <a:xfrm>
            <a:off x="8894063" y="3539445"/>
            <a:ext cx="194391" cy="64927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6" name="Up Arrow 15"/>
          <p:cNvSpPr/>
          <p:nvPr/>
        </p:nvSpPr>
        <p:spPr>
          <a:xfrm>
            <a:off x="10487797" y="3311354"/>
            <a:ext cx="220865" cy="8564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TextBox 16"/>
          <p:cNvSpPr txBox="1"/>
          <p:nvPr/>
        </p:nvSpPr>
        <p:spPr>
          <a:xfrm>
            <a:off x="10682762" y="3539445"/>
            <a:ext cx="1275947" cy="307777"/>
          </a:xfrm>
          <a:prstGeom prst="rect">
            <a:avLst/>
          </a:prstGeom>
          <a:noFill/>
        </p:spPr>
        <p:txBody>
          <a:bodyPr wrap="square" rtlCol="0">
            <a:spAutoFit/>
          </a:bodyPr>
          <a:lstStyle/>
          <a:p>
            <a:r>
              <a:rPr lang="en-US" sz="1400" dirty="0" smtClean="0"/>
              <a:t>Telemetry</a:t>
            </a:r>
            <a:endParaRPr lang="en-US" sz="1400" dirty="0"/>
          </a:p>
        </p:txBody>
      </p:sp>
    </p:spTree>
    <p:extLst>
      <p:ext uri="{BB962C8B-B14F-4D97-AF65-F5344CB8AC3E}">
        <p14:creationId xmlns:p14="http://schemas.microsoft.com/office/powerpoint/2010/main" val="240138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Considerations	</a:t>
            </a:r>
            <a:endParaRPr lang="en-US" dirty="0"/>
          </a:p>
        </p:txBody>
      </p:sp>
      <p:sp>
        <p:nvSpPr>
          <p:cNvPr id="3" name="Content Placeholder 2"/>
          <p:cNvSpPr>
            <a:spLocks noGrp="1"/>
          </p:cNvSpPr>
          <p:nvPr>
            <p:ph idx="1"/>
          </p:nvPr>
        </p:nvSpPr>
        <p:spPr>
          <a:xfrm>
            <a:off x="1154955" y="2603500"/>
            <a:ext cx="4730838" cy="3416300"/>
          </a:xfrm>
        </p:spPr>
        <p:txBody>
          <a:bodyPr>
            <a:normAutofit/>
          </a:bodyPr>
          <a:lstStyle/>
          <a:p>
            <a:r>
              <a:rPr lang="en-US" sz="2000" dirty="0" smtClean="0"/>
              <a:t>Placement of NTA </a:t>
            </a:r>
          </a:p>
          <a:p>
            <a:pPr lvl="1"/>
            <a:r>
              <a:rPr lang="en-US" sz="1800" dirty="0" smtClean="0"/>
              <a:t>Collocated with Controller</a:t>
            </a:r>
          </a:p>
          <a:p>
            <a:pPr lvl="1"/>
            <a:r>
              <a:rPr lang="en-US" sz="1800" dirty="0" smtClean="0"/>
              <a:t>Integrated with controller</a:t>
            </a:r>
          </a:p>
          <a:p>
            <a:r>
              <a:rPr lang="en-US" sz="2000" dirty="0" smtClean="0"/>
              <a:t>Handling of multi-domain controllers</a:t>
            </a:r>
          </a:p>
          <a:p>
            <a:pPr lvl="1"/>
            <a:r>
              <a:rPr lang="en-US" sz="1800" dirty="0" smtClean="0"/>
              <a:t>Analytics closer to the source is better! </a:t>
            </a:r>
          </a:p>
          <a:p>
            <a:pPr lvl="1"/>
            <a:r>
              <a:rPr lang="en-US" sz="1800" dirty="0" smtClean="0"/>
              <a:t>Hierarchy (like ACTN…) </a:t>
            </a:r>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Content Placeholder 2"/>
          <p:cNvSpPr txBox="1">
            <a:spLocks/>
          </p:cNvSpPr>
          <p:nvPr/>
        </p:nvSpPr>
        <p:spPr>
          <a:xfrm>
            <a:off x="5885793" y="2603500"/>
            <a:ext cx="4730838" cy="39234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smtClean="0"/>
              <a:t>Building Blocks</a:t>
            </a:r>
          </a:p>
          <a:p>
            <a:pPr lvl="1"/>
            <a:r>
              <a:rPr lang="en-US" sz="1800" dirty="0" smtClean="0"/>
              <a:t>Telemetry Collector (Data Collector)</a:t>
            </a:r>
          </a:p>
          <a:p>
            <a:pPr lvl="1"/>
            <a:r>
              <a:rPr lang="en-US" sz="1800" dirty="0" smtClean="0"/>
              <a:t>Data Movement</a:t>
            </a:r>
          </a:p>
          <a:p>
            <a:pPr lvl="1"/>
            <a:r>
              <a:rPr lang="en-US" sz="1800" dirty="0" smtClean="0"/>
              <a:t>Analytics – real time or batch </a:t>
            </a:r>
          </a:p>
          <a:p>
            <a:pPr lvl="1"/>
            <a:r>
              <a:rPr lang="en-US" sz="1800" dirty="0" smtClean="0"/>
              <a:t>ML Models</a:t>
            </a:r>
          </a:p>
          <a:p>
            <a:pPr lvl="1"/>
            <a:r>
              <a:rPr lang="en-US" sz="1800" dirty="0" smtClean="0"/>
              <a:t>Visualization</a:t>
            </a:r>
          </a:p>
          <a:p>
            <a:pPr lvl="1"/>
            <a:r>
              <a:rPr lang="en-US" sz="1800" dirty="0" smtClean="0"/>
              <a:t>Closed Loop Interactions</a:t>
            </a:r>
          </a:p>
        </p:txBody>
      </p:sp>
    </p:spTree>
    <p:extLst>
      <p:ext uri="{BB962C8B-B14F-4D97-AF65-F5344CB8AC3E}">
        <p14:creationId xmlns:p14="http://schemas.microsoft.com/office/powerpoint/2010/main" val="2286927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528358" y="2312275"/>
            <a:ext cx="9388009" cy="3941379"/>
          </a:xfrm>
        </p:spPr>
        <p:txBody>
          <a:bodyPr>
            <a:normAutofit/>
          </a:bodyPr>
          <a:lstStyle/>
          <a:p>
            <a:r>
              <a:rPr lang="en-US" dirty="0" smtClean="0"/>
              <a:t>Are these the right set of use-case to explore AI/ML in the networks? </a:t>
            </a:r>
          </a:p>
          <a:p>
            <a:pPr lvl="1"/>
            <a:r>
              <a:rPr lang="en-US" dirty="0" smtClean="0"/>
              <a:t>Do you have other use-cases? </a:t>
            </a:r>
          </a:p>
          <a:p>
            <a:pPr lvl="1"/>
            <a:r>
              <a:rPr lang="en-US" dirty="0" smtClean="0"/>
              <a:t>Is it useful to document them and discuss? </a:t>
            </a:r>
          </a:p>
          <a:p>
            <a:pPr lvl="1"/>
            <a:r>
              <a:rPr lang="en-US" dirty="0" smtClean="0"/>
              <a:t>Please suggest and collaborate! </a:t>
            </a:r>
          </a:p>
          <a:p>
            <a:pPr lvl="1"/>
            <a:endParaRPr lang="en-US" dirty="0" smtClean="0"/>
          </a:p>
          <a:p>
            <a:r>
              <a:rPr lang="en-US" dirty="0" smtClean="0"/>
              <a:t>What are the architectural considerations? </a:t>
            </a:r>
          </a:p>
          <a:p>
            <a:pPr lvl="1"/>
            <a:r>
              <a:rPr lang="en-US" dirty="0" smtClean="0"/>
              <a:t>Are there any protocol considerations? </a:t>
            </a:r>
          </a:p>
          <a:p>
            <a:endParaRPr lang="en-US" dirty="0"/>
          </a:p>
          <a:p>
            <a:r>
              <a:rPr lang="en-US" dirty="0" smtClean="0"/>
              <a:t>Build prototypes, reuse various possible open-source. </a:t>
            </a:r>
          </a:p>
          <a:p>
            <a:pPr lvl="1"/>
            <a:r>
              <a:rPr lang="en-US" dirty="0" smtClean="0"/>
              <a:t>Hopefully in a future Hackathon! </a:t>
            </a:r>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44274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1175</TotalTime>
  <Words>723</Words>
  <Application>Microsoft Office PowerPoint</Application>
  <PresentationFormat>Widescreen</PresentationFormat>
  <Paragraphs>128</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宋体</vt:lpstr>
      <vt:lpstr>Arial</vt:lpstr>
      <vt:lpstr>Calibri</vt:lpstr>
      <vt:lpstr>Century Gothic</vt:lpstr>
      <vt:lpstr>Wingdings 3</vt:lpstr>
      <vt:lpstr>Ion Boardroom</vt:lpstr>
      <vt:lpstr>Network Artificial Intelligence (NAI) </vt:lpstr>
      <vt:lpstr>Introduction </vt:lpstr>
      <vt:lpstr>Key Functions</vt:lpstr>
      <vt:lpstr>Enhance Path Computation and Traffic Engineering</vt:lpstr>
      <vt:lpstr>Route Monitoring and Analytics</vt:lpstr>
      <vt:lpstr>Multilayer Fault Detection in NFV</vt:lpstr>
      <vt:lpstr>Smart SFC</vt:lpstr>
      <vt:lpstr>Architectural Considerations </vt:lpstr>
      <vt:lpstr>Next Steps</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Artificial Intelligence</dc:title>
  <dc:creator>Dhruv Dhody</dc:creator>
  <cp:lastModifiedBy>Dhruv Dhody</cp:lastModifiedBy>
  <cp:revision>33</cp:revision>
  <dcterms:created xsi:type="dcterms:W3CDTF">2017-03-28T20:02:08Z</dcterms:created>
  <dcterms:modified xsi:type="dcterms:W3CDTF">2017-03-30T14:33:53Z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(2)9c9MWvIGaAwSunzUY42t0IUgPMddVGzaFngQG8X2rs7R189o5NUD5cWCaGVk4vK3Z6chm0+A
VByAwDqO9hqb4FipB1jNx+TYYN1vsCPCf0hluL945WfjmT8AzGmuUNFD9h5soLt0k627urxd
lf3c4vigC22YofoQN8ICfnrutqw5eSO1Ndv4xJQOMTeGY4/mFQh8DAYY79TWKjsPgl5f/OGS
bQn//98sSwJMIiZr2k</vt:lpwstr>
  </property>
  <property fmtid="{D5CDD505-2E9C-101B-9397-08002B2CF9AE}" pid="3" name="_2015_ms_pID_7253431">
    <vt:lpwstr>I+0LKzwvmpG2/JYN8oLcaX1VYrNZkSxUnwjoMOkiuMghdn/zhqG6mu
waWloRZje1GUoUB6FRosZ2ColMhy5fzZCxb/mfxq7zmLi0UDCviwFzDzr3SOuq+NTU9TislU
Pqw7Vv9BrPH1m1vgwG/gskE6rLPQzIL5OLKNW+FEQwqRjg==</vt:lpwstr>
  </property>
</Properties>
</file>