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8" r:id="rId6"/>
    <p:sldId id="259" r:id="rId7"/>
    <p:sldId id="261" r:id="rId8"/>
    <p:sldId id="263" r:id="rId9"/>
    <p:sldId id="264" r:id="rId10"/>
    <p:sldId id="262" r:id="rId11"/>
    <p:sldId id="260" r:id="rId12"/>
    <p:sldId id="266" r:id="rId13"/>
    <p:sldId id="265" r:id="rId14"/>
    <p:sldId id="257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706" autoAdjust="0"/>
  </p:normalViewPr>
  <p:slideViewPr>
    <p:cSldViewPr showGuides="1">
      <p:cViewPr varScale="1">
        <p:scale>
          <a:sx n="91" d="100"/>
          <a:sy n="91" d="100"/>
        </p:scale>
        <p:origin x="91" y="13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3/26/2017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3/26/2017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317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WG, IETF 98 - Chicago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9E04D-F34C-40C4-A2D3-F42BC07476AE}" type="datetime1">
              <a:rPr lang="en-US" smtClean="0"/>
              <a:t>3/26/2017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WG, IETF 98 - Chicago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0CEB9-2B7B-4AA0-9DCE-EDBFD56CBD2B}" type="datetime1">
              <a:rPr lang="en-US" smtClean="0"/>
              <a:t>3/26/2017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WG, IETF 98 - Chicago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8A29-4D5B-4FB5-8D93-ACBA302077C3}" type="datetime1">
              <a:rPr lang="en-US" smtClean="0"/>
              <a:t>3/26/2017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WG, IETF 98 - Chicago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F9782-9ED5-4701-96C6-1A9D24D93E7B}" type="datetime1">
              <a:rPr lang="en-US" smtClean="0"/>
              <a:t>3/26/2017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WG, IETF 98 - Chicago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097C-E561-4674-B38C-A7C3BD586DC4}" type="datetime1">
              <a:rPr lang="en-US" smtClean="0"/>
              <a:t>3/26/2017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WG, IETF 98 - Chicago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A8CAF-3374-45D6-90AA-583DB7EA80FB}" type="datetime1">
              <a:rPr lang="en-US" smtClean="0"/>
              <a:t>3/26/2017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WG, IETF 98 - Chicago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1256-FE19-4620-AA7F-637E546A5790}" type="datetime1">
              <a:rPr lang="en-US" smtClean="0"/>
              <a:t>3/26/2017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WG, IETF 98 - Chicago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44D5-EA1C-4168-941D-B109B7F03CB0}" type="datetime1">
              <a:rPr lang="en-US" smtClean="0"/>
              <a:t>3/26/2017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WG, IETF 98 - Chicago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CF6D-17C0-4539-B9D8-D27D6AE4BCFC}" type="datetime1">
              <a:rPr lang="en-US" smtClean="0"/>
              <a:t>3/26/2017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WG, IETF 98 - Chicago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A2D24-98F7-4C44-9A5F-FCDF62F223A3}" type="datetime1">
              <a:rPr lang="en-US" smtClean="0"/>
              <a:t>3/26/2017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TEAS WG, IETF 98 - Chicago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BC835A8-CBCD-4FB0-9EAB-5FAA2A1F6DC3}" type="datetime1">
              <a:rPr lang="en-US" smtClean="0"/>
              <a:t>3/26/2017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260648"/>
            <a:ext cx="8197550" cy="2787353"/>
          </a:xfrm>
        </p:spPr>
        <p:txBody>
          <a:bodyPr>
            <a:normAutofit/>
          </a:bodyPr>
          <a:lstStyle/>
          <a:p>
            <a:r>
              <a:rPr lang="en-US" dirty="0"/>
              <a:t>YANG models for ACTN TE Performance Monitoring Telemetry and Network Autonomics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6685384" cy="529456"/>
          </a:xfrm>
        </p:spPr>
        <p:txBody>
          <a:bodyPr/>
          <a:lstStyle/>
          <a:p>
            <a:r>
              <a:rPr lang="en-US" dirty="0"/>
              <a:t>draft-lee-teas-actn-pm-telemetry-autonomics-00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110939"/>
              </p:ext>
            </p:extLst>
          </p:nvPr>
        </p:nvGraphicFramePr>
        <p:xfrm>
          <a:off x="1078272" y="3919028"/>
          <a:ext cx="6109320" cy="182880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3054660"/>
                <a:gridCol w="3054660"/>
              </a:tblGrid>
              <a:tr h="25494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Young Lee</a:t>
                      </a:r>
                      <a:endParaRPr lang="en-US" sz="14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r>
                        <a:rPr lang="en-US" sz="1400" dirty="0" smtClean="0"/>
                        <a:t>Huawei</a:t>
                      </a:r>
                      <a:endParaRPr lang="en-US" sz="1400" dirty="0"/>
                    </a:p>
                  </a:txBody>
                  <a:tcPr anchor="ctr"/>
                </a:tc>
              </a:tr>
              <a:tr h="25494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Dhruv Dhody</a:t>
                      </a:r>
                      <a:endParaRPr 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145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Satish K</a:t>
                      </a:r>
                      <a:endParaRPr 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494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Ricard Vilalta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CTTC</a:t>
                      </a:r>
                      <a:endParaRPr lang="en-US" sz="1400" dirty="0"/>
                    </a:p>
                  </a:txBody>
                  <a:tcPr anchor="ctr"/>
                </a:tc>
              </a:tr>
              <a:tr h="25494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Daniel King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Lancaster University</a:t>
                      </a:r>
                      <a:endParaRPr lang="en-US" sz="1400" dirty="0"/>
                    </a:p>
                  </a:txBody>
                  <a:tcPr anchor="ctr"/>
                </a:tc>
              </a:tr>
              <a:tr h="25494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Daniele Ceccarelli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Ericsson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this </a:t>
            </a:r>
            <a:r>
              <a:rPr lang="en-US" dirty="0" smtClean="0"/>
              <a:t>Yang </a:t>
            </a:r>
            <a:r>
              <a:rPr lang="en-US" dirty="0"/>
              <a:t>Model useful? </a:t>
            </a:r>
            <a:endParaRPr lang="en-US" dirty="0" smtClean="0"/>
          </a:p>
          <a:p>
            <a:r>
              <a:rPr lang="en-US" dirty="0" smtClean="0"/>
              <a:t>Should we have telemetry and scaling in the same model?</a:t>
            </a:r>
            <a:endParaRPr lang="en-US" dirty="0"/>
          </a:p>
          <a:p>
            <a:r>
              <a:rPr lang="en-US" dirty="0"/>
              <a:t>Continue to enhance the model…</a:t>
            </a:r>
          </a:p>
          <a:p>
            <a:r>
              <a:rPr lang="en-US" dirty="0"/>
              <a:t>Comments welcome!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WG, IETF 98 - Chicago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22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260" y="2348880"/>
            <a:ext cx="5710371" cy="321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85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2" y="1828800"/>
            <a:ext cx="9637712" cy="4191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YANG data models that describe </a:t>
            </a:r>
            <a:endParaRPr lang="en-US" dirty="0" smtClean="0"/>
          </a:p>
          <a:p>
            <a:pPr lvl="1"/>
            <a:r>
              <a:rPr lang="en-US" dirty="0" smtClean="0"/>
              <a:t>Key </a:t>
            </a:r>
            <a:r>
              <a:rPr lang="en-US" dirty="0"/>
              <a:t>Performance Indicator (KPI) telemetry </a:t>
            </a:r>
            <a:endParaRPr lang="en-US" dirty="0" smtClean="0"/>
          </a:p>
          <a:p>
            <a:pPr lvl="1"/>
            <a:r>
              <a:rPr lang="en-US" dirty="0" smtClean="0"/>
              <a:t>Network </a:t>
            </a:r>
            <a:r>
              <a:rPr lang="en-US" dirty="0"/>
              <a:t>autonomics for TE-tunnels and ACTN VNs.</a:t>
            </a:r>
          </a:p>
          <a:p>
            <a:r>
              <a:rPr lang="en-US" dirty="0" smtClean="0"/>
              <a:t>[I-D.xu-actn-perf-dynamic-service-control-03] </a:t>
            </a:r>
          </a:p>
          <a:p>
            <a:pPr lvl="1"/>
            <a:r>
              <a:rPr lang="en-US" dirty="0" smtClean="0"/>
              <a:t>Performance Monitoring </a:t>
            </a:r>
          </a:p>
          <a:p>
            <a:pPr lvl="1"/>
            <a:r>
              <a:rPr lang="en-US" dirty="0" smtClean="0"/>
              <a:t>Dynamic control in ACTN – creation, modification, optimization etc.</a:t>
            </a:r>
          </a:p>
          <a:p>
            <a:pPr lvl="1"/>
            <a:r>
              <a:rPr lang="en-US" dirty="0" smtClean="0"/>
              <a:t>Monitor Network Traffic, Detects traffic imbalance, Initiate optimization! </a:t>
            </a:r>
          </a:p>
          <a:p>
            <a:pPr lvl="1"/>
            <a:r>
              <a:rPr lang="en-US" dirty="0" smtClean="0"/>
              <a:t>Measure customer SLA, take dynamic action to make sure you meet them at all times</a:t>
            </a:r>
          </a:p>
          <a:p>
            <a:pPr lvl="1"/>
            <a:r>
              <a:rPr lang="en-US" dirty="0" smtClean="0"/>
              <a:t>Scalability of Performance data</a:t>
            </a:r>
          </a:p>
          <a:p>
            <a:r>
              <a:rPr lang="en-US" dirty="0" smtClean="0"/>
              <a:t>Support for </a:t>
            </a:r>
          </a:p>
          <a:p>
            <a:pPr lvl="1"/>
            <a:r>
              <a:rPr lang="en-US" dirty="0" smtClean="0"/>
              <a:t>Performance telemetry data</a:t>
            </a:r>
          </a:p>
          <a:p>
            <a:pPr lvl="1"/>
            <a:r>
              <a:rPr lang="en-US" dirty="0" smtClean="0"/>
              <a:t>Scaling Intent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WG, IETF 98 - Chicago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20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Yang Model Relationships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65213" y="6165304"/>
            <a:ext cx="5653087" cy="273049"/>
          </a:xfrm>
        </p:spPr>
        <p:txBody>
          <a:bodyPr/>
          <a:lstStyle/>
          <a:p>
            <a:r>
              <a:rPr lang="en-US" dirty="0" smtClean="0"/>
              <a:t>TEAS WG, IETF 98 - Chicago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3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17452" y="1772816"/>
            <a:ext cx="1536352" cy="6480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 Tunnel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477940" y="1772816"/>
            <a:ext cx="153635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 KPI Telemetry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1"/>
            <a:endCxn id="6" idx="3"/>
          </p:cNvCxnSpPr>
          <p:nvPr/>
        </p:nvCxnSpPr>
        <p:spPr>
          <a:xfrm flipH="1">
            <a:off x="2253804" y="2096852"/>
            <a:ext cx="1224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97450" y="1819853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Augments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7246540" y="1772816"/>
            <a:ext cx="1536352" cy="6480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ACTN VN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0007028" y="1772816"/>
            <a:ext cx="153635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ACTN TE Telemetry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1"/>
            <a:endCxn id="11" idx="3"/>
          </p:cNvCxnSpPr>
          <p:nvPr/>
        </p:nvCxnSpPr>
        <p:spPr>
          <a:xfrm flipH="1">
            <a:off x="8782892" y="2096852"/>
            <a:ext cx="1224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026538" y="1819853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Augments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33772" y="2708920"/>
            <a:ext cx="583264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TE KPI Telemetry model provides the TE tunnel level performance monitoring.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Augment the TE tunnel State with performance attributes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Use the notification subscription mechanism to subscribe to telemetry (YANG PUSH)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Scaling Intent configurations for auto scaling in/out based on the performance monitored attributes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6320385" y="2708920"/>
            <a:ext cx="539065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ACTN TE KPI Telemetry model provides the VN level aggregated performance monitoring.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Augment the VN state as well as individual VN-member state with performance attributes.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Use notification subscription (YANG PUSH)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Scaling Intent </a:t>
            </a:r>
            <a:r>
              <a:rPr lang="en-US" sz="2000" dirty="0" smtClean="0"/>
              <a:t>configurations at the VN level to reach to the monitored performance KPI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Allow configuration of aggregation mechanism from the lower level telemetry details (max, mean etc.)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From VN-Member to VN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From per-domain tunnel to E2E VN-Member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7083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 KPI </a:t>
            </a:r>
            <a:r>
              <a:rPr lang="en-US" dirty="0" smtClean="0"/>
              <a:t>Telemetry Yang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3" y="1828800"/>
            <a:ext cx="4813176" cy="4191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Telemetry Data</a:t>
            </a:r>
          </a:p>
          <a:p>
            <a:pPr lvl="1"/>
            <a:r>
              <a:rPr lang="en-US" sz="2000" dirty="0" smtClean="0"/>
              <a:t>Delay, Delay-Variation, Packet-Loss, Bandwidth etc.</a:t>
            </a:r>
          </a:p>
          <a:p>
            <a:r>
              <a:rPr lang="en-US" sz="2400" dirty="0" smtClean="0"/>
              <a:t>Scaling Intent</a:t>
            </a:r>
          </a:p>
          <a:p>
            <a:pPr lvl="1"/>
            <a:r>
              <a:rPr lang="en-US" sz="2000" dirty="0" smtClean="0"/>
              <a:t>Scale-In</a:t>
            </a:r>
          </a:p>
          <a:p>
            <a:pPr lvl="1"/>
            <a:r>
              <a:rPr lang="en-US" sz="2000" dirty="0" smtClean="0"/>
              <a:t>Scale-Out</a:t>
            </a:r>
          </a:p>
          <a:p>
            <a:pPr lvl="1"/>
            <a:r>
              <a:rPr lang="en-US" sz="2000" dirty="0" smtClean="0"/>
              <a:t>Conditions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WG, IETF 98 - Chicago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8508" y="1524000"/>
            <a:ext cx="4657725" cy="44958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4222204" y="2852936"/>
            <a:ext cx="3312368" cy="2232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214092" y="2924944"/>
            <a:ext cx="4176464" cy="1080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ACTN TE Telemetry Yang Model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3" y="1828800"/>
            <a:ext cx="6109320" cy="4191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VN Level</a:t>
            </a:r>
          </a:p>
          <a:p>
            <a:pPr lvl="1"/>
            <a:r>
              <a:rPr lang="en-US" sz="2000" dirty="0" smtClean="0"/>
              <a:t>Telemetry Data</a:t>
            </a:r>
          </a:p>
          <a:p>
            <a:pPr lvl="2"/>
            <a:r>
              <a:rPr lang="en-US" sz="1800" dirty="0"/>
              <a:t>Delay, Delay-Variation, Packet-Loss, Bandwidth </a:t>
            </a:r>
            <a:r>
              <a:rPr lang="en-US" sz="1800" dirty="0" smtClean="0"/>
              <a:t>etc.</a:t>
            </a:r>
            <a:endParaRPr lang="en-US" sz="1800" dirty="0"/>
          </a:p>
          <a:p>
            <a:pPr lvl="1"/>
            <a:r>
              <a:rPr lang="en-US" sz="2000" dirty="0" smtClean="0"/>
              <a:t>The aggregation grouping operation</a:t>
            </a:r>
          </a:p>
          <a:p>
            <a:pPr lvl="2"/>
            <a:r>
              <a:rPr lang="en-US" sz="1800" dirty="0" smtClean="0"/>
              <a:t>Min, Max, Mean, Standard Deviation, Sum etc.</a:t>
            </a:r>
          </a:p>
          <a:p>
            <a:pPr lvl="1"/>
            <a:r>
              <a:rPr lang="en-US" sz="2000" dirty="0"/>
              <a:t>Scaling Intent</a:t>
            </a:r>
          </a:p>
          <a:p>
            <a:pPr lvl="2"/>
            <a:r>
              <a:rPr lang="en-US" sz="1800" dirty="0"/>
              <a:t>Scale-In</a:t>
            </a:r>
          </a:p>
          <a:p>
            <a:pPr lvl="2"/>
            <a:r>
              <a:rPr lang="en-US" sz="1800" dirty="0"/>
              <a:t>Scale-Out</a:t>
            </a:r>
          </a:p>
          <a:p>
            <a:pPr lvl="2"/>
            <a:r>
              <a:rPr lang="en-US" sz="1800" dirty="0" smtClean="0"/>
              <a:t>Conditions</a:t>
            </a:r>
            <a:endParaRPr lang="en-US" sz="1400" dirty="0" smtClean="0"/>
          </a:p>
          <a:p>
            <a:pPr lvl="1"/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WG, IETF 98 - Chicago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8548" y="1164670"/>
            <a:ext cx="4505325" cy="488632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6598468" y="2780928"/>
            <a:ext cx="1224136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6238428" y="1916832"/>
            <a:ext cx="1584176" cy="1584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358108" y="4005064"/>
            <a:ext cx="4176464" cy="1008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19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ACTN TE Telemetry Yang Model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2" y="1772816"/>
            <a:ext cx="5461247" cy="4191000"/>
          </a:xfrm>
        </p:spPr>
        <p:txBody>
          <a:bodyPr/>
          <a:lstStyle/>
          <a:p>
            <a:r>
              <a:rPr lang="en-US" sz="2400" dirty="0" smtClean="0"/>
              <a:t>VN-Member </a:t>
            </a:r>
            <a:r>
              <a:rPr lang="en-US" sz="2400" dirty="0"/>
              <a:t>Level</a:t>
            </a:r>
          </a:p>
          <a:p>
            <a:pPr lvl="1"/>
            <a:r>
              <a:rPr lang="en-US" sz="2000" dirty="0"/>
              <a:t>Telemetry Data</a:t>
            </a:r>
          </a:p>
          <a:p>
            <a:pPr lvl="2"/>
            <a:r>
              <a:rPr lang="en-US" sz="1800" dirty="0"/>
              <a:t>Delay, Delay-Variation, Packet-Loss, Bandwidth </a:t>
            </a:r>
            <a:r>
              <a:rPr lang="en-US" sz="1800" dirty="0" smtClean="0"/>
              <a:t>etc.</a:t>
            </a:r>
            <a:endParaRPr lang="en-US" sz="1800" dirty="0"/>
          </a:p>
          <a:p>
            <a:pPr lvl="1"/>
            <a:r>
              <a:rPr lang="en-US" sz="2000" dirty="0"/>
              <a:t>The aggregation grouping operation</a:t>
            </a:r>
          </a:p>
          <a:p>
            <a:pPr lvl="2"/>
            <a:r>
              <a:rPr lang="en-US" sz="1800" dirty="0"/>
              <a:t>Min, Max, Mean, Standard Deviation, Sum </a:t>
            </a:r>
            <a:r>
              <a:rPr lang="en-US" sz="1800" dirty="0" smtClean="0"/>
              <a:t>etc.</a:t>
            </a:r>
            <a:endParaRPr lang="en-US" sz="1800" dirty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WG, IETF 98 - Chicago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8300" y="2420888"/>
            <a:ext cx="5324475" cy="272415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6166420" y="2924944"/>
            <a:ext cx="936104" cy="144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6166420" y="3140968"/>
            <a:ext cx="864096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92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ACTN TE </a:t>
            </a:r>
            <a:r>
              <a:rPr lang="en-US" dirty="0" smtClean="0"/>
              <a:t>Telemetry Yang Model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3" y="1828800"/>
            <a:ext cx="5029200" cy="4191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VN-Level Configuration</a:t>
            </a:r>
          </a:p>
          <a:p>
            <a:pPr lvl="1"/>
            <a:r>
              <a:rPr lang="en-US" sz="2000" dirty="0" smtClean="0"/>
              <a:t>Scaling</a:t>
            </a:r>
          </a:p>
          <a:p>
            <a:pPr lvl="2"/>
            <a:r>
              <a:rPr lang="en-US" dirty="0" smtClean="0"/>
              <a:t>Scale-In, Scale-Out, Conditions</a:t>
            </a:r>
            <a:endParaRPr lang="en-US" dirty="0"/>
          </a:p>
          <a:p>
            <a:pPr lvl="1"/>
            <a:r>
              <a:rPr lang="en-US" sz="2000" dirty="0" smtClean="0"/>
              <a:t>Grouping-Op</a:t>
            </a:r>
          </a:p>
          <a:p>
            <a:pPr lvl="2"/>
            <a:r>
              <a:rPr lang="en-US" dirty="0"/>
              <a:t>Min, Max, Mean, Standard Deviation, Sum </a:t>
            </a:r>
            <a:r>
              <a:rPr lang="en-US" dirty="0" smtClean="0"/>
              <a:t>etc.</a:t>
            </a:r>
            <a:endParaRPr lang="en-US" dirty="0"/>
          </a:p>
          <a:p>
            <a:r>
              <a:rPr lang="en-US" sz="2400" dirty="0" smtClean="0"/>
              <a:t>VN-Member Level Configuration</a:t>
            </a:r>
          </a:p>
          <a:p>
            <a:pPr lvl="1"/>
            <a:r>
              <a:rPr lang="en-US" sz="2000" dirty="0" smtClean="0"/>
              <a:t>Grouping-Op</a:t>
            </a:r>
          </a:p>
          <a:p>
            <a:pPr lvl="2"/>
            <a:r>
              <a:rPr lang="en-US" dirty="0"/>
              <a:t>Min, Max, Mean, Standard Deviation, Sum </a:t>
            </a:r>
            <a:r>
              <a:rPr lang="en-US" dirty="0" smtClean="0"/>
              <a:t>etc.</a:t>
            </a:r>
            <a:endParaRPr lang="en-US" sz="2000" dirty="0"/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WG, IETF 98 - Chicago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1687" y="1546118"/>
            <a:ext cx="4057650" cy="3305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8300" y="5019675"/>
            <a:ext cx="4924425" cy="100012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4654252" y="2780928"/>
            <a:ext cx="2808312" cy="1080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734372" y="2420888"/>
            <a:ext cx="2016224" cy="1008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734372" y="4797152"/>
            <a:ext cx="1512168" cy="936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81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Telemetry	 Subscription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3" y="1828800"/>
            <a:ext cx="4453136" cy="4191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Via the Notification Subscription / Yang-Push mechanism</a:t>
            </a:r>
          </a:p>
          <a:p>
            <a:pPr lvl="1"/>
            <a:r>
              <a:rPr lang="en-US" sz="2000" dirty="0" smtClean="0"/>
              <a:t>Subscribe </a:t>
            </a:r>
            <a:r>
              <a:rPr lang="en-US" sz="2000" dirty="0"/>
              <a:t>notifications on a per client basis.</a:t>
            </a:r>
          </a:p>
          <a:p>
            <a:pPr lvl="1"/>
            <a:r>
              <a:rPr lang="en-US" sz="2000" dirty="0" smtClean="0"/>
              <a:t>Specify sub-tree </a:t>
            </a:r>
            <a:r>
              <a:rPr lang="en-US" sz="2000" dirty="0"/>
              <a:t>filters or </a:t>
            </a:r>
            <a:r>
              <a:rPr lang="en-US" sz="2000" dirty="0" err="1"/>
              <a:t>xpath</a:t>
            </a:r>
            <a:r>
              <a:rPr lang="en-US" sz="2000" dirty="0"/>
              <a:t> filters so that only </a:t>
            </a:r>
            <a:r>
              <a:rPr lang="en-US" sz="2000" dirty="0" smtClean="0"/>
              <a:t>interested contents </a:t>
            </a:r>
            <a:r>
              <a:rPr lang="en-US" sz="2000" dirty="0"/>
              <a:t>will be sent.</a:t>
            </a:r>
          </a:p>
          <a:p>
            <a:pPr lvl="1"/>
            <a:r>
              <a:rPr lang="en-US" sz="2000" dirty="0" smtClean="0"/>
              <a:t>Specify </a:t>
            </a:r>
            <a:r>
              <a:rPr lang="en-US" sz="2000" dirty="0"/>
              <a:t>either periodic or on-demand notifications.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TEAS WG, IETF 98 - Chicago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316" y="2324581"/>
            <a:ext cx="6851565" cy="310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92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WG, IETF 98 - Chicago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89471" y="3677296"/>
            <a:ext cx="4166592" cy="510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MDSC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89471" y="1556792"/>
            <a:ext cx="4166592" cy="5107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CNC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518348" y="2067537"/>
            <a:ext cx="0" cy="1609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238428" y="2067537"/>
            <a:ext cx="0" cy="1609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97868" y="2132308"/>
            <a:ext cx="41044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CNC configure the grouping-operation for delay and bandwidth utilization. </a:t>
            </a:r>
          </a:p>
          <a:p>
            <a:pPr marL="342900" indent="-342900">
              <a:buAutoNum type="arabicPeriod"/>
            </a:pPr>
            <a:r>
              <a:rPr lang="en-US" dirty="0" smtClean="0"/>
              <a:t>CNC subscribes to the VN level telemetry for delay and bandwidth utilization on a periodic basis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382444" y="2132308"/>
            <a:ext cx="45365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3"/>
            </a:pPr>
            <a:r>
              <a:rPr lang="en-US" dirty="0" smtClean="0"/>
              <a:t>MDSC receives the VN telemetry data</a:t>
            </a:r>
          </a:p>
          <a:p>
            <a:r>
              <a:rPr lang="en-US" dirty="0" smtClean="0"/>
              <a:t>VN-1</a:t>
            </a:r>
          </a:p>
          <a:p>
            <a:r>
              <a:rPr lang="en-US" dirty="0" smtClean="0"/>
              <a:t>VN Bandwidth Utilization as X (Minimum across VN-Members)</a:t>
            </a:r>
          </a:p>
          <a:p>
            <a:r>
              <a:rPr lang="en-US" dirty="0" smtClean="0"/>
              <a:t>VN Delay as Y (Maximum across VN-Members)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895535" y="5321489"/>
            <a:ext cx="1628877" cy="5107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PNC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427186" y="5321489"/>
            <a:ext cx="1628877" cy="5107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PNC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438228" y="4188041"/>
            <a:ext cx="0" cy="1133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83039" y="4349079"/>
            <a:ext cx="4104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a. MDSC subscribe for the tunnel telemetry for delay and bandwidth utilization on a periodic basis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438228" y="4188041"/>
            <a:ext cx="2304256" cy="1133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7606580" y="4188041"/>
            <a:ext cx="0" cy="1133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187495" y="4188041"/>
            <a:ext cx="2419085" cy="1133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686508" y="4419918"/>
            <a:ext cx="3880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b. PNC provides the tunnel telemetry data for the tunnels</a:t>
            </a:r>
            <a:endParaRPr lang="en-US" dirty="0"/>
          </a:p>
        </p:txBody>
      </p:sp>
      <p:sp>
        <p:nvSpPr>
          <p:cNvPr id="3" name="Cloud 2"/>
          <p:cNvSpPr/>
          <p:nvPr/>
        </p:nvSpPr>
        <p:spPr>
          <a:xfrm>
            <a:off x="4061901" y="6184600"/>
            <a:ext cx="1296144" cy="548680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loud 19"/>
          <p:cNvSpPr/>
          <p:nvPr/>
        </p:nvSpPr>
        <p:spPr>
          <a:xfrm>
            <a:off x="6593552" y="6155267"/>
            <a:ext cx="1296144" cy="548680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an 22"/>
          <p:cNvSpPr/>
          <p:nvPr/>
        </p:nvSpPr>
        <p:spPr>
          <a:xfrm>
            <a:off x="3989893" y="6378609"/>
            <a:ext cx="144016" cy="158080"/>
          </a:xfrm>
          <a:prstGeom prst="can">
            <a:avLst>
              <a:gd name="adj" fmla="val 5000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an 24"/>
          <p:cNvSpPr/>
          <p:nvPr/>
        </p:nvSpPr>
        <p:spPr>
          <a:xfrm>
            <a:off x="7817688" y="6378609"/>
            <a:ext cx="144016" cy="158080"/>
          </a:xfrm>
          <a:prstGeom prst="can">
            <a:avLst>
              <a:gd name="adj" fmla="val 5000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an 25"/>
          <p:cNvSpPr/>
          <p:nvPr/>
        </p:nvSpPr>
        <p:spPr>
          <a:xfrm>
            <a:off x="5214029" y="6375897"/>
            <a:ext cx="144016" cy="158080"/>
          </a:xfrm>
          <a:prstGeom prst="can">
            <a:avLst>
              <a:gd name="adj" fmla="val 5000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an 26"/>
          <p:cNvSpPr/>
          <p:nvPr/>
        </p:nvSpPr>
        <p:spPr>
          <a:xfrm>
            <a:off x="6574284" y="6379337"/>
            <a:ext cx="144016" cy="158080"/>
          </a:xfrm>
          <a:prstGeom prst="can">
            <a:avLst>
              <a:gd name="adj" fmla="val 5000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991522" y="5881941"/>
            <a:ext cx="0" cy="546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3" idx="1"/>
          </p:cNvCxnSpPr>
          <p:nvPr/>
        </p:nvCxnSpPr>
        <p:spPr>
          <a:xfrm flipV="1">
            <a:off x="4061901" y="5832234"/>
            <a:ext cx="0" cy="546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575913" y="5879229"/>
            <a:ext cx="0" cy="546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6646292" y="5829522"/>
            <a:ext cx="0" cy="546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980487" y="5829522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Recursively applied at the device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56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Calibri Light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contrast presentation (widescreen).potx" id="{79BDEE8A-06BD-4498-8DA2-039F108111A7}" vid="{371B0C30-7F71-4EED-A6A3-8F238779D534}"/>
    </a:ext>
  </a:extLst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9220E13-D325-4A9E-AA7A-0D1409275EB9}">
  <ds:schemaRefs>
    <ds:schemaRef ds:uri="http://purl.org/dc/elements/1.1/"/>
    <ds:schemaRef ds:uri="http://purl.org/dc/dcmitype/"/>
    <ds:schemaRef ds:uri="a4f35948-e619-41b3-aa29-22878b09cfd2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40262f94-9f35-4ac3-9a90-690165a166b7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C80FAF7-F941-4D3E-A3C3-283A611079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2F2BE50-DDB3-465B-A26E-975A276D436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contrast presentation (widescreen)</Template>
  <TotalTime>85</TotalTime>
  <Words>607</Words>
  <Application>Microsoft Office PowerPoint</Application>
  <PresentationFormat>Custom</PresentationFormat>
  <Paragraphs>118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 Light</vt:lpstr>
      <vt:lpstr>Franklin Gothic Medium</vt:lpstr>
      <vt:lpstr>Business Contrast 16x9</vt:lpstr>
      <vt:lpstr>YANG models for ACTN TE Performance Monitoring Telemetry and Network Autonomics</vt:lpstr>
      <vt:lpstr>Introduction</vt:lpstr>
      <vt:lpstr>Yang Model Relationships</vt:lpstr>
      <vt:lpstr>TE KPI Telemetry Yang Model</vt:lpstr>
      <vt:lpstr>ACTN TE Telemetry Yang Model </vt:lpstr>
      <vt:lpstr>ACTN TE Telemetry Yang Model </vt:lpstr>
      <vt:lpstr>ACTN TE Telemetry Yang Model </vt:lpstr>
      <vt:lpstr>Telemetry  Subscription</vt:lpstr>
      <vt:lpstr>Interactions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YANG models for ACTN TE Performance Monitoring Telemetry and Network Autonomics</dc:title>
  <dc:creator>Dhruv Dhody</dc:creator>
  <cp:lastModifiedBy>Dhruv Dhody</cp:lastModifiedBy>
  <cp:revision>24</cp:revision>
  <dcterms:created xsi:type="dcterms:W3CDTF">2017-03-23T08:53:05Z</dcterms:created>
  <dcterms:modified xsi:type="dcterms:W3CDTF">2017-03-26T14:10:32Z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_2015_ms_pID_725343">
    <vt:lpwstr>(2)ppJSO6+v58/n26KimLnXpZmivKvTWNY1WTAN6id1m08/i3zPrs0VOaYqAsDkURoW7ui2R5vc
KNwHBg7wwAOLD+TFxF7j0XsZ8KB5cm7NW3LvVt5SsVRqi53zBB1AOSacTaCQL8khzGyplJfd
Dc0EaBRVS9jQAnshldgpoOk9///vT/lVECRSPy6KpFlDrDsI/xFdH7wsDldqst+za/UmxAoZ
POLU11+s+4yUAWeOFb</vt:lpwstr>
  </property>
  <property fmtid="{D5CDD505-2E9C-101B-9397-08002B2CF9AE}" pid="9" name="_2015_ms_pID_7253431">
    <vt:lpwstr>l0acxO62J9KTULTc56PshJMUfzDflqsi4chbBXPoGiFgOMAvVjkznA
efOP1dkFrRtZEt+O66WGIxL+8fEOdrIZTrOSHr8rUqEzcIlXkJWOqxbIdGZp5CLDn3r7Fvkx
U7Z/UGwRbWT1qreFo3YPoOULV2EgbVfvlVZpJQDoXFJZYk8x1uuwwsazh4Buiw8QCd+SU4gf
CqcRGdEY3GKpPkJq</vt:lpwstr>
  </property>
  <property fmtid="{D5CDD505-2E9C-101B-9397-08002B2CF9AE}" pid="10" name="_readonly">
    <vt:lpwstr/>
  </property>
  <property fmtid="{D5CDD505-2E9C-101B-9397-08002B2CF9AE}" pid="11" name="_change">
    <vt:lpwstr/>
  </property>
  <property fmtid="{D5CDD505-2E9C-101B-9397-08002B2CF9AE}" pid="12" name="_full-control">
    <vt:lpwstr/>
  </property>
  <property fmtid="{D5CDD505-2E9C-101B-9397-08002B2CF9AE}" pid="13" name="sflag">
    <vt:lpwstr>1490378098</vt:lpwstr>
  </property>
</Properties>
</file>