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11"/>
  </p:notesMasterIdLst>
  <p:sldIdLst>
    <p:sldId id="272" r:id="rId3"/>
    <p:sldId id="274" r:id="rId4"/>
    <p:sldId id="275" r:id="rId5"/>
    <p:sldId id="277" r:id="rId6"/>
    <p:sldId id="276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8432-8520-4B7E-8F12-8802380E6C5C}" type="datetime1">
              <a:rPr lang="en-US" smtClean="0"/>
              <a:t>3/24/2017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8561-8F06-4EDE-99DA-AEC68719FD86}" type="datetime1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4D60-3FFC-48F4-B483-1E136A5DEA5D}" type="datetime1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5058-489D-4388-B282-262211B4C145}" type="datetime1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E07-F22F-4004-BA29-71B5AAC2FD52}" type="datetime1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847-F8BB-41B9-9E14-BB5E039E2BB7}" type="datetime1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7B2E-2051-4271-867D-DD4D9571E5CB}" type="datetime1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4CD6-3086-4F34-940A-97FEBAE133EB}" type="datetime1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B8B-50E9-4405-B7ED-089FD0B09470}" type="datetime1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4708-238A-42CD-84FB-781285A8A175}" type="datetime1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9372-CA95-424F-A25F-4191A82E0BB8}" type="datetime1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8857C2D-04CF-4AF1-AEAB-F0564240CA5E}" type="datetime1">
              <a:rPr lang="en-US" smtClean="0"/>
              <a:t>3/24/2017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6697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draft-lee-teas-te-service-mapping-yang-00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Young Lee, Huawei</a:t>
            </a:r>
          </a:p>
          <a:p>
            <a:r>
              <a:rPr lang="en-US" dirty="0" smtClean="0"/>
              <a:t>Dhruv Dhody, Huawei</a:t>
            </a:r>
          </a:p>
          <a:p>
            <a:r>
              <a:rPr lang="en-US" dirty="0"/>
              <a:t>Daniele </a:t>
            </a:r>
            <a:r>
              <a:rPr lang="en-US" dirty="0" smtClean="0"/>
              <a:t>Ceccarelli</a:t>
            </a:r>
            <a:r>
              <a:rPr lang="en-US" dirty="0"/>
              <a:t>, Ericsson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Traffic Engineering and Service Mapping Yang Model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YANG data model to map service model (e.g</a:t>
            </a:r>
            <a:r>
              <a:rPr lang="en-US" dirty="0" smtClean="0"/>
              <a:t>. L3SM</a:t>
            </a:r>
            <a:r>
              <a:rPr lang="en-US" dirty="0"/>
              <a:t>) and Traffic Engineering model (e.g. TE Tunnel or ACTN </a:t>
            </a:r>
            <a:r>
              <a:rPr lang="en-US" dirty="0" smtClean="0"/>
              <a:t>VN model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TE service Mapping Model. </a:t>
            </a:r>
          </a:p>
          <a:p>
            <a:r>
              <a:rPr lang="en-US" dirty="0" smtClean="0"/>
              <a:t>A </a:t>
            </a:r>
            <a:r>
              <a:rPr lang="en-US" dirty="0"/>
              <a:t>seamless </a:t>
            </a:r>
            <a:r>
              <a:rPr lang="en-US" dirty="0" smtClean="0"/>
              <a:t>control and </a:t>
            </a:r>
            <a:r>
              <a:rPr lang="en-US" dirty="0"/>
              <a:t>management of </a:t>
            </a:r>
            <a:r>
              <a:rPr lang="en-US" dirty="0" smtClean="0"/>
              <a:t>VPN </a:t>
            </a:r>
            <a:r>
              <a:rPr lang="en-US" dirty="0"/>
              <a:t>with TE </a:t>
            </a:r>
            <a:r>
              <a:rPr lang="en-US" dirty="0" smtClean="0"/>
              <a:t>tunnel.</a:t>
            </a:r>
          </a:p>
          <a:p>
            <a:pPr lvl="1"/>
            <a:r>
              <a:rPr lang="en-US" dirty="0" smtClean="0"/>
              <a:t>Dynamic TE tunnel creation for VPN service</a:t>
            </a:r>
          </a:p>
          <a:p>
            <a:pPr lvl="2"/>
            <a:r>
              <a:rPr lang="en-US" dirty="0" smtClean="0"/>
              <a:t>Create and bind tunnels to VPN (network slicing)</a:t>
            </a:r>
          </a:p>
          <a:p>
            <a:pPr lvl="2"/>
            <a:r>
              <a:rPr lang="en-US" dirty="0" smtClean="0"/>
              <a:t>Only when no suitable tunnel exist</a:t>
            </a:r>
          </a:p>
          <a:p>
            <a:r>
              <a:rPr lang="en-US" dirty="0" smtClean="0"/>
              <a:t>Consistent with 2 core functions of </a:t>
            </a:r>
            <a:r>
              <a:rPr lang="en-US" dirty="0" smtClean="0"/>
              <a:t>ACTN-MDSC</a:t>
            </a:r>
            <a:endParaRPr lang="en-US" dirty="0" smtClean="0"/>
          </a:p>
          <a:p>
            <a:pPr lvl="1"/>
            <a:r>
              <a:rPr lang="en-US" dirty="0"/>
              <a:t>Customer mapping/translation function</a:t>
            </a:r>
          </a:p>
          <a:p>
            <a:pPr lvl="1"/>
            <a:r>
              <a:rPr lang="en-US" dirty="0"/>
              <a:t>Virtual service coordination 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VN/Tunnel Selection</a:t>
            </a:r>
          </a:p>
          <a:p>
            <a:pPr lvl="1"/>
            <a:r>
              <a:rPr lang="en-US" dirty="0"/>
              <a:t>Customer could request an L3VPN service [L3SM-Yang</a:t>
            </a:r>
            <a:r>
              <a:rPr lang="en-US" dirty="0" smtClean="0"/>
              <a:t>],</a:t>
            </a:r>
          </a:p>
          <a:p>
            <a:pPr lvl="2"/>
            <a:r>
              <a:rPr lang="en-US" dirty="0" smtClean="0"/>
              <a:t>The network </a:t>
            </a:r>
            <a:r>
              <a:rPr lang="en-US" dirty="0"/>
              <a:t>elements </a:t>
            </a:r>
            <a:r>
              <a:rPr lang="en-US" dirty="0" smtClean="0"/>
              <a:t>(PE/ASBR) are configured to </a:t>
            </a:r>
            <a:r>
              <a:rPr lang="en-US" dirty="0"/>
              <a:t>deliver the service. </a:t>
            </a:r>
          </a:p>
          <a:p>
            <a:pPr lvl="2"/>
            <a:r>
              <a:rPr lang="en-US" dirty="0"/>
              <a:t>Each o</a:t>
            </a:r>
            <a:r>
              <a:rPr lang="en-US" dirty="0" smtClean="0"/>
              <a:t>f them </a:t>
            </a:r>
            <a:r>
              <a:rPr lang="en-US" dirty="0"/>
              <a:t>would select a tunnel based on the configuration. </a:t>
            </a:r>
            <a:endParaRPr lang="en-US" dirty="0" smtClean="0"/>
          </a:p>
          <a:p>
            <a:pPr lvl="2"/>
            <a:r>
              <a:rPr lang="en-US" dirty="0" smtClean="0"/>
              <a:t>With </a:t>
            </a:r>
            <a:r>
              <a:rPr lang="en-US" dirty="0"/>
              <a:t>this mode, new tunnels (or VN) are not created for each VPN. </a:t>
            </a:r>
          </a:p>
          <a:p>
            <a:pPr lvl="1"/>
            <a:r>
              <a:rPr lang="en-US" dirty="0"/>
              <a:t>Thus, the tunnels can be shared across multiple VPN.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mapping yang model </a:t>
            </a:r>
            <a:r>
              <a:rPr lang="en-US" dirty="0" smtClean="0"/>
              <a:t>is </a:t>
            </a:r>
            <a:r>
              <a:rPr lang="en-US" dirty="0"/>
              <a:t>used to get the mapping between the L3VPN and the tunnels in use.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VN/Tunnel Binding</a:t>
            </a:r>
          </a:p>
          <a:p>
            <a:pPr lvl="1"/>
            <a:r>
              <a:rPr lang="en-US" dirty="0" smtClean="0"/>
              <a:t>Use VPN </a:t>
            </a:r>
            <a:r>
              <a:rPr lang="en-US" dirty="0"/>
              <a:t>service model [L3SM-Yang] to </a:t>
            </a:r>
            <a:r>
              <a:rPr lang="en-US" dirty="0" smtClean="0"/>
              <a:t>deliver </a:t>
            </a:r>
            <a:r>
              <a:rPr lang="en-US" dirty="0"/>
              <a:t>a L3VPN service. </a:t>
            </a:r>
          </a:p>
          <a:p>
            <a:pPr lvl="1"/>
            <a:r>
              <a:rPr lang="en-US" dirty="0"/>
              <a:t>Based on the sites, </a:t>
            </a:r>
            <a:r>
              <a:rPr lang="en-US" dirty="0" err="1" smtClean="0"/>
              <a:t>QoS</a:t>
            </a:r>
            <a:r>
              <a:rPr lang="en-US" dirty="0" smtClean="0"/>
              <a:t>, </a:t>
            </a:r>
            <a:r>
              <a:rPr lang="en-US" dirty="0"/>
              <a:t>I</a:t>
            </a:r>
            <a:r>
              <a:rPr lang="en-US" dirty="0" smtClean="0"/>
              <a:t>solation requirement, etc., the </a:t>
            </a:r>
            <a:r>
              <a:rPr lang="en-US" dirty="0"/>
              <a:t>network operator could create </a:t>
            </a:r>
            <a:r>
              <a:rPr lang="en-US" dirty="0" smtClean="0"/>
              <a:t>a new VN via [</a:t>
            </a:r>
            <a:r>
              <a:rPr lang="en-US" dirty="0"/>
              <a:t>ACTN-VN-YANG].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mapping yang model is used to set </a:t>
            </a:r>
            <a:r>
              <a:rPr lang="en-US" dirty="0" smtClean="0"/>
              <a:t>the </a:t>
            </a:r>
            <a:r>
              <a:rPr lang="en-US" dirty="0"/>
              <a:t>mapping between the L3VPN service and the </a:t>
            </a:r>
            <a:r>
              <a:rPr lang="en-US" dirty="0" smtClean="0"/>
              <a:t>TE tunnels/VN</a:t>
            </a:r>
            <a:r>
              <a:rPr lang="en-US" dirty="0"/>
              <a:t>. 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could be done dynamically.</a:t>
            </a:r>
          </a:p>
          <a:p>
            <a:pPr lvl="1"/>
            <a:r>
              <a:rPr lang="en-US" dirty="0"/>
              <a:t>The VN (and TE tunnels) could be bound to the L3VPN and not used for any other VPN.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0932" y="2347784"/>
            <a:ext cx="1680519" cy="510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965126" y="4341341"/>
            <a:ext cx="1655806" cy="130981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301451" y="4452551"/>
            <a:ext cx="1655806" cy="130981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563266" y="5229097"/>
            <a:ext cx="1655806" cy="13098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Transport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03856" y="3636147"/>
            <a:ext cx="778346" cy="510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IP/MPLS PNC1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002362" y="3645338"/>
            <a:ext cx="920834" cy="51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Transport PNC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740181" y="3633552"/>
            <a:ext cx="778346" cy="510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IP/MPLS </a:t>
            </a:r>
            <a:r>
              <a:rPr lang="en-US" sz="1400" dirty="0" smtClean="0"/>
              <a:t>PNC2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394634" y="4341341"/>
            <a:ext cx="259882" cy="273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3088" y="5377704"/>
            <a:ext cx="259882" cy="273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8898" y="4341341"/>
            <a:ext cx="259882" cy="273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7352" y="5377704"/>
            <a:ext cx="259882" cy="273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4" idx="6"/>
          </p:cNvCxnSpPr>
          <p:nvPr/>
        </p:nvCxnSpPr>
        <p:spPr>
          <a:xfrm>
            <a:off x="654516" y="4478068"/>
            <a:ext cx="423512" cy="29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</p:cNvCxnSpPr>
          <p:nvPr/>
        </p:nvCxnSpPr>
        <p:spPr>
          <a:xfrm flipV="1">
            <a:off x="652970" y="5132448"/>
            <a:ext cx="373187" cy="38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" idx="2"/>
          </p:cNvCxnSpPr>
          <p:nvPr/>
        </p:nvCxnSpPr>
        <p:spPr>
          <a:xfrm flipV="1">
            <a:off x="5899591" y="4478068"/>
            <a:ext cx="429307" cy="45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7" idx="2"/>
          </p:cNvCxnSpPr>
          <p:nvPr/>
        </p:nvCxnSpPr>
        <p:spPr>
          <a:xfrm>
            <a:off x="5756181" y="5377704"/>
            <a:ext cx="571171" cy="13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92842" y="5486947"/>
            <a:ext cx="528090" cy="53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98077" y="5274146"/>
            <a:ext cx="337476" cy="212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58041" y="5514431"/>
            <a:ext cx="365831" cy="20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992852" y="5229097"/>
            <a:ext cx="391410" cy="14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0"/>
          </p:cNvCxnSpPr>
          <p:nvPr/>
        </p:nvCxnSpPr>
        <p:spPr>
          <a:xfrm>
            <a:off x="3461191" y="1982804"/>
            <a:ext cx="1" cy="364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61191" y="1835826"/>
            <a:ext cx="19921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L3SM (+CMI) Customer Service Model</a:t>
            </a:r>
          </a:p>
        </p:txBody>
      </p:sp>
      <p:cxnSp>
        <p:nvCxnSpPr>
          <p:cNvPr id="45" name="Straight Arrow Connector 44"/>
          <p:cNvCxnSpPr>
            <a:stCxn id="6" idx="2"/>
            <a:endCxn id="11" idx="0"/>
          </p:cNvCxnSpPr>
          <p:nvPr/>
        </p:nvCxnSpPr>
        <p:spPr>
          <a:xfrm flipH="1">
            <a:off x="1793029" y="2858529"/>
            <a:ext cx="1668163" cy="77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2"/>
            <a:endCxn id="12" idx="0"/>
          </p:cNvCxnSpPr>
          <p:nvPr/>
        </p:nvCxnSpPr>
        <p:spPr>
          <a:xfrm>
            <a:off x="3461192" y="2858529"/>
            <a:ext cx="1587" cy="7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  <a:endCxn id="13" idx="0"/>
          </p:cNvCxnSpPr>
          <p:nvPr/>
        </p:nvCxnSpPr>
        <p:spPr>
          <a:xfrm>
            <a:off x="3461192" y="2858529"/>
            <a:ext cx="1668162" cy="77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2517" y="4298662"/>
            <a:ext cx="5613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87234" y="4341341"/>
            <a:ext cx="5613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7344" y="2033436"/>
            <a:ext cx="4817921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L3VPN between CE1, CE2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with a new VN/TE-tunnel creation and  binding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MDSC </a:t>
            </a:r>
            <a:r>
              <a:rPr lang="en-US" dirty="0"/>
              <a:t>creates a new VN </a:t>
            </a:r>
            <a:r>
              <a:rPr lang="en-US" dirty="0" smtClean="0"/>
              <a:t>dynamically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MDSC coordinates with IP/MPLS PNC and Transport PNC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E2E PE-PE tunnels over the underlay transport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MDSC needs to pass VPN information to the IP/MPLS PNC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IP/MPLS PNC creates VRF instances on PE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Tunnel binding between VPN and </a:t>
            </a:r>
            <a:r>
              <a:rPr lang="en-US" dirty="0" smtClean="0"/>
              <a:t>TE-tunnel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398077" y="5229097"/>
            <a:ext cx="1986185" cy="45049"/>
          </a:xfrm>
          <a:prstGeom prst="line">
            <a:avLst/>
          </a:prstGeom>
          <a:ln cmpd="sng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092842" y="5476426"/>
            <a:ext cx="2400240" cy="34689"/>
          </a:xfrm>
          <a:prstGeom prst="line">
            <a:avLst/>
          </a:prstGeom>
          <a:ln cmpd="sng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935480"/>
            <a:ext cx="5404022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role of TE-service Mapping model is to create a </a:t>
            </a:r>
            <a:r>
              <a:rPr lang="en-US" dirty="0" smtClean="0"/>
              <a:t>mapping    </a:t>
            </a:r>
            <a:r>
              <a:rPr lang="en-US" dirty="0"/>
              <a:t>relationship </a:t>
            </a:r>
            <a:r>
              <a:rPr lang="en-US" dirty="0" smtClean="0"/>
              <a:t>between -  </a:t>
            </a:r>
          </a:p>
          <a:p>
            <a:pPr lvl="1"/>
            <a:r>
              <a:rPr lang="en-US" dirty="0" smtClean="0"/>
              <a:t>Service – L3SM, L2SM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TE – TE Tunnel, ACTN VN</a:t>
            </a:r>
          </a:p>
          <a:p>
            <a:r>
              <a:rPr lang="en-US" dirty="0" smtClean="0"/>
              <a:t>This TE-service </a:t>
            </a:r>
            <a:r>
              <a:rPr lang="en-US" dirty="0"/>
              <a:t>mapping model is needed to bind </a:t>
            </a:r>
            <a:r>
              <a:rPr lang="en-US" dirty="0" smtClean="0"/>
              <a:t>L3VPN, L2VPN specific </a:t>
            </a:r>
            <a:r>
              <a:rPr lang="en-US" dirty="0"/>
              <a:t>service model with TE-specific parameters. </a:t>
            </a:r>
            <a:endParaRPr lang="en-US" dirty="0" smtClean="0"/>
          </a:p>
          <a:p>
            <a:r>
              <a:rPr lang="en-US" dirty="0" smtClean="0"/>
              <a:t>This binding will </a:t>
            </a:r>
            <a:r>
              <a:rPr lang="en-US" dirty="0"/>
              <a:t>facilitate a seamless service operation with </a:t>
            </a:r>
            <a:r>
              <a:rPr lang="en-US" dirty="0" smtClean="0"/>
              <a:t>underlay-TE network </a:t>
            </a:r>
            <a:r>
              <a:rPr lang="en-US" dirty="0"/>
              <a:t>visibility. 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TE-Service Mapping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97362" y="3045228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L3SM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97362" y="4402659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L2SM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13806" y="3045228"/>
            <a:ext cx="1425146" cy="19176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TE-Service Mapping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330250" y="3045228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TE-Tunnel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330250" y="4402659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ACTN VN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8122508" y="332531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22508" y="4682745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938952" y="3325314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38952" y="4682743"/>
            <a:ext cx="3912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11042823" y="3605401"/>
            <a:ext cx="0" cy="797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67" y="1405288"/>
            <a:ext cx="7687113" cy="5053565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09600" y="1935480"/>
            <a:ext cx="3702518" cy="4389120"/>
          </a:xfrm>
        </p:spPr>
        <p:txBody>
          <a:bodyPr/>
          <a:lstStyle/>
          <a:p>
            <a:r>
              <a:rPr lang="en-US" dirty="0" smtClean="0"/>
              <a:t>Service Mapping</a:t>
            </a:r>
          </a:p>
          <a:p>
            <a:pPr lvl="1"/>
            <a:r>
              <a:rPr lang="en-US" dirty="0" smtClean="0"/>
              <a:t>L3SM or L2SM</a:t>
            </a:r>
          </a:p>
          <a:p>
            <a:pPr lvl="1"/>
            <a:r>
              <a:rPr lang="en-US" dirty="0" smtClean="0"/>
              <a:t>ACTN VN or Tunnel List</a:t>
            </a:r>
          </a:p>
          <a:p>
            <a:pPr lvl="1"/>
            <a:endParaRPr lang="en-US" dirty="0"/>
          </a:p>
          <a:p>
            <a:r>
              <a:rPr lang="en-US" dirty="0" smtClean="0"/>
              <a:t>Site Mapping</a:t>
            </a:r>
          </a:p>
          <a:p>
            <a:pPr lvl="1"/>
            <a:r>
              <a:rPr lang="en-US" dirty="0" smtClean="0"/>
              <a:t>VPN Site</a:t>
            </a:r>
          </a:p>
          <a:p>
            <a:pPr lvl="1"/>
            <a:r>
              <a:rPr lang="en-US" dirty="0" smtClean="0"/>
              <a:t>ACTN AP or TE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‘Mapping’ Model useful? </a:t>
            </a:r>
          </a:p>
          <a:p>
            <a:r>
              <a:rPr lang="en-US" dirty="0" smtClean="0"/>
              <a:t>Continue to enhance the model…</a:t>
            </a:r>
          </a:p>
          <a:p>
            <a:r>
              <a:rPr lang="en-US" dirty="0" smtClean="0"/>
              <a:t>Comments welcome!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6" b="1807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518</Words>
  <Application>Microsoft Office PowerPoint</Application>
  <PresentationFormat>Widescreen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Presentation on brainstorming</vt:lpstr>
      <vt:lpstr>Traffic Engineering and Service Mapping Yang Model</vt:lpstr>
      <vt:lpstr>Introduction</vt:lpstr>
      <vt:lpstr>Mode of operations</vt:lpstr>
      <vt:lpstr>Sample Flow</vt:lpstr>
      <vt:lpstr>TE-Service Mapping Model</vt:lpstr>
      <vt:lpstr>Yang Model</vt:lpstr>
      <vt:lpstr>Next Step 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2017-03-23T05:50:46Z</dcterms:created>
  <dcterms:modified xsi:type="dcterms:W3CDTF">2017-03-25T00:57:35Z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1490349344</vt:lpwstr>
  </property>
  <property fmtid="{D5CDD505-2E9C-101B-9397-08002B2CF9AE}" pid="7" name="_2015_ms_pID_725343">
    <vt:lpwstr>(2)bGGeKe1dnzgegwlkt2FpSFq846ziRxQ1Ovq7AHK/ej4l784D8Jl3YgqJt5YL+rx9YupEhsNk
v7A333e2+rft7WKWLBvb0E8dgZJ4KlauNQMa3pZ1OkTHq72yXcGuzkzL6eNIW1GWFfqv97Hn
YR59tVrebVmT1mGcImNavuysIpvAfJMtLM7HWmbfecr5XswmK7hfq5Ftj3ej8MJ0FdEEBeo8
tKjN8D3DLgIq/RxU9o</vt:lpwstr>
  </property>
  <property fmtid="{D5CDD505-2E9C-101B-9397-08002B2CF9AE}" pid="8" name="_2015_ms_pID_7253431">
    <vt:lpwstr>LxeSPLfOQUx9BzaHaiwcvjeiuOEUr3GkLW8eh8rB/JziS2gg5ZIX+O
aVzMB5Q/W7RGN34WGsbNKgmyEmTvqGYxYV9OAc6S0JeCpKAo3J2F4gj9XFzG4p3utGTP6Ael
BR9lrx6ZEUH1hWIW6/j3f8jP8w24ELeEjWwbZ8ir1dmaoQ==</vt:lpwstr>
  </property>
</Properties>
</file>