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85" d="100"/>
          <a:sy n="85" d="100"/>
        </p:scale>
        <p:origin x="2736" y="90"/>
      </p:cViewPr>
      <p:guideLst>
        <p:guide pos="2160"/>
        <p:guide orient="horz"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372067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349963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88081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147296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96697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22231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E78C6-66A4-422C-A284-22DD0A0C84A3}"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206290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E78C6-66A4-422C-A284-22DD0A0C84A3}"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417877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78C6-66A4-422C-A284-22DD0A0C84A3}"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233110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115071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397482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0E78C6-66A4-422C-A284-22DD0A0C84A3}" type="datetimeFigureOut">
              <a:rPr lang="en-US" smtClean="0"/>
              <a:t>10/19/2017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57E358D-9915-4C0E-98B2-E770BF97C27C}" type="slidenum">
              <a:rPr lang="en-US" smtClean="0"/>
              <a:t>‹#›</a:t>
            </a:fld>
            <a:endParaRPr lang="en-US"/>
          </a:p>
        </p:txBody>
      </p:sp>
    </p:spTree>
    <p:extLst>
      <p:ext uri="{BB962C8B-B14F-4D97-AF65-F5344CB8AC3E}">
        <p14:creationId xmlns:p14="http://schemas.microsoft.com/office/powerpoint/2010/main" val="251928650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onnections.iiesoc.in/tickets" TargetMode="External"/><Relationship Id="rId3" Type="http://schemas.openxmlformats.org/officeDocument/2006/relationships/hyperlink" Target="https://www.iiesoc.in/" TargetMode="External"/><Relationship Id="rId7" Type="http://schemas.openxmlformats.org/officeDocument/2006/relationships/hyperlink" Target="https://www.connections.iiesoc.in/speaker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connections.iiesoc.in/hackathon" TargetMode="External"/><Relationship Id="rId5" Type="http://schemas.openxmlformats.org/officeDocument/2006/relationships/image" Target="../media/image2.png"/><Relationship Id="rId4" Type="http://schemas.openxmlformats.org/officeDocument/2006/relationships/hyperlink" Target="https://www.connections.iieso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1850867" y="2081584"/>
            <a:ext cx="3156261" cy="646331"/>
          </a:xfrm>
          <a:prstGeom prst="rect">
            <a:avLst/>
          </a:prstGeom>
        </p:spPr>
        <p:txBody>
          <a:bodyPr wrap="square">
            <a:spAutoFit/>
          </a:bodyPr>
          <a:lstStyle/>
          <a:p>
            <a:pPr algn="ctr"/>
            <a:r>
              <a:rPr lang="en-US" sz="3600" b="0" i="0" cap="all" dirty="0" smtClean="0">
                <a:solidFill>
                  <a:srgbClr val="FFFFFF"/>
                </a:solidFill>
                <a:effectLst/>
                <a:latin typeface="trebuchet ms" panose="020B0603020202020204" pitchFamily="34" charset="0"/>
              </a:rPr>
              <a:t>CONNECTIONS</a:t>
            </a:r>
            <a:endParaRPr lang="en-US" sz="3600" dirty="0"/>
          </a:p>
        </p:txBody>
      </p:sp>
      <p:pic>
        <p:nvPicPr>
          <p:cNvPr id="1026" name="Picture 2" descr="https://static.wixstatic.com/media/2ce7a3_23c4f5a3332e42b19c568773563826e2~mv2_d_1986_2448_s_2.png/v1/fit/w_700,h_112,al_c,q_85/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1" y="158046"/>
            <a:ext cx="866775" cy="1066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333" y="2844800"/>
            <a:ext cx="5757333" cy="1569660"/>
          </a:xfrm>
          <a:prstGeom prst="rect">
            <a:avLst/>
          </a:prstGeom>
          <a:noFill/>
        </p:spPr>
        <p:txBody>
          <a:bodyPr wrap="square" rtlCol="0">
            <a:spAutoFit/>
          </a:bodyPr>
          <a:lstStyle/>
          <a:p>
            <a:pPr algn="just"/>
            <a:r>
              <a:rPr lang="en-US" sz="1600" u="sng" dirty="0">
                <a:hlinkClick r:id="rId3"/>
              </a:rPr>
              <a:t>IIESoc</a:t>
            </a:r>
            <a:r>
              <a:rPr lang="en-US" sz="1600" dirty="0"/>
              <a:t> have been working behind the scenes for </a:t>
            </a:r>
            <a:r>
              <a:rPr lang="en-US" sz="1600" u="sng" dirty="0">
                <a:hlinkClick r:id="rId4"/>
              </a:rPr>
              <a:t>Connections</a:t>
            </a:r>
            <a:r>
              <a:rPr lang="en-US" sz="1600" dirty="0"/>
              <a:t> 2017 - a Pre-IETF forum to get protocol developers, academicians and network operators together on the same platform to discuss the latest problems facing the internet and the solutions relevant to them. This is being done with a focus on India and Indian contributions to the Internet.</a:t>
            </a:r>
          </a:p>
        </p:txBody>
      </p:sp>
      <p:pic>
        <p:nvPicPr>
          <p:cNvPr id="1028" name="Picture 4" descr="https://static.wixstatic.com/media/2ce7a3_3a3d1d1eb9ff42ec8f0ce27cc1bb13da~mv2.png/v1/fit/w_700,h_2000,al_c,q_85/im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47" y="4422417"/>
            <a:ext cx="6667500" cy="11049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0330" y="5689595"/>
            <a:ext cx="5757333" cy="3539430"/>
          </a:xfrm>
          <a:prstGeom prst="rect">
            <a:avLst/>
          </a:prstGeom>
          <a:noFill/>
        </p:spPr>
        <p:txBody>
          <a:bodyPr wrap="square" rtlCol="0">
            <a:spAutoFit/>
          </a:bodyPr>
          <a:lstStyle/>
          <a:p>
            <a:pPr algn="just" fontAlgn="base"/>
            <a:r>
              <a:rPr lang="en-US" sz="1600" dirty="0"/>
              <a:t>The event consists of a full-day Conference on 8th November 2017 and a </a:t>
            </a:r>
            <a:r>
              <a:rPr lang="en-US" sz="1600" u="sng" dirty="0">
                <a:hlinkClick r:id="rId6"/>
              </a:rPr>
              <a:t>Hackathon</a:t>
            </a:r>
            <a:r>
              <a:rPr lang="en-US" sz="1600" dirty="0"/>
              <a:t> on 9th November 2017. There are 4 tracks for the event (both conference and </a:t>
            </a:r>
            <a:r>
              <a:rPr lang="en-US" sz="1600" dirty="0" err="1"/>
              <a:t>hackathon</a:t>
            </a:r>
            <a:r>
              <a:rPr lang="en-US" sz="1600" dirty="0"/>
              <a:t>) - Applications, Security, Software Defined Networks (SDN) and Internet of Things (</a:t>
            </a:r>
            <a:r>
              <a:rPr lang="en-US" sz="1600" dirty="0" err="1"/>
              <a:t>IoT</a:t>
            </a:r>
            <a:r>
              <a:rPr lang="en-US" sz="1600" dirty="0"/>
              <a:t>).</a:t>
            </a:r>
          </a:p>
          <a:p>
            <a:pPr algn="just" fontAlgn="base"/>
            <a:r>
              <a:rPr lang="en-US" sz="1600" dirty="0"/>
              <a:t> </a:t>
            </a:r>
          </a:p>
          <a:p>
            <a:pPr algn="just" fontAlgn="base"/>
            <a:r>
              <a:rPr lang="en-US" sz="1600" dirty="0"/>
              <a:t>We have star studded lineup of International and Indian speakers such as Fred Baker (former chair of IETF), Paul </a:t>
            </a:r>
            <a:r>
              <a:rPr lang="en-US" sz="1600" dirty="0" err="1"/>
              <a:t>Wouters</a:t>
            </a:r>
            <a:r>
              <a:rPr lang="en-US" sz="1600" dirty="0"/>
              <a:t>, </a:t>
            </a:r>
            <a:r>
              <a:rPr lang="en-US" sz="1600" dirty="0" err="1"/>
              <a:t>Syam</a:t>
            </a:r>
            <a:r>
              <a:rPr lang="en-US" sz="1600" dirty="0"/>
              <a:t> </a:t>
            </a:r>
            <a:r>
              <a:rPr lang="en-US" sz="1600" dirty="0" err="1"/>
              <a:t>Madanapalli</a:t>
            </a:r>
            <a:r>
              <a:rPr lang="en-US" sz="1600" dirty="0"/>
              <a:t>, Elliot Lear, </a:t>
            </a:r>
            <a:r>
              <a:rPr lang="en-US" sz="1600" dirty="0" err="1"/>
              <a:t>Casten</a:t>
            </a:r>
            <a:r>
              <a:rPr lang="en-US" sz="1600" dirty="0"/>
              <a:t> Bormann, Vishnu Pavan Beeram and many </a:t>
            </a:r>
            <a:r>
              <a:rPr lang="en-US" sz="1600" dirty="0" smtClean="0"/>
              <a:t>more. See </a:t>
            </a:r>
            <a:r>
              <a:rPr lang="en-US" sz="1600" dirty="0" smtClean="0">
                <a:hlinkClick r:id="rId7"/>
              </a:rPr>
              <a:t>https://www.connections.iiesoc.in/speakers</a:t>
            </a:r>
            <a:r>
              <a:rPr lang="en-US" sz="1600" dirty="0" smtClean="0"/>
              <a:t>.</a:t>
            </a:r>
          </a:p>
          <a:p>
            <a:pPr algn="just" fontAlgn="base"/>
            <a:endParaRPr lang="en-US" sz="1600" dirty="0"/>
          </a:p>
          <a:p>
            <a:pPr algn="ctr" fontAlgn="base"/>
            <a:r>
              <a:rPr lang="en-US" sz="1100" dirty="0" smtClean="0"/>
              <a:t>Various Speakers from Huawei as well.</a:t>
            </a:r>
            <a:endParaRPr lang="en-US" sz="1100" dirty="0"/>
          </a:p>
          <a:p>
            <a:pPr algn="just" fontAlgn="base"/>
            <a:r>
              <a:rPr lang="en-US" sz="1600" dirty="0"/>
              <a:t> </a:t>
            </a:r>
          </a:p>
          <a:p>
            <a:pPr algn="just" fontAlgn="base"/>
            <a:r>
              <a:rPr lang="en-US" sz="1600" dirty="0"/>
              <a:t>Get the latest details at </a:t>
            </a:r>
            <a:r>
              <a:rPr lang="en-US" sz="1600" u="sng" dirty="0" smtClean="0">
                <a:hlinkClick r:id="rId4"/>
              </a:rPr>
              <a:t>https://www.connections.iiesoc.in/</a:t>
            </a:r>
            <a:r>
              <a:rPr lang="en-US" sz="1600" dirty="0" smtClean="0"/>
              <a:t>.</a:t>
            </a:r>
            <a:endParaRPr lang="en-US" sz="1600" dirty="0"/>
          </a:p>
          <a:p>
            <a:pPr algn="just"/>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2189385723"/>
              </p:ext>
            </p:extLst>
          </p:nvPr>
        </p:nvGraphicFramePr>
        <p:xfrm>
          <a:off x="550333" y="9194105"/>
          <a:ext cx="5757334" cy="640080"/>
        </p:xfrm>
        <a:graphic>
          <a:graphicData uri="http://schemas.openxmlformats.org/drawingml/2006/table">
            <a:tbl>
              <a:tblPr firstRow="1" bandRow="1">
                <a:tableStyleId>{5202B0CA-FC54-4496-8BCA-5EF66A818D29}</a:tableStyleId>
              </a:tblPr>
              <a:tblGrid>
                <a:gridCol w="2878667"/>
                <a:gridCol w="2878667"/>
              </a:tblGrid>
              <a:tr h="370840">
                <a:tc>
                  <a:txBody>
                    <a:bodyPr/>
                    <a:lstStyle/>
                    <a:p>
                      <a:r>
                        <a:rPr lang="en-US" sz="1200" u="none" kern="1200" dirty="0" smtClean="0"/>
                        <a:t>Venue: </a:t>
                      </a:r>
                    </a:p>
                    <a:p>
                      <a:r>
                        <a:rPr lang="en-US" sz="1200" b="0" u="none" kern="1200" dirty="0" smtClean="0"/>
                        <a:t>Infosys Campus, Electronics City, ​</a:t>
                      </a:r>
                      <a:r>
                        <a:rPr lang="en-US" sz="1200" b="0" u="none" kern="1200" dirty="0" err="1" smtClean="0"/>
                        <a:t>Hosur</a:t>
                      </a:r>
                      <a:r>
                        <a:rPr lang="en-US" sz="1200" b="0" u="none" kern="1200" dirty="0" smtClean="0"/>
                        <a:t> Road Bengaluru​ 560 100</a:t>
                      </a:r>
                      <a:endParaRPr lang="en-US" sz="1200" b="0" u="none" kern="1200" dirty="0">
                        <a:solidFill>
                          <a:schemeClr val="tx1"/>
                        </a:solidFill>
                        <a:latin typeface="+mn-lt"/>
                        <a:ea typeface="+mn-ea"/>
                        <a:cs typeface="+mn-cs"/>
                      </a:endParaRPr>
                    </a:p>
                  </a:txBody>
                  <a:tcPr>
                    <a:noFill/>
                  </a:tcPr>
                </a:tc>
                <a:tc>
                  <a:txBody>
                    <a:bodyPr/>
                    <a:lstStyle/>
                    <a:p>
                      <a:r>
                        <a:rPr lang="en-US" sz="1200" b="0" u="none" dirty="0" smtClean="0"/>
                        <a:t>Tickets</a:t>
                      </a:r>
                      <a:r>
                        <a:rPr lang="en-US" sz="1200" b="0" u="none" baseline="0" dirty="0" smtClean="0"/>
                        <a:t> at </a:t>
                      </a:r>
                    </a:p>
                    <a:p>
                      <a:r>
                        <a:rPr lang="en-US" sz="1200" b="0" u="none" dirty="0" smtClean="0">
                          <a:hlinkClick r:id="rId8"/>
                        </a:rPr>
                        <a:t>https://www.connections.iiesoc.in/tickets</a:t>
                      </a:r>
                      <a:endParaRPr lang="en-US" sz="1200" b="0" u="none" dirty="0"/>
                    </a:p>
                  </a:txBody>
                  <a:tcPr>
                    <a:noFill/>
                  </a:tcPr>
                </a:tc>
              </a:tr>
            </a:tbl>
          </a:graphicData>
        </a:graphic>
      </p:graphicFrame>
      <p:sp>
        <p:nvSpPr>
          <p:cNvPr id="3" name="TextBox 2"/>
          <p:cNvSpPr txBox="1"/>
          <p:nvPr/>
        </p:nvSpPr>
        <p:spPr>
          <a:xfrm>
            <a:off x="2709333" y="1535289"/>
            <a:ext cx="1456267" cy="383822"/>
          </a:xfrm>
          <a:prstGeom prst="rect">
            <a:avLst/>
          </a:prstGeom>
          <a:noFill/>
        </p:spPr>
        <p:txBody>
          <a:bodyPr wrap="square" rtlCol="0">
            <a:spAutoFit/>
          </a:bodyPr>
          <a:lstStyle/>
          <a:p>
            <a:pPr algn="ctr"/>
            <a:r>
              <a:rPr lang="en-US" i="1" dirty="0" smtClean="0">
                <a:latin typeface="Segoe Script" panose="020B0504020000000003" pitchFamily="34" charset="0"/>
              </a:rPr>
              <a:t>Presents</a:t>
            </a:r>
            <a:endParaRPr lang="en-US" i="1" dirty="0">
              <a:latin typeface="Segoe Script" panose="020B0504020000000003" pitchFamily="34" charset="0"/>
            </a:endParaRPr>
          </a:p>
        </p:txBody>
      </p:sp>
    </p:spTree>
    <p:extLst>
      <p:ext uri="{BB962C8B-B14F-4D97-AF65-F5344CB8AC3E}">
        <p14:creationId xmlns:p14="http://schemas.microsoft.com/office/powerpoint/2010/main" val="25767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36</Words>
  <Application>Microsoft Office PowerPoint</Application>
  <PresentationFormat>A4 Paper (210x297 mm)</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Segoe Script</vt:lpstr>
      <vt:lpstr>trebuchet ms</vt:lpstr>
      <vt:lpstr>Office Theme</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Dhody</dc:creator>
  <cp:lastModifiedBy>Dhruv Dhody</cp:lastModifiedBy>
  <cp:revision>3</cp:revision>
  <dcterms:created xsi:type="dcterms:W3CDTF">2017-10-18T06:02:26Z</dcterms:created>
  <dcterms:modified xsi:type="dcterms:W3CDTF">2017-10-19T03:45:40Z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(2)gw6yUpElkZiJ0NR2Kn7V7cdn3aFyO6Xx43kGMFpcV/s5gsQy1RZB9BZdQi9F6AxC8rYnoSgB
8YFFvH0IkG8YWydMQXB2tw1Zm1rr5DgizayZKXbeeKj3I6GoTQHimNtcLRf7FfmUOH+heaZj
311O2fx+e7d1lPS6cuOq8AJXqhniuT2qH0x1Yej0QdRl4t9M4Av5mdFBZPceyVeDmUOJDC/W
u2CIA0fMe498wh+7D1</vt:lpwstr>
  </property>
  <property fmtid="{D5CDD505-2E9C-101B-9397-08002B2CF9AE}" pid="3" name="_2015_ms_pID_7253431">
    <vt:lpwstr>4EUxkAaJKlgpbgLS1pRvvQz4+r2Oax74V6SPPaTBIEAg/FuXhxQTeH
qOSZDUrpaCA6HbTx5EY4sh2F+jeqGaVXnJMmoCrC373NcTYvOYbc4LDfsyWYfGzhdO6D8ciI
aZ9XS9+roLMq2aBL52MPNULf4qEF2UaddXtLXFC8iOzsyk0Zhjhat6lJU5boHrF502Q=</vt:lpwstr>
  </property>
</Properties>
</file>