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p:scale>
          <a:sx n="92" d="100"/>
          <a:sy n="92"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331475704"/>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209866051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434368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5485287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20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3222906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204"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45210404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0075314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0802117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7681385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1102125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0396744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1990530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67629861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19634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9602865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440256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524438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211244201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83832744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90"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8"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7"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5"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3"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177"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457200" indent="-228600" algn="l">
              <a:spcBef>
                <a:spcPts val="0"/>
              </a:spcBef>
              <a:spcAft>
                <a:spcPts val="0"/>
              </a:spcAft>
              <a:buNone/>
            </a:pPr>
            <a:endParaRPr lang="zh-CN" altLang="en-US"/>
          </a:p>
        </p:txBody>
      </p:sp>
      <p:sp>
        <p:nvSpPr>
          <p:cNvPr id="178"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179"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180"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90717523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746405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711801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967131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758551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290150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936889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026379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575091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95025486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2554541" y="3314150"/>
            <a:ext cx="86105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sng" strike="noStrike" kern="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sng" strike="noStrike" kern="0" cap="none" spc="0" baseline="0">
                <a:solidFill>
                  <a:srgbClr val="000000"/>
                </a:solidFill>
                <a:latin typeface="Calibri" pitchFamily="0" charset="0"/>
                <a:ea typeface="Calibri" pitchFamily="0" charset="0"/>
                <a:cs typeface="Calibri" pitchFamily="0" charset="0"/>
              </a:rPr>
              <a:t>DHRUV CHHAJER U</a:t>
            </a:r>
            <a:endParaRPr lang="en-US" altLang="zh-CN" sz="1800" b="0" i="0" u="sng"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sng" strike="noStrike" kern="0" cap="none" spc="0" baseline="0">
                <a:solidFill>
                  <a:srgbClr val="000000"/>
                </a:solidFill>
                <a:latin typeface="Calibri" pitchFamily="0" charset="0"/>
                <a:ea typeface="Calibri" pitchFamily="0" charset="0"/>
                <a:cs typeface="Calibri" pitchFamily="0" charset="0"/>
                <a:sym typeface="Calibri" pitchFamily="0" charset="0"/>
              </a:rPr>
              <a:t>REGISTER NO: 122201</a:t>
            </a:r>
            <a:r>
              <a:rPr lang="en-US" altLang="zh-CN" sz="2400" b="0" i="0" u="sng" strike="noStrike" kern="0" cap="none" spc="0" baseline="0">
                <a:solidFill>
                  <a:srgbClr val="000000"/>
                </a:solidFill>
                <a:latin typeface="Calibri" pitchFamily="0" charset="0"/>
                <a:ea typeface="Calibri" pitchFamily="0" charset="0"/>
                <a:cs typeface="Calibri" pitchFamily="0" charset="0"/>
                <a:sym typeface="Calibri" pitchFamily="0" charset="0"/>
              </a:rPr>
              <a:t>18</a:t>
            </a:r>
            <a:r>
              <a:rPr lang="en-US" altLang="zh-CN" sz="2400" b="0" i="0" u="sng" strike="noStrike" kern="0" cap="none" spc="0" baseline="0">
                <a:solidFill>
                  <a:srgbClr val="000000"/>
                </a:solidFill>
                <a:latin typeface="Calibri" pitchFamily="0" charset="0"/>
                <a:ea typeface="Calibri" pitchFamily="0" charset="0"/>
                <a:cs typeface="Calibri" pitchFamily="0" charset="0"/>
              </a:rPr>
              <a:t>1</a:t>
            </a:r>
            <a:r>
              <a:rPr lang="en-US" altLang="zh-CN" sz="2400" b="0" i="0" u="sng" strike="noStrike" kern="0" cap="none" spc="0" baseline="0">
                <a:solidFill>
                  <a:srgbClr val="000000"/>
                </a:solidFill>
                <a:latin typeface="Arial" pitchFamily="0" charset="0"/>
                <a:ea typeface="Arial" pitchFamily="0" charset="0"/>
                <a:cs typeface="Arial" pitchFamily="0" charset="0"/>
                <a:sym typeface="Arial" pitchFamily="0" charset="0"/>
              </a:rPr>
              <a:t> ; unm130122</a:t>
            </a:r>
            <a:r>
              <a:rPr lang="en-US" altLang="zh-CN" sz="2400" b="0" i="0" u="sng" strike="noStrike" kern="0" cap="none" spc="0" baseline="0">
                <a:solidFill>
                  <a:srgbClr val="000000"/>
                </a:solidFill>
                <a:latin typeface="Arial" pitchFamily="0" charset="0"/>
                <a:ea typeface="Arial" pitchFamily="0" charset="0"/>
                <a:cs typeface="Arial" pitchFamily="0" charset="0"/>
                <a:sym typeface="Arial" pitchFamily="0" charset="0"/>
              </a:rPr>
              <a:t>2</a:t>
            </a:r>
            <a:r>
              <a:rPr lang="en-US" altLang="zh-CN" sz="2400" b="0" i="0" u="sng" strike="noStrike" kern="0" cap="none" spc="0" baseline="0">
                <a:solidFill>
                  <a:srgbClr val="000000"/>
                </a:solidFill>
                <a:latin typeface="Arial" pitchFamily="0" charset="0"/>
                <a:ea typeface="Arial" pitchFamily="0" charset="0"/>
                <a:cs typeface="Arial" pitchFamily="0" charset="0"/>
              </a:rPr>
              <a:t>509</a:t>
            </a:r>
            <a:endParaRPr lang="en-US" altLang="zh-CN" sz="1800" b="0" i="0" u="sng"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sng" strike="noStrike" kern="0" cap="none" spc="0" baseline="0">
                <a:solidFill>
                  <a:srgbClr val="000000"/>
                </a:solidFill>
                <a:latin typeface="Calibri" pitchFamily="0" charset="0"/>
                <a:ea typeface="Calibri" pitchFamily="0" charset="0"/>
                <a:cs typeface="Calibri" pitchFamily="0" charset="0"/>
                <a:sym typeface="Calibri" pitchFamily="0" charset="0"/>
              </a:rPr>
              <a:t>DEPARTMENT: B.COM CORPORATE SECRETARYSHIP</a:t>
            </a:r>
            <a:endParaRPr lang="en-US" altLang="zh-CN" sz="1800" b="0" i="0" u="sng"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sng" strike="noStrike" kern="0" cap="none" spc="0" baseline="0">
                <a:solidFill>
                  <a:srgbClr val="000000"/>
                </a:solidFill>
                <a:latin typeface="Calibri" pitchFamily="0" charset="0"/>
                <a:ea typeface="Calibri" pitchFamily="0" charset="0"/>
                <a:cs typeface="Calibri" pitchFamily="0" charset="0"/>
                <a:sym typeface="Calibri" pitchFamily="0" charset="0"/>
              </a:rPr>
              <a:t>COLLEGE: AGURCHUND MANMULL JAIN COLLEGE</a:t>
            </a:r>
            <a:endParaRPr lang="en-US" altLang="zh-CN" sz="1800" b="0" i="0" u="sng"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sng"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sng"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92525246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69" name="矩形"/>
          <p:cNvSpPr>
            <a:spLocks/>
          </p:cNvSpPr>
          <p:nvPr/>
        </p:nvSpPr>
        <p:spPr>
          <a:xfrm rot="0">
            <a:off x="11277218" y="6473336"/>
            <a:ext cx="228600" cy="1916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0" name="矩形"/>
          <p:cNvSpPr>
            <a:spLocks/>
          </p:cNvSpPr>
          <p:nvPr/>
        </p:nvSpPr>
        <p:spPr>
          <a:xfrm rot="0">
            <a:off x="739774" y="291147"/>
            <a:ext cx="3303900" cy="758099"/>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2" name="矩形"/>
          <p:cNvSpPr>
            <a:spLocks/>
          </p:cNvSpPr>
          <p:nvPr/>
        </p:nvSpPr>
        <p:spPr>
          <a:xfrm rot="0">
            <a:off x="491975" y="722525"/>
            <a:ext cx="9814201" cy="4613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1)</a:t>
            </a:r>
            <a:r>
              <a:rPr lang="en-US" altLang="zh-CN" sz="2000" b="0" i="0" u="sng" strike="noStrike" kern="0" cap="none" spc="0" baseline="0">
                <a:solidFill>
                  <a:srgbClr val="000000"/>
                </a:solidFill>
                <a:latin typeface="Arial" pitchFamily="0" charset="0"/>
                <a:ea typeface="Arial" pitchFamily="0" charset="0"/>
                <a:cs typeface="Arial" pitchFamily="0" charset="0"/>
                <a:sym typeface="Arial" pitchFamily="0" charset="0"/>
              </a:rPr>
              <a:t>Data Collection</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42900" indent="-342900" algn="l">
              <a:lnSpc>
                <a:spcPct val="100000"/>
              </a:lnSpc>
              <a:spcBef>
                <a:spcPts val="0"/>
              </a:spcBef>
              <a:spcAft>
                <a:spcPts val="0"/>
              </a:spcAft>
              <a:buClr>
                <a:srgbClr val="000000"/>
              </a:buClr>
              <a:buSzPts val="2000"/>
              <a:buFont typeface="Arial" pitchFamily="0" charset="0"/>
              <a:buChar char="•"/>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Download employee data from  Edunet Dashboard</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2) </a:t>
            </a:r>
            <a:r>
              <a:rPr lang="en-US" altLang="zh-CN" sz="2000" b="0" i="0" u="sng" strike="noStrike" kern="0" cap="none" spc="0" baseline="0">
                <a:solidFill>
                  <a:srgbClr val="000000"/>
                </a:solidFill>
                <a:latin typeface="Arial" pitchFamily="0" charset="0"/>
                <a:ea typeface="Arial" pitchFamily="0" charset="0"/>
                <a:cs typeface="Arial" pitchFamily="0" charset="0"/>
                <a:sym typeface="Arial" pitchFamily="0" charset="0"/>
              </a:rPr>
              <a:t>Features Collection</a:t>
            </a:r>
            <a:endParaRPr lang="en-US" altLang="zh-CN" sz="2000" b="0" i="0" u="sng"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0" i="0" u="sng" strike="noStrike" kern="0" cap="none" spc="0" baseline="0">
                <a:solidFill>
                  <a:srgbClr val="000000"/>
                </a:solidFill>
                <a:latin typeface="Calibri" pitchFamily="0" charset="0"/>
                <a:ea typeface="Calibri" pitchFamily="0" charset="0"/>
                <a:cs typeface="Calibri" pitchFamily="0" charset="0"/>
                <a:sym typeface="Calibri" pitchFamily="0" charset="0"/>
              </a:rPr>
              <a:t>There were 26 features in the data and </a:t>
            </a: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9 Features </a:t>
            </a: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were taken into consideration.</a:t>
            </a:r>
            <a:endPar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
                <a:srgbClr val="000000"/>
              </a:buClr>
              <a:buSzPts val="2000"/>
              <a:buFont typeface="Courier New" pitchFamily="0" charset="0"/>
              <a:buChar char="o"/>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Employee ID</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42900" indent="-342900" algn="l">
              <a:lnSpc>
                <a:spcPct val="100000"/>
              </a:lnSpc>
              <a:spcBef>
                <a:spcPts val="0"/>
              </a:spcBef>
              <a:spcAft>
                <a:spcPts val="0"/>
              </a:spcAft>
              <a:buClr>
                <a:srgbClr val="000000"/>
              </a:buClr>
              <a:buSzPts val="2000"/>
              <a:buFont typeface="Courier New" pitchFamily="0" charset="0"/>
              <a:buChar char="o"/>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Employee First Name</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42900" indent="-342900" algn="l">
              <a:lnSpc>
                <a:spcPct val="100000"/>
              </a:lnSpc>
              <a:spcBef>
                <a:spcPts val="0"/>
              </a:spcBef>
              <a:spcAft>
                <a:spcPts val="0"/>
              </a:spcAft>
              <a:buClr>
                <a:srgbClr val="000000"/>
              </a:buClr>
              <a:buSzPts val="2000"/>
              <a:buFont typeface="Courier New" pitchFamily="0" charset="0"/>
              <a:buChar char="o"/>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Employee Last Name </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42900" indent="-342900" algn="l">
              <a:lnSpc>
                <a:spcPct val="100000"/>
              </a:lnSpc>
              <a:spcBef>
                <a:spcPts val="0"/>
              </a:spcBef>
              <a:spcAft>
                <a:spcPts val="0"/>
              </a:spcAft>
              <a:buClr>
                <a:srgbClr val="000000"/>
              </a:buClr>
              <a:buSzPts val="2000"/>
              <a:buFont typeface="Courier New" pitchFamily="0" charset="0"/>
              <a:buChar char="o"/>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Employee Status</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42900" indent="-342900" algn="l">
              <a:lnSpc>
                <a:spcPct val="100000"/>
              </a:lnSpc>
              <a:spcBef>
                <a:spcPts val="0"/>
              </a:spcBef>
              <a:spcAft>
                <a:spcPts val="0"/>
              </a:spcAft>
              <a:buClr>
                <a:srgbClr val="000000"/>
              </a:buClr>
              <a:buSzPts val="2000"/>
              <a:buFont typeface="Courier New" pitchFamily="0" charset="0"/>
              <a:buChar char="o"/>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Employee Performance Level</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42900" indent="-342900" algn="l">
              <a:lnSpc>
                <a:spcPct val="100000"/>
              </a:lnSpc>
              <a:spcBef>
                <a:spcPts val="0"/>
              </a:spcBef>
              <a:spcAft>
                <a:spcPts val="0"/>
              </a:spcAft>
              <a:buClr>
                <a:srgbClr val="000000"/>
              </a:buClr>
              <a:buSzPts val="2000"/>
              <a:buFont typeface="Courier New" pitchFamily="0" charset="0"/>
              <a:buChar char="o"/>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Current Employee Ratings</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42900" indent="-342900" algn="l">
              <a:lnSpc>
                <a:spcPct val="100000"/>
              </a:lnSpc>
              <a:spcBef>
                <a:spcPts val="0"/>
              </a:spcBef>
              <a:spcAft>
                <a:spcPts val="0"/>
              </a:spcAft>
              <a:buClr>
                <a:srgbClr val="000000"/>
              </a:buClr>
              <a:buSzPts val="2000"/>
              <a:buFont typeface="Courier New" pitchFamily="0" charset="0"/>
              <a:buChar char="o"/>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Department Type</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42900" indent="-342900" algn="l">
              <a:lnSpc>
                <a:spcPct val="100000"/>
              </a:lnSpc>
              <a:spcBef>
                <a:spcPts val="0"/>
              </a:spcBef>
              <a:spcAft>
                <a:spcPts val="0"/>
              </a:spcAft>
              <a:buClr>
                <a:srgbClr val="000000"/>
              </a:buClr>
              <a:buSzPts val="2000"/>
              <a:buFont typeface="Courier New" pitchFamily="0" charset="0"/>
              <a:buChar char="o"/>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Division</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42900" indent="-342900" algn="l">
              <a:lnSpc>
                <a:spcPct val="100000"/>
              </a:lnSpc>
              <a:spcBef>
                <a:spcPts val="0"/>
              </a:spcBef>
              <a:spcAft>
                <a:spcPts val="0"/>
              </a:spcAft>
              <a:buClr>
                <a:srgbClr val="000000"/>
              </a:buClr>
              <a:buSzPts val="2000"/>
              <a:buFont typeface="Courier New" pitchFamily="0" charset="0"/>
              <a:buChar char="o"/>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Job Function</a:t>
            </a: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3" name="矩形"/>
          <p:cNvSpPr>
            <a:spLocks/>
          </p:cNvSpPr>
          <p:nvPr/>
        </p:nvSpPr>
        <p:spPr>
          <a:xfrm rot="0">
            <a:off x="739774" y="5336200"/>
            <a:ext cx="7507199" cy="157950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PERFORMANCE LEVEL:</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Performance level was converted from numerical value to alphabetical values by using this formula,</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•Performance level =IFS(Z8&gt;=5,"VERY HIGH", Z8&gt;=4,"HIGH",Z8&gt;=3,"MED", TRUE, "LOW")</a:t>
            </a: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99052729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91" name="矩形"/>
          <p:cNvSpPr>
            <a:spLocks/>
          </p:cNvSpPr>
          <p:nvPr/>
        </p:nvSpPr>
        <p:spPr>
          <a:xfrm rot="0">
            <a:off x="739774" y="291147"/>
            <a:ext cx="3303900" cy="758099"/>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92" name="矩形"/>
          <p:cNvSpPr>
            <a:spLocks/>
          </p:cNvSpPr>
          <p:nvPr/>
        </p:nvSpPr>
        <p:spPr>
          <a:xfrm rot="0">
            <a:off x="739774" y="1049325"/>
            <a:ext cx="5850600" cy="1419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5) </a:t>
            </a:r>
            <a:r>
              <a:rPr lang="en-US" altLang="zh-CN" sz="1800" b="0" i="0" u="sng" strike="noStrike" kern="0" cap="none" spc="0" baseline="0">
                <a:solidFill>
                  <a:srgbClr val="000000"/>
                </a:solidFill>
                <a:latin typeface="Arial" pitchFamily="0" charset="0"/>
                <a:ea typeface="Arial" pitchFamily="0" charset="0"/>
                <a:cs typeface="Arial" pitchFamily="0" charset="0"/>
                <a:sym typeface="Arial" pitchFamily="0" charset="0"/>
              </a:rPr>
              <a:t>Summary/Pivot Table</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800"/>
              <a:buFont typeface="Arial" pitchFamily="0" charset="0"/>
              <a:buChar char="•"/>
            </a:pPr>
            <a:r>
              <a:rPr lang="en-US" altLang="zh-CN" sz="1800" b="0" i="0" u="sng" strike="noStrike" kern="0" cap="none" spc="0" baseline="0">
                <a:solidFill>
                  <a:srgbClr val="000000"/>
                </a:solidFill>
                <a:latin typeface="Arial" pitchFamily="0" charset="0"/>
                <a:ea typeface="Arial" pitchFamily="0" charset="0"/>
                <a:cs typeface="Arial" pitchFamily="0" charset="0"/>
                <a:sym typeface="Arial" pitchFamily="0" charset="0"/>
              </a:rPr>
              <a:t>Features/Techniques Used</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aphicFrame>
        <p:nvGraphicFramePr>
          <p:cNvPr id="193" name="Table"/>
          <p:cNvGraphicFramePr>
            <a:graphicFrameLocks noGrp="1"/>
          </p:cNvGraphicFramePr>
          <p:nvPr>
            <p:extLst>
              <p:ext uri="{D42A27DB-BD31-4B8C-83A1-F6EECF244321}"/>
            </p:extLst>
          </p:nvPr>
        </p:nvGraphicFramePr>
        <p:xfrm>
          <a:off x="1994243" y="2283848"/>
          <a:ext cx="2999999" cy="3000000"/>
        </p:xfrm>
        <a:graphic>
          <a:graphicData uri="http://schemas.openxmlformats.org/drawingml/2006/table">
            <a:tbl>
              <a:tblPr bandRow="1">
                <a:noFill/>
              </a:tblPr>
              <a:tblGrid>
                <a:gridCol w="3268444"/>
                <a:gridCol w="2582131"/>
              </a:tblGrid>
              <a:tr h="579130">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TECHNIQUES USED</a:t>
                      </a:r>
                      <a:endParaRPr lang="zh-CN" altLang="en-US"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40" marT="45720" marR="91440" marB="45720" vert="horz">
                    <a:lnL>
                      <a:noFill/>
                    </a:lnL>
                    <a:lnR>
                      <a:noFill/>
                    </a:lnR>
                    <a:lnT>
                      <a:noFill/>
                    </a:lnT>
                    <a:lnB>
                      <a:noFill/>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EXPLANATION (WHY)</a:t>
                      </a:r>
                      <a:endParaRPr lang="zh-CN" altLang="en-US"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40" marT="45720" marR="91440" marB="45720" vert="horz">
                    <a:lnL>
                      <a:noFill/>
                    </a:lnL>
                    <a:lnR>
                      <a:noFill/>
                    </a:lnR>
                    <a:lnT>
                      <a:noFill/>
                    </a:lnT>
                    <a:lnB>
                      <a:noFill/>
                    </a:lnB>
                  </a:tcPr>
                </a:tc>
              </a:tr>
              <a:tr h="918624">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Formula</a:t>
                      </a:r>
                      <a:endParaRPr lang="zh-CN" altLang="en-US"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40" marT="45720" marR="91440" marB="45720" vert="horz">
                    <a:lnL>
                      <a:noFill/>
                    </a:lnL>
                    <a:lnR>
                      <a:noFill/>
                    </a:lnR>
                    <a:lnT>
                      <a:noFill/>
                    </a:lnT>
                    <a:lnB>
                      <a:noFill/>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Calculate Employee Performance Level</a:t>
                      </a:r>
                      <a:endParaRPr lang="zh-CN" altLang="en-US"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40" marT="45720" marR="91440" marB="45720" vert="horz">
                    <a:lnL>
                      <a:noFill/>
                    </a:lnL>
                    <a:lnR>
                      <a:noFill/>
                    </a:lnR>
                    <a:lnT>
                      <a:noFill/>
                    </a:lnT>
                    <a:lnB>
                      <a:noFill/>
                    </a:lnB>
                  </a:tcPr>
                </a:tc>
              </a:tr>
              <a:tr h="579130">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Pivot Table</a:t>
                      </a:r>
                      <a:endParaRPr lang="zh-CN" altLang="en-US"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40" marT="45720" marR="91440" marB="45720" vert="horz">
                    <a:lnL>
                      <a:noFill/>
                    </a:lnL>
                    <a:lnR>
                      <a:noFill/>
                    </a:lnR>
                    <a:lnT>
                      <a:noFill/>
                    </a:lnT>
                    <a:lnB>
                      <a:noFill/>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Summarise</a:t>
                      </a:r>
                      <a:endParaRPr lang="zh-CN" altLang="en-US"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40" marT="45720" marR="91440" marB="45720" vert="horz">
                    <a:lnL>
                      <a:noFill/>
                    </a:lnL>
                    <a:lnR>
                      <a:noFill/>
                    </a:lnR>
                    <a:lnT>
                      <a:noFill/>
                    </a:lnT>
                    <a:lnB>
                      <a:noFill/>
                    </a:lnB>
                  </a:tcPr>
                </a:tc>
              </a:tr>
              <a:tr h="579130">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Graph</a:t>
                      </a:r>
                      <a:endParaRPr lang="zh-CN" altLang="en-US"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40" marT="45720" marR="91440" marB="45720" vert="horz">
                    <a:lnL>
                      <a:noFill/>
                    </a:lnL>
                    <a:lnR>
                      <a:noFill/>
                    </a:lnR>
                    <a:lnT>
                      <a:noFill/>
                    </a:lnT>
                    <a:lnB>
                      <a:noFill/>
                    </a:lnB>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Data Visualisation</a:t>
                      </a:r>
                      <a:endParaRPr lang="zh-CN" altLang="en-US"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40" marT="45720" marR="91440" marB="45720" vert="horz">
                    <a:lnL>
                      <a:noFill/>
                    </a:lnL>
                    <a:lnR>
                      <a:noFill/>
                    </a:lnR>
                    <a:lnT>
                      <a:noFill/>
                    </a:lnT>
                    <a:lnB>
                      <a:noFill/>
                    </a:lnB>
                  </a:tcPr>
                </a:tc>
              </a:tr>
            </a:tbl>
          </a:graphicData>
        </a:graphic>
      </p:graphicFrame>
      <p:sp>
        <p:nvSpPr>
          <p:cNvPr id="194" name="矩形"/>
          <p:cNvSpPr>
            <a:spLocks/>
          </p:cNvSpPr>
          <p:nvPr/>
        </p:nvSpPr>
        <p:spPr>
          <a:xfrm rot="0">
            <a:off x="739776" y="4925550"/>
            <a:ext cx="5850600" cy="119490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rPr>
              <a:t>6</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Graph representation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Grap is used for visualisation of the data.</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03493348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97" name="图片"/>
          <p:cNvPicPr>
            <a:picLocks/>
          </p:cNvPicPr>
          <p:nvPr/>
        </p:nvPicPr>
        <p:blipFill>
          <a:blip r:embed="rId1" cstate="print"/>
          <a:stretch>
            <a:fillRect/>
          </a:stretch>
        </p:blipFill>
        <p:spPr>
          <a:xfrm rot="0">
            <a:off x="1905000" y="1600200"/>
            <a:ext cx="6172200" cy="4267200"/>
          </a:xfrm>
          <a:prstGeom prst="rect"/>
          <a:noFill/>
          <a:ln w="12700" cmpd="sng" cap="flat">
            <a:noFill/>
            <a:prstDash val="solid"/>
            <a:round/>
          </a:ln>
        </p:spPr>
      </p:pic>
      <p:sp>
        <p:nvSpPr>
          <p:cNvPr id="198" name="矩形"/>
          <p:cNvSpPr>
            <a:spLocks/>
          </p:cNvSpPr>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45396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01"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202" name="矩形"/>
          <p:cNvSpPr>
            <a:spLocks/>
          </p:cNvSpPr>
          <p:nvPr/>
        </p:nvSpPr>
        <p:spPr>
          <a:xfrm rot="0">
            <a:off x="838200" y="1371600"/>
            <a:ext cx="7543800" cy="440120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6980864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395644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43449517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990600" y="2418100"/>
            <a:ext cx="5781675" cy="3339425"/>
          </a:xfrm>
          <a:prstGeom prst="rect"/>
          <a:noFill/>
          <a:ln w="12700" cmpd="sng" cap="flat">
            <a:noFill/>
            <a:prstDash val="solid"/>
            <a:round/>
          </a:ln>
        </p:spPr>
        <p:txBody>
          <a:bodyPr vert="horz" wrap="square" lIns="91425" tIns="45700" rIns="91425" bIns="45700" anchor="t" anchorCtr="0">
            <a:prstTxWarp prst="textNoShape"/>
            <a:spAutoFit/>
          </a:bodyPr>
          <a:lstStyle/>
          <a:p>
            <a:pPr marL="342900" indent="-342900" algn="l">
              <a:lnSpc>
                <a:spcPct val="100000"/>
              </a:lnSpc>
              <a:spcBef>
                <a:spcPts val="0"/>
              </a:spcBef>
              <a:spcAft>
                <a:spcPts val="0"/>
              </a:spcAft>
              <a:buClr>
                <a:srgbClr val="000000"/>
              </a:buClr>
              <a:buSzPts val="2000"/>
              <a:buFont typeface="Arial" pitchFamily="0" charset="0"/>
              <a:buChar char="•"/>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For the growth of an organisation, employee’s performance is crucial.</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
                <a:srgbClr val="000000"/>
              </a:buClr>
              <a:buSzPts val="2000"/>
              <a:buFont typeface="Arial" pitchFamily="0" charset="0"/>
              <a:buChar char="•"/>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For better performance; promotion, increments and appreciation are received.</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
                <a:srgbClr val="000000"/>
              </a:buClr>
              <a:buSzPts val="2000"/>
              <a:buFont typeface="Arial" pitchFamily="0" charset="0"/>
              <a:buChar char="•"/>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For lesser performance, employees are motivated to do in a better and effective manner.</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
                <a:srgbClr val="000000"/>
              </a:buClr>
              <a:buSzPts val="2000"/>
              <a:buFont typeface="Arial" pitchFamily="0" charset="0"/>
              <a:buChar char="•"/>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To find out the better and lesser performers, it is required to do Employee Data Analysis on the performance of the employees.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7809174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6"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8"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29" name="矩形"/>
          <p:cNvSpPr>
            <a:spLocks/>
          </p:cNvSpPr>
          <p:nvPr/>
        </p:nvSpPr>
        <p:spPr>
          <a:xfrm rot="0">
            <a:off x="739774" y="2286000"/>
            <a:ext cx="5737225" cy="3044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just">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Analysing the performance of the employee by considering various factors like gender, rating, performance core, achievements is called </a:t>
            </a: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Employee Data (Performance) Analysis.</a:t>
            </a: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 It is helpful in identifying the trends and patterns of different categories of employees like high, medium and low. Employee Performance Analysis helps in identifying weak performers and motivating them to become great performers by focusing on them.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0326992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3" name="曲线"/>
          <p:cNvSpPr>
            <a:spLocks/>
          </p:cNvSpPr>
          <p:nvPr/>
        </p:nvSpPr>
        <p:spPr>
          <a:xfrm rot="0">
            <a:off x="9286874" y="1996431"/>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5" name="文本框"/>
          <p:cNvSpPr>
            <a:spLocks noGrp="1"/>
          </p:cNvSpPr>
          <p:nvPr>
            <p:ph type="title"/>
          </p:nvPr>
        </p:nvSpPr>
        <p:spPr>
          <a:xfrm rot="0">
            <a:off x="699452" y="832368"/>
            <a:ext cx="5014500"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37" name="文本框"/>
          <p:cNvSpPr>
            <a:spLocks noGrp="1"/>
          </p:cNvSpPr>
          <p:nvPr>
            <p:ph type="sldNum"/>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6</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pic>
        <p:nvPicPr>
          <p:cNvPr id="138" name="图片"/>
          <p:cNvPicPr>
            <a:picLocks/>
          </p:cNvPicPr>
          <p:nvPr/>
        </p:nvPicPr>
        <p:blipFill>
          <a:blip r:embed="rId2" cstate="print"/>
          <a:srcRect t="6663" b="7777" l="5554" r="5555"/>
          <a:stretch>
            <a:fillRect/>
          </a:stretch>
        </p:blipFill>
        <p:spPr>
          <a:xfrm rot="0">
            <a:off x="699450" y="1745200"/>
            <a:ext cx="7367525" cy="4427001"/>
          </a:xfrm>
          <a:prstGeom prst="rect"/>
          <a:noFill/>
          <a:ln w="12700" cmpd="sng" cap="flat">
            <a:noFill/>
            <a:prstDash val="solid"/>
            <a:round/>
          </a:ln>
        </p:spPr>
      </p:pic>
    </p:spTree>
    <p:extLst>
      <p:ext uri="{BB962C8B-B14F-4D97-AF65-F5344CB8AC3E}">
        <p14:creationId xmlns:p14="http://schemas.microsoft.com/office/powerpoint/2010/main" val="26949142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1" name="矩形"/>
          <p:cNvSpPr>
            <a:spLocks/>
          </p:cNvSpPr>
          <p:nvPr/>
        </p:nvSpPr>
        <p:spPr>
          <a:xfrm rot="0">
            <a:off x="0" y="2362200"/>
            <a:ext cx="1312379" cy="2763520"/>
          </a:xfrm>
          <a:prstGeom prst="rect"/>
          <a:noFill/>
          <a:ln w="12700" cmpd="sng" cap="flat">
            <a:noFill/>
            <a:prstDash val="solid"/>
            <a:round/>
          </a:ln>
        </p:spPr>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3" name="曲线"/>
          <p:cNvSpPr>
            <a:spLocks/>
          </p:cNvSpPr>
          <p:nvPr/>
        </p:nvSpPr>
        <p:spPr>
          <a:xfrm rot="0">
            <a:off x="9377362" y="1716157"/>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5" name="文本框"/>
          <p:cNvSpPr>
            <a:spLocks noGrp="1"/>
          </p:cNvSpPr>
          <p:nvPr>
            <p:ph type="title"/>
          </p:nvPr>
        </p:nvSpPr>
        <p:spPr>
          <a:xfrm rot="0">
            <a:off x="558165" y="857885"/>
            <a:ext cx="9763200" cy="505799"/>
          </a:xfrm>
          <a:prstGeom prst="rect"/>
          <a:noFill/>
          <a:ln w="12700" cmpd="sng" cap="flat">
            <a:noFill/>
            <a:prstDash val="solid"/>
            <a:round/>
          </a:ln>
        </p:spPr>
        <p:txBody>
          <a:bodyPr vert="horz" wrap="square" lIns="0" tIns="13325" rIns="0" bIns="0" anchor="t" anchorCtr="0">
            <a:prstTxWarp prst="textNoShape"/>
            <a:spAutoFit/>
          </a:bodyPr>
          <a:lstStyle/>
          <a:p>
            <a:pPr marL="12700" indent="0" algn="ctr">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6"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147" name="文本框"/>
          <p:cNvSpPr>
            <a:spLocks noGrp="1"/>
          </p:cNvSpPr>
          <p:nvPr>
            <p:ph type="sldNum"/>
          </p:nvPr>
        </p:nvSpPr>
        <p:spPr>
          <a:xfrm rot="0">
            <a:off x="11353418" y="6473336"/>
            <a:ext cx="151200" cy="1916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graphicFrame>
        <p:nvGraphicFramePr>
          <p:cNvPr id="148" name="Table"/>
          <p:cNvGraphicFramePr>
            <a:graphicFrameLocks noGrp="1"/>
          </p:cNvGraphicFramePr>
          <p:nvPr>
            <p:ph type="tbl"/>
            <p:extLst>
              <p:ext uri="{D42A27DB-BD31-4B8C-83A1-F6EECF244321}"/>
            </p:extLst>
          </p:nvPr>
        </p:nvGraphicFramePr>
        <p:xfrm>
          <a:off x="1872968" y="2179310"/>
          <a:ext cx="2999999" cy="3000000"/>
        </p:xfrm>
        <a:graphic>
          <a:graphicData uri="http://schemas.openxmlformats.org/drawingml/2006/table">
            <a:tbl>
              <a:tblPr bandRow="1">
                <a:noFill/>
              </a:tblPr>
              <a:tblGrid>
                <a:gridCol w="2314063"/>
                <a:gridCol w="3689090"/>
              </a:tblGrid>
              <a:tr h="681988">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TECHNIQUES USED</a:t>
                      </a:r>
                      <a:endParaRPr lang="zh-CN" altLang="en-US"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40" marT="45720" marR="91440" marB="45720" vert="horz">
                    <a:lnL>
                      <a:noFill/>
                    </a:lnL>
                    <a:lnR>
                      <a:noFill/>
                    </a:lnR>
                    <a:lnT>
                      <a:noFill/>
                    </a:lnT>
                    <a:lnB>
                      <a:noFill/>
                    </a:lnB>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EXPLANATION ( WHY )</a:t>
                      </a:r>
                      <a:endParaRPr lang="zh-CN" altLang="en-US"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40" marT="45720" marR="91440" marB="45720" vert="horz">
                    <a:lnL>
                      <a:noFill/>
                    </a:lnL>
                    <a:lnR>
                      <a:noFill/>
                    </a:lnR>
                    <a:lnT>
                      <a:noFill/>
                    </a:lnT>
                    <a:lnB>
                      <a:noFill/>
                    </a:lnB>
                  </a:tcPr>
                </a:tc>
              </a:tr>
              <a:tr h="681988">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Formula</a:t>
                      </a:r>
                      <a:endParaRPr lang="zh-CN" altLang="en-US"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40" marT="45720" marR="91440" marB="45720" vert="horz">
                    <a:lnL>
                      <a:noFill/>
                    </a:lnL>
                    <a:lnR>
                      <a:noFill/>
                    </a:lnR>
                    <a:lnT>
                      <a:noFill/>
                    </a:lnT>
                    <a:lnB>
                      <a:noFill/>
                    </a:lnB>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To calculate Employee Performance Level</a:t>
                      </a:r>
                      <a:endParaRPr lang="zh-CN" altLang="en-US"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40" marT="45720" marR="91440" marB="45720" vert="horz">
                    <a:lnL>
                      <a:noFill/>
                    </a:lnL>
                    <a:lnR>
                      <a:noFill/>
                    </a:lnR>
                    <a:lnT>
                      <a:noFill/>
                    </a:lnT>
                    <a:lnB>
                      <a:noFill/>
                    </a:lnB>
                  </a:tcPr>
                </a:tc>
              </a:tr>
              <a:tr h="462269">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Pivot Table</a:t>
                      </a:r>
                      <a:endParaRPr lang="zh-CN" altLang="en-US"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40" marT="45720" marR="91440" marB="45720" vert="horz">
                    <a:lnL>
                      <a:noFill/>
                    </a:lnL>
                    <a:lnR>
                      <a:noFill/>
                    </a:lnR>
                    <a:lnT>
                      <a:noFill/>
                    </a:lnT>
                    <a:lnB>
                      <a:noFill/>
                    </a:lnB>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To summarise</a:t>
                      </a:r>
                      <a:endParaRPr lang="zh-CN" altLang="en-US"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40" marT="45720" marR="91440" marB="45720" vert="horz">
                    <a:lnL>
                      <a:noFill/>
                    </a:lnL>
                    <a:lnR>
                      <a:noFill/>
                    </a:lnR>
                    <a:lnT>
                      <a:noFill/>
                    </a:lnT>
                    <a:lnB>
                      <a:noFill/>
                    </a:lnB>
                  </a:tcPr>
                </a:tc>
              </a:tr>
              <a:tr h="681988">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Graph</a:t>
                      </a:r>
                      <a:endParaRPr lang="zh-CN" altLang="en-US"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40" marT="45720" marR="91440" marB="45720" vert="horz">
                    <a:lnL>
                      <a:noFill/>
                    </a:lnL>
                    <a:lnR>
                      <a:noFill/>
                    </a:lnR>
                    <a:lnT>
                      <a:noFill/>
                    </a:lnT>
                    <a:lnB>
                      <a:noFill/>
                    </a:lnB>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To present the data visually (Data Visualisation)</a:t>
                      </a:r>
                      <a:endParaRPr lang="zh-CN" altLang="en-US"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txBody>
                  <a:tcPr marL="91440" marT="45720" marR="91440" marB="45720" vert="horz">
                    <a:lnL>
                      <a:noFill/>
                    </a:lnL>
                    <a:lnR>
                      <a:noFill/>
                    </a:lnR>
                    <a:lnT>
                      <a:noFill/>
                    </a:lnT>
                    <a:lnB>
                      <a:noFill/>
                    </a:lnB>
                  </a:tcPr>
                </a:tc>
              </a:tr>
            </a:tbl>
          </a:graphicData>
        </a:graphic>
      </p:graphicFrame>
    </p:spTree>
    <p:extLst>
      <p:ext uri="{BB962C8B-B14F-4D97-AF65-F5344CB8AC3E}">
        <p14:creationId xmlns:p14="http://schemas.microsoft.com/office/powerpoint/2010/main" val="52637739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1" name="文本框"/>
          <p:cNvSpPr>
            <a:spLocks noGrp="1"/>
          </p:cNvSpPr>
          <p:nvPr>
            <p:ph type="title"/>
          </p:nvPr>
        </p:nvSpPr>
        <p:spPr>
          <a:xfrm rot="0">
            <a:off x="755332" y="385444"/>
            <a:ext cx="10681201" cy="75809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2" name="矩形"/>
          <p:cNvSpPr>
            <a:spLocks/>
          </p:cNvSpPr>
          <p:nvPr/>
        </p:nvSpPr>
        <p:spPr>
          <a:xfrm rot="0">
            <a:off x="838200" y="1600200"/>
            <a:ext cx="5943599" cy="55373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were a total of 2</a:t>
            </a: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6 features in the employee dataset. And 9 features </a:t>
            </a: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we're taken into consideration</a:t>
            </a: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42900" indent="-342900" algn="l">
              <a:lnSpc>
                <a:spcPct val="100000"/>
              </a:lnSpc>
              <a:spcBef>
                <a:spcPts val="0"/>
              </a:spcBef>
              <a:spcAft>
                <a:spcPts val="0"/>
              </a:spcAft>
              <a:buClr>
                <a:srgbClr val="000000"/>
              </a:buClr>
              <a:buSzPts val="2000"/>
              <a:buFontTx/>
              <a:buAutoNum type="arabicPeriod"/>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Employee ID</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42900" indent="-342900" algn="l">
              <a:lnSpc>
                <a:spcPct val="100000"/>
              </a:lnSpc>
              <a:spcBef>
                <a:spcPts val="0"/>
              </a:spcBef>
              <a:spcAft>
                <a:spcPts val="0"/>
              </a:spcAft>
              <a:buClr>
                <a:srgbClr val="000000"/>
              </a:buClr>
              <a:buSzPts val="2000"/>
              <a:buFontTx/>
              <a:buAutoNum type="arabicPeriod"/>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Employee First Name</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42900" indent="-342900" algn="l">
              <a:lnSpc>
                <a:spcPct val="100000"/>
              </a:lnSpc>
              <a:spcBef>
                <a:spcPts val="0"/>
              </a:spcBef>
              <a:spcAft>
                <a:spcPts val="0"/>
              </a:spcAft>
              <a:buClr>
                <a:srgbClr val="000000"/>
              </a:buClr>
              <a:buSzPts val="2000"/>
              <a:buFontTx/>
              <a:buAutoNum type="arabicPeriod"/>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Employee Last Name </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42900" indent="-342900" algn="l">
              <a:lnSpc>
                <a:spcPct val="100000"/>
              </a:lnSpc>
              <a:spcBef>
                <a:spcPts val="0"/>
              </a:spcBef>
              <a:spcAft>
                <a:spcPts val="0"/>
              </a:spcAft>
              <a:buClr>
                <a:srgbClr val="000000"/>
              </a:buClr>
              <a:buSzPts val="2000"/>
              <a:buFontTx/>
              <a:buAutoNum type="arabicPeriod"/>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Employee Status</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42900" indent="-342900" algn="l">
              <a:lnSpc>
                <a:spcPct val="100000"/>
              </a:lnSpc>
              <a:spcBef>
                <a:spcPts val="0"/>
              </a:spcBef>
              <a:spcAft>
                <a:spcPts val="0"/>
              </a:spcAft>
              <a:buClr>
                <a:srgbClr val="000000"/>
              </a:buClr>
              <a:buSzPts val="2000"/>
              <a:buFontTx/>
              <a:buAutoNum type="arabicPeriod"/>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Employee Performance Level</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42900" indent="-342900" algn="l">
              <a:lnSpc>
                <a:spcPct val="100000"/>
              </a:lnSpc>
              <a:spcBef>
                <a:spcPts val="0"/>
              </a:spcBef>
              <a:spcAft>
                <a:spcPts val="0"/>
              </a:spcAft>
              <a:buClr>
                <a:srgbClr val="000000"/>
              </a:buClr>
              <a:buSzPts val="2000"/>
              <a:buFontTx/>
              <a:buAutoNum type="arabicPeriod"/>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Current Employee Ratings</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42900" indent="-342900" algn="l">
              <a:lnSpc>
                <a:spcPct val="100000"/>
              </a:lnSpc>
              <a:spcBef>
                <a:spcPts val="0"/>
              </a:spcBef>
              <a:spcAft>
                <a:spcPts val="0"/>
              </a:spcAft>
              <a:buClr>
                <a:srgbClr val="000000"/>
              </a:buClr>
              <a:buSzPts val="2000"/>
              <a:buFontTx/>
              <a:buAutoNum type="arabicPeriod"/>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Department Type</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42900" indent="-342900" algn="l">
              <a:lnSpc>
                <a:spcPct val="100000"/>
              </a:lnSpc>
              <a:spcBef>
                <a:spcPts val="0"/>
              </a:spcBef>
              <a:spcAft>
                <a:spcPts val="0"/>
              </a:spcAft>
              <a:buClr>
                <a:srgbClr val="000000"/>
              </a:buClr>
              <a:buSzPts val="2000"/>
              <a:buFontTx/>
              <a:buAutoNum type="arabicPeriod"/>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Division</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42900" indent="-342900" algn="l">
              <a:lnSpc>
                <a:spcPct val="100000"/>
              </a:lnSpc>
              <a:spcBef>
                <a:spcPts val="0"/>
              </a:spcBef>
              <a:spcAft>
                <a:spcPts val="0"/>
              </a:spcAft>
              <a:buClr>
                <a:srgbClr val="000000"/>
              </a:buClr>
              <a:buSzPts val="2000"/>
              <a:buFontTx/>
              <a:buAutoNum type="arabicPeriod"/>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Job Function</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342900" indent="-215900" algn="l">
              <a:lnSpc>
                <a:spcPct val="100000"/>
              </a:lnSpc>
              <a:spcBef>
                <a:spcPts val="0"/>
              </a:spcBef>
              <a:spcAft>
                <a:spcPts val="0"/>
              </a:spcAft>
              <a:buNone/>
            </a:pPr>
            <a:endPar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215900" algn="l">
              <a:lnSpc>
                <a:spcPct val="100000"/>
              </a:lnSpc>
              <a:spcBef>
                <a:spcPts val="0"/>
              </a:spcBef>
              <a:spcAft>
                <a:spcPts val="0"/>
              </a:spcAft>
              <a:buNone/>
            </a:pPr>
            <a:endPar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215900" algn="l">
              <a:lnSpc>
                <a:spcPct val="100000"/>
              </a:lnSpc>
              <a:spcBef>
                <a:spcPts val="0"/>
              </a:spcBef>
              <a:spcAft>
                <a:spcPts val="0"/>
              </a:spcAft>
              <a:buNone/>
            </a:pPr>
            <a:endParaRPr lang="zh-CN" altLang="en-US"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153" name="图片" descr="DataSet Type | Different Dataset Types and Examples"/>
          <p:cNvPicPr>
            <a:picLocks/>
          </p:cNvPicPr>
          <p:nvPr/>
        </p:nvPicPr>
        <p:blipFill>
          <a:blip r:embed="rId1" cstate="print"/>
          <a:srcRect t="9995" b="8404" l="48221"/>
          <a:stretch>
            <a:fillRect/>
          </a:stretch>
        </p:blipFill>
        <p:spPr>
          <a:xfrm rot="0">
            <a:off x="6324599" y="1752599"/>
            <a:ext cx="3276600" cy="2868781"/>
          </a:xfrm>
          <a:prstGeom prst="rect"/>
          <a:noFill/>
          <a:ln w="12700" cmpd="sng" cap="flat">
            <a:noFill/>
            <a:prstDash val="solid"/>
            <a:round/>
          </a:ln>
        </p:spPr>
      </p:pic>
    </p:spTree>
    <p:extLst>
      <p:ext uri="{BB962C8B-B14F-4D97-AF65-F5344CB8AC3E}">
        <p14:creationId xmlns:p14="http://schemas.microsoft.com/office/powerpoint/2010/main" val="29762494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600" cy="1665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8" name="曲线"/>
          <p:cNvSpPr>
            <a:spLocks/>
          </p:cNvSpPr>
          <p:nvPr/>
        </p:nvSpPr>
        <p:spPr>
          <a:xfrm rot="0">
            <a:off x="9353550" y="1820889"/>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0" name="矩形"/>
          <p:cNvSpPr>
            <a:spLocks/>
          </p:cNvSpPr>
          <p:nvPr/>
        </p:nvSpPr>
        <p:spPr>
          <a:xfrm rot="-1711312">
            <a:off x="570303" y="3872754"/>
            <a:ext cx="1478828" cy="2621320"/>
          </a:xfrm>
          <a:prstGeom prst="rect"/>
          <a:noFill/>
          <a:ln w="12700" cmpd="sng" cap="flat">
            <a:noFill/>
            <a:prstDash val="solid"/>
            <a:round/>
          </a:ln>
        </p:spPr>
      </p:sp>
      <p:sp>
        <p:nvSpPr>
          <p:cNvPr id="161" name="文本框"/>
          <p:cNvSpPr>
            <a:spLocks noGrp="1"/>
          </p:cNvSpPr>
          <p:nvPr>
            <p:ph type="title"/>
          </p:nvPr>
        </p:nvSpPr>
        <p:spPr>
          <a:xfrm rot="0">
            <a:off x="739774" y="654938"/>
            <a:ext cx="8480400" cy="6708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2" name="矩形"/>
          <p:cNvSpPr>
            <a:spLocks/>
          </p:cNvSpPr>
          <p:nvPr/>
        </p:nvSpPr>
        <p:spPr>
          <a:xfrm rot="0">
            <a:off x="11277218" y="6473336"/>
            <a:ext cx="228600" cy="1916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9</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3" name="矩形"/>
          <p:cNvSpPr>
            <a:spLocks/>
          </p:cNvSpPr>
          <p:nvPr/>
        </p:nvSpPr>
        <p:spPr>
          <a:xfrm rot="0">
            <a:off x="2743200" y="2354703"/>
            <a:ext cx="8534101" cy="9539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64" name="矩形"/>
          <p:cNvSpPr>
            <a:spLocks/>
          </p:cNvSpPr>
          <p:nvPr/>
        </p:nvSpPr>
        <p:spPr>
          <a:xfrm rot="0">
            <a:off x="2133600" y="1871606"/>
            <a:ext cx="6705600" cy="19203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3400" b="1" i="0" u="sng"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Arial" pitchFamily="0" charset="0"/>
                <a:sym typeface="Arial" pitchFamily="0" charset="0"/>
              </a:rPr>
              <a:t>Performance Level Formula = IFS(Z8&gt;=5,”VERY HIGH”,Z8&gt;=4,”HIGH”,Z8&gt;=3,”MED”,”TRUE”,”LOW”)</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67493685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DFE3E5"/>
      </a:dk2>
      <a:lt2>
        <a:srgbClr val="335B74"/>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2024-09-10T09:32:56Z</dcterms:modified>
</cp:coreProperties>
</file>