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0"/>
  </p:notesMasterIdLst>
  <p:handoutMasterIdLst>
    <p:handoutMasterId r:id="rId51"/>
  </p:handoutMasterIdLst>
  <p:sldIdLst>
    <p:sldId id="259" r:id="rId2"/>
    <p:sldId id="288" r:id="rId3"/>
    <p:sldId id="353" r:id="rId4"/>
    <p:sldId id="351" r:id="rId5"/>
    <p:sldId id="352" r:id="rId6"/>
    <p:sldId id="310" r:id="rId7"/>
    <p:sldId id="261" r:id="rId8"/>
    <p:sldId id="349" r:id="rId9"/>
    <p:sldId id="330" r:id="rId10"/>
    <p:sldId id="350" r:id="rId11"/>
    <p:sldId id="359" r:id="rId12"/>
    <p:sldId id="311" r:id="rId13"/>
    <p:sldId id="270" r:id="rId14"/>
    <p:sldId id="343" r:id="rId15"/>
    <p:sldId id="312" r:id="rId16"/>
    <p:sldId id="356" r:id="rId17"/>
    <p:sldId id="272" r:id="rId18"/>
    <p:sldId id="274" r:id="rId19"/>
    <p:sldId id="275" r:id="rId20"/>
    <p:sldId id="276" r:id="rId21"/>
    <p:sldId id="318" r:id="rId22"/>
    <p:sldId id="281" r:id="rId23"/>
    <p:sldId id="282" r:id="rId24"/>
    <p:sldId id="283" r:id="rId25"/>
    <p:sldId id="326" r:id="rId26"/>
    <p:sldId id="327" r:id="rId27"/>
    <p:sldId id="328" r:id="rId28"/>
    <p:sldId id="331" r:id="rId29"/>
    <p:sldId id="329" r:id="rId30"/>
    <p:sldId id="332" r:id="rId31"/>
    <p:sldId id="333" r:id="rId32"/>
    <p:sldId id="334" r:id="rId33"/>
    <p:sldId id="335" r:id="rId34"/>
    <p:sldId id="336" r:id="rId35"/>
    <p:sldId id="337" r:id="rId36"/>
    <p:sldId id="338" r:id="rId37"/>
    <p:sldId id="339" r:id="rId38"/>
    <p:sldId id="340" r:id="rId39"/>
    <p:sldId id="342" r:id="rId40"/>
    <p:sldId id="344" r:id="rId41"/>
    <p:sldId id="345" r:id="rId42"/>
    <p:sldId id="354" r:id="rId43"/>
    <p:sldId id="357" r:id="rId44"/>
    <p:sldId id="358" r:id="rId45"/>
    <p:sldId id="355" r:id="rId46"/>
    <p:sldId id="278" r:id="rId47"/>
    <p:sldId id="348" r:id="rId48"/>
    <p:sldId id="34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88"/>
            <p14:sldId id="353"/>
            <p14:sldId id="351"/>
            <p14:sldId id="352"/>
            <p14:sldId id="310"/>
          </p14:sldIdLst>
        </p14:section>
        <p14:section name="Overview and Objectives" id="{ABA716BF-3A5C-4ADB-94C9-CFEF84EBA240}">
          <p14:sldIdLst>
            <p14:sldId id="261"/>
            <p14:sldId id="349"/>
            <p14:sldId id="330"/>
            <p14:sldId id="350"/>
            <p14:sldId id="359"/>
            <p14:sldId id="311"/>
            <p14:sldId id="270"/>
            <p14:sldId id="343"/>
            <p14:sldId id="312"/>
            <p14:sldId id="356"/>
            <p14:sldId id="272"/>
            <p14:sldId id="274"/>
            <p14:sldId id="275"/>
            <p14:sldId id="276"/>
            <p14:sldId id="318"/>
            <p14:sldId id="281"/>
            <p14:sldId id="282"/>
            <p14:sldId id="283"/>
            <p14:sldId id="326"/>
            <p14:sldId id="327"/>
            <p14:sldId id="328"/>
            <p14:sldId id="331"/>
            <p14:sldId id="329"/>
            <p14:sldId id="332"/>
            <p14:sldId id="333"/>
            <p14:sldId id="334"/>
            <p14:sldId id="335"/>
            <p14:sldId id="336"/>
            <p14:sldId id="337"/>
            <p14:sldId id="338"/>
            <p14:sldId id="339"/>
            <p14:sldId id="340"/>
            <p14:sldId id="342"/>
            <p14:sldId id="344"/>
            <p14:sldId id="345"/>
            <p14:sldId id="354"/>
            <p14:sldId id="357"/>
            <p14:sldId id="358"/>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ldId id="355"/>
            <p14:sldId id="278"/>
            <p14:sldId id="348"/>
            <p14:sldId id="3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83977" autoAdjust="0"/>
  </p:normalViewPr>
  <p:slideViewPr>
    <p:cSldViewPr>
      <p:cViewPr varScale="1">
        <p:scale>
          <a:sx n="77" d="100"/>
          <a:sy n="77" d="100"/>
        </p:scale>
        <p:origin x="-1884"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7/23/2014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119594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7/23/2014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31732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case study or</a:t>
            </a:r>
            <a:r>
              <a:rPr lang="en-US" baseline="0" dirty="0" smtClean="0"/>
              <a:t> class simulation to encourage discussion and apply lessons.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outcomes of the case study or class simulation.</a:t>
            </a:r>
          </a:p>
          <a:p>
            <a:r>
              <a:rPr lang="en-US" baseline="0" dirty="0" smtClean="0"/>
              <a:t>Cover best practices.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20</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21</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46</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47</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48</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13</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If there is relevant</a:t>
            </a:r>
            <a:r>
              <a:rPr lang="en-US" baseline="0" dirty="0" smtClean="0"/>
              <a:t> video content, such as a case study video, demo of a product, or other training materials, include it in the presentation as well. </a:t>
            </a:r>
            <a:endParaRPr lang="en-US" dirty="0" smtClean="0"/>
          </a:p>
          <a:p>
            <a:pPr>
              <a:lnSpc>
                <a:spcPct val="80000"/>
              </a:lnSpc>
              <a:buFontTx/>
              <a:buNone/>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14</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If there is relevant</a:t>
            </a:r>
            <a:r>
              <a:rPr lang="en-US" baseline="0" dirty="0" smtClean="0"/>
              <a:t> video content, such as a case study video, demo of a product, or other training materials, include it in the presentation as well. </a:t>
            </a:r>
            <a:endParaRPr lang="en-US" dirty="0" smtClean="0"/>
          </a:p>
          <a:p>
            <a:pPr>
              <a:lnSpc>
                <a:spcPct val="80000"/>
              </a:lnSpc>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BE5AD6F2-C761-4447-85F6-3B12722238BD}" type="datetime1">
              <a:rPr lang="en-US" smtClean="0"/>
              <a:t>7/23/2014</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r>
              <a:rPr lang="en-US" smtClean="0"/>
              <a:t>PowerShell for Database Developers</a:t>
            </a:r>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9A1138-A742-418B-AA7C-A8221FE90995}" type="datetime1">
              <a:rPr lang="en-US" smtClean="0"/>
              <a:t>7/23/2014</a:t>
            </a:fld>
            <a:endParaRPr lang="en-US" dirty="0"/>
          </a:p>
        </p:txBody>
      </p:sp>
      <p:sp>
        <p:nvSpPr>
          <p:cNvPr id="4" name="Footer Placeholder 3"/>
          <p:cNvSpPr>
            <a:spLocks noGrp="1"/>
          </p:cNvSpPr>
          <p:nvPr>
            <p:ph type="ftr" sz="quarter" idx="11"/>
          </p:nvPr>
        </p:nvSpPr>
        <p:spPr/>
        <p:txBody>
          <a:bodyPr/>
          <a:lstStyle/>
          <a:p>
            <a:r>
              <a:rPr lang="en-US" smtClean="0"/>
              <a:t>PowerShell for Database Developers</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4798A-3F3F-4E58-BB25-F1D7A1820F8C}" type="datetime1">
              <a:rPr lang="en-US" smtClean="0"/>
              <a:t>7/23/2014</a:t>
            </a:fld>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4DBA9020-1888-4937-B143-FCFF810C0E2E}" type="datetime1">
              <a:rPr lang="en-US" smtClean="0"/>
              <a:t>7/23/2014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r>
              <a:rPr lang="en-US" smtClean="0"/>
              <a:t>PowerShell for Database Developers</a:t>
            </a:r>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DC64368-8B6B-44ED-B2C4-3EBADE874AFC}" type="datetime1">
              <a:rPr lang="en-US" smtClean="0"/>
              <a:t>7/23/2014</a:t>
            </a:fld>
            <a:endParaRPr lang="en-US"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12AE3-F7F9-4FA6-AB9A-7D047A05FFD9}" type="datetime1">
              <a:rPr lang="en-US" smtClean="0"/>
              <a:t>7/23/2014</a:t>
            </a:fld>
            <a:endParaRPr lang="en-US"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42399C-927E-4EB8-B268-C6E30A2B862A}" type="datetime1">
              <a:rPr lang="en-US" smtClean="0"/>
              <a:t>7/23/2014</a:t>
            </a:fld>
            <a:endParaRPr lang="en-US" dirty="0"/>
          </a:p>
        </p:txBody>
      </p:sp>
      <p:sp>
        <p:nvSpPr>
          <p:cNvPr id="6" name="Footer Placeholder 5"/>
          <p:cNvSpPr>
            <a:spLocks noGrp="1"/>
          </p:cNvSpPr>
          <p:nvPr>
            <p:ph type="ftr" sz="quarter" idx="11"/>
          </p:nvPr>
        </p:nvSpPr>
        <p:spPr/>
        <p:txBody>
          <a:bodyPr/>
          <a:lstStyle/>
          <a:p>
            <a:r>
              <a:rPr lang="en-US" smtClean="0"/>
              <a:t>PowerShell for Database Developers</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B23A87-116A-452E-8381-E7D643171EC0}" type="datetime1">
              <a:rPr lang="en-US" smtClean="0"/>
              <a:t>7/23/2014</a:t>
            </a:fld>
            <a:endParaRPr lang="en-US" dirty="0"/>
          </a:p>
        </p:txBody>
      </p:sp>
      <p:sp>
        <p:nvSpPr>
          <p:cNvPr id="8" name="Footer Placeholder 7"/>
          <p:cNvSpPr>
            <a:spLocks noGrp="1"/>
          </p:cNvSpPr>
          <p:nvPr>
            <p:ph type="ftr" sz="quarter" idx="11"/>
          </p:nvPr>
        </p:nvSpPr>
        <p:spPr/>
        <p:txBody>
          <a:bodyPr/>
          <a:lstStyle/>
          <a:p>
            <a:r>
              <a:rPr lang="en-US" smtClean="0"/>
              <a:t>PowerShell for Database Developers</a:t>
            </a:r>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848F4-F24D-4A04-A42C-C2D16C1C2353}" type="datetime1">
              <a:rPr lang="en-US" smtClean="0"/>
              <a:t>7/23/2014</a:t>
            </a:fld>
            <a:endParaRPr lang="en-US" dirty="0"/>
          </a:p>
        </p:txBody>
      </p:sp>
      <p:sp>
        <p:nvSpPr>
          <p:cNvPr id="6" name="Footer Placeholder 5"/>
          <p:cNvSpPr>
            <a:spLocks noGrp="1"/>
          </p:cNvSpPr>
          <p:nvPr>
            <p:ph type="ftr" sz="quarter" idx="11"/>
          </p:nvPr>
        </p:nvSpPr>
        <p:spPr/>
        <p:txBody>
          <a:bodyPr/>
          <a:lstStyle/>
          <a:p>
            <a:r>
              <a:rPr lang="en-US" smtClean="0"/>
              <a:t>PowerShell for Database Developers</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BB9C8-84CD-4B7C-850E-F284CBE491D2}" type="datetime1">
              <a:rPr lang="en-US" smtClean="0"/>
              <a:t>7/23/2014</a:t>
            </a:fld>
            <a:endParaRPr lang="en-US" dirty="0"/>
          </a:p>
        </p:txBody>
      </p:sp>
      <p:sp>
        <p:nvSpPr>
          <p:cNvPr id="6" name="Footer Placeholder 5"/>
          <p:cNvSpPr>
            <a:spLocks noGrp="1"/>
          </p:cNvSpPr>
          <p:nvPr>
            <p:ph type="ftr" sz="quarter" idx="11"/>
          </p:nvPr>
        </p:nvSpPr>
        <p:spPr/>
        <p:txBody>
          <a:bodyPr/>
          <a:lstStyle/>
          <a:p>
            <a:r>
              <a:rPr lang="en-US" smtClean="0"/>
              <a:t>PowerShell for Database Developers</a:t>
            </a:r>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F76D1-60F5-4756-8E69-D11EACC74ADE}" type="datetime1">
              <a:rPr lang="en-US" smtClean="0"/>
              <a:t>7/23/2014</a:t>
            </a:fld>
            <a:endParaRPr lang="en-US"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39161-2D22-415D-8386-E417CDB9B5FE}" type="datetime1">
              <a:rPr lang="en-US" smtClean="0"/>
              <a:t>7/23/2014</a:t>
            </a:fld>
            <a:endParaRPr lang="en-US"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5B9D7-58CC-4B40-BCE1-8178405D4642}" type="datetime1">
              <a:rPr lang="en-US" smtClean="0"/>
              <a:t>7/23/2014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PowerShell for Database Developers</a:t>
            </a:r>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hf hd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jp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gif"/><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8" Type="http://schemas.openxmlformats.org/officeDocument/2006/relationships/hyperlink" Target="http://pragmaticworks.com/LearningCenter/FreeTrainingWebinars/FutureWebinars.aspx" TargetMode="External"/><Relationship Id="rId3" Type="http://schemas.openxmlformats.org/officeDocument/2006/relationships/slideLayout" Target="../slideLayouts/slideLayout3.xml"/><Relationship Id="rId7" Type="http://schemas.openxmlformats.org/officeDocument/2006/relationships/hyperlink" Target="http://technet.microsoft.com/en-us/library/bb978526.aspx" TargetMode="Externa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hyperlink" Target="http://technet.microsoft.com/en-us/scriptcenter/powershell.aspx" TargetMode="External"/><Relationship Id="rId5" Type="http://schemas.openxmlformats.org/officeDocument/2006/relationships/hyperlink" Target="http://www.microsoft.com/windowsserver2003/technologies/management/" TargetMode="External"/><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1676400"/>
            <a:ext cx="6180224" cy="1905000"/>
          </a:xfrm>
        </p:spPr>
        <p:txBody>
          <a:bodyPr>
            <a:normAutofit/>
          </a:bodyPr>
          <a:lstStyle/>
          <a:p>
            <a:r>
              <a:rPr lang="en-US" dirty="0" smtClean="0"/>
              <a:t>Welcome to PowerShell for Database Developers</a:t>
            </a:r>
            <a:endParaRPr lang="en-US" dirty="0"/>
          </a:p>
        </p:txBody>
      </p:sp>
      <p:sp>
        <p:nvSpPr>
          <p:cNvPr id="3" name="Subtitle 2"/>
          <p:cNvSpPr>
            <a:spLocks noGrp="1"/>
          </p:cNvSpPr>
          <p:nvPr>
            <p:ph type="subTitle" idx="1"/>
            <p:custDataLst>
              <p:tags r:id="rId3"/>
            </p:custDataLst>
          </p:nvPr>
        </p:nvSpPr>
        <p:spPr>
          <a:xfrm>
            <a:off x="4038600" y="3505200"/>
            <a:ext cx="4772528" cy="1219200"/>
          </a:xfrm>
        </p:spPr>
        <p:txBody>
          <a:bodyPr>
            <a:normAutofit fontScale="85000" lnSpcReduction="20000"/>
          </a:bodyPr>
          <a:lstStyle/>
          <a:p>
            <a:r>
              <a:rPr lang="en-US" sz="2400" dirty="0" smtClean="0">
                <a:latin typeface="+mn-lt"/>
              </a:rPr>
              <a:t>Bryan Cafferky</a:t>
            </a:r>
          </a:p>
          <a:p>
            <a:r>
              <a:rPr lang="en-US" i="1" dirty="0" smtClean="0">
                <a:latin typeface="+mn-lt"/>
              </a:rPr>
              <a:t>Business Intelligence Consultant</a:t>
            </a:r>
          </a:p>
          <a:p>
            <a:r>
              <a:rPr lang="en-US" i="1" dirty="0" smtClean="0">
                <a:latin typeface="+mn-lt"/>
              </a:rPr>
              <a:t>BPC Global Solutions LLC</a:t>
            </a:r>
          </a:p>
          <a:p>
            <a:r>
              <a:rPr lang="en-US" i="1" dirty="0" smtClean="0">
                <a:latin typeface="+mn-lt"/>
              </a:rPr>
              <a:t>bryan256@msn.com</a:t>
            </a:r>
          </a:p>
          <a:p>
            <a:endParaRPr lang="en-US" i="1" dirty="0">
              <a:latin typeface="+mn-lt"/>
            </a:endParaRPr>
          </a:p>
        </p:txBody>
      </p:sp>
      <p:pic>
        <p:nvPicPr>
          <p:cNvPr id="9" name="Picture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848599" y="5275456"/>
            <a:ext cx="1071643" cy="1319963"/>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5291781"/>
            <a:ext cx="1470382" cy="1303638"/>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PowerShell – Learning Challenges</a:t>
            </a:r>
            <a:endParaRPr lang="en-US" dirty="0"/>
          </a:p>
        </p:txBody>
      </p:sp>
      <p:sp>
        <p:nvSpPr>
          <p:cNvPr id="5" name="Content Placeholder 4"/>
          <p:cNvSpPr>
            <a:spLocks noGrp="1"/>
          </p:cNvSpPr>
          <p:nvPr>
            <p:ph idx="1"/>
            <p:custDataLst>
              <p:tags r:id="rId3"/>
            </p:custDataLst>
          </p:nvPr>
        </p:nvSpPr>
        <p:spPr>
          <a:xfrm>
            <a:off x="762000" y="1447800"/>
            <a:ext cx="8077200" cy="4575787"/>
          </a:xfrm>
        </p:spPr>
        <p:txBody>
          <a:bodyPr>
            <a:normAutofit/>
          </a:bodyPr>
          <a:lstStyle/>
          <a:p>
            <a:pPr>
              <a:spcBef>
                <a:spcPts val="1200"/>
              </a:spcBef>
            </a:pPr>
            <a:r>
              <a:rPr lang="en-US" sz="2000" dirty="0" smtClean="0"/>
              <a:t>Have to think differently than with other tools and CLIs due to object orientation, piping, and unusual syntax conventions</a:t>
            </a:r>
            <a:r>
              <a:rPr lang="en-US" dirty="0" smtClean="0"/>
              <a:t>.</a:t>
            </a:r>
          </a:p>
          <a:p>
            <a:pPr>
              <a:spcBef>
                <a:spcPts val="1200"/>
              </a:spcBef>
            </a:pPr>
            <a:r>
              <a:rPr lang="en-US" sz="2000" dirty="0" smtClean="0"/>
              <a:t>Simple and powerful yet unintuitive</a:t>
            </a:r>
            <a:r>
              <a:rPr lang="en-US" dirty="0" smtClean="0"/>
              <a:t>.</a:t>
            </a:r>
          </a:p>
          <a:p>
            <a:pPr>
              <a:spcBef>
                <a:spcPts val="1200"/>
              </a:spcBef>
            </a:pPr>
            <a:r>
              <a:rPr lang="en-US" sz="2000" dirty="0" smtClean="0"/>
              <a:t>Most examples are targeted towards system administrators.</a:t>
            </a:r>
          </a:p>
          <a:p>
            <a:pPr>
              <a:spcBef>
                <a:spcPts val="1200"/>
              </a:spcBef>
            </a:pPr>
            <a:r>
              <a:rPr lang="en-US" sz="2000" dirty="0" smtClean="0"/>
              <a:t>Easy to do things the hard way when there is often a command-let for the task or a way to leverage piping.</a:t>
            </a:r>
          </a:p>
          <a:p>
            <a:pPr>
              <a:spcBef>
                <a:spcPts val="1200"/>
              </a:spcBef>
            </a:pPr>
            <a:r>
              <a:rPr lang="en-US" sz="2000" dirty="0" smtClean="0"/>
              <a:t>Can find a work around such as a .bat file to avoid using PowerShell.</a:t>
            </a:r>
          </a:p>
          <a:p>
            <a:pPr>
              <a:spcBef>
                <a:spcPts val="1200"/>
              </a:spcBef>
            </a:pPr>
            <a:r>
              <a:rPr lang="en-US" sz="2000" dirty="0" smtClean="0"/>
              <a:t>With great power comes many options which adds to the learning curve to master this tool.</a:t>
            </a:r>
          </a:p>
          <a:p>
            <a:pPr>
              <a:spcBef>
                <a:spcPts val="1200"/>
              </a:spcBef>
            </a:pPr>
            <a:endParaRPr lang="en-US" sz="2000" dirty="0" smtClean="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10</a:t>
            </a:fld>
            <a:endParaRPr lang="en-US" dirty="0"/>
          </a:p>
        </p:txBody>
      </p:sp>
    </p:spTree>
    <p:custDataLst>
      <p:tags r:id="rId1"/>
    </p:custDataLst>
    <p:extLst>
      <p:ext uri="{BB962C8B-B14F-4D97-AF65-F5344CB8AC3E}">
        <p14:creationId xmlns:p14="http://schemas.microsoft.com/office/powerpoint/2010/main" val="4281794603"/>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PowerShell – Periods Matter</a:t>
            </a:r>
            <a:endParaRPr lang="en-US" dirty="0"/>
          </a:p>
        </p:txBody>
      </p:sp>
      <p:sp>
        <p:nvSpPr>
          <p:cNvPr id="5" name="Content Placeholder 4"/>
          <p:cNvSpPr>
            <a:spLocks noGrp="1"/>
          </p:cNvSpPr>
          <p:nvPr>
            <p:ph idx="1"/>
            <p:custDataLst>
              <p:tags r:id="rId3"/>
            </p:custDataLst>
          </p:nvPr>
        </p:nvSpPr>
        <p:spPr>
          <a:xfrm>
            <a:off x="762000" y="1447800"/>
            <a:ext cx="8077200" cy="4575787"/>
          </a:xfrm>
        </p:spPr>
        <p:txBody>
          <a:bodyPr>
            <a:normAutofit lnSpcReduction="10000"/>
          </a:bodyPr>
          <a:lstStyle/>
          <a:p>
            <a:pPr marL="0" indent="0">
              <a:spcBef>
                <a:spcPts val="1200"/>
              </a:spcBef>
              <a:buNone/>
            </a:pPr>
            <a:r>
              <a:rPr lang="en-US" sz="2000" u="sng" dirty="0" smtClean="0"/>
              <a:t>PowerShell will not default to the current folder.</a:t>
            </a:r>
          </a:p>
          <a:p>
            <a:pPr marL="0" indent="0">
              <a:spcBef>
                <a:spcPts val="1200"/>
              </a:spcBef>
              <a:buNone/>
            </a:pPr>
            <a:r>
              <a:rPr lang="en-US" sz="2000" dirty="0" smtClean="0"/>
              <a:t>.\my_function.ps1 </a:t>
            </a:r>
            <a:r>
              <a:rPr lang="en-US" sz="2000" i="1" dirty="0" smtClean="0">
                <a:solidFill>
                  <a:schemeClr val="tx2"/>
                </a:solidFill>
              </a:rPr>
              <a:t># Refers to a script in the current folder.</a:t>
            </a:r>
          </a:p>
          <a:p>
            <a:pPr marL="0" indent="0">
              <a:spcBef>
                <a:spcPts val="1200"/>
              </a:spcBef>
              <a:buNone/>
            </a:pPr>
            <a:r>
              <a:rPr lang="en-US" sz="2000" dirty="0" smtClean="0"/>
              <a:t>C</a:t>
            </a:r>
            <a:r>
              <a:rPr lang="en-US" sz="2000" dirty="0"/>
              <a:t>:\</a:t>
            </a:r>
            <a:r>
              <a:rPr lang="en-US" sz="2000" dirty="0" smtClean="0"/>
              <a:t>Scripts\Test.ps1 </a:t>
            </a:r>
            <a:r>
              <a:rPr lang="en-US" sz="2000" i="1" dirty="0" smtClean="0">
                <a:solidFill>
                  <a:schemeClr val="tx2"/>
                </a:solidFill>
              </a:rPr>
              <a:t># Refers to a script not in the current folder.</a:t>
            </a:r>
          </a:p>
          <a:p>
            <a:pPr marL="0" indent="0">
              <a:spcBef>
                <a:spcPts val="1200"/>
              </a:spcBef>
              <a:buNone/>
            </a:pPr>
            <a:endParaRPr lang="en-US" sz="2000" dirty="0" smtClean="0"/>
          </a:p>
          <a:p>
            <a:pPr marL="0" indent="0">
              <a:spcBef>
                <a:spcPts val="1200"/>
              </a:spcBef>
              <a:buNone/>
            </a:pPr>
            <a:r>
              <a:rPr lang="en-US" sz="2000" u="sng" dirty="0" smtClean="0"/>
              <a:t>Use Dot Sourcing to call the script and keep it in memory.</a:t>
            </a:r>
          </a:p>
          <a:p>
            <a:pPr marL="0" indent="0">
              <a:spcBef>
                <a:spcPts val="1200"/>
              </a:spcBef>
              <a:buNone/>
            </a:pPr>
            <a:r>
              <a:rPr lang="en-US" sz="2000" dirty="0"/>
              <a:t>. c:\</a:t>
            </a:r>
            <a:r>
              <a:rPr lang="en-US" sz="2000" dirty="0" smtClean="0"/>
              <a:t>scripts\test.ps1 </a:t>
            </a:r>
            <a:r>
              <a:rPr lang="en-US" sz="2000" i="1" dirty="0" smtClean="0">
                <a:solidFill>
                  <a:schemeClr val="tx2"/>
                </a:solidFill>
              </a:rPr>
              <a:t># Run the script and keep the functions and variables after it is done, i.e. available to the session.</a:t>
            </a:r>
          </a:p>
          <a:p>
            <a:pPr marL="0" indent="0">
              <a:spcBef>
                <a:spcPts val="1200"/>
              </a:spcBef>
              <a:buNone/>
            </a:pPr>
            <a:r>
              <a:rPr lang="en-US" sz="2000" dirty="0" smtClean="0"/>
              <a:t>. </a:t>
            </a:r>
            <a:r>
              <a:rPr lang="en-US" sz="2000" dirty="0"/>
              <a:t>.\my_function.ps1 </a:t>
            </a:r>
            <a:r>
              <a:rPr lang="en-US" sz="2000" dirty="0" smtClean="0"/>
              <a:t> </a:t>
            </a:r>
            <a:r>
              <a:rPr lang="en-US" sz="2000" i="1" dirty="0" smtClean="0">
                <a:solidFill>
                  <a:schemeClr val="tx2"/>
                </a:solidFill>
              </a:rPr>
              <a:t># Run script which is in the current folder and </a:t>
            </a:r>
            <a:r>
              <a:rPr lang="en-US" sz="2000" i="1" dirty="0">
                <a:solidFill>
                  <a:schemeClr val="tx2"/>
                </a:solidFill>
              </a:rPr>
              <a:t>keep the functions and variables after it is </a:t>
            </a:r>
            <a:r>
              <a:rPr lang="en-US" sz="2000" i="1" dirty="0" smtClean="0">
                <a:solidFill>
                  <a:schemeClr val="tx2"/>
                </a:solidFill>
              </a:rPr>
              <a:t>done</a:t>
            </a:r>
            <a:r>
              <a:rPr lang="en-US" sz="2000" i="1" dirty="0">
                <a:solidFill>
                  <a:schemeClr val="tx2"/>
                </a:solidFill>
              </a:rPr>
              <a:t>.</a:t>
            </a:r>
            <a:endParaRPr lang="en-US" sz="2000" i="1" dirty="0" smtClean="0">
              <a:solidFill>
                <a:schemeClr val="tx2"/>
              </a:solidFill>
            </a:endParaRPr>
          </a:p>
          <a:p>
            <a:pPr marL="0" indent="0">
              <a:spcBef>
                <a:spcPts val="1200"/>
              </a:spcBef>
              <a:buNone/>
            </a:pPr>
            <a:r>
              <a:rPr lang="en-US" sz="2000" u="sng" dirty="0"/>
              <a:t>Space in the path?</a:t>
            </a:r>
          </a:p>
          <a:p>
            <a:pPr marL="0" indent="0">
              <a:spcBef>
                <a:spcPts val="1200"/>
              </a:spcBef>
              <a:buNone/>
            </a:pPr>
            <a:r>
              <a:rPr lang="en-US" sz="2000" dirty="0"/>
              <a:t>&amp; "C:\My Scripts\Test.ps1“ </a:t>
            </a:r>
            <a:r>
              <a:rPr lang="en-US" sz="2000" dirty="0">
                <a:solidFill>
                  <a:schemeClr val="tx2"/>
                </a:solidFill>
              </a:rPr>
              <a:t># Run script with space in the path.</a:t>
            </a:r>
          </a:p>
          <a:p>
            <a:pPr>
              <a:spcBef>
                <a:spcPts val="1200"/>
              </a:spcBef>
            </a:pPr>
            <a:endParaRPr lang="en-US" sz="2000" dirty="0" smtClean="0"/>
          </a:p>
          <a:p>
            <a:pPr>
              <a:spcBef>
                <a:spcPts val="1200"/>
              </a:spcBef>
            </a:pPr>
            <a:endParaRPr lang="en-US" sz="2000" dirty="0" smtClean="0"/>
          </a:p>
          <a:p>
            <a:pPr>
              <a:spcBef>
                <a:spcPts val="1200"/>
              </a:spcBef>
            </a:pPr>
            <a:endParaRPr lang="en-US" dirty="0" smtClean="0"/>
          </a:p>
          <a:p>
            <a:pPr>
              <a:spcBef>
                <a:spcPts val="1200"/>
              </a:spcBef>
            </a:pPr>
            <a:endParaRPr lang="en-US" sz="2000" dirty="0" smtClean="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11</a:t>
            </a:fld>
            <a:endParaRPr lang="en-US" dirty="0"/>
          </a:p>
        </p:txBody>
      </p:sp>
    </p:spTree>
    <p:custDataLst>
      <p:tags r:id="rId1"/>
    </p:custDataLst>
    <p:extLst>
      <p:ext uri="{BB962C8B-B14F-4D97-AF65-F5344CB8AC3E}">
        <p14:creationId xmlns:p14="http://schemas.microsoft.com/office/powerpoint/2010/main" val="2970894645"/>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Starting PowerShell</a:t>
            </a:r>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12</a:t>
            </a:fld>
            <a:endParaRPr lang="en-US" dirty="0"/>
          </a:p>
        </p:txBody>
      </p:sp>
      <p:sp>
        <p:nvSpPr>
          <p:cNvPr id="7" name="TextBox 6"/>
          <p:cNvSpPr txBox="1"/>
          <p:nvPr/>
        </p:nvSpPr>
        <p:spPr>
          <a:xfrm>
            <a:off x="990600" y="1524000"/>
            <a:ext cx="5486400" cy="1785104"/>
          </a:xfrm>
          <a:prstGeom prst="rect">
            <a:avLst/>
          </a:prstGeom>
          <a:noFill/>
        </p:spPr>
        <p:txBody>
          <a:bodyPr wrap="square" rtlCol="0">
            <a:spAutoFit/>
          </a:bodyPr>
          <a:lstStyle/>
          <a:p>
            <a:pPr marL="285750" indent="-285750">
              <a:spcBef>
                <a:spcPts val="1200"/>
              </a:spcBef>
              <a:buFont typeface="Arial" pitchFamily="34" charset="0"/>
              <a:buChar char="•"/>
            </a:pPr>
            <a:r>
              <a:rPr lang="en-US" dirty="0"/>
              <a:t>Click </a:t>
            </a:r>
            <a:r>
              <a:rPr lang="en-US" dirty="0" err="1"/>
              <a:t>Start→All</a:t>
            </a:r>
            <a:r>
              <a:rPr lang="en-US" dirty="0"/>
              <a:t> </a:t>
            </a:r>
            <a:r>
              <a:rPr lang="en-US" dirty="0" err="1"/>
              <a:t>Programs→Accessories→Windows</a:t>
            </a:r>
            <a:r>
              <a:rPr lang="en-US" dirty="0"/>
              <a:t> </a:t>
            </a:r>
            <a:r>
              <a:rPr lang="en-US" dirty="0" smtClean="0"/>
              <a:t>PowerShell.</a:t>
            </a:r>
          </a:p>
          <a:p>
            <a:pPr marL="285750" indent="-285750">
              <a:spcBef>
                <a:spcPts val="1200"/>
              </a:spcBef>
              <a:buFont typeface="Arial" pitchFamily="34" charset="0"/>
              <a:buChar char="•"/>
            </a:pPr>
            <a:r>
              <a:rPr lang="en-US" dirty="0" smtClean="0"/>
              <a:t>You may have several versions to choose from.</a:t>
            </a:r>
          </a:p>
          <a:p>
            <a:pPr marL="285750" indent="-285750">
              <a:spcBef>
                <a:spcPts val="1200"/>
              </a:spcBef>
              <a:buFont typeface="Arial" pitchFamily="34" charset="0"/>
              <a:buChar char="•"/>
            </a:pPr>
            <a:r>
              <a:rPr lang="en-US" dirty="0" smtClean="0"/>
              <a:t>The ISE is suited to script development and testing.</a:t>
            </a:r>
          </a:p>
          <a:p>
            <a:pPr marL="285750" indent="-285750">
              <a:buFont typeface="Arial" pitchFamily="34" charset="0"/>
              <a:buChar char="•"/>
            </a:pPr>
            <a:endParaRPr lang="en-US" dirty="0"/>
          </a:p>
        </p:txBody>
      </p:sp>
      <p:pic>
        <p:nvPicPr>
          <p:cNvPr id="2051"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705600" y="457200"/>
            <a:ext cx="149101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7155116"/>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984738"/>
          </a:xfrm>
        </p:spPr>
        <p:txBody>
          <a:bodyPr/>
          <a:lstStyle/>
          <a:p>
            <a:pPr>
              <a:defRPr/>
            </a:pPr>
            <a:r>
              <a:rPr lang="en-US" dirty="0" smtClean="0"/>
              <a:t>PowerShell Environments</a:t>
            </a:r>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13</a:t>
            </a:fld>
            <a:endParaRPr lang="en-US" dirty="0"/>
          </a:p>
        </p:txBody>
      </p:sp>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52147" y="1614854"/>
            <a:ext cx="37338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52147" y="1289538"/>
            <a:ext cx="2010935" cy="369332"/>
          </a:xfrm>
          <a:prstGeom prst="rect">
            <a:avLst/>
          </a:prstGeom>
          <a:noFill/>
        </p:spPr>
        <p:txBody>
          <a:bodyPr wrap="none" rtlCol="0">
            <a:spAutoFit/>
          </a:bodyPr>
          <a:lstStyle/>
          <a:p>
            <a:r>
              <a:rPr lang="en-US" dirty="0" smtClean="0"/>
              <a:t>The PowerShell ISE </a:t>
            </a:r>
            <a:endParaRPr lang="en-US" dirty="0"/>
          </a:p>
        </p:txBody>
      </p:sp>
      <p:pic>
        <p:nvPicPr>
          <p:cNvPr id="3075"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181600" y="1614854"/>
            <a:ext cx="3581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81600" y="1227937"/>
            <a:ext cx="1961243" cy="369332"/>
          </a:xfrm>
          <a:prstGeom prst="rect">
            <a:avLst/>
          </a:prstGeom>
          <a:noFill/>
        </p:spPr>
        <p:txBody>
          <a:bodyPr wrap="none" rtlCol="0">
            <a:spAutoFit/>
          </a:bodyPr>
          <a:lstStyle/>
          <a:p>
            <a:r>
              <a:rPr lang="en-US" dirty="0" smtClean="0"/>
              <a:t>The PowerShell CLI</a:t>
            </a:r>
            <a:endParaRPr lang="en-US" dirty="0"/>
          </a:p>
        </p:txBody>
      </p:sp>
      <p:sp>
        <p:nvSpPr>
          <p:cNvPr id="7" name="TextBox 6"/>
          <p:cNvSpPr txBox="1"/>
          <p:nvPr/>
        </p:nvSpPr>
        <p:spPr>
          <a:xfrm>
            <a:off x="4114800" y="1227937"/>
            <a:ext cx="809837" cy="369332"/>
          </a:xfrm>
          <a:prstGeom prst="rect">
            <a:avLst/>
          </a:prstGeom>
          <a:noFill/>
        </p:spPr>
        <p:txBody>
          <a:bodyPr wrap="none" rtlCol="0">
            <a:spAutoFit/>
          </a:bodyPr>
          <a:lstStyle/>
          <a:p>
            <a:r>
              <a:rPr lang="en-US" dirty="0" smtClean="0"/>
              <a:t>… or …</a:t>
            </a:r>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984738"/>
          </a:xfrm>
        </p:spPr>
        <p:txBody>
          <a:bodyPr/>
          <a:lstStyle/>
          <a:p>
            <a:pPr>
              <a:defRPr/>
            </a:pPr>
            <a:r>
              <a:rPr lang="en-US" dirty="0" smtClean="0"/>
              <a:t>The PowerShell ISE</a:t>
            </a:r>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14</a:t>
            </a:fld>
            <a:endParaRPr lang="en-US" dirty="0"/>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142999"/>
            <a:ext cx="7162800" cy="540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221859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2800" dirty="0" smtClean="0"/>
              <a:t>SQL Agent:  Built In Support for PowerShell</a:t>
            </a:r>
            <a:endParaRPr lang="en-US" sz="2800" dirty="0"/>
          </a:p>
        </p:txBody>
      </p:sp>
      <p:sp>
        <p:nvSpPr>
          <p:cNvPr id="3" name="Footer Placeholder 2"/>
          <p:cNvSpPr>
            <a:spLocks noGrp="1"/>
          </p:cNvSpPr>
          <p:nvPr>
            <p:ph type="ftr" sz="quarter" idx="11"/>
          </p:nvPr>
        </p:nvSpPr>
        <p:spPr>
          <a:xfrm>
            <a:off x="2819400" y="6324600"/>
            <a:ext cx="3962400" cy="365125"/>
          </a:xfrm>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15</a:t>
            </a:fld>
            <a:endParaRPr lang="en-US" dirty="0"/>
          </a:p>
        </p:txBody>
      </p:sp>
      <p:pic>
        <p:nvPicPr>
          <p:cNvPr id="5"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157654" y="1735015"/>
            <a:ext cx="70866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05297977"/>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00268"/>
            <a:ext cx="8077200" cy="879232"/>
          </a:xfrm>
        </p:spPr>
        <p:txBody>
          <a:bodyPr>
            <a:normAutofit/>
          </a:bodyPr>
          <a:lstStyle/>
          <a:p>
            <a:r>
              <a:rPr lang="en-US" sz="2800" dirty="0" smtClean="0"/>
              <a:t>SSMS:  Built In Support for PowerShell</a:t>
            </a:r>
            <a:endParaRPr lang="en-US" sz="2800" dirty="0"/>
          </a:p>
        </p:txBody>
      </p:sp>
      <p:sp>
        <p:nvSpPr>
          <p:cNvPr id="3" name="Footer Placeholder 2"/>
          <p:cNvSpPr>
            <a:spLocks noGrp="1"/>
          </p:cNvSpPr>
          <p:nvPr>
            <p:ph type="ftr" sz="quarter" idx="11"/>
          </p:nvPr>
        </p:nvSpPr>
        <p:spPr>
          <a:xfrm>
            <a:off x="2819400" y="6324600"/>
            <a:ext cx="3962400" cy="365125"/>
          </a:xfrm>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16</a:t>
            </a:fld>
            <a:endParaRPr lang="en-US" dirty="0"/>
          </a:p>
        </p:txBody>
      </p:sp>
      <p:pic>
        <p:nvPicPr>
          <p:cNvPr id="1027"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600200" y="1079500"/>
            <a:ext cx="5341668"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1020586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6781800" cy="990600"/>
          </a:xfrm>
        </p:spPr>
        <p:txBody>
          <a:bodyPr>
            <a:normAutofit/>
          </a:bodyPr>
          <a:lstStyle/>
          <a:p>
            <a:r>
              <a:rPr lang="en-US" sz="2800" dirty="0" smtClean="0"/>
              <a:t>PowerShell – A Very Well Supported Tool</a:t>
            </a:r>
            <a:endParaRPr lang="en-US" sz="2800"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17</a:t>
            </a:fld>
            <a:endParaRPr lang="en-US" dirty="0"/>
          </a:p>
        </p:txBody>
      </p:sp>
      <p:sp>
        <p:nvSpPr>
          <p:cNvPr id="8" name="TextBox 7"/>
          <p:cNvSpPr txBox="1"/>
          <p:nvPr/>
        </p:nvSpPr>
        <p:spPr>
          <a:xfrm>
            <a:off x="609600" y="1447800"/>
            <a:ext cx="8534400" cy="4524315"/>
          </a:xfrm>
          <a:prstGeom prst="rect">
            <a:avLst/>
          </a:prstGeom>
          <a:noFill/>
        </p:spPr>
        <p:txBody>
          <a:bodyPr wrap="square" rtlCol="0">
            <a:spAutoFit/>
          </a:bodyPr>
          <a:lstStyle/>
          <a:p>
            <a:r>
              <a:rPr lang="en-US" dirty="0" smtClean="0"/>
              <a:t>Resources:</a:t>
            </a:r>
          </a:p>
          <a:p>
            <a:endParaRPr lang="en-US" dirty="0" smtClean="0"/>
          </a:p>
          <a:p>
            <a:r>
              <a:rPr lang="en-US" dirty="0" smtClean="0"/>
              <a:t>Downloads and Information</a:t>
            </a:r>
          </a:p>
          <a:p>
            <a:r>
              <a:rPr lang="en-US" dirty="0" smtClean="0">
                <a:hlinkClick r:id="rId5"/>
              </a:rPr>
              <a:t>http://www.microsoft.com/windowsserver2003/technologies/management/</a:t>
            </a:r>
            <a:endParaRPr lang="en-US" dirty="0" smtClean="0"/>
          </a:p>
          <a:p>
            <a:endParaRPr lang="en-US" dirty="0" smtClean="0"/>
          </a:p>
          <a:p>
            <a:r>
              <a:rPr lang="en-US" dirty="0" smtClean="0"/>
              <a:t>Training/Documentation</a:t>
            </a:r>
          </a:p>
          <a:p>
            <a:r>
              <a:rPr lang="en-US" dirty="0">
                <a:hlinkClick r:id="rId6"/>
              </a:rPr>
              <a:t>http://</a:t>
            </a:r>
            <a:r>
              <a:rPr lang="en-US" dirty="0" smtClean="0">
                <a:hlinkClick r:id="rId6"/>
              </a:rPr>
              <a:t>technet.microsoft.com/en-us/scriptcenter/powershell.aspx</a:t>
            </a:r>
            <a:endParaRPr lang="en-US" dirty="0" smtClean="0"/>
          </a:p>
          <a:p>
            <a:endParaRPr lang="en-US" dirty="0"/>
          </a:p>
          <a:p>
            <a:r>
              <a:rPr lang="en-US" dirty="0" smtClean="0"/>
              <a:t>Documentation</a:t>
            </a:r>
          </a:p>
          <a:p>
            <a:r>
              <a:rPr lang="en-US" dirty="0">
                <a:hlinkClick r:id="rId7"/>
              </a:rPr>
              <a:t>http://</a:t>
            </a:r>
            <a:r>
              <a:rPr lang="en-US" dirty="0" smtClean="0">
                <a:hlinkClick r:id="rId7"/>
              </a:rPr>
              <a:t>technet.microsoft.com/en-us/library/bb978526.aspx</a:t>
            </a:r>
            <a:endParaRPr lang="en-US" dirty="0" smtClean="0"/>
          </a:p>
          <a:p>
            <a:endParaRPr lang="en-US" dirty="0"/>
          </a:p>
          <a:p>
            <a:r>
              <a:rPr lang="en-US" dirty="0" smtClean="0"/>
              <a:t>Free Training</a:t>
            </a:r>
          </a:p>
          <a:p>
            <a:r>
              <a:rPr lang="en-US" dirty="0">
                <a:hlinkClick r:id="rId8"/>
              </a:rPr>
              <a:t>http://</a:t>
            </a:r>
            <a:r>
              <a:rPr lang="en-US" dirty="0" smtClean="0">
                <a:hlinkClick r:id="rId8"/>
              </a:rPr>
              <a:t>pragmaticworks.com/LearningCenter/FreeTrainingWebinars/FutureWebinars.aspx</a:t>
            </a:r>
            <a:endParaRPr lang="en-US" dirty="0" smtClean="0"/>
          </a:p>
          <a:p>
            <a:endParaRPr lang="en-US" dirty="0" smtClean="0"/>
          </a:p>
          <a:p>
            <a:endParaRPr lang="en-US" dirty="0"/>
          </a:p>
          <a:p>
            <a:endParaRPr lang="en-US"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228600"/>
            <a:ext cx="4267200" cy="533400"/>
          </a:xfrm>
        </p:spPr>
        <p:txBody>
          <a:bodyPr>
            <a:normAutofit/>
          </a:bodyPr>
          <a:lstStyle/>
          <a:p>
            <a:r>
              <a:rPr lang="en-US" sz="2400" dirty="0" smtClean="0"/>
              <a:t>PowerShell CMDLET</a:t>
            </a:r>
            <a:endParaRPr lang="en-US" sz="2400" dirty="0"/>
          </a:p>
        </p:txBody>
      </p:sp>
      <p:sp>
        <p:nvSpPr>
          <p:cNvPr id="3" name="Content Placeholder 2"/>
          <p:cNvSpPr>
            <a:spLocks noGrp="1"/>
          </p:cNvSpPr>
          <p:nvPr>
            <p:ph idx="1"/>
            <p:custDataLst>
              <p:tags r:id="rId3"/>
            </p:custDataLst>
          </p:nvPr>
        </p:nvSpPr>
        <p:spPr>
          <a:xfrm>
            <a:off x="914400" y="762000"/>
            <a:ext cx="7239000" cy="5105400"/>
          </a:xfrm>
        </p:spPr>
        <p:txBody>
          <a:bodyPr>
            <a:normAutofit fontScale="92500" lnSpcReduction="20000"/>
          </a:bodyPr>
          <a:lstStyle/>
          <a:p>
            <a:pPr>
              <a:spcBef>
                <a:spcPts val="1200"/>
              </a:spcBef>
            </a:pPr>
            <a:r>
              <a:rPr lang="en-US" sz="2000" dirty="0" smtClean="0"/>
              <a:t>Pronounced </a:t>
            </a:r>
            <a:r>
              <a:rPr lang="en-US" sz="2000" dirty="0"/>
              <a:t>"</a:t>
            </a:r>
            <a:r>
              <a:rPr lang="en-US" sz="2000" dirty="0" smtClean="0"/>
              <a:t>command-let“.</a:t>
            </a:r>
          </a:p>
          <a:p>
            <a:pPr>
              <a:spcBef>
                <a:spcPts val="1200"/>
              </a:spcBef>
            </a:pPr>
            <a:r>
              <a:rPr lang="en-US" sz="2000" dirty="0" smtClean="0"/>
              <a:t>Is </a:t>
            </a:r>
            <a:r>
              <a:rPr lang="en-US" sz="2000" dirty="0"/>
              <a:t>a single-feature command that manipulates objects in Windows PowerShell. </a:t>
            </a:r>
            <a:endParaRPr lang="en-US" sz="2000" dirty="0" smtClean="0"/>
          </a:p>
          <a:p>
            <a:pPr>
              <a:spcBef>
                <a:spcPts val="1200"/>
              </a:spcBef>
            </a:pPr>
            <a:r>
              <a:rPr lang="en-US" sz="2000" dirty="0" smtClean="0"/>
              <a:t>You </a:t>
            </a:r>
            <a:r>
              <a:rPr lang="en-US" sz="2000" dirty="0"/>
              <a:t>can recognize </a:t>
            </a:r>
            <a:r>
              <a:rPr lang="en-US" sz="2000" dirty="0" err="1"/>
              <a:t>cmdlets</a:t>
            </a:r>
            <a:r>
              <a:rPr lang="en-US" sz="2000" dirty="0"/>
              <a:t> by their name format -- a verb and noun separated by a dash (-), such as Get-Help, Get-Process, </a:t>
            </a:r>
            <a:r>
              <a:rPr lang="en-US" sz="2000" dirty="0" smtClean="0"/>
              <a:t>and Start-Service</a:t>
            </a:r>
          </a:p>
          <a:p>
            <a:pPr>
              <a:spcBef>
                <a:spcPts val="1200"/>
              </a:spcBef>
            </a:pPr>
            <a:r>
              <a:rPr lang="en-US" sz="1800" dirty="0" smtClean="0"/>
              <a:t>Are designed </a:t>
            </a:r>
            <a:r>
              <a:rPr lang="en-US" sz="1800" dirty="0"/>
              <a:t>to be used in combination with other </a:t>
            </a:r>
            <a:r>
              <a:rPr lang="en-US" sz="1800" dirty="0" err="1"/>
              <a:t>cmdlets</a:t>
            </a:r>
            <a:endParaRPr lang="en-US" sz="2000" dirty="0" smtClean="0"/>
          </a:p>
          <a:p>
            <a:pPr lvl="1">
              <a:spcBef>
                <a:spcPts val="1200"/>
              </a:spcBef>
            </a:pPr>
            <a:r>
              <a:rPr lang="en-US" sz="1600" dirty="0"/>
              <a:t>"get" </a:t>
            </a:r>
            <a:r>
              <a:rPr lang="en-US" sz="1600" dirty="0" err="1"/>
              <a:t>cmdlets</a:t>
            </a:r>
            <a:r>
              <a:rPr lang="en-US" sz="1600" dirty="0"/>
              <a:t> only retrieve data</a:t>
            </a:r>
            <a:r>
              <a:rPr lang="en-US" sz="1600" dirty="0" smtClean="0"/>
              <a:t>,</a:t>
            </a:r>
          </a:p>
          <a:p>
            <a:pPr lvl="1">
              <a:spcBef>
                <a:spcPts val="1200"/>
              </a:spcBef>
            </a:pPr>
            <a:r>
              <a:rPr lang="en-US" sz="1600" dirty="0" smtClean="0"/>
              <a:t>"</a:t>
            </a:r>
            <a:r>
              <a:rPr lang="en-US" sz="1600" dirty="0"/>
              <a:t>set" </a:t>
            </a:r>
            <a:r>
              <a:rPr lang="en-US" sz="1600" dirty="0" err="1"/>
              <a:t>cmdlets</a:t>
            </a:r>
            <a:r>
              <a:rPr lang="en-US" sz="1600" dirty="0"/>
              <a:t> only establish or change data</a:t>
            </a:r>
            <a:r>
              <a:rPr lang="en-US" sz="1600" dirty="0" smtClean="0"/>
              <a:t>,</a:t>
            </a:r>
          </a:p>
          <a:p>
            <a:pPr lvl="1">
              <a:spcBef>
                <a:spcPts val="1200"/>
              </a:spcBef>
            </a:pPr>
            <a:r>
              <a:rPr lang="en-US" sz="1600" dirty="0" smtClean="0"/>
              <a:t>"</a:t>
            </a:r>
            <a:r>
              <a:rPr lang="en-US" sz="1600" dirty="0"/>
              <a:t>format" </a:t>
            </a:r>
            <a:r>
              <a:rPr lang="en-US" sz="1600" dirty="0" err="1"/>
              <a:t>cmdlets</a:t>
            </a:r>
            <a:r>
              <a:rPr lang="en-US" sz="1600" dirty="0"/>
              <a:t> only format data, </a:t>
            </a:r>
            <a:endParaRPr lang="en-US" sz="1600" dirty="0" smtClean="0"/>
          </a:p>
          <a:p>
            <a:pPr lvl="1">
              <a:spcBef>
                <a:spcPts val="1200"/>
              </a:spcBef>
            </a:pPr>
            <a:r>
              <a:rPr lang="en-US" sz="1600" dirty="0" smtClean="0"/>
              <a:t>"</a:t>
            </a:r>
            <a:r>
              <a:rPr lang="en-US" sz="1600" dirty="0"/>
              <a:t>out" </a:t>
            </a:r>
            <a:r>
              <a:rPr lang="en-US" sz="1600" dirty="0" err="1"/>
              <a:t>cmdlets</a:t>
            </a:r>
            <a:r>
              <a:rPr lang="en-US" sz="1600" dirty="0"/>
              <a:t> only direct the output to a specified destination.</a:t>
            </a:r>
            <a:r>
              <a:rPr lang="en-US" sz="1600" dirty="0" smtClean="0"/>
              <a:t>.</a:t>
            </a:r>
          </a:p>
          <a:p>
            <a:pPr>
              <a:spcBef>
                <a:spcPts val="1200"/>
              </a:spcBef>
            </a:pPr>
            <a:r>
              <a:rPr lang="en-US" sz="1800" dirty="0"/>
              <a:t>Each </a:t>
            </a:r>
            <a:r>
              <a:rPr lang="en-US" sz="1800" dirty="0" err="1"/>
              <a:t>cmdlet</a:t>
            </a:r>
            <a:r>
              <a:rPr lang="en-US" sz="1800" dirty="0"/>
              <a:t> has a help file that you can access by typing:</a:t>
            </a:r>
          </a:p>
          <a:p>
            <a:pPr lvl="1">
              <a:spcBef>
                <a:spcPts val="1200"/>
              </a:spcBef>
            </a:pPr>
            <a:r>
              <a:rPr lang="en-US" sz="1400" dirty="0"/>
              <a:t>get-help &lt;</a:t>
            </a:r>
            <a:r>
              <a:rPr lang="en-US" sz="1400" dirty="0" err="1"/>
              <a:t>cmdlet</a:t>
            </a:r>
            <a:r>
              <a:rPr lang="en-US" sz="1400" dirty="0"/>
              <a:t>-name&gt; -</a:t>
            </a:r>
            <a:r>
              <a:rPr lang="en-US" sz="1400" dirty="0" smtClean="0"/>
              <a:t>detailed</a:t>
            </a:r>
          </a:p>
          <a:p>
            <a:pPr lvl="1">
              <a:spcBef>
                <a:spcPts val="1200"/>
              </a:spcBef>
            </a:pPr>
            <a:r>
              <a:rPr lang="en-US" sz="1400" dirty="0" smtClean="0"/>
              <a:t>Example: </a:t>
            </a:r>
            <a:r>
              <a:rPr lang="en-US" sz="1400" dirty="0" err="1" smtClean="0"/>
              <a:t>get_help</a:t>
            </a:r>
            <a:r>
              <a:rPr lang="en-US" sz="1400" dirty="0" smtClean="0"/>
              <a:t> write-host</a:t>
            </a:r>
          </a:p>
          <a:p>
            <a:pPr marL="457200" lvl="1" indent="0">
              <a:spcBef>
                <a:spcPts val="1200"/>
              </a:spcBef>
              <a:buNone/>
            </a:pPr>
            <a:r>
              <a:rPr lang="en-US" sz="1400" i="1" dirty="0" smtClean="0"/>
              <a:t>Note:  You can create your own </a:t>
            </a:r>
            <a:r>
              <a:rPr lang="en-US" sz="1400" i="1" dirty="0" err="1" smtClean="0"/>
              <a:t>cmdlet</a:t>
            </a:r>
            <a:r>
              <a:rPr lang="en-US" sz="1400" i="1" dirty="0" smtClean="0"/>
              <a:t> using PowerShell </a:t>
            </a:r>
            <a:r>
              <a:rPr lang="en-US" sz="1400" i="1" dirty="0"/>
              <a:t>Software Developers Kit (SDK</a:t>
            </a:r>
            <a:r>
              <a:rPr lang="en-US" sz="1400" i="1" dirty="0" smtClean="0"/>
              <a:t>).</a:t>
            </a:r>
            <a:endParaRPr lang="en-US" sz="1400" i="1"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18</a:t>
            </a:fld>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077200" cy="720968"/>
          </a:xfrm>
        </p:spPr>
        <p:txBody>
          <a:bodyPr>
            <a:normAutofit/>
          </a:bodyPr>
          <a:lstStyle/>
          <a:p>
            <a:r>
              <a:rPr lang="en-US" sz="3200" dirty="0" smtClean="0"/>
              <a:t>CMDLET Examples</a:t>
            </a:r>
            <a:endParaRPr lang="en-US" sz="3200" dirty="0"/>
          </a:p>
        </p:txBody>
      </p:sp>
      <p:sp>
        <p:nvSpPr>
          <p:cNvPr id="3" name="Content Placeholder 2"/>
          <p:cNvSpPr>
            <a:spLocks noGrp="1"/>
          </p:cNvSpPr>
          <p:nvPr>
            <p:ph idx="1"/>
            <p:custDataLst>
              <p:tags r:id="rId3"/>
            </p:custDataLst>
          </p:nvPr>
        </p:nvSpPr>
        <p:spPr>
          <a:xfrm>
            <a:off x="762000" y="1295400"/>
            <a:ext cx="8077200" cy="3581400"/>
          </a:xfrm>
        </p:spPr>
        <p:txBody>
          <a:bodyPr>
            <a:normAutofit/>
          </a:bodyPr>
          <a:lstStyle/>
          <a:p>
            <a:pPr>
              <a:spcBef>
                <a:spcPts val="1200"/>
              </a:spcBef>
            </a:pPr>
            <a:r>
              <a:rPr lang="en-US" sz="2000" dirty="0" smtClean="0"/>
              <a:t>Get-Help *</a:t>
            </a:r>
          </a:p>
          <a:p>
            <a:pPr>
              <a:spcBef>
                <a:spcPts val="1200"/>
              </a:spcBef>
            </a:pPr>
            <a:r>
              <a:rPr lang="en-US" sz="2000" dirty="0" smtClean="0"/>
              <a:t>Get-Process</a:t>
            </a:r>
          </a:p>
          <a:p>
            <a:pPr>
              <a:spcBef>
                <a:spcPts val="1200"/>
              </a:spcBef>
            </a:pPr>
            <a:r>
              <a:rPr lang="en-US" sz="2000" dirty="0"/>
              <a:t>Get-Location </a:t>
            </a:r>
            <a:endParaRPr lang="en-US" sz="2000" dirty="0" smtClean="0"/>
          </a:p>
          <a:p>
            <a:pPr>
              <a:spcBef>
                <a:spcPts val="1200"/>
              </a:spcBef>
            </a:pPr>
            <a:r>
              <a:rPr lang="en-US" sz="2000" dirty="0" smtClean="0"/>
              <a:t>Set-Location C:\</a:t>
            </a:r>
          </a:p>
          <a:p>
            <a:pPr>
              <a:spcBef>
                <a:spcPts val="1200"/>
              </a:spcBef>
            </a:pPr>
            <a:r>
              <a:rPr lang="en-US" sz="2000" dirty="0" smtClean="0"/>
              <a:t>Write-Host “Hello”</a:t>
            </a:r>
          </a:p>
          <a:p>
            <a:pPr>
              <a:spcBef>
                <a:spcPts val="1200"/>
              </a:spcBef>
            </a:pPr>
            <a:r>
              <a:rPr lang="en-US" sz="2000" dirty="0"/>
              <a:t>Get-</a:t>
            </a:r>
            <a:r>
              <a:rPr lang="en-US" sz="2000" dirty="0" err="1"/>
              <a:t>WMIObject</a:t>
            </a:r>
            <a:r>
              <a:rPr lang="en-US" sz="2000" dirty="0"/>
              <a:t> Win32_BIOS</a:t>
            </a:r>
          </a:p>
          <a:p>
            <a:pPr>
              <a:spcBef>
                <a:spcPts val="1200"/>
              </a:spcBef>
            </a:pPr>
            <a:r>
              <a:rPr lang="en-US" sz="2000" dirty="0"/>
              <a:t>Set-</a:t>
            </a:r>
            <a:r>
              <a:rPr lang="en-US" sz="2000" dirty="0" err="1"/>
              <a:t>ExecutionPolicy</a:t>
            </a:r>
            <a:r>
              <a:rPr lang="en-US" sz="2000" dirty="0"/>
              <a:t> </a:t>
            </a:r>
            <a:r>
              <a:rPr lang="en-US" sz="2000" dirty="0" err="1"/>
              <a:t>RemoteSigned</a:t>
            </a:r>
            <a:endParaRPr lang="en-US" sz="2000" dirty="0"/>
          </a:p>
          <a:p>
            <a:pPr marL="0" indent="0">
              <a:buNone/>
            </a:pPr>
            <a:endParaRPr lang="en-US" sz="2000" dirty="0" smtClean="0"/>
          </a:p>
          <a:p>
            <a:endParaRPr lang="en-US" sz="2000" dirty="0" smtClean="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PowerShell for Database Developers</a:t>
            </a:r>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19</a:t>
            </a:fld>
            <a:endParaRPr lang="en-US"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685800"/>
            <a:ext cx="4343400" cy="685800"/>
          </a:xfrm>
        </p:spPr>
        <p:txBody>
          <a:bodyPr>
            <a:normAutofit fontScale="90000"/>
          </a:bodyPr>
          <a:lstStyle/>
          <a:p>
            <a:r>
              <a:rPr lang="en-US" dirty="0" smtClean="0"/>
              <a:t>What is PowerShell?</a:t>
            </a:r>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a:t>
            </a:fld>
            <a:endParaRPr lang="en-US" dirty="0"/>
          </a:p>
        </p:txBody>
      </p:sp>
      <p:sp>
        <p:nvSpPr>
          <p:cNvPr id="5" name="TextBox 4"/>
          <p:cNvSpPr txBox="1"/>
          <p:nvPr/>
        </p:nvSpPr>
        <p:spPr>
          <a:xfrm>
            <a:off x="3048000" y="3048000"/>
            <a:ext cx="6078011" cy="461665"/>
          </a:xfrm>
          <a:prstGeom prst="rect">
            <a:avLst/>
          </a:prstGeom>
          <a:noFill/>
        </p:spPr>
        <p:txBody>
          <a:bodyPr wrap="none" rtlCol="0">
            <a:spAutoFit/>
          </a:bodyPr>
          <a:lstStyle/>
          <a:p>
            <a:r>
              <a:rPr lang="en-US" sz="2400" b="1" i="1" dirty="0" smtClean="0">
                <a:solidFill>
                  <a:srgbClr val="C00000"/>
                </a:solidFill>
              </a:rPr>
              <a:t>Power Script is like Linux Scripting on Steroids!</a:t>
            </a:r>
            <a:endParaRPr lang="en-US" sz="2400" b="1" i="1" dirty="0">
              <a:solidFill>
                <a:srgbClr val="C00000"/>
              </a:solidFill>
            </a:endParaRPr>
          </a:p>
        </p:txBody>
      </p:sp>
      <p:sp>
        <p:nvSpPr>
          <p:cNvPr id="6" name="TextBox 5"/>
          <p:cNvSpPr txBox="1"/>
          <p:nvPr/>
        </p:nvSpPr>
        <p:spPr>
          <a:xfrm>
            <a:off x="3200400" y="4495800"/>
            <a:ext cx="5387052" cy="646331"/>
          </a:xfrm>
          <a:prstGeom prst="rect">
            <a:avLst/>
          </a:prstGeom>
          <a:noFill/>
        </p:spPr>
        <p:txBody>
          <a:bodyPr wrap="none" rtlCol="0">
            <a:spAutoFit/>
          </a:bodyPr>
          <a:lstStyle/>
          <a:p>
            <a:r>
              <a:rPr lang="en-US" dirty="0" smtClean="0"/>
              <a:t>Thank you to Pragmatic Works and Robert Cain whose</a:t>
            </a:r>
          </a:p>
          <a:p>
            <a:r>
              <a:rPr lang="en-US" dirty="0" smtClean="0"/>
              <a:t> presentation inspired me to prepare this presentation.</a:t>
            </a:r>
            <a:endParaRPr lang="en-US" dirty="0"/>
          </a:p>
        </p:txBody>
      </p:sp>
    </p:spTree>
    <p:extLst>
      <p:ext uri="{BB962C8B-B14F-4D97-AF65-F5344CB8AC3E}">
        <p14:creationId xmlns:p14="http://schemas.microsoft.com/office/powerpoint/2010/main" val="914682440"/>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69632"/>
            <a:ext cx="8077200" cy="720968"/>
          </a:xfrm>
        </p:spPr>
        <p:txBody>
          <a:bodyPr>
            <a:normAutofit/>
          </a:bodyPr>
          <a:lstStyle/>
          <a:p>
            <a:pPr>
              <a:defRPr/>
            </a:pPr>
            <a:r>
              <a:rPr lang="en-US" sz="2800" dirty="0" smtClean="0"/>
              <a:t>PowerShell: Before You Can Run a Script…</a:t>
            </a:r>
          </a:p>
        </p:txBody>
      </p:sp>
      <p:sp>
        <p:nvSpPr>
          <p:cNvPr id="618499" name="Rectangle 3"/>
          <p:cNvSpPr>
            <a:spLocks noGrp="1" noChangeArrowheads="1"/>
          </p:cNvSpPr>
          <p:nvPr>
            <p:ph type="body" idx="1"/>
            <p:custDataLst>
              <p:tags r:id="rId3"/>
            </p:custDataLst>
          </p:nvPr>
        </p:nvSpPr>
        <p:spPr>
          <a:xfrm>
            <a:off x="762000" y="1219200"/>
            <a:ext cx="8077200" cy="3810000"/>
          </a:xfrm>
        </p:spPr>
        <p:txBody>
          <a:bodyPr>
            <a:normAutofit/>
          </a:bodyPr>
          <a:lstStyle/>
          <a:p>
            <a:pPr>
              <a:spcBef>
                <a:spcPts val="1800"/>
              </a:spcBef>
              <a:defRPr/>
            </a:pPr>
            <a:r>
              <a:rPr lang="en-US" sz="2400" dirty="0" smtClean="0"/>
              <a:t>Code Signing and Certificates</a:t>
            </a:r>
            <a:endParaRPr lang="en-US" sz="2400" dirty="0"/>
          </a:p>
          <a:p>
            <a:pPr>
              <a:spcBef>
                <a:spcPts val="1800"/>
              </a:spcBef>
              <a:defRPr/>
            </a:pPr>
            <a:r>
              <a:rPr lang="en-US" sz="2400" dirty="0" smtClean="0"/>
              <a:t>You need to set the security policy for PowerShell using the Set-</a:t>
            </a:r>
            <a:r>
              <a:rPr lang="en-US" sz="2400" dirty="0" err="1" smtClean="0"/>
              <a:t>ExecutionPolicy</a:t>
            </a:r>
            <a:r>
              <a:rPr lang="en-US" sz="2400" dirty="0" smtClean="0"/>
              <a:t> </a:t>
            </a:r>
            <a:r>
              <a:rPr lang="en-US" sz="2400" dirty="0" err="1" smtClean="0"/>
              <a:t>cmdlet</a:t>
            </a:r>
            <a:endParaRPr lang="en-US" sz="2400" dirty="0"/>
          </a:p>
          <a:p>
            <a:pPr>
              <a:spcBef>
                <a:spcPts val="1800"/>
              </a:spcBef>
              <a:defRPr/>
            </a:pPr>
            <a:r>
              <a:rPr lang="en-US" sz="2400" dirty="0"/>
              <a:t>Set-</a:t>
            </a:r>
            <a:r>
              <a:rPr lang="en-US" sz="2400" dirty="0" err="1"/>
              <a:t>ExecutionPolicy</a:t>
            </a:r>
            <a:r>
              <a:rPr lang="en-US" sz="2400" dirty="0"/>
              <a:t> </a:t>
            </a:r>
            <a:r>
              <a:rPr lang="en-US" sz="2400" dirty="0" err="1" smtClean="0"/>
              <a:t>RemoteSigned</a:t>
            </a:r>
            <a:endParaRPr lang="en-US" sz="2400" dirty="0" smtClean="0"/>
          </a:p>
          <a:p>
            <a:pPr lvl="1">
              <a:spcBef>
                <a:spcPts val="1800"/>
              </a:spcBef>
              <a:defRPr/>
            </a:pPr>
            <a:r>
              <a:rPr lang="en-US" sz="2000" dirty="0" smtClean="0"/>
              <a:t>Restricts scripts to run from local machine only.</a:t>
            </a:r>
            <a:endParaRPr lang="en-US" sz="2000" dirty="0"/>
          </a:p>
          <a:p>
            <a:pPr lvl="1">
              <a:spcBef>
                <a:spcPts val="1800"/>
              </a:spcBef>
              <a:defRPr/>
            </a:pPr>
            <a:endParaRPr lang="en-US" sz="2000" dirty="0"/>
          </a:p>
          <a:p>
            <a:pPr>
              <a:defRPr/>
            </a:pPr>
            <a:endParaRPr lang="en-US" sz="2400" dirty="0" smtClean="0"/>
          </a:p>
          <a:p>
            <a:pPr marL="0" indent="0">
              <a:buNone/>
              <a:defRPr/>
            </a:pPr>
            <a:endParaRPr lang="en-US" sz="2400" dirty="0" smtClean="0"/>
          </a:p>
          <a:p>
            <a:pPr>
              <a:buFontTx/>
              <a:buNone/>
              <a:defRPr/>
            </a:pPr>
            <a:endParaRPr lang="en-US" dirty="0" smtClean="0"/>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20</a:t>
            </a:fld>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304800"/>
            <a:ext cx="8077200" cy="1143000"/>
          </a:xfrm>
        </p:spPr>
        <p:txBody>
          <a:bodyPr>
            <a:normAutofit/>
          </a:bodyPr>
          <a:lstStyle/>
          <a:p>
            <a:pPr>
              <a:defRPr/>
            </a:pPr>
            <a:r>
              <a:rPr lang="en-US" sz="2800" dirty="0"/>
              <a:t>PowerShell: Set-</a:t>
            </a:r>
            <a:r>
              <a:rPr lang="en-US" sz="2800" dirty="0" err="1"/>
              <a:t>ExecutionPolicy</a:t>
            </a:r>
            <a:r>
              <a:rPr lang="en-US" sz="2800" dirty="0"/>
              <a:t> </a:t>
            </a:r>
            <a:r>
              <a:rPr lang="en-US" sz="2800" dirty="0" smtClean="0"/>
              <a:t>options</a:t>
            </a:r>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21</a:t>
            </a:fld>
            <a:endParaRPr lang="en-US" dirty="0"/>
          </a:p>
        </p:txBody>
      </p:sp>
      <p:sp>
        <p:nvSpPr>
          <p:cNvPr id="6" name="TextBox 5"/>
          <p:cNvSpPr txBox="1"/>
          <p:nvPr/>
        </p:nvSpPr>
        <p:spPr>
          <a:xfrm>
            <a:off x="1295400" y="1371600"/>
            <a:ext cx="6248400" cy="4170372"/>
          </a:xfrm>
          <a:prstGeom prst="rect">
            <a:avLst/>
          </a:prstGeom>
          <a:noFill/>
        </p:spPr>
        <p:txBody>
          <a:bodyPr wrap="square" rtlCol="0">
            <a:spAutoFit/>
          </a:bodyPr>
          <a:lstStyle/>
          <a:p>
            <a:pPr marL="742950" lvl="1" indent="-285750">
              <a:spcBef>
                <a:spcPts val="600"/>
              </a:spcBef>
              <a:buFont typeface="Arial" pitchFamily="34" charset="0"/>
              <a:buChar char="•"/>
            </a:pPr>
            <a:r>
              <a:rPr lang="en-US" sz="2400" dirty="0" smtClean="0"/>
              <a:t>Set-</a:t>
            </a:r>
            <a:r>
              <a:rPr lang="en-US" sz="2400" dirty="0" err="1" smtClean="0"/>
              <a:t>Executionpolicy</a:t>
            </a:r>
            <a:r>
              <a:rPr lang="en-US" sz="2400" dirty="0" smtClean="0"/>
              <a:t> unrestricted</a:t>
            </a:r>
          </a:p>
          <a:p>
            <a:pPr marL="742950" lvl="1" indent="-285750">
              <a:spcBef>
                <a:spcPts val="600"/>
              </a:spcBef>
              <a:buFont typeface="Arial" pitchFamily="34" charset="0"/>
              <a:buChar char="•"/>
            </a:pPr>
            <a:r>
              <a:rPr lang="en-US" sz="2400" dirty="0"/>
              <a:t>Set-</a:t>
            </a:r>
            <a:r>
              <a:rPr lang="en-US" sz="2400" dirty="0" err="1"/>
              <a:t>ExecutionPolicy</a:t>
            </a:r>
            <a:r>
              <a:rPr lang="en-US" sz="2400" dirty="0"/>
              <a:t> </a:t>
            </a:r>
            <a:r>
              <a:rPr lang="en-US" sz="2400" dirty="0" smtClean="0"/>
              <a:t>Restricted</a:t>
            </a:r>
          </a:p>
          <a:p>
            <a:pPr marL="742950" lvl="1" indent="-285750">
              <a:spcBef>
                <a:spcPts val="600"/>
              </a:spcBef>
              <a:buFont typeface="Arial" pitchFamily="34" charset="0"/>
              <a:buChar char="•"/>
            </a:pPr>
            <a:r>
              <a:rPr lang="en-US" sz="2400" dirty="0"/>
              <a:t>invoke-command -</a:t>
            </a:r>
            <a:r>
              <a:rPr lang="en-US" sz="2400" dirty="0" err="1"/>
              <a:t>computername</a:t>
            </a:r>
            <a:r>
              <a:rPr lang="en-US" sz="2400" dirty="0"/>
              <a:t> Server01 -</a:t>
            </a:r>
            <a:r>
              <a:rPr lang="en-US" sz="2400" dirty="0" err="1"/>
              <a:t>scriptblock</a:t>
            </a:r>
            <a:r>
              <a:rPr lang="en-US" sz="2400" dirty="0"/>
              <a:t> {get-</a:t>
            </a:r>
            <a:r>
              <a:rPr lang="en-US" sz="2400" dirty="0" err="1"/>
              <a:t>executionpolicy</a:t>
            </a:r>
            <a:r>
              <a:rPr lang="en-US" sz="2400" dirty="0"/>
              <a:t>} | set-</a:t>
            </a:r>
            <a:r>
              <a:rPr lang="en-US" sz="2400" dirty="0" err="1"/>
              <a:t>executionpolicy</a:t>
            </a:r>
            <a:r>
              <a:rPr lang="en-US" sz="2400" dirty="0"/>
              <a:t> </a:t>
            </a:r>
            <a:r>
              <a:rPr lang="en-US" sz="2400" dirty="0" smtClean="0"/>
              <a:t>–force</a:t>
            </a:r>
          </a:p>
          <a:p>
            <a:pPr marL="742950" lvl="1" indent="-285750">
              <a:spcBef>
                <a:spcPts val="600"/>
              </a:spcBef>
              <a:buFont typeface="Arial" pitchFamily="34" charset="0"/>
              <a:buChar char="•"/>
            </a:pPr>
            <a:r>
              <a:rPr lang="en-US" sz="2400" dirty="0"/>
              <a:t>set-</a:t>
            </a:r>
            <a:r>
              <a:rPr lang="en-US" sz="2400" dirty="0" err="1"/>
              <a:t>executionpolicy</a:t>
            </a:r>
            <a:r>
              <a:rPr lang="en-US" sz="2400" dirty="0"/>
              <a:t> -scope </a:t>
            </a:r>
            <a:r>
              <a:rPr lang="en-US" sz="2400" dirty="0" err="1"/>
              <a:t>CurrentUser</a:t>
            </a:r>
            <a:r>
              <a:rPr lang="en-US" sz="2400" dirty="0"/>
              <a:t> -</a:t>
            </a:r>
            <a:r>
              <a:rPr lang="en-US" sz="2400" dirty="0" err="1"/>
              <a:t>executionPolicy</a:t>
            </a:r>
            <a:r>
              <a:rPr lang="en-US" sz="2400" dirty="0"/>
              <a:t> </a:t>
            </a:r>
            <a:r>
              <a:rPr lang="en-US" sz="2400" dirty="0" err="1"/>
              <a:t>AllSigned</a:t>
            </a:r>
            <a:r>
              <a:rPr lang="en-US" sz="2400" dirty="0"/>
              <a:t> </a:t>
            </a:r>
            <a:r>
              <a:rPr lang="en-US" sz="2400" dirty="0" smtClean="0"/>
              <a:t>–force</a:t>
            </a:r>
          </a:p>
          <a:p>
            <a:pPr marL="742950" lvl="1" indent="-285750">
              <a:spcBef>
                <a:spcPts val="600"/>
              </a:spcBef>
              <a:buFont typeface="Arial" pitchFamily="34" charset="0"/>
              <a:buChar char="•"/>
            </a:pPr>
            <a:r>
              <a:rPr lang="en-US" sz="2400" dirty="0"/>
              <a:t>set-</a:t>
            </a:r>
            <a:r>
              <a:rPr lang="en-US" sz="2400" dirty="0" err="1"/>
              <a:t>executionpolicy</a:t>
            </a:r>
            <a:r>
              <a:rPr lang="en-US" sz="2400" dirty="0"/>
              <a:t> -scope </a:t>
            </a:r>
            <a:r>
              <a:rPr lang="en-US" sz="2400" dirty="0" err="1"/>
              <a:t>CurrentUser</a:t>
            </a:r>
            <a:r>
              <a:rPr lang="en-US" sz="2400" dirty="0"/>
              <a:t> -</a:t>
            </a:r>
            <a:r>
              <a:rPr lang="en-US" sz="2400" dirty="0" err="1"/>
              <a:t>executionPolicy</a:t>
            </a:r>
            <a:r>
              <a:rPr lang="en-US" sz="2400" dirty="0"/>
              <a:t> Undefined</a:t>
            </a:r>
            <a:endParaRPr lang="en-US" sz="2400" dirty="0" smtClean="0"/>
          </a:p>
          <a:p>
            <a:pPr marL="742950" lvl="1" indent="-285750">
              <a:spcBef>
                <a:spcPts val="600"/>
              </a:spcBef>
              <a:buFont typeface="Arial" pitchFamily="34" charset="0"/>
              <a:buChar char="•"/>
            </a:pPr>
            <a:r>
              <a:rPr lang="en-US" sz="2400" dirty="0"/>
              <a:t>get-</a:t>
            </a:r>
            <a:r>
              <a:rPr lang="en-US" sz="2400" dirty="0" err="1"/>
              <a:t>executionpolicy</a:t>
            </a:r>
            <a:r>
              <a:rPr lang="en-US" sz="2400" dirty="0"/>
              <a:t> -list</a:t>
            </a:r>
            <a:endParaRPr lang="en-US" sz="2400" dirty="0" smtClean="0"/>
          </a:p>
        </p:txBody>
      </p:sp>
    </p:spTree>
    <p:custDataLst>
      <p:tags r:id="rId1"/>
    </p:custDataLst>
    <p:extLst>
      <p:ext uri="{BB962C8B-B14F-4D97-AF65-F5344CB8AC3E}">
        <p14:creationId xmlns:p14="http://schemas.microsoft.com/office/powerpoint/2010/main" val="23776043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152400"/>
            <a:ext cx="6781800" cy="684550"/>
          </a:xfrm>
          <a:prstGeom prst="rect">
            <a:avLst/>
          </a:prstGeom>
          <a:noFill/>
        </p:spPr>
        <p:txBody>
          <a:bodyPr wrap="square" rtlCol="0">
            <a:noAutofit/>
          </a:bodyPr>
          <a:lstStyle/>
          <a:p>
            <a:r>
              <a:rPr lang="en-US" sz="4000" dirty="0" smtClean="0"/>
              <a:t>PowerShell: Pipelining</a:t>
            </a:r>
            <a:endParaRPr lang="en-US" sz="40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9" name="Footer Placeholder 8"/>
          <p:cNvSpPr>
            <a:spLocks noGrp="1"/>
          </p:cNvSpPr>
          <p:nvPr>
            <p:ph type="ftr" sz="quarter" idx="11"/>
          </p:nvPr>
        </p:nvSpPr>
        <p:spPr/>
        <p:txBody>
          <a:bodyPr/>
          <a:lstStyle/>
          <a:p>
            <a:r>
              <a:rPr lang="en-US" smtClean="0"/>
              <a:t>PowerShell for Database Developers</a:t>
            </a:r>
            <a:endParaRPr lang="en-US" dirty="0"/>
          </a:p>
        </p:txBody>
      </p:sp>
      <p:sp>
        <p:nvSpPr>
          <p:cNvPr id="11" name="Slide Number Placeholder 10"/>
          <p:cNvSpPr>
            <a:spLocks noGrp="1"/>
          </p:cNvSpPr>
          <p:nvPr>
            <p:ph type="sldNum" sz="quarter" idx="12"/>
          </p:nvPr>
        </p:nvSpPr>
        <p:spPr/>
        <p:txBody>
          <a:bodyPr/>
          <a:lstStyle/>
          <a:p>
            <a:fld id="{33D6E5A2-EC83-451F-A719-9AC1370DD5CF}" type="slidenum">
              <a:rPr lang="en-US" smtClean="0"/>
              <a:pPr/>
              <a:t>22</a:t>
            </a:fld>
            <a:endParaRPr lang="en-US" dirty="0"/>
          </a:p>
        </p:txBody>
      </p:sp>
      <p:sp>
        <p:nvSpPr>
          <p:cNvPr id="2" name="Rectangle 1"/>
          <p:cNvSpPr/>
          <p:nvPr/>
        </p:nvSpPr>
        <p:spPr>
          <a:xfrm>
            <a:off x="381000" y="2819400"/>
            <a:ext cx="4572000" cy="923330"/>
          </a:xfrm>
          <a:prstGeom prst="rect">
            <a:avLst/>
          </a:prstGeom>
        </p:spPr>
        <p:txBody>
          <a:bodyPr>
            <a:spAutoFit/>
          </a:bodyPr>
          <a:lstStyle/>
          <a:p>
            <a:r>
              <a:rPr lang="en-US" dirty="0"/>
              <a:t>PS&gt; </a:t>
            </a:r>
            <a:r>
              <a:rPr lang="en-US" dirty="0" err="1"/>
              <a:t>ipconfig</a:t>
            </a:r>
            <a:r>
              <a:rPr lang="en-US" dirty="0"/>
              <a:t> | </a:t>
            </a:r>
            <a:r>
              <a:rPr lang="en-US" dirty="0" err="1"/>
              <a:t>findstr</a:t>
            </a:r>
            <a:r>
              <a:rPr lang="en-US" dirty="0"/>
              <a:t> "Address" </a:t>
            </a:r>
            <a:endParaRPr lang="en-US" dirty="0" smtClean="0"/>
          </a:p>
          <a:p>
            <a:r>
              <a:rPr lang="en-US" dirty="0" smtClean="0"/>
              <a:t>IP </a:t>
            </a:r>
            <a:r>
              <a:rPr lang="en-US" dirty="0"/>
              <a:t>Address. . . . . . . . . . . . : 172.28.21.5 IP Address. . . . . . . . . . . . : 172.30.160.225 </a:t>
            </a:r>
          </a:p>
        </p:txBody>
      </p:sp>
      <p:sp>
        <p:nvSpPr>
          <p:cNvPr id="3" name="Rectangle 2"/>
          <p:cNvSpPr/>
          <p:nvPr/>
        </p:nvSpPr>
        <p:spPr>
          <a:xfrm>
            <a:off x="349624" y="1295400"/>
            <a:ext cx="8229600" cy="830997"/>
          </a:xfrm>
          <a:prstGeom prst="rect">
            <a:avLst/>
          </a:prstGeom>
        </p:spPr>
        <p:txBody>
          <a:bodyPr wrap="square">
            <a:spAutoFit/>
          </a:bodyPr>
          <a:lstStyle/>
          <a:p>
            <a:r>
              <a:rPr lang="en-US" sz="2400" i="1" dirty="0" smtClean="0"/>
              <a:t>Pipeline</a:t>
            </a:r>
            <a:r>
              <a:rPr lang="en-US" sz="2400" dirty="0" smtClean="0"/>
              <a:t> </a:t>
            </a:r>
            <a:r>
              <a:rPr lang="en-US" sz="2400" dirty="0"/>
              <a:t>commands</a:t>
            </a:r>
            <a:r>
              <a:rPr lang="en-US" sz="2400" dirty="0" smtClean="0"/>
              <a:t>, -  </a:t>
            </a:r>
            <a:r>
              <a:rPr lang="en-US" sz="2400" dirty="0"/>
              <a:t>to pass the output of one command to another command as input</a:t>
            </a:r>
          </a:p>
        </p:txBody>
      </p:sp>
      <p:sp>
        <p:nvSpPr>
          <p:cNvPr id="4" name="TextBox 3"/>
          <p:cNvSpPr txBox="1"/>
          <p:nvPr/>
        </p:nvSpPr>
        <p:spPr>
          <a:xfrm>
            <a:off x="381000" y="2286000"/>
            <a:ext cx="1129476" cy="369332"/>
          </a:xfrm>
          <a:prstGeom prst="rect">
            <a:avLst/>
          </a:prstGeom>
          <a:noFill/>
        </p:spPr>
        <p:txBody>
          <a:bodyPr wrap="none" rtlCol="0">
            <a:spAutoFit/>
          </a:bodyPr>
          <a:lstStyle/>
          <a:p>
            <a:r>
              <a:rPr lang="en-US" dirty="0" smtClean="0"/>
              <a:t>Examples:</a:t>
            </a:r>
            <a:endParaRPr lang="en-US" dirty="0"/>
          </a:p>
        </p:txBody>
      </p:sp>
      <p:sp>
        <p:nvSpPr>
          <p:cNvPr id="8" name="Rectangle 7"/>
          <p:cNvSpPr/>
          <p:nvPr/>
        </p:nvSpPr>
        <p:spPr>
          <a:xfrm>
            <a:off x="412376" y="4114800"/>
            <a:ext cx="6217024" cy="646331"/>
          </a:xfrm>
          <a:prstGeom prst="rect">
            <a:avLst/>
          </a:prstGeom>
        </p:spPr>
        <p:txBody>
          <a:bodyPr wrap="square">
            <a:spAutoFit/>
          </a:bodyPr>
          <a:lstStyle/>
          <a:p>
            <a:r>
              <a:rPr lang="en-US" dirty="0"/>
              <a:t># Pipelining - combine </a:t>
            </a:r>
            <a:r>
              <a:rPr lang="en-US" dirty="0" err="1"/>
              <a:t>CmdLets</a:t>
            </a:r>
            <a:r>
              <a:rPr lang="en-US" dirty="0"/>
              <a:t> for power</a:t>
            </a:r>
          </a:p>
          <a:p>
            <a:r>
              <a:rPr lang="en-US" dirty="0"/>
              <a:t>Get-</a:t>
            </a:r>
            <a:r>
              <a:rPr lang="en-US" dirty="0" err="1"/>
              <a:t>ChildItem</a:t>
            </a:r>
            <a:r>
              <a:rPr lang="en-US" dirty="0"/>
              <a:t> | Where-Object { $_.Length -</a:t>
            </a:r>
            <a:r>
              <a:rPr lang="en-US" dirty="0" err="1"/>
              <a:t>gt</a:t>
            </a:r>
            <a:r>
              <a:rPr lang="en-US" dirty="0"/>
              <a:t> 10kb } </a:t>
            </a: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2" name="TextBox 1"/>
          <p:cNvSpPr txBox="1"/>
          <p:nvPr/>
        </p:nvSpPr>
        <p:spPr>
          <a:xfrm>
            <a:off x="609600" y="228600"/>
            <a:ext cx="3563155" cy="707886"/>
          </a:xfrm>
          <a:prstGeom prst="rect">
            <a:avLst/>
          </a:prstGeom>
          <a:noFill/>
        </p:spPr>
        <p:txBody>
          <a:bodyPr wrap="none" rtlCol="0">
            <a:spAutoFit/>
          </a:bodyPr>
          <a:lstStyle/>
          <a:p>
            <a:r>
              <a:rPr lang="en-US" sz="4000" dirty="0" smtClean="0"/>
              <a:t>Running a Script</a:t>
            </a:r>
            <a:endParaRPr lang="en-US" sz="4000" dirty="0"/>
          </a:p>
        </p:txBody>
      </p:sp>
      <p:sp>
        <p:nvSpPr>
          <p:cNvPr id="5" name="Footer Placeholder 4"/>
          <p:cNvSpPr>
            <a:spLocks noGrp="1"/>
          </p:cNvSpPr>
          <p:nvPr>
            <p:ph type="ftr" sz="quarter" idx="11"/>
          </p:nvPr>
        </p:nvSpPr>
        <p:spPr/>
        <p:txBody>
          <a:bodyPr/>
          <a:lstStyle/>
          <a:p>
            <a:r>
              <a:rPr lang="en-US" smtClean="0"/>
              <a:t>PowerShell for Database Developers</a:t>
            </a:r>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23</a:t>
            </a:fld>
            <a:endParaRPr lang="en-US" dirty="0"/>
          </a:p>
        </p:txBody>
      </p:sp>
      <p:sp>
        <p:nvSpPr>
          <p:cNvPr id="10" name="Rectangle 9"/>
          <p:cNvSpPr/>
          <p:nvPr/>
        </p:nvSpPr>
        <p:spPr>
          <a:xfrm>
            <a:off x="1981200" y="1219200"/>
            <a:ext cx="5867400" cy="3139321"/>
          </a:xfrm>
          <a:prstGeom prst="rect">
            <a:avLst/>
          </a:prstGeom>
        </p:spPr>
        <p:txBody>
          <a:bodyPr wrap="square">
            <a:spAutoFit/>
          </a:bodyPr>
          <a:lstStyle/>
          <a:p>
            <a:r>
              <a:rPr lang="en-US" dirty="0"/>
              <a:t>Set-Location \Users\</a:t>
            </a:r>
            <a:r>
              <a:rPr lang="en-US" dirty="0" err="1"/>
              <a:t>bcafferky</a:t>
            </a:r>
            <a:r>
              <a:rPr lang="en-US" dirty="0"/>
              <a:t>\Documents\</a:t>
            </a:r>
            <a:r>
              <a:rPr lang="en-US" dirty="0" err="1"/>
              <a:t>Powershell</a:t>
            </a:r>
            <a:r>
              <a:rPr lang="en-US" dirty="0" smtClean="0"/>
              <a:t>\</a:t>
            </a:r>
          </a:p>
          <a:p>
            <a:endParaRPr lang="en-US" dirty="0"/>
          </a:p>
          <a:p>
            <a:endParaRPr lang="en-US" dirty="0" smtClean="0"/>
          </a:p>
          <a:p>
            <a:r>
              <a:rPr lang="en-US" dirty="0" smtClean="0"/>
              <a:t>.\Test_CLI.ps1</a:t>
            </a:r>
          </a:p>
          <a:p>
            <a:endParaRPr lang="en-US" dirty="0"/>
          </a:p>
          <a:p>
            <a:r>
              <a:rPr lang="en-US" dirty="0" smtClean="0"/>
              <a:t>.\ tells PowerShell to find the script in the current folder.</a:t>
            </a:r>
          </a:p>
          <a:p>
            <a:endParaRPr lang="en-US" dirty="0"/>
          </a:p>
          <a:p>
            <a:r>
              <a:rPr lang="en-US" dirty="0" smtClean="0"/>
              <a:t>To include the path to the script just add it before the script name.</a:t>
            </a:r>
          </a:p>
          <a:p>
            <a:endParaRPr lang="en-US" dirty="0"/>
          </a:p>
          <a:p>
            <a:r>
              <a:rPr lang="en-US" dirty="0"/>
              <a:t>\</a:t>
            </a:r>
            <a:r>
              <a:rPr lang="en-US" dirty="0" smtClean="0"/>
              <a:t>Users\</a:t>
            </a:r>
            <a:r>
              <a:rPr lang="en-US" dirty="0" err="1" smtClean="0"/>
              <a:t>bcafferky</a:t>
            </a:r>
            <a:r>
              <a:rPr lang="en-US" dirty="0" smtClean="0"/>
              <a:t>\Documents\</a:t>
            </a:r>
            <a:r>
              <a:rPr lang="en-US" dirty="0" err="1" smtClean="0"/>
              <a:t>Powershell</a:t>
            </a:r>
            <a:r>
              <a:rPr lang="en-US" dirty="0" smtClean="0"/>
              <a:t>\Test_CLI.ps1</a:t>
            </a:r>
            <a:endParaRPr lang="en-US" dirty="0"/>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1620" y="228600"/>
            <a:ext cx="7021780" cy="838200"/>
          </a:xfrm>
          <a:prstGeom prst="rect">
            <a:avLst/>
          </a:prstGeom>
          <a:noFill/>
        </p:spPr>
        <p:txBody>
          <a:bodyPr wrap="square" rtlCol="0">
            <a:normAutofit/>
          </a:bodyPr>
          <a:lstStyle/>
          <a:p>
            <a:r>
              <a:rPr lang="en-US" sz="4000" dirty="0" smtClean="0"/>
              <a:t>Variables </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57800" y="-4038600"/>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24</a:t>
            </a:fld>
            <a:endParaRPr lang="en-US" dirty="0"/>
          </a:p>
        </p:txBody>
      </p:sp>
      <p:sp>
        <p:nvSpPr>
          <p:cNvPr id="8" name="Rectangle 7"/>
          <p:cNvSpPr/>
          <p:nvPr/>
        </p:nvSpPr>
        <p:spPr>
          <a:xfrm>
            <a:off x="1360219" y="1053353"/>
            <a:ext cx="7263827" cy="5078313"/>
          </a:xfrm>
          <a:prstGeom prst="rect">
            <a:avLst/>
          </a:prstGeom>
        </p:spPr>
        <p:txBody>
          <a:bodyPr wrap="square">
            <a:spAutoFit/>
          </a:bodyPr>
          <a:lstStyle/>
          <a:p>
            <a:r>
              <a:rPr lang="en-US" b="1" dirty="0"/>
              <a:t>User Created </a:t>
            </a:r>
            <a:r>
              <a:rPr lang="en-US" dirty="0"/>
              <a:t>– These variables are the ones we create in the shell and in scripts. This variables are present only in the current process we are on and are lost when we close the session. We can create variables in scripts with global, script, or local scope. </a:t>
            </a:r>
            <a:endParaRPr lang="en-US" dirty="0" smtClean="0"/>
          </a:p>
          <a:p>
            <a:endParaRPr lang="en-US" dirty="0"/>
          </a:p>
          <a:p>
            <a:r>
              <a:rPr lang="en-US" b="1" dirty="0"/>
              <a:t>Automatic </a:t>
            </a:r>
            <a:r>
              <a:rPr lang="en-US" dirty="0"/>
              <a:t>– These variables keep the state of the PowerShell session and can not be modified directly. The values of this variables change as we execute and use the PowerShell session. This variables will save last run state of </a:t>
            </a:r>
            <a:r>
              <a:rPr lang="en-US" dirty="0" err="1"/>
              <a:t>cmdlets</a:t>
            </a:r>
            <a:r>
              <a:rPr lang="en-US" dirty="0"/>
              <a:t>, commands as well as other objects and information. </a:t>
            </a:r>
            <a:endParaRPr lang="en-US" dirty="0" smtClean="0"/>
          </a:p>
          <a:p>
            <a:endParaRPr lang="en-US" dirty="0"/>
          </a:p>
          <a:p>
            <a:r>
              <a:rPr lang="en-US" b="1" dirty="0"/>
              <a:t>Preference</a:t>
            </a:r>
            <a:r>
              <a:rPr lang="en-US" dirty="0"/>
              <a:t> – These variables store user preferences for PowerShell. These variables are created by PowerShell when a session is started and are populated with default values. We can change the values of these variables. For example, </a:t>
            </a:r>
            <a:r>
              <a:rPr lang="en-US" dirty="0" err="1"/>
              <a:t>MaximumHistoryCount</a:t>
            </a:r>
            <a:r>
              <a:rPr lang="en-US" dirty="0"/>
              <a:t> that sets the maximum number of entries in the session history. </a:t>
            </a:r>
            <a:endParaRPr lang="en-US" dirty="0" smtClean="0"/>
          </a:p>
          <a:p>
            <a:endParaRPr lang="en-US" dirty="0"/>
          </a:p>
          <a:p>
            <a:r>
              <a:rPr lang="en-US" b="1" dirty="0"/>
              <a:t>Environment </a:t>
            </a:r>
            <a:r>
              <a:rPr lang="en-US" dirty="0"/>
              <a:t>– These variables are the variables set by the system for Command and PowerShell environments. </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1620" y="228600"/>
            <a:ext cx="7021780" cy="838200"/>
          </a:xfrm>
          <a:prstGeom prst="rect">
            <a:avLst/>
          </a:prstGeom>
          <a:noFill/>
        </p:spPr>
        <p:txBody>
          <a:bodyPr wrap="square" rtlCol="0">
            <a:normAutofit/>
          </a:bodyPr>
          <a:lstStyle/>
          <a:p>
            <a:r>
              <a:rPr lang="en-US" sz="4000" dirty="0" smtClean="0"/>
              <a:t>Variables Are Objects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57800" y="-4038600"/>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25</a:t>
            </a:fld>
            <a:endParaRPr lang="en-US" dirty="0"/>
          </a:p>
        </p:txBody>
      </p:sp>
      <p:sp>
        <p:nvSpPr>
          <p:cNvPr id="5" name="Rectangle 4"/>
          <p:cNvSpPr/>
          <p:nvPr/>
        </p:nvSpPr>
        <p:spPr>
          <a:xfrm>
            <a:off x="1456765" y="914400"/>
            <a:ext cx="7315200" cy="4524315"/>
          </a:xfrm>
          <a:prstGeom prst="rect">
            <a:avLst/>
          </a:prstGeom>
        </p:spPr>
        <p:txBody>
          <a:bodyPr wrap="square">
            <a:spAutoFit/>
          </a:bodyPr>
          <a:lstStyle/>
          <a:p>
            <a:pPr marL="285750" indent="-285750">
              <a:buFont typeface="Arial" pitchFamily="34" charset="0"/>
              <a:buChar char="•"/>
            </a:pPr>
            <a:r>
              <a:rPr lang="en-US" dirty="0" smtClean="0"/>
              <a:t>A variable is an object with methods and properties.</a:t>
            </a:r>
          </a:p>
          <a:p>
            <a:endParaRPr lang="en-US" dirty="0" smtClean="0"/>
          </a:p>
          <a:p>
            <a:pPr marL="285750" indent="-285750">
              <a:buFont typeface="Arial" pitchFamily="34" charset="0"/>
              <a:buChar char="•"/>
            </a:pPr>
            <a:r>
              <a:rPr lang="en-US" dirty="0" smtClean="0"/>
              <a:t>You can set the scope of a variable such as </a:t>
            </a:r>
          </a:p>
          <a:p>
            <a:r>
              <a:rPr lang="en-US" dirty="0" smtClean="0"/>
              <a:t>      Set-Variable </a:t>
            </a:r>
            <a:r>
              <a:rPr lang="en-US" dirty="0"/>
              <a:t>-scope Global -name </a:t>
            </a:r>
            <a:r>
              <a:rPr lang="en-US" dirty="0" err="1"/>
              <a:t>SqlServerMaximumChildItems</a:t>
            </a:r>
            <a:r>
              <a:rPr lang="en-US" dirty="0"/>
              <a:t> -Value </a:t>
            </a:r>
            <a:r>
              <a:rPr lang="en-US" dirty="0" smtClean="0"/>
              <a:t>0</a:t>
            </a:r>
          </a:p>
          <a:p>
            <a:endParaRPr lang="en-US" dirty="0" smtClean="0"/>
          </a:p>
          <a:p>
            <a:pPr marL="285750" indent="-285750">
              <a:buFont typeface="Arial" pitchFamily="34" charset="0"/>
              <a:buChar char="•"/>
            </a:pPr>
            <a:r>
              <a:rPr lang="en-US" dirty="0" smtClean="0"/>
              <a:t>By default a variable is created to be in the current scope and any child scopes.</a:t>
            </a:r>
          </a:p>
          <a:p>
            <a:endParaRPr lang="en-US" dirty="0" smtClean="0"/>
          </a:p>
          <a:p>
            <a:pPr marL="285750" indent="-285750">
              <a:buFont typeface="Arial" pitchFamily="34" charset="0"/>
              <a:buChar char="•"/>
            </a:pPr>
            <a:r>
              <a:rPr lang="en-US" dirty="0" smtClean="0"/>
              <a:t>A variable can hold different types of data unless it was type casted on creation.</a:t>
            </a:r>
          </a:p>
          <a:p>
            <a:pPr lvl="1"/>
            <a:r>
              <a:rPr lang="en-US" dirty="0" smtClean="0"/>
              <a:t>	$</a:t>
            </a:r>
            <a:r>
              <a:rPr lang="en-US" dirty="0" err="1" smtClean="0"/>
              <a:t>myvar</a:t>
            </a:r>
            <a:r>
              <a:rPr lang="en-US" dirty="0" smtClean="0"/>
              <a:t> = “test”</a:t>
            </a:r>
          </a:p>
          <a:p>
            <a:pPr lvl="1"/>
            <a:r>
              <a:rPr lang="en-US" dirty="0" smtClean="0"/>
              <a:t>	$</a:t>
            </a:r>
            <a:r>
              <a:rPr lang="en-US" dirty="0" err="1" smtClean="0"/>
              <a:t>myvar</a:t>
            </a:r>
            <a:r>
              <a:rPr lang="en-US" dirty="0" smtClean="0"/>
              <a:t> = 1</a:t>
            </a:r>
          </a:p>
          <a:p>
            <a:pPr lvl="1"/>
            <a:endParaRPr lang="en-US" dirty="0"/>
          </a:p>
          <a:p>
            <a:pPr lvl="1"/>
            <a:r>
              <a:rPr lang="en-US" dirty="0" smtClean="0"/>
              <a:t>	[string] $</a:t>
            </a:r>
            <a:r>
              <a:rPr lang="en-US" dirty="0" err="1" smtClean="0"/>
              <a:t>myvar</a:t>
            </a:r>
            <a:r>
              <a:rPr lang="en-US" dirty="0" smtClean="0"/>
              <a:t> = “test”</a:t>
            </a:r>
          </a:p>
          <a:p>
            <a:pPr lvl="1"/>
            <a:r>
              <a:rPr lang="en-US" dirty="0"/>
              <a:t>	</a:t>
            </a:r>
            <a:r>
              <a:rPr lang="en-US" dirty="0" smtClean="0"/>
              <a:t>$</a:t>
            </a:r>
            <a:r>
              <a:rPr lang="en-US" dirty="0" err="1" smtClean="0"/>
              <a:t>myvar</a:t>
            </a:r>
            <a:r>
              <a:rPr lang="en-US" dirty="0" smtClean="0"/>
              <a:t> = 3  # will produce an error</a:t>
            </a:r>
          </a:p>
          <a:p>
            <a:pPr marL="742950" lvl="1" indent="-285750">
              <a:buFont typeface="Arial" pitchFamily="34" charset="0"/>
              <a:buChar char="•"/>
            </a:pPr>
            <a:endParaRPr lang="en-US" dirty="0" smtClean="0"/>
          </a:p>
        </p:txBody>
      </p:sp>
    </p:spTree>
    <p:extLst>
      <p:ext uri="{BB962C8B-B14F-4D97-AF65-F5344CB8AC3E}">
        <p14:creationId xmlns:p14="http://schemas.microsoft.com/office/powerpoint/2010/main" val="291330254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1620" y="228600"/>
            <a:ext cx="7021780" cy="838200"/>
          </a:xfrm>
          <a:prstGeom prst="rect">
            <a:avLst/>
          </a:prstGeom>
          <a:noFill/>
        </p:spPr>
        <p:txBody>
          <a:bodyPr wrap="square" rtlCol="0">
            <a:normAutofit/>
          </a:bodyPr>
          <a:lstStyle/>
          <a:p>
            <a:r>
              <a:rPr lang="en-US" sz="4000" dirty="0" smtClean="0"/>
              <a:t>Variables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57800" y="-4038600"/>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26</a:t>
            </a:fld>
            <a:endParaRPr lang="en-US" dirty="0"/>
          </a:p>
        </p:txBody>
      </p:sp>
      <p:sp>
        <p:nvSpPr>
          <p:cNvPr id="5" name="Rectangle 4"/>
          <p:cNvSpPr/>
          <p:nvPr/>
        </p:nvSpPr>
        <p:spPr>
          <a:xfrm>
            <a:off x="1456765" y="914400"/>
            <a:ext cx="7315200" cy="2862322"/>
          </a:xfrm>
          <a:prstGeom prst="rect">
            <a:avLst/>
          </a:prstGeom>
        </p:spPr>
        <p:txBody>
          <a:bodyPr wrap="square">
            <a:spAutoFit/>
          </a:bodyPr>
          <a:lstStyle/>
          <a:p>
            <a:pPr marL="285750" indent="-285750">
              <a:buFont typeface="Arial" pitchFamily="34" charset="0"/>
              <a:buChar char="•"/>
            </a:pPr>
            <a:r>
              <a:rPr lang="en-US" dirty="0" smtClean="0"/>
              <a:t>User assigned variables start with a ‘$’ such as $</a:t>
            </a:r>
            <a:r>
              <a:rPr lang="en-US" dirty="0" err="1" smtClean="0"/>
              <a:t>MyVar</a:t>
            </a:r>
            <a:r>
              <a:rPr lang="en-US" dirty="0" smtClean="0"/>
              <a:t> = “Bryan”</a:t>
            </a:r>
          </a:p>
          <a:p>
            <a:endParaRPr lang="en-US" dirty="0" smtClean="0"/>
          </a:p>
          <a:p>
            <a:pPr marL="285750" indent="-285750">
              <a:buFont typeface="Arial" pitchFamily="34" charset="0"/>
              <a:buChar char="•"/>
            </a:pPr>
            <a:r>
              <a:rPr lang="en-US" dirty="0" smtClean="0"/>
              <a:t>PowerShell has predefined variables such as $Error that can be viewed in a script.</a:t>
            </a:r>
          </a:p>
          <a:p>
            <a:endParaRPr lang="en-US" dirty="0" smtClean="0"/>
          </a:p>
          <a:p>
            <a:pPr marL="285750" indent="-285750">
              <a:buFont typeface="Arial" pitchFamily="34" charset="0"/>
              <a:buChar char="•"/>
            </a:pPr>
            <a:r>
              <a:rPr lang="en-US" dirty="0" smtClean="0"/>
              <a:t>You can set the scope of a variable such as </a:t>
            </a:r>
          </a:p>
          <a:p>
            <a:r>
              <a:rPr lang="en-US" dirty="0" smtClean="0"/>
              <a:t>      Set-Variable </a:t>
            </a:r>
            <a:r>
              <a:rPr lang="en-US" dirty="0"/>
              <a:t>-scope Global -name </a:t>
            </a:r>
            <a:r>
              <a:rPr lang="en-US" dirty="0" err="1"/>
              <a:t>SqlServerMaximumChildItems</a:t>
            </a:r>
            <a:r>
              <a:rPr lang="en-US" dirty="0"/>
              <a:t> -Value </a:t>
            </a:r>
            <a:r>
              <a:rPr lang="en-US" dirty="0" smtClean="0"/>
              <a:t>0</a:t>
            </a:r>
          </a:p>
          <a:p>
            <a:endParaRPr lang="en-US" dirty="0" smtClean="0"/>
          </a:p>
          <a:p>
            <a:pPr marL="285750" indent="-285750">
              <a:buFont typeface="Arial" pitchFamily="34" charset="0"/>
              <a:buChar char="•"/>
            </a:pPr>
            <a:r>
              <a:rPr lang="en-US" dirty="0" smtClean="0"/>
              <a:t>By default a variable is created to be in the current scope and any child scopes.</a:t>
            </a:r>
          </a:p>
        </p:txBody>
      </p:sp>
    </p:spTree>
    <p:extLst>
      <p:ext uri="{BB962C8B-B14F-4D97-AF65-F5344CB8AC3E}">
        <p14:creationId xmlns:p14="http://schemas.microsoft.com/office/powerpoint/2010/main" val="112012362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1620" y="228600"/>
            <a:ext cx="7021780" cy="838200"/>
          </a:xfrm>
          <a:prstGeom prst="rect">
            <a:avLst/>
          </a:prstGeom>
          <a:noFill/>
        </p:spPr>
        <p:txBody>
          <a:bodyPr wrap="square" rtlCol="0">
            <a:normAutofit/>
          </a:bodyPr>
          <a:lstStyle/>
          <a:p>
            <a:r>
              <a:rPr lang="en-US" sz="4000" dirty="0" smtClean="0"/>
              <a:t>Variables Types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57800" y="-4038600"/>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83498895"/>
              </p:ext>
            </p:extLst>
          </p:nvPr>
        </p:nvGraphicFramePr>
        <p:xfrm>
          <a:off x="1676400" y="1049993"/>
          <a:ext cx="7315200" cy="4415754"/>
        </p:xfrm>
        <a:graphic>
          <a:graphicData uri="http://schemas.openxmlformats.org/drawingml/2006/table">
            <a:tbl>
              <a:tblPr/>
              <a:tblGrid>
                <a:gridCol w="3657600"/>
                <a:gridCol w="3657600"/>
              </a:tblGrid>
              <a:tr h="354977">
                <a:tc>
                  <a:txBody>
                    <a:bodyPr/>
                    <a:lstStyle/>
                    <a:p>
                      <a:pPr rtl="0"/>
                      <a:r>
                        <a:rPr lang="en-US" sz="1700" dirty="0"/>
                        <a:t>Shortcut</a:t>
                      </a:r>
                    </a:p>
                  </a:txBody>
                  <a:tcPr marL="88744" marR="88744" marT="44372" marB="44372" anchor="ctr">
                    <a:lnL>
                      <a:noFill/>
                    </a:lnL>
                    <a:lnR>
                      <a:noFill/>
                    </a:lnR>
                    <a:lnT>
                      <a:noFill/>
                    </a:lnT>
                    <a:lnB>
                      <a:noFill/>
                    </a:lnB>
                  </a:tcPr>
                </a:tc>
                <a:tc>
                  <a:txBody>
                    <a:bodyPr/>
                    <a:lstStyle/>
                    <a:p>
                      <a:pPr rtl="0"/>
                      <a:r>
                        <a:rPr lang="en-US" sz="1700"/>
                        <a:t>Data Type</a:t>
                      </a:r>
                    </a:p>
                  </a:txBody>
                  <a:tcPr marL="88744" marR="88744" marT="44372" marB="44372" anchor="ctr">
                    <a:lnL>
                      <a:noFill/>
                    </a:lnL>
                    <a:lnR>
                      <a:noFill/>
                    </a:lnR>
                    <a:lnB>
                      <a:noFill/>
                    </a:lnB>
                  </a:tcPr>
                </a:tc>
              </a:tr>
              <a:tr h="354977">
                <a:tc>
                  <a:txBody>
                    <a:bodyPr/>
                    <a:lstStyle/>
                    <a:p>
                      <a:pPr rtl="0"/>
                      <a:r>
                        <a:rPr lang="en-US" sz="1700"/>
                        <a:t>[datetime]</a:t>
                      </a:r>
                    </a:p>
                  </a:txBody>
                  <a:tcPr marL="88744" marR="88744" marT="44372" marB="44372">
                    <a:lnL>
                      <a:noFill/>
                    </a:lnL>
                    <a:lnR>
                      <a:noFill/>
                    </a:lnR>
                    <a:lnT>
                      <a:noFill/>
                    </a:lnT>
                    <a:lnB>
                      <a:noFill/>
                    </a:lnB>
                  </a:tcPr>
                </a:tc>
                <a:tc>
                  <a:txBody>
                    <a:bodyPr/>
                    <a:lstStyle/>
                    <a:p>
                      <a:pPr rtl="0"/>
                      <a:r>
                        <a:rPr lang="en-US" sz="1700"/>
                        <a:t>Date or time</a:t>
                      </a:r>
                    </a:p>
                  </a:txBody>
                  <a:tcPr marL="88744" marR="88744" marT="44372" marB="44372">
                    <a:lnL>
                      <a:noFill/>
                    </a:lnL>
                    <a:lnR>
                      <a:noFill/>
                    </a:lnR>
                    <a:lnT>
                      <a:noFill/>
                    </a:lnT>
                    <a:lnB>
                      <a:noFill/>
                    </a:lnB>
                  </a:tcPr>
                </a:tc>
              </a:tr>
              <a:tr h="354977">
                <a:tc>
                  <a:txBody>
                    <a:bodyPr/>
                    <a:lstStyle/>
                    <a:p>
                      <a:pPr rtl="0"/>
                      <a:r>
                        <a:rPr lang="en-US" sz="1700" dirty="0"/>
                        <a:t>[string]</a:t>
                      </a:r>
                    </a:p>
                  </a:txBody>
                  <a:tcPr marL="88744" marR="88744" marT="44372" marB="44372">
                    <a:lnL>
                      <a:noFill/>
                    </a:lnL>
                    <a:lnR>
                      <a:noFill/>
                    </a:lnR>
                    <a:lnT>
                      <a:noFill/>
                    </a:lnT>
                    <a:lnB>
                      <a:noFill/>
                    </a:lnB>
                  </a:tcPr>
                </a:tc>
                <a:tc>
                  <a:txBody>
                    <a:bodyPr/>
                    <a:lstStyle/>
                    <a:p>
                      <a:pPr rtl="0"/>
                      <a:r>
                        <a:rPr lang="en-US" sz="1700"/>
                        <a:t>String of characters</a:t>
                      </a:r>
                    </a:p>
                  </a:txBody>
                  <a:tcPr marL="88744" marR="88744" marT="44372" marB="44372">
                    <a:lnL>
                      <a:noFill/>
                    </a:lnL>
                    <a:lnR>
                      <a:noFill/>
                    </a:lnR>
                    <a:lnT>
                      <a:noFill/>
                    </a:lnT>
                    <a:lnB>
                      <a:noFill/>
                    </a:lnB>
                  </a:tcPr>
                </a:tc>
              </a:tr>
              <a:tr h="354977">
                <a:tc>
                  <a:txBody>
                    <a:bodyPr/>
                    <a:lstStyle/>
                    <a:p>
                      <a:pPr rtl="0"/>
                      <a:r>
                        <a:rPr lang="en-US" sz="1700"/>
                        <a:t>[char]</a:t>
                      </a:r>
                    </a:p>
                  </a:txBody>
                  <a:tcPr marL="88744" marR="88744" marT="44372" marB="44372">
                    <a:lnL>
                      <a:noFill/>
                    </a:lnL>
                    <a:lnR>
                      <a:noFill/>
                    </a:lnR>
                    <a:lnT>
                      <a:noFill/>
                    </a:lnT>
                    <a:lnB>
                      <a:noFill/>
                    </a:lnB>
                  </a:tcPr>
                </a:tc>
                <a:tc>
                  <a:txBody>
                    <a:bodyPr/>
                    <a:lstStyle/>
                    <a:p>
                      <a:pPr rtl="0"/>
                      <a:r>
                        <a:rPr lang="en-US" sz="1700"/>
                        <a:t>Single character</a:t>
                      </a:r>
                    </a:p>
                  </a:txBody>
                  <a:tcPr marL="88744" marR="88744" marT="44372" marB="44372">
                    <a:lnL>
                      <a:noFill/>
                    </a:lnL>
                    <a:lnR>
                      <a:noFill/>
                    </a:lnR>
                    <a:lnT>
                      <a:noFill/>
                    </a:lnT>
                    <a:lnB>
                      <a:noFill/>
                    </a:lnB>
                  </a:tcPr>
                </a:tc>
              </a:tr>
              <a:tr h="354977">
                <a:tc>
                  <a:txBody>
                    <a:bodyPr/>
                    <a:lstStyle/>
                    <a:p>
                      <a:pPr rtl="0"/>
                      <a:r>
                        <a:rPr lang="en-US" sz="1700"/>
                        <a:t>[double]</a:t>
                      </a:r>
                    </a:p>
                  </a:txBody>
                  <a:tcPr marL="88744" marR="88744" marT="44372" marB="44372">
                    <a:lnL>
                      <a:noFill/>
                    </a:lnL>
                    <a:lnR>
                      <a:noFill/>
                    </a:lnR>
                    <a:lnT>
                      <a:noFill/>
                    </a:lnT>
                    <a:lnB>
                      <a:noFill/>
                    </a:lnB>
                  </a:tcPr>
                </a:tc>
                <a:tc>
                  <a:txBody>
                    <a:bodyPr/>
                    <a:lstStyle/>
                    <a:p>
                      <a:pPr rtl="0"/>
                      <a:r>
                        <a:rPr lang="en-US" sz="1700"/>
                        <a:t>Double-precision floating number</a:t>
                      </a:r>
                    </a:p>
                  </a:txBody>
                  <a:tcPr marL="88744" marR="88744" marT="44372" marB="44372">
                    <a:lnL>
                      <a:noFill/>
                    </a:lnL>
                    <a:lnR>
                      <a:noFill/>
                    </a:lnR>
                    <a:lnT>
                      <a:noFill/>
                    </a:lnT>
                    <a:lnB>
                      <a:noFill/>
                    </a:lnB>
                  </a:tcPr>
                </a:tc>
              </a:tr>
              <a:tr h="354977">
                <a:tc>
                  <a:txBody>
                    <a:bodyPr/>
                    <a:lstStyle/>
                    <a:p>
                      <a:pPr rtl="0"/>
                      <a:r>
                        <a:rPr lang="en-US" sz="1700"/>
                        <a:t>[single]</a:t>
                      </a:r>
                    </a:p>
                  </a:txBody>
                  <a:tcPr marL="88744" marR="88744" marT="44372" marB="44372">
                    <a:lnL>
                      <a:noFill/>
                    </a:lnL>
                    <a:lnR>
                      <a:noFill/>
                    </a:lnR>
                    <a:lnT>
                      <a:noFill/>
                    </a:lnT>
                    <a:lnB>
                      <a:noFill/>
                    </a:lnB>
                  </a:tcPr>
                </a:tc>
                <a:tc>
                  <a:txBody>
                    <a:bodyPr/>
                    <a:lstStyle/>
                    <a:p>
                      <a:pPr rtl="0"/>
                      <a:r>
                        <a:rPr lang="en-US" sz="1700"/>
                        <a:t>Single-precision floating number</a:t>
                      </a:r>
                    </a:p>
                  </a:txBody>
                  <a:tcPr marL="88744" marR="88744" marT="44372" marB="44372">
                    <a:lnL>
                      <a:noFill/>
                    </a:lnL>
                    <a:lnR>
                      <a:noFill/>
                    </a:lnR>
                    <a:lnT>
                      <a:noFill/>
                    </a:lnT>
                    <a:lnB>
                      <a:noFill/>
                    </a:lnB>
                  </a:tcPr>
                </a:tc>
              </a:tr>
              <a:tr h="354977">
                <a:tc>
                  <a:txBody>
                    <a:bodyPr/>
                    <a:lstStyle/>
                    <a:p>
                      <a:pPr rtl="0"/>
                      <a:r>
                        <a:rPr lang="en-US" sz="1700"/>
                        <a:t>[int]</a:t>
                      </a:r>
                    </a:p>
                  </a:txBody>
                  <a:tcPr marL="88744" marR="88744" marT="44372" marB="44372">
                    <a:lnL>
                      <a:noFill/>
                    </a:lnL>
                    <a:lnR>
                      <a:noFill/>
                    </a:lnR>
                    <a:lnT>
                      <a:noFill/>
                    </a:lnT>
                    <a:lnB>
                      <a:noFill/>
                    </a:lnB>
                  </a:tcPr>
                </a:tc>
                <a:tc>
                  <a:txBody>
                    <a:bodyPr/>
                    <a:lstStyle/>
                    <a:p>
                      <a:pPr rtl="0"/>
                      <a:r>
                        <a:rPr lang="en-US" sz="1700"/>
                        <a:t>32-bit integer</a:t>
                      </a:r>
                    </a:p>
                  </a:txBody>
                  <a:tcPr marL="88744" marR="88744" marT="44372" marB="44372">
                    <a:lnL>
                      <a:noFill/>
                    </a:lnL>
                    <a:lnR>
                      <a:noFill/>
                    </a:lnR>
                    <a:lnT>
                      <a:noFill/>
                    </a:lnT>
                    <a:lnB>
                      <a:noFill/>
                    </a:lnB>
                  </a:tcPr>
                </a:tc>
              </a:tr>
              <a:tr h="621211">
                <a:tc>
                  <a:txBody>
                    <a:bodyPr/>
                    <a:lstStyle/>
                    <a:p>
                      <a:pPr rtl="0"/>
                      <a:r>
                        <a:rPr lang="en-US" sz="1700"/>
                        <a:t>[wmi]</a:t>
                      </a:r>
                    </a:p>
                  </a:txBody>
                  <a:tcPr marL="88744" marR="88744" marT="44372" marB="44372">
                    <a:lnL>
                      <a:noFill/>
                    </a:lnL>
                    <a:lnR>
                      <a:noFill/>
                    </a:lnR>
                    <a:lnT>
                      <a:noFill/>
                    </a:lnT>
                    <a:lnB>
                      <a:noFill/>
                    </a:lnB>
                  </a:tcPr>
                </a:tc>
                <a:tc>
                  <a:txBody>
                    <a:bodyPr/>
                    <a:lstStyle/>
                    <a:p>
                      <a:pPr rtl="0"/>
                      <a:r>
                        <a:rPr lang="en-US" sz="1700"/>
                        <a:t>Windows Management Instrumentation (WMI) instance or collection</a:t>
                      </a:r>
                    </a:p>
                  </a:txBody>
                  <a:tcPr marL="88744" marR="88744" marT="44372" marB="44372">
                    <a:lnL>
                      <a:noFill/>
                    </a:lnL>
                    <a:lnR>
                      <a:noFill/>
                    </a:lnR>
                    <a:lnT>
                      <a:noFill/>
                    </a:lnT>
                    <a:lnB>
                      <a:noFill/>
                    </a:lnB>
                  </a:tcPr>
                </a:tc>
              </a:tr>
              <a:tr h="354977">
                <a:tc>
                  <a:txBody>
                    <a:bodyPr/>
                    <a:lstStyle/>
                    <a:p>
                      <a:pPr rtl="0"/>
                      <a:r>
                        <a:rPr lang="en-US" sz="1700"/>
                        <a:t>[adsi]</a:t>
                      </a:r>
                    </a:p>
                  </a:txBody>
                  <a:tcPr marL="88744" marR="88744" marT="44372" marB="44372">
                    <a:lnL>
                      <a:noFill/>
                    </a:lnL>
                    <a:lnR>
                      <a:noFill/>
                    </a:lnR>
                    <a:lnT>
                      <a:noFill/>
                    </a:lnT>
                    <a:lnB>
                      <a:noFill/>
                    </a:lnB>
                  </a:tcPr>
                </a:tc>
                <a:tc>
                  <a:txBody>
                    <a:bodyPr/>
                    <a:lstStyle/>
                    <a:p>
                      <a:pPr rtl="0"/>
                      <a:r>
                        <a:rPr lang="en-US" sz="1700"/>
                        <a:t>Active Directory Services object</a:t>
                      </a:r>
                    </a:p>
                  </a:txBody>
                  <a:tcPr marL="88744" marR="88744" marT="44372" marB="44372">
                    <a:lnL>
                      <a:noFill/>
                    </a:lnL>
                    <a:lnR>
                      <a:noFill/>
                    </a:lnR>
                    <a:lnT>
                      <a:noFill/>
                    </a:lnT>
                    <a:lnB>
                      <a:noFill/>
                    </a:lnB>
                  </a:tcPr>
                </a:tc>
              </a:tr>
              <a:tr h="354977">
                <a:tc>
                  <a:txBody>
                    <a:bodyPr/>
                    <a:lstStyle/>
                    <a:p>
                      <a:pPr rtl="0"/>
                      <a:r>
                        <a:rPr lang="en-US" sz="1700"/>
                        <a:t>[wmiclass]</a:t>
                      </a:r>
                    </a:p>
                  </a:txBody>
                  <a:tcPr marL="88744" marR="88744" marT="44372" marB="44372">
                    <a:lnL>
                      <a:noFill/>
                    </a:lnL>
                    <a:lnR>
                      <a:noFill/>
                    </a:lnR>
                    <a:lnT>
                      <a:noFill/>
                    </a:lnT>
                    <a:lnB>
                      <a:noFill/>
                    </a:lnB>
                  </a:tcPr>
                </a:tc>
                <a:tc>
                  <a:txBody>
                    <a:bodyPr/>
                    <a:lstStyle/>
                    <a:p>
                      <a:pPr rtl="0"/>
                      <a:r>
                        <a:rPr lang="en-US" sz="1700"/>
                        <a:t>WMI class</a:t>
                      </a:r>
                    </a:p>
                  </a:txBody>
                  <a:tcPr marL="88744" marR="88744" marT="44372" marB="44372">
                    <a:lnL>
                      <a:noFill/>
                    </a:lnL>
                    <a:lnR>
                      <a:noFill/>
                    </a:lnR>
                    <a:lnT>
                      <a:noFill/>
                    </a:lnT>
                    <a:lnB>
                      <a:noFill/>
                    </a:lnB>
                  </a:tcPr>
                </a:tc>
              </a:tr>
              <a:tr h="354977">
                <a:tc>
                  <a:txBody>
                    <a:bodyPr/>
                    <a:lstStyle/>
                    <a:p>
                      <a:pPr rtl="0"/>
                      <a:r>
                        <a:rPr lang="en-US" sz="1700"/>
                        <a:t>[Boolean]</a:t>
                      </a:r>
                    </a:p>
                  </a:txBody>
                  <a:tcPr marL="88744" marR="88744" marT="44372" marB="44372">
                    <a:lnL>
                      <a:noFill/>
                    </a:lnL>
                    <a:lnR>
                      <a:noFill/>
                    </a:lnR>
                    <a:lnT>
                      <a:noFill/>
                    </a:lnT>
                    <a:lnB>
                      <a:noFill/>
                    </a:lnB>
                  </a:tcPr>
                </a:tc>
                <a:tc>
                  <a:txBody>
                    <a:bodyPr/>
                    <a:lstStyle/>
                    <a:p>
                      <a:pPr rtl="0"/>
                      <a:r>
                        <a:rPr lang="en-US" sz="1700" dirty="0"/>
                        <a:t>True or False value</a:t>
                      </a:r>
                    </a:p>
                  </a:txBody>
                  <a:tcPr marL="88744" marR="88744" marT="44372" marB="44372">
                    <a:lnL>
                      <a:noFill/>
                    </a:lnL>
                    <a:lnR>
                      <a:noFill/>
                    </a:lnR>
                    <a:lnT>
                      <a:noFill/>
                    </a:lnT>
                    <a:lnB>
                      <a:noFill/>
                    </a:lnB>
                  </a:tcPr>
                </a:tc>
              </a:tr>
            </a:tbl>
          </a:graphicData>
        </a:graphic>
      </p:graphicFrame>
    </p:spTree>
    <p:extLst>
      <p:ext uri="{BB962C8B-B14F-4D97-AF65-F5344CB8AC3E}">
        <p14:creationId xmlns:p14="http://schemas.microsoft.com/office/powerpoint/2010/main" val="196476394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210671"/>
            <a:ext cx="7021780" cy="838200"/>
          </a:xfrm>
          <a:prstGeom prst="rect">
            <a:avLst/>
          </a:prstGeom>
          <a:noFill/>
        </p:spPr>
        <p:txBody>
          <a:bodyPr wrap="square" rtlCol="0">
            <a:normAutofit/>
          </a:bodyPr>
          <a:lstStyle/>
          <a:p>
            <a:r>
              <a:rPr lang="en-US" sz="4000" dirty="0" smtClean="0"/>
              <a:t>A Sample Script…</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28</a:t>
            </a:fld>
            <a:endParaRPr lang="en-US" dirty="0"/>
          </a:p>
        </p:txBody>
      </p:sp>
      <p:sp>
        <p:nvSpPr>
          <p:cNvPr id="2" name="Rectangle 1"/>
          <p:cNvSpPr/>
          <p:nvPr/>
        </p:nvSpPr>
        <p:spPr>
          <a:xfrm>
            <a:off x="1819835" y="1683344"/>
            <a:ext cx="4572000" cy="2308324"/>
          </a:xfrm>
          <a:prstGeom prst="rect">
            <a:avLst/>
          </a:prstGeom>
        </p:spPr>
        <p:txBody>
          <a:bodyPr>
            <a:spAutoFit/>
          </a:bodyPr>
          <a:lstStyle/>
          <a:p>
            <a:r>
              <a:rPr lang="en-US" sz="2400" dirty="0"/>
              <a:t>[</a:t>
            </a:r>
            <a:r>
              <a:rPr lang="en-US" sz="2400" dirty="0" err="1"/>
              <a:t>int</a:t>
            </a:r>
            <a:r>
              <a:rPr lang="en-US" sz="2400" dirty="0"/>
              <a:t>]$</a:t>
            </a:r>
            <a:r>
              <a:rPr lang="en-US" sz="2400" dirty="0" err="1"/>
              <a:t>valA</a:t>
            </a:r>
            <a:r>
              <a:rPr lang="en-US" sz="2400" dirty="0"/>
              <a:t> = 2</a:t>
            </a:r>
            <a:r>
              <a:rPr lang="en-US" sz="2400" dirty="0" smtClean="0"/>
              <a:t>;</a:t>
            </a:r>
          </a:p>
          <a:p>
            <a:r>
              <a:rPr lang="en-US" sz="2400" dirty="0" smtClean="0"/>
              <a:t>[</a:t>
            </a:r>
            <a:r>
              <a:rPr lang="en-US" sz="2400" dirty="0" err="1"/>
              <a:t>int</a:t>
            </a:r>
            <a:r>
              <a:rPr lang="en-US" sz="2400" dirty="0"/>
              <a:t>]$</a:t>
            </a:r>
            <a:r>
              <a:rPr lang="en-US" sz="2400" dirty="0" err="1"/>
              <a:t>valB</a:t>
            </a:r>
            <a:r>
              <a:rPr lang="en-US" sz="2400" dirty="0"/>
              <a:t> = 3; </a:t>
            </a:r>
          </a:p>
          <a:p>
            <a:r>
              <a:rPr lang="en-US" sz="2400" dirty="0" smtClean="0"/>
              <a:t>[</a:t>
            </a:r>
            <a:r>
              <a:rPr lang="en-US" sz="2400" dirty="0" err="1"/>
              <a:t>int</a:t>
            </a:r>
            <a:r>
              <a:rPr lang="en-US" sz="2400" dirty="0"/>
              <a:t>]$</a:t>
            </a:r>
            <a:r>
              <a:rPr lang="en-US" sz="2400" dirty="0" err="1"/>
              <a:t>valC</a:t>
            </a:r>
            <a:r>
              <a:rPr lang="en-US" sz="2400" dirty="0"/>
              <a:t> = 0; </a:t>
            </a:r>
            <a:endParaRPr lang="en-US" sz="2400" dirty="0" smtClean="0"/>
          </a:p>
          <a:p>
            <a:r>
              <a:rPr lang="en-US" sz="2400" dirty="0" smtClean="0"/>
              <a:t>$</a:t>
            </a:r>
            <a:r>
              <a:rPr lang="en-US" sz="2400" dirty="0" err="1"/>
              <a:t>valC</a:t>
            </a:r>
            <a:r>
              <a:rPr lang="en-US" sz="2400" dirty="0"/>
              <a:t> = $</a:t>
            </a:r>
            <a:r>
              <a:rPr lang="en-US" sz="2400" dirty="0" err="1"/>
              <a:t>valA</a:t>
            </a:r>
            <a:r>
              <a:rPr lang="en-US" sz="2400" dirty="0"/>
              <a:t> + $</a:t>
            </a:r>
            <a:r>
              <a:rPr lang="en-US" sz="2400" dirty="0" err="1"/>
              <a:t>valB</a:t>
            </a:r>
            <a:r>
              <a:rPr lang="en-US" sz="2400" dirty="0" smtClean="0"/>
              <a:t>;</a:t>
            </a:r>
          </a:p>
          <a:p>
            <a:r>
              <a:rPr lang="en-US" sz="2400" dirty="0" smtClean="0"/>
              <a:t>write-host </a:t>
            </a:r>
            <a:r>
              <a:rPr lang="en-US" sz="2400" dirty="0"/>
              <a:t>("The sum is: " + $</a:t>
            </a:r>
            <a:r>
              <a:rPr lang="en-US" sz="2400" dirty="0" err="1"/>
              <a:t>valC</a:t>
            </a:r>
            <a:r>
              <a:rPr lang="en-US" sz="2400" dirty="0"/>
              <a:t>); </a:t>
            </a:r>
            <a:endParaRPr lang="en-US" sz="2400" dirty="0" smtClean="0"/>
          </a:p>
          <a:p>
            <a:r>
              <a:rPr lang="en-US" sz="2400" dirty="0" smtClean="0"/>
              <a:t>write-host </a:t>
            </a:r>
            <a:r>
              <a:rPr lang="en-US" sz="2400" dirty="0"/>
              <a:t>("The sum is: $</a:t>
            </a:r>
            <a:r>
              <a:rPr lang="en-US" sz="2400" dirty="0" err="1"/>
              <a:t>valC</a:t>
            </a:r>
            <a:r>
              <a:rPr lang="en-US" sz="2400" dirty="0"/>
              <a:t> ");</a:t>
            </a:r>
          </a:p>
        </p:txBody>
      </p:sp>
    </p:spTree>
    <p:extLst>
      <p:ext uri="{BB962C8B-B14F-4D97-AF65-F5344CB8AC3E}">
        <p14:creationId xmlns:p14="http://schemas.microsoft.com/office/powerpoint/2010/main" val="103702065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400" y="224118"/>
            <a:ext cx="7021780" cy="838200"/>
          </a:xfrm>
          <a:prstGeom prst="rect">
            <a:avLst/>
          </a:prstGeom>
          <a:noFill/>
        </p:spPr>
        <p:txBody>
          <a:bodyPr wrap="square" rtlCol="0">
            <a:normAutofit/>
          </a:bodyPr>
          <a:lstStyle/>
          <a:p>
            <a:r>
              <a:rPr lang="en-US" sz="4000" dirty="0" smtClean="0"/>
              <a:t>Variables Methods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29</a:t>
            </a:fld>
            <a:endParaRPr lang="en-US" dirty="0"/>
          </a:p>
        </p:txBody>
      </p:sp>
      <p:sp>
        <p:nvSpPr>
          <p:cNvPr id="5" name="Rectangle 4"/>
          <p:cNvSpPr/>
          <p:nvPr/>
        </p:nvSpPr>
        <p:spPr>
          <a:xfrm>
            <a:off x="1143000" y="1066800"/>
            <a:ext cx="7924800" cy="4770537"/>
          </a:xfrm>
          <a:prstGeom prst="rect">
            <a:avLst/>
          </a:prstGeom>
        </p:spPr>
        <p:txBody>
          <a:bodyPr wrap="square">
            <a:spAutoFit/>
          </a:bodyPr>
          <a:lstStyle/>
          <a:p>
            <a:r>
              <a:rPr lang="en-US" dirty="0" smtClean="0"/>
              <a:t>(</a:t>
            </a:r>
            <a:r>
              <a:rPr lang="en-US" dirty="0"/>
              <a:t>123).equals(456) will return false </a:t>
            </a:r>
            <a:br>
              <a:rPr lang="en-US" dirty="0"/>
            </a:br>
            <a:r>
              <a:rPr lang="en-US" dirty="0"/>
              <a:t>(123).</a:t>
            </a:r>
            <a:r>
              <a:rPr lang="en-US" dirty="0" err="1"/>
              <a:t>CompareTo</a:t>
            </a:r>
            <a:r>
              <a:rPr lang="en-US" dirty="0"/>
              <a:t>(150)will return -1 </a:t>
            </a:r>
            <a:br>
              <a:rPr lang="en-US" dirty="0"/>
            </a:br>
            <a:r>
              <a:rPr lang="en-US" dirty="0"/>
              <a:t>(123).</a:t>
            </a:r>
            <a:r>
              <a:rPr lang="en-US" dirty="0" err="1"/>
              <a:t>ToString</a:t>
            </a:r>
            <a:r>
              <a:rPr lang="en-US" dirty="0" smtClean="0"/>
              <a:t>()</a:t>
            </a:r>
          </a:p>
          <a:p>
            <a:r>
              <a:rPr lang="en-US" dirty="0"/>
              <a:t>($myStringVar1).</a:t>
            </a:r>
            <a:r>
              <a:rPr lang="en-US" dirty="0" err="1"/>
              <a:t>ToLower</a:t>
            </a:r>
            <a:r>
              <a:rPr lang="en-US" dirty="0"/>
              <a:t>()</a:t>
            </a:r>
            <a:br>
              <a:rPr lang="en-US" dirty="0"/>
            </a:br>
            <a:r>
              <a:rPr lang="en-US" dirty="0"/>
              <a:t>($myStringVar1).equals($myStringVar2)</a:t>
            </a:r>
            <a:br>
              <a:rPr lang="en-US" dirty="0"/>
            </a:br>
            <a:r>
              <a:rPr lang="en-US" dirty="0"/>
              <a:t>($myStringVar1).</a:t>
            </a:r>
            <a:r>
              <a:rPr lang="en-US" dirty="0" err="1"/>
              <a:t>CompareTo</a:t>
            </a:r>
            <a:r>
              <a:rPr lang="en-US" dirty="0"/>
              <a:t>($myStringVar2)</a:t>
            </a:r>
            <a:br>
              <a:rPr lang="en-US" dirty="0"/>
            </a:br>
            <a:r>
              <a:rPr lang="en-US" dirty="0"/>
              <a:t>($myStringVar1).</a:t>
            </a:r>
            <a:r>
              <a:rPr lang="en-US" dirty="0" err="1"/>
              <a:t>PadRight</a:t>
            </a:r>
            <a:r>
              <a:rPr lang="en-US" dirty="0"/>
              <a:t>() + "**"</a:t>
            </a:r>
            <a:br>
              <a:rPr lang="en-US" dirty="0"/>
            </a:br>
            <a:r>
              <a:rPr lang="en-US" dirty="0"/>
              <a:t>("a b c").split("b")</a:t>
            </a:r>
          </a:p>
          <a:p>
            <a:endParaRPr lang="en-US" dirty="0" smtClean="0"/>
          </a:p>
          <a:p>
            <a:pPr marL="285750" indent="-285750">
              <a:buFont typeface="Arial" pitchFamily="34" charset="0"/>
              <a:buChar char="•"/>
            </a:pPr>
            <a:r>
              <a:rPr lang="en-US" dirty="0" smtClean="0"/>
              <a:t>Note </a:t>
            </a:r>
            <a:r>
              <a:rPr lang="en-US" dirty="0"/>
              <a:t>that </a:t>
            </a:r>
            <a:r>
              <a:rPr lang="en-US" dirty="0" err="1"/>
              <a:t>CompareTo</a:t>
            </a:r>
            <a:r>
              <a:rPr lang="en-US" dirty="0"/>
              <a:t>() differs from equals() in that it returns different values if the item is greater than or less than. </a:t>
            </a:r>
            <a:endParaRPr lang="en-US" dirty="0" smtClean="0"/>
          </a:p>
          <a:p>
            <a:endParaRPr lang="en-US" dirty="0"/>
          </a:p>
          <a:p>
            <a:r>
              <a:rPr lang="en-US" sz="1400" i="1" dirty="0" smtClean="0"/>
              <a:t>Finding </a:t>
            </a:r>
            <a:r>
              <a:rPr lang="en-US" sz="1400" i="1" dirty="0"/>
              <a:t>methods for a string: "The world is everlasting" | get-member will return </a:t>
            </a:r>
            <a:r>
              <a:rPr lang="en-US" sz="1400" i="1" dirty="0" smtClean="0"/>
              <a:t> the </a:t>
            </a:r>
            <a:r>
              <a:rPr lang="en-US" sz="1400" i="1" dirty="0"/>
              <a:t>methods: Clone, </a:t>
            </a:r>
            <a:r>
              <a:rPr lang="en-US" sz="1400" i="1" dirty="0" err="1"/>
              <a:t>CompareTo</a:t>
            </a:r>
            <a:r>
              <a:rPr lang="en-US" sz="1400" i="1" dirty="0"/>
              <a:t>, Contains, </a:t>
            </a:r>
            <a:r>
              <a:rPr lang="en-US" sz="1400" i="1" dirty="0" err="1"/>
              <a:t>CopyTo</a:t>
            </a:r>
            <a:r>
              <a:rPr lang="en-US" sz="1400" i="1" dirty="0"/>
              <a:t>, </a:t>
            </a:r>
            <a:r>
              <a:rPr lang="en-US" sz="1400" i="1" dirty="0" err="1"/>
              <a:t>EndsWith</a:t>
            </a:r>
            <a:r>
              <a:rPr lang="en-US" sz="1400" i="1" dirty="0"/>
              <a:t>, </a:t>
            </a:r>
            <a:r>
              <a:rPr lang="en-US" sz="1400" i="1" dirty="0" smtClean="0"/>
              <a:t> </a:t>
            </a:r>
            <a:r>
              <a:rPr lang="en-US" sz="1400" i="1" dirty="0" err="1" smtClean="0"/>
              <a:t>Equals,GetEnumerator</a:t>
            </a:r>
            <a:r>
              <a:rPr lang="en-US" sz="1400" i="1" dirty="0"/>
              <a:t>, </a:t>
            </a:r>
            <a:r>
              <a:rPr lang="en-US" sz="1400" i="1" dirty="0" err="1"/>
              <a:t>GetHashCode</a:t>
            </a:r>
            <a:r>
              <a:rPr lang="en-US" sz="1400" i="1" dirty="0"/>
              <a:t>, </a:t>
            </a:r>
            <a:r>
              <a:rPr lang="en-US" sz="1400" i="1" dirty="0" err="1"/>
              <a:t>GetType</a:t>
            </a:r>
            <a:r>
              <a:rPr lang="en-US" sz="1400" i="1" dirty="0"/>
              <a:t>, </a:t>
            </a:r>
            <a:r>
              <a:rPr lang="en-US" sz="1400" i="1" dirty="0" err="1"/>
              <a:t>GetTypeCode</a:t>
            </a:r>
            <a:r>
              <a:rPr lang="en-US" sz="1400" i="1" dirty="0"/>
              <a:t>, </a:t>
            </a:r>
            <a:r>
              <a:rPr lang="en-US" sz="1400" i="1" dirty="0" err="1"/>
              <a:t>GetChars</a:t>
            </a:r>
            <a:r>
              <a:rPr lang="en-US" sz="1400" i="1" dirty="0"/>
              <a:t>, </a:t>
            </a:r>
            <a:r>
              <a:rPr lang="en-US" sz="1400" i="1" dirty="0" smtClean="0"/>
              <a:t> </a:t>
            </a:r>
            <a:r>
              <a:rPr lang="en-US" sz="1400" i="1" dirty="0" err="1" smtClean="0"/>
              <a:t>GetLength</a:t>
            </a:r>
            <a:r>
              <a:rPr lang="en-US" sz="1400" i="1" dirty="0"/>
              <a:t>, </a:t>
            </a:r>
            <a:r>
              <a:rPr lang="en-US" sz="1400" i="1" dirty="0" err="1"/>
              <a:t>IndexOf</a:t>
            </a:r>
            <a:r>
              <a:rPr lang="en-US" sz="1400" i="1" dirty="0"/>
              <a:t>, </a:t>
            </a:r>
            <a:r>
              <a:rPr lang="en-US" sz="1400" i="1" dirty="0" err="1"/>
              <a:t>IndexOfAny</a:t>
            </a:r>
            <a:r>
              <a:rPr lang="en-US" sz="1400" i="1" dirty="0"/>
              <a:t>, Insert, </a:t>
            </a:r>
            <a:r>
              <a:rPr lang="en-US" sz="1400" i="1" dirty="0" err="1"/>
              <a:t>IsNormalised</a:t>
            </a:r>
            <a:r>
              <a:rPr lang="en-US" sz="1400" i="1" dirty="0"/>
              <a:t>, </a:t>
            </a:r>
            <a:r>
              <a:rPr lang="en-US" sz="1400" i="1" dirty="0" err="1"/>
              <a:t>LastIndexOf</a:t>
            </a:r>
            <a:r>
              <a:rPr lang="en-US" sz="1400" i="1" dirty="0"/>
              <a:t>, </a:t>
            </a:r>
            <a:r>
              <a:rPr lang="en-US" sz="1400" i="1" dirty="0" err="1"/>
              <a:t>LastIndexOfAny</a:t>
            </a:r>
            <a:r>
              <a:rPr lang="en-US" sz="1400" i="1" dirty="0"/>
              <a:t>, </a:t>
            </a:r>
            <a:r>
              <a:rPr lang="en-US" sz="1400" i="1" dirty="0" smtClean="0"/>
              <a:t>Normalize</a:t>
            </a:r>
            <a:r>
              <a:rPr lang="en-US" sz="1400" i="1" dirty="0"/>
              <a:t>, </a:t>
            </a:r>
            <a:r>
              <a:rPr lang="en-US" sz="1400" i="1" dirty="0" err="1"/>
              <a:t>PadLeft</a:t>
            </a:r>
            <a:r>
              <a:rPr lang="en-US" sz="1400" i="1" dirty="0"/>
              <a:t>, </a:t>
            </a:r>
            <a:r>
              <a:rPr lang="en-US" sz="1400" i="1" dirty="0" err="1"/>
              <a:t>PadRight</a:t>
            </a:r>
            <a:r>
              <a:rPr lang="en-US" sz="1400" i="1" dirty="0"/>
              <a:t>, Remove, </a:t>
            </a:r>
            <a:r>
              <a:rPr lang="en-US" sz="1400" i="1" dirty="0" err="1"/>
              <a:t>Replace,Split</a:t>
            </a:r>
            <a:r>
              <a:rPr lang="en-US" sz="1400" i="1" dirty="0"/>
              <a:t>, </a:t>
            </a:r>
            <a:r>
              <a:rPr lang="en-US" sz="1400" i="1" dirty="0" err="1"/>
              <a:t>StartsWith</a:t>
            </a:r>
            <a:r>
              <a:rPr lang="en-US" sz="1400" i="1" dirty="0"/>
              <a:t>, Substring, </a:t>
            </a:r>
            <a:r>
              <a:rPr lang="en-US" sz="1400" i="1" dirty="0" err="1" smtClean="0"/>
              <a:t>ToCharArray</a:t>
            </a:r>
            <a:r>
              <a:rPr lang="en-US" sz="1400" i="1" dirty="0"/>
              <a:t>, </a:t>
            </a:r>
            <a:r>
              <a:rPr lang="en-US" sz="1400" i="1" dirty="0" err="1"/>
              <a:t>ToLower</a:t>
            </a:r>
            <a:r>
              <a:rPr lang="en-US" sz="1400" i="1" dirty="0"/>
              <a:t>, </a:t>
            </a:r>
            <a:r>
              <a:rPr lang="en-US" sz="1400" i="1" dirty="0" err="1"/>
              <a:t>ToLowerInvariant</a:t>
            </a:r>
            <a:r>
              <a:rPr lang="en-US" sz="1400" i="1" dirty="0"/>
              <a:t>, </a:t>
            </a:r>
            <a:r>
              <a:rPr lang="en-US" sz="1400" i="1" dirty="0" err="1"/>
              <a:t>ToString</a:t>
            </a:r>
            <a:r>
              <a:rPr lang="en-US" sz="1400" i="1" dirty="0"/>
              <a:t>, </a:t>
            </a:r>
            <a:r>
              <a:rPr lang="en-US" sz="1400" i="1" dirty="0" err="1"/>
              <a:t>ToUpper,ToUpperInvariant</a:t>
            </a:r>
            <a:r>
              <a:rPr lang="en-US" sz="1400" i="1" dirty="0"/>
              <a:t>, </a:t>
            </a:r>
            <a:r>
              <a:rPr lang="en-US" sz="1400" i="1" dirty="0" smtClean="0"/>
              <a:t>T	</a:t>
            </a:r>
            <a:r>
              <a:rPr lang="en-US" sz="1400" i="1" dirty="0" err="1" smtClean="0"/>
              <a:t>rim,TrimEnd,TrimStart</a:t>
            </a:r>
            <a:r>
              <a:rPr lang="en-US" sz="1400" i="1" dirty="0"/>
              <a:t>, Chars, </a:t>
            </a:r>
            <a:r>
              <a:rPr lang="en-US" sz="1400" i="1" dirty="0" smtClean="0"/>
              <a:t>Length</a:t>
            </a:r>
          </a:p>
          <a:p>
            <a:endParaRPr lang="en-US" dirty="0"/>
          </a:p>
        </p:txBody>
      </p:sp>
    </p:spTree>
    <p:extLst>
      <p:ext uri="{BB962C8B-B14F-4D97-AF65-F5344CB8AC3E}">
        <p14:creationId xmlns:p14="http://schemas.microsoft.com/office/powerpoint/2010/main" val="29615994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07043"/>
            <a:ext cx="6172200" cy="685800"/>
          </a:xfrm>
        </p:spPr>
        <p:txBody>
          <a:bodyPr>
            <a:normAutofit fontScale="90000"/>
          </a:bodyPr>
          <a:lstStyle/>
          <a:p>
            <a:r>
              <a:rPr lang="en-US" dirty="0" smtClean="0"/>
              <a:t>Goals of this Presentation</a:t>
            </a:r>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
        <p:nvSpPr>
          <p:cNvPr id="6" name="TextBox 5"/>
          <p:cNvSpPr txBox="1"/>
          <p:nvPr/>
        </p:nvSpPr>
        <p:spPr>
          <a:xfrm>
            <a:off x="1427206" y="3733800"/>
            <a:ext cx="7343549"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Amaze you with the capabilities of PowerShell.</a:t>
            </a:r>
          </a:p>
          <a:p>
            <a:endPar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Convince you that you need PowerShell.</a:t>
            </a:r>
          </a:p>
          <a:p>
            <a:endPar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Provide a basic understanding of PowerShell programming.</a:t>
            </a:r>
          </a:p>
          <a:p>
            <a:endPar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solidFill>
                  <a:schemeClr val="tx2"/>
                </a:solidFill>
                <a:latin typeface="Verdana" panose="020B0604030504040204" pitchFamily="34" charset="0"/>
                <a:ea typeface="Verdana" panose="020B0604030504040204" pitchFamily="34" charset="0"/>
                <a:cs typeface="Verdana" panose="020B0604030504040204" pitchFamily="34" charset="0"/>
              </a:rPr>
              <a:t>Point you to where you can get support.</a:t>
            </a:r>
            <a:endParaRPr lang="en-US"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2322326"/>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210671"/>
            <a:ext cx="7021780" cy="838200"/>
          </a:xfrm>
          <a:prstGeom prst="rect">
            <a:avLst/>
          </a:prstGeom>
          <a:noFill/>
        </p:spPr>
        <p:txBody>
          <a:bodyPr wrap="square" rtlCol="0">
            <a:normAutofit/>
          </a:bodyPr>
          <a:lstStyle/>
          <a:p>
            <a:r>
              <a:rPr lang="en-US" sz="4000" dirty="0" smtClean="0"/>
              <a:t>Using Arrays…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30</a:t>
            </a:fld>
            <a:endParaRPr lang="en-US" dirty="0"/>
          </a:p>
        </p:txBody>
      </p:sp>
      <p:sp>
        <p:nvSpPr>
          <p:cNvPr id="5" name="Rectangle 4"/>
          <p:cNvSpPr/>
          <p:nvPr/>
        </p:nvSpPr>
        <p:spPr>
          <a:xfrm>
            <a:off x="1219200" y="1053353"/>
            <a:ext cx="7315200" cy="3970318"/>
          </a:xfrm>
          <a:prstGeom prst="rect">
            <a:avLst/>
          </a:prstGeom>
        </p:spPr>
        <p:txBody>
          <a:bodyPr wrap="square">
            <a:spAutoFit/>
          </a:bodyPr>
          <a:lstStyle/>
          <a:p>
            <a:r>
              <a:rPr lang="en-US" dirty="0" smtClean="0"/>
              <a:t>## Create </a:t>
            </a:r>
            <a:r>
              <a:rPr lang="en-US" dirty="0"/>
              <a:t>an array named $</a:t>
            </a:r>
            <a:r>
              <a:rPr lang="en-US" dirty="0" err="1"/>
              <a:t>myArray</a:t>
            </a:r>
            <a:r>
              <a:rPr lang="en-US" dirty="0"/>
              <a:t> that contains the ten numeric (</a:t>
            </a:r>
            <a:r>
              <a:rPr lang="en-US" dirty="0" err="1"/>
              <a:t>int</a:t>
            </a:r>
            <a:r>
              <a:rPr lang="en-US" dirty="0"/>
              <a:t>) values:1,2,3,4,5,6,7,8,9,10; </a:t>
            </a:r>
            <a:endParaRPr lang="en-US" dirty="0" smtClean="0"/>
          </a:p>
          <a:p>
            <a:endParaRPr lang="en-US" dirty="0" smtClean="0"/>
          </a:p>
          <a:p>
            <a:r>
              <a:rPr lang="en-US" dirty="0" smtClean="0"/>
              <a:t>$</a:t>
            </a:r>
            <a:r>
              <a:rPr lang="en-US" dirty="0" err="1"/>
              <a:t>myArray</a:t>
            </a:r>
            <a:r>
              <a:rPr lang="en-US" dirty="0"/>
              <a:t> = 1,2,3,4,5,6,7,8,9,10; </a:t>
            </a:r>
            <a:endParaRPr lang="en-US" dirty="0" smtClean="0"/>
          </a:p>
          <a:p>
            <a:endParaRPr lang="en-US" dirty="0" smtClean="0"/>
          </a:p>
          <a:p>
            <a:r>
              <a:rPr lang="en-US" dirty="0" smtClean="0"/>
              <a:t>[</a:t>
            </a:r>
            <a:r>
              <a:rPr lang="en-US" dirty="0" err="1"/>
              <a:t>int</a:t>
            </a:r>
            <a:r>
              <a:rPr lang="en-US" dirty="0"/>
              <a:t>] $sum = 0; </a:t>
            </a:r>
            <a:endParaRPr lang="en-US" dirty="0" smtClean="0"/>
          </a:p>
          <a:p>
            <a:endParaRPr lang="en-US" dirty="0" smtClean="0"/>
          </a:p>
          <a:p>
            <a:r>
              <a:rPr lang="en-US" dirty="0" err="1" smtClean="0"/>
              <a:t>foreach</a:t>
            </a:r>
            <a:r>
              <a:rPr lang="en-US" dirty="0" smtClean="0"/>
              <a:t> </a:t>
            </a:r>
            <a:r>
              <a:rPr lang="en-US" dirty="0"/>
              <a:t>($</a:t>
            </a:r>
            <a:r>
              <a:rPr lang="en-US" dirty="0" err="1"/>
              <a:t>val</a:t>
            </a:r>
            <a:r>
              <a:rPr lang="en-US" dirty="0"/>
              <a:t> in $</a:t>
            </a:r>
            <a:r>
              <a:rPr lang="en-US" dirty="0" err="1"/>
              <a:t>myArray</a:t>
            </a:r>
            <a:r>
              <a:rPr lang="en-US" dirty="0"/>
              <a:t>) </a:t>
            </a:r>
            <a:endParaRPr lang="en-US" dirty="0" smtClean="0"/>
          </a:p>
          <a:p>
            <a:r>
              <a:rPr lang="en-US" dirty="0" smtClean="0"/>
              <a:t>{</a:t>
            </a:r>
          </a:p>
          <a:p>
            <a:r>
              <a:rPr lang="en-US" dirty="0"/>
              <a:t> </a:t>
            </a:r>
            <a:r>
              <a:rPr lang="en-US" dirty="0" smtClean="0"/>
              <a:t>  </a:t>
            </a:r>
            <a:r>
              <a:rPr lang="en-US" dirty="0"/>
              <a:t>write-host ("Index with value:$</a:t>
            </a:r>
            <a:r>
              <a:rPr lang="en-US" dirty="0" err="1"/>
              <a:t>val</a:t>
            </a:r>
            <a:r>
              <a:rPr lang="en-US" dirty="0"/>
              <a:t>"); </a:t>
            </a:r>
            <a:endParaRPr lang="en-US" dirty="0" smtClean="0"/>
          </a:p>
          <a:p>
            <a:r>
              <a:rPr lang="en-US" dirty="0" smtClean="0"/>
              <a:t>   $</a:t>
            </a:r>
            <a:r>
              <a:rPr lang="en-US" dirty="0"/>
              <a:t>sum = $sum + $</a:t>
            </a:r>
            <a:r>
              <a:rPr lang="en-US" dirty="0" err="1"/>
              <a:t>val</a:t>
            </a:r>
            <a:r>
              <a:rPr lang="en-US" dirty="0"/>
              <a:t>; </a:t>
            </a:r>
            <a:endParaRPr lang="en-US" dirty="0" smtClean="0"/>
          </a:p>
          <a:p>
            <a:r>
              <a:rPr lang="en-US" dirty="0" smtClean="0"/>
              <a:t>} </a:t>
            </a:r>
          </a:p>
          <a:p>
            <a:endParaRPr lang="en-US" dirty="0"/>
          </a:p>
          <a:p>
            <a:r>
              <a:rPr lang="en-US" dirty="0" smtClean="0"/>
              <a:t>write-host </a:t>
            </a:r>
            <a:r>
              <a:rPr lang="en-US" dirty="0"/>
              <a:t>("The sum is: $sum");</a:t>
            </a:r>
          </a:p>
        </p:txBody>
      </p:sp>
    </p:spTree>
    <p:extLst>
      <p:ext uri="{BB962C8B-B14F-4D97-AF65-F5344CB8AC3E}">
        <p14:creationId xmlns:p14="http://schemas.microsoft.com/office/powerpoint/2010/main" val="51004962"/>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210671"/>
            <a:ext cx="7021780" cy="838200"/>
          </a:xfrm>
          <a:prstGeom prst="rect">
            <a:avLst/>
          </a:prstGeom>
          <a:noFill/>
        </p:spPr>
        <p:txBody>
          <a:bodyPr wrap="square" rtlCol="0">
            <a:normAutofit/>
          </a:bodyPr>
          <a:lstStyle/>
          <a:p>
            <a:r>
              <a:rPr lang="en-US" sz="4000" dirty="0" smtClean="0"/>
              <a:t>Using Associative Arrays…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31</a:t>
            </a:fld>
            <a:endParaRPr lang="en-US" dirty="0"/>
          </a:p>
        </p:txBody>
      </p:sp>
      <p:sp>
        <p:nvSpPr>
          <p:cNvPr id="2" name="Rectangle 1"/>
          <p:cNvSpPr/>
          <p:nvPr/>
        </p:nvSpPr>
        <p:spPr>
          <a:xfrm>
            <a:off x="1295400" y="1048871"/>
            <a:ext cx="7391400" cy="1754326"/>
          </a:xfrm>
          <a:prstGeom prst="rect">
            <a:avLst/>
          </a:prstGeom>
        </p:spPr>
        <p:txBody>
          <a:bodyPr wrap="square">
            <a:spAutoFit/>
          </a:bodyPr>
          <a:lstStyle/>
          <a:p>
            <a:pPr marL="285750" indent="-285750">
              <a:buFont typeface="Arial" pitchFamily="34" charset="0"/>
              <a:buChar char="•"/>
            </a:pPr>
            <a:r>
              <a:rPr lang="en-US" dirty="0" smtClean="0"/>
              <a:t>A </a:t>
            </a:r>
            <a:r>
              <a:rPr lang="en-US" dirty="0"/>
              <a:t>compact data structure for storing a collection of keys and values where each key is paired with a value.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PowerShell </a:t>
            </a:r>
            <a:r>
              <a:rPr lang="en-US" dirty="0"/>
              <a:t>uses the hash table data type for storing the contents of an associative array because this data structure provides a fast lookup mechanism. </a:t>
            </a:r>
          </a:p>
        </p:txBody>
      </p:sp>
      <p:sp>
        <p:nvSpPr>
          <p:cNvPr id="8" name="Rectangle 7"/>
          <p:cNvSpPr/>
          <p:nvPr/>
        </p:nvSpPr>
        <p:spPr>
          <a:xfrm>
            <a:off x="1360219" y="3101788"/>
            <a:ext cx="8001000" cy="1754326"/>
          </a:xfrm>
          <a:prstGeom prst="rect">
            <a:avLst/>
          </a:prstGeom>
        </p:spPr>
        <p:txBody>
          <a:bodyPr wrap="square">
            <a:spAutoFit/>
          </a:bodyPr>
          <a:lstStyle/>
          <a:p>
            <a:r>
              <a:rPr lang="en-US" dirty="0"/>
              <a:t>##Declaration syntax: </a:t>
            </a:r>
            <a:r>
              <a:rPr lang="en-US" dirty="0" smtClean="0"/>
              <a:t>$&lt;</a:t>
            </a:r>
            <a:r>
              <a:rPr lang="en-US" dirty="0"/>
              <a:t>array name&gt; = @{&lt;</a:t>
            </a:r>
            <a:r>
              <a:rPr lang="en-US" dirty="0" err="1"/>
              <a:t>keyName</a:t>
            </a:r>
            <a:r>
              <a:rPr lang="en-US" dirty="0"/>
              <a:t> = Value</a:t>
            </a:r>
            <a:r>
              <a:rPr lang="en-US" dirty="0" smtClean="0"/>
              <a:t>&gt;;...}</a:t>
            </a:r>
          </a:p>
          <a:p>
            <a:endParaRPr lang="en-US" dirty="0" smtClean="0"/>
          </a:p>
          <a:p>
            <a:r>
              <a:rPr lang="en-US" dirty="0" smtClean="0"/>
              <a:t>$</a:t>
            </a:r>
            <a:r>
              <a:rPr lang="en-US" dirty="0"/>
              <a:t>countries = @{'88' = 'Bangladesh'; '44' = 'United Kingdom'; '11' = 'United States'; </a:t>
            </a:r>
            <a:endParaRPr lang="en-US" dirty="0" smtClean="0"/>
          </a:p>
          <a:p>
            <a:r>
              <a:rPr lang="en-US" dirty="0" smtClean="0"/>
              <a:t>'1</a:t>
            </a:r>
            <a:r>
              <a:rPr lang="en-US" dirty="0"/>
              <a:t>' = 'Canada'}; </a:t>
            </a:r>
            <a:endParaRPr lang="en-US" dirty="0" smtClean="0"/>
          </a:p>
          <a:p>
            <a:endParaRPr lang="en-US" dirty="0" smtClean="0"/>
          </a:p>
          <a:p>
            <a:r>
              <a:rPr lang="en-US" dirty="0" smtClean="0"/>
              <a:t>$</a:t>
            </a:r>
            <a:r>
              <a:rPr lang="en-US" dirty="0"/>
              <a:t>countries ;</a:t>
            </a:r>
          </a:p>
        </p:txBody>
      </p:sp>
    </p:spTree>
    <p:extLst>
      <p:ext uri="{BB962C8B-B14F-4D97-AF65-F5344CB8AC3E}">
        <p14:creationId xmlns:p14="http://schemas.microsoft.com/office/powerpoint/2010/main" val="354291064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210671"/>
            <a:ext cx="7021780" cy="838200"/>
          </a:xfrm>
          <a:prstGeom prst="rect">
            <a:avLst/>
          </a:prstGeom>
          <a:noFill/>
        </p:spPr>
        <p:txBody>
          <a:bodyPr wrap="square" rtlCol="0">
            <a:normAutofit/>
          </a:bodyPr>
          <a:lstStyle/>
          <a:p>
            <a:r>
              <a:rPr lang="en-US" sz="4000" dirty="0" smtClean="0"/>
              <a:t>For Loops…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32</a:t>
            </a:fld>
            <a:endParaRPr lang="en-US" dirty="0"/>
          </a:p>
        </p:txBody>
      </p:sp>
      <p:sp>
        <p:nvSpPr>
          <p:cNvPr id="9" name="Rectangle 8"/>
          <p:cNvSpPr/>
          <p:nvPr/>
        </p:nvSpPr>
        <p:spPr>
          <a:xfrm>
            <a:off x="1676400" y="1524000"/>
            <a:ext cx="4572000" cy="646331"/>
          </a:xfrm>
          <a:prstGeom prst="rect">
            <a:avLst/>
          </a:prstGeom>
        </p:spPr>
        <p:txBody>
          <a:bodyPr>
            <a:spAutoFit/>
          </a:bodyPr>
          <a:lstStyle/>
          <a:p>
            <a:r>
              <a:rPr lang="en-US" dirty="0"/>
              <a:t>for (&lt;</a:t>
            </a:r>
            <a:r>
              <a:rPr lang="en-US" dirty="0" err="1"/>
              <a:t>init</a:t>
            </a:r>
            <a:r>
              <a:rPr lang="en-US" dirty="0"/>
              <a:t>&gt;; &lt;condition&gt;; &lt;repeat&gt;) {&lt;</a:t>
            </a:r>
            <a:r>
              <a:rPr lang="en-US" dirty="0" err="1"/>
              <a:t>command_block</a:t>
            </a:r>
            <a:r>
              <a:rPr lang="en-US" dirty="0"/>
              <a:t>&gt;}</a:t>
            </a:r>
          </a:p>
        </p:txBody>
      </p:sp>
      <p:sp>
        <p:nvSpPr>
          <p:cNvPr id="10" name="Rectangle 9"/>
          <p:cNvSpPr/>
          <p:nvPr/>
        </p:nvSpPr>
        <p:spPr>
          <a:xfrm>
            <a:off x="1758290" y="2427692"/>
            <a:ext cx="4572000" cy="646331"/>
          </a:xfrm>
          <a:prstGeom prst="rect">
            <a:avLst/>
          </a:prstGeom>
        </p:spPr>
        <p:txBody>
          <a:bodyPr>
            <a:spAutoFit/>
          </a:bodyPr>
          <a:lstStyle/>
          <a:p>
            <a:r>
              <a:rPr lang="en-US" dirty="0"/>
              <a:t>for ($</a:t>
            </a:r>
            <a:r>
              <a:rPr lang="en-US" dirty="0" err="1"/>
              <a:t>i</a:t>
            </a:r>
            <a:r>
              <a:rPr lang="en-US" dirty="0"/>
              <a:t>=0; $</a:t>
            </a:r>
            <a:r>
              <a:rPr lang="en-US" dirty="0" err="1"/>
              <a:t>i</a:t>
            </a:r>
            <a:r>
              <a:rPr lang="en-US" dirty="0"/>
              <a:t>&lt;10;$</a:t>
            </a:r>
            <a:r>
              <a:rPr lang="en-US" dirty="0" err="1"/>
              <a:t>i</a:t>
            </a:r>
            <a:r>
              <a:rPr lang="en-US" dirty="0"/>
              <a:t>++) {Write-Host $</a:t>
            </a:r>
            <a:r>
              <a:rPr lang="en-US" dirty="0" err="1"/>
              <a:t>i</a:t>
            </a:r>
            <a:r>
              <a:rPr lang="en-US" dirty="0"/>
              <a:t>} $</a:t>
            </a:r>
            <a:r>
              <a:rPr lang="en-US" dirty="0" err="1"/>
              <a:t>i</a:t>
            </a:r>
            <a:r>
              <a:rPr lang="en-US" dirty="0"/>
              <a:t> = 1 for (;;){Write-Host $</a:t>
            </a:r>
            <a:r>
              <a:rPr lang="en-US" dirty="0" err="1"/>
              <a:t>i</a:t>
            </a:r>
            <a:r>
              <a:rPr lang="en-US" dirty="0"/>
              <a:t>}</a:t>
            </a:r>
          </a:p>
        </p:txBody>
      </p:sp>
      <p:sp>
        <p:nvSpPr>
          <p:cNvPr id="11" name="Rectangle 10"/>
          <p:cNvSpPr/>
          <p:nvPr/>
        </p:nvSpPr>
        <p:spPr>
          <a:xfrm>
            <a:off x="1758290" y="3276600"/>
            <a:ext cx="4572000" cy="646331"/>
          </a:xfrm>
          <a:prstGeom prst="rect">
            <a:avLst/>
          </a:prstGeom>
        </p:spPr>
        <p:txBody>
          <a:bodyPr>
            <a:spAutoFit/>
          </a:bodyPr>
          <a:lstStyle/>
          <a:p>
            <a:r>
              <a:rPr lang="en-US" dirty="0" err="1"/>
              <a:t>foreach</a:t>
            </a:r>
            <a:r>
              <a:rPr lang="en-US" dirty="0"/>
              <a:t> ($&lt;item&gt; in $&lt;collection&gt;){&lt;</a:t>
            </a:r>
            <a:r>
              <a:rPr lang="en-US" dirty="0" err="1"/>
              <a:t>command_block</a:t>
            </a:r>
            <a:r>
              <a:rPr lang="en-US" dirty="0"/>
              <a:t>&gt;}</a:t>
            </a:r>
          </a:p>
        </p:txBody>
      </p:sp>
      <p:sp>
        <p:nvSpPr>
          <p:cNvPr id="12" name="Rectangle 11"/>
          <p:cNvSpPr/>
          <p:nvPr/>
        </p:nvSpPr>
        <p:spPr>
          <a:xfrm>
            <a:off x="1785184" y="4191000"/>
            <a:ext cx="4572000" cy="1477328"/>
          </a:xfrm>
          <a:prstGeom prst="rect">
            <a:avLst/>
          </a:prstGeom>
        </p:spPr>
        <p:txBody>
          <a:bodyPr>
            <a:spAutoFit/>
          </a:bodyPr>
          <a:lstStyle/>
          <a:p>
            <a:r>
              <a:rPr lang="en-US" dirty="0"/>
              <a:t>$</a:t>
            </a:r>
            <a:r>
              <a:rPr lang="en-US" dirty="0" err="1"/>
              <a:t>letterArray</a:t>
            </a:r>
            <a:r>
              <a:rPr lang="en-US" dirty="0"/>
              <a:t> = "</a:t>
            </a:r>
            <a:r>
              <a:rPr lang="en-US" dirty="0" err="1"/>
              <a:t>a","b","c","d</a:t>
            </a:r>
            <a:r>
              <a:rPr lang="en-US" dirty="0"/>
              <a:t>" </a:t>
            </a:r>
            <a:endParaRPr lang="en-US" dirty="0" smtClean="0"/>
          </a:p>
          <a:p>
            <a:r>
              <a:rPr lang="en-US" dirty="0" err="1" smtClean="0"/>
              <a:t>foreach</a:t>
            </a:r>
            <a:r>
              <a:rPr lang="en-US" dirty="0" smtClean="0"/>
              <a:t> </a:t>
            </a:r>
            <a:r>
              <a:rPr lang="en-US" dirty="0"/>
              <a:t>($letter in $</a:t>
            </a:r>
            <a:r>
              <a:rPr lang="en-US" dirty="0" err="1"/>
              <a:t>letterArray</a:t>
            </a:r>
            <a:r>
              <a:rPr lang="en-US" dirty="0"/>
              <a:t>) </a:t>
            </a:r>
            <a:endParaRPr lang="en-US" dirty="0" smtClean="0"/>
          </a:p>
          <a:p>
            <a:r>
              <a:rPr lang="en-US" dirty="0" smtClean="0"/>
              <a:t>{ </a:t>
            </a:r>
          </a:p>
          <a:p>
            <a:r>
              <a:rPr lang="en-US" dirty="0" smtClean="0"/>
              <a:t>    Write-Host </a:t>
            </a:r>
            <a:r>
              <a:rPr lang="en-US" dirty="0"/>
              <a:t>$letter </a:t>
            </a:r>
            <a:endParaRPr lang="en-US" dirty="0" smtClean="0"/>
          </a:p>
          <a:p>
            <a:r>
              <a:rPr lang="en-US" dirty="0" smtClean="0"/>
              <a:t>}</a:t>
            </a:r>
            <a:endParaRPr lang="en-US" dirty="0"/>
          </a:p>
        </p:txBody>
      </p:sp>
    </p:spTree>
    <p:extLst>
      <p:ext uri="{BB962C8B-B14F-4D97-AF65-F5344CB8AC3E}">
        <p14:creationId xmlns:p14="http://schemas.microsoft.com/office/powerpoint/2010/main" val="2977843702"/>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While Loop…</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33</a:t>
            </a:fld>
            <a:endParaRPr lang="en-US" dirty="0"/>
          </a:p>
        </p:txBody>
      </p:sp>
      <p:sp>
        <p:nvSpPr>
          <p:cNvPr id="2" name="Rectangle 1"/>
          <p:cNvSpPr/>
          <p:nvPr/>
        </p:nvSpPr>
        <p:spPr>
          <a:xfrm>
            <a:off x="1461247" y="1219200"/>
            <a:ext cx="3935052" cy="369332"/>
          </a:xfrm>
          <a:prstGeom prst="rect">
            <a:avLst/>
          </a:prstGeom>
        </p:spPr>
        <p:txBody>
          <a:bodyPr wrap="none">
            <a:spAutoFit/>
          </a:bodyPr>
          <a:lstStyle/>
          <a:p>
            <a:r>
              <a:rPr lang="en-US" dirty="0"/>
              <a:t>while (&lt;condition&gt;){&lt;</a:t>
            </a:r>
            <a:r>
              <a:rPr lang="en-US" dirty="0" err="1"/>
              <a:t>command_block</a:t>
            </a:r>
            <a:r>
              <a:rPr lang="en-US" dirty="0"/>
              <a:t>&gt;}</a:t>
            </a:r>
          </a:p>
        </p:txBody>
      </p:sp>
      <p:sp>
        <p:nvSpPr>
          <p:cNvPr id="5" name="Rectangle 4"/>
          <p:cNvSpPr/>
          <p:nvPr/>
        </p:nvSpPr>
        <p:spPr>
          <a:xfrm>
            <a:off x="1497106" y="2383681"/>
            <a:ext cx="1852623" cy="1477328"/>
          </a:xfrm>
          <a:prstGeom prst="rect">
            <a:avLst/>
          </a:prstGeom>
        </p:spPr>
        <p:txBody>
          <a:bodyPr wrap="none">
            <a:spAutoFit/>
          </a:bodyPr>
          <a:lstStyle/>
          <a:p>
            <a:r>
              <a:rPr lang="nn-NO" dirty="0"/>
              <a:t>while($val -ne 3) </a:t>
            </a:r>
            <a:endParaRPr lang="nn-NO" dirty="0" smtClean="0"/>
          </a:p>
          <a:p>
            <a:r>
              <a:rPr lang="nn-NO" dirty="0" smtClean="0"/>
              <a:t>{ </a:t>
            </a:r>
          </a:p>
          <a:p>
            <a:r>
              <a:rPr lang="nn-NO" dirty="0"/>
              <a:t> </a:t>
            </a:r>
            <a:r>
              <a:rPr lang="nn-NO" dirty="0" smtClean="0"/>
              <a:t>  $</a:t>
            </a:r>
            <a:r>
              <a:rPr lang="nn-NO" dirty="0"/>
              <a:t>val++ </a:t>
            </a:r>
            <a:endParaRPr lang="nn-NO" dirty="0" smtClean="0"/>
          </a:p>
          <a:p>
            <a:r>
              <a:rPr lang="nn-NO" dirty="0"/>
              <a:t> </a:t>
            </a:r>
            <a:r>
              <a:rPr lang="nn-NO" dirty="0" smtClean="0"/>
              <a:t>  Write-Host </a:t>
            </a:r>
            <a:r>
              <a:rPr lang="nn-NO" dirty="0"/>
              <a:t>$val </a:t>
            </a:r>
            <a:endParaRPr lang="nn-NO" dirty="0" smtClean="0"/>
          </a:p>
          <a:p>
            <a:r>
              <a:rPr lang="nn-NO" dirty="0" smtClean="0"/>
              <a:t>}</a:t>
            </a:r>
            <a:endParaRPr lang="en-US" dirty="0"/>
          </a:p>
        </p:txBody>
      </p:sp>
    </p:spTree>
    <p:extLst>
      <p:ext uri="{BB962C8B-B14F-4D97-AF65-F5344CB8AC3E}">
        <p14:creationId xmlns:p14="http://schemas.microsoft.com/office/powerpoint/2010/main" val="163245749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IF Blocks…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34</a:t>
            </a:fld>
            <a:endParaRPr lang="en-US" dirty="0"/>
          </a:p>
        </p:txBody>
      </p:sp>
      <p:sp>
        <p:nvSpPr>
          <p:cNvPr id="8" name="Rectangle 7"/>
          <p:cNvSpPr/>
          <p:nvPr/>
        </p:nvSpPr>
        <p:spPr>
          <a:xfrm>
            <a:off x="1758290" y="1143000"/>
            <a:ext cx="4572000" cy="2585323"/>
          </a:xfrm>
          <a:prstGeom prst="rect">
            <a:avLst/>
          </a:prstGeom>
        </p:spPr>
        <p:txBody>
          <a:bodyPr>
            <a:spAutoFit/>
          </a:bodyPr>
          <a:lstStyle/>
          <a:p>
            <a:r>
              <a:rPr lang="en-US" dirty="0"/>
              <a:t>if (&lt;test1&gt;) </a:t>
            </a:r>
            <a:endParaRPr lang="en-US" dirty="0" smtClean="0"/>
          </a:p>
          <a:p>
            <a:r>
              <a:rPr lang="en-US" dirty="0" smtClean="0"/>
              <a:t>{</a:t>
            </a:r>
          </a:p>
          <a:p>
            <a:r>
              <a:rPr lang="en-US" dirty="0"/>
              <a:t> </a:t>
            </a:r>
            <a:r>
              <a:rPr lang="en-US" dirty="0" smtClean="0"/>
              <a:t>   &lt;</a:t>
            </a:r>
            <a:r>
              <a:rPr lang="en-US" dirty="0"/>
              <a:t>code_block1</a:t>
            </a:r>
            <a:r>
              <a:rPr lang="en-US" dirty="0" smtClean="0"/>
              <a:t>&gt;</a:t>
            </a:r>
          </a:p>
          <a:p>
            <a:r>
              <a:rPr lang="en-US" dirty="0" smtClean="0"/>
              <a:t>} </a:t>
            </a:r>
          </a:p>
          <a:p>
            <a:r>
              <a:rPr lang="en-US" dirty="0" smtClean="0"/>
              <a:t>[</a:t>
            </a:r>
            <a:r>
              <a:rPr lang="en-US" dirty="0" err="1"/>
              <a:t>elseif</a:t>
            </a:r>
            <a:r>
              <a:rPr lang="en-US" dirty="0"/>
              <a:t> (&lt;test2) </a:t>
            </a:r>
            <a:endParaRPr lang="en-US" dirty="0" smtClean="0"/>
          </a:p>
          <a:p>
            <a:r>
              <a:rPr lang="en-US" dirty="0" smtClean="0"/>
              <a:t>{</a:t>
            </a:r>
          </a:p>
          <a:p>
            <a:r>
              <a:rPr lang="en-US" dirty="0"/>
              <a:t> </a:t>
            </a:r>
            <a:r>
              <a:rPr lang="en-US" dirty="0" smtClean="0"/>
              <a:t>  &lt;</a:t>
            </a:r>
            <a:r>
              <a:rPr lang="en-US" dirty="0"/>
              <a:t>code_block2</a:t>
            </a:r>
            <a:r>
              <a:rPr lang="en-US" dirty="0" smtClean="0"/>
              <a:t>&gt;</a:t>
            </a:r>
          </a:p>
          <a:p>
            <a:r>
              <a:rPr lang="en-US" dirty="0" smtClean="0"/>
              <a:t>}] </a:t>
            </a:r>
          </a:p>
          <a:p>
            <a:r>
              <a:rPr lang="en-US" dirty="0" smtClean="0"/>
              <a:t>[</a:t>
            </a:r>
            <a:r>
              <a:rPr lang="en-US" dirty="0"/>
              <a:t>else &lt;code_block3&gt;}]</a:t>
            </a:r>
          </a:p>
        </p:txBody>
      </p:sp>
    </p:spTree>
    <p:extLst>
      <p:ext uri="{BB962C8B-B14F-4D97-AF65-F5344CB8AC3E}">
        <p14:creationId xmlns:p14="http://schemas.microsoft.com/office/powerpoint/2010/main" val="3293213842"/>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Logical Operators…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35</a:t>
            </a:fld>
            <a:endParaRPr 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05000"/>
            <a:ext cx="692467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008393"/>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Comparison Operators…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87581" y="377528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36</a:t>
            </a:fld>
            <a:endParaRPr lang="en-US" dirty="0"/>
          </a:p>
        </p:txBody>
      </p:sp>
      <p:pic>
        <p:nvPicPr>
          <p:cNvPr id="5123"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193839" y="1447800"/>
            <a:ext cx="5361341"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33600" y="1154668"/>
            <a:ext cx="5686493" cy="369332"/>
          </a:xfrm>
          <a:prstGeom prst="rect">
            <a:avLst/>
          </a:prstGeom>
          <a:noFill/>
        </p:spPr>
        <p:txBody>
          <a:bodyPr wrap="none" rtlCol="0">
            <a:spAutoFit/>
          </a:bodyPr>
          <a:lstStyle/>
          <a:p>
            <a:r>
              <a:rPr lang="en-US" dirty="0" smtClean="0"/>
              <a:t>Comparison Operators are NOT Case Sensitive By Default…</a:t>
            </a:r>
            <a:endParaRPr lang="en-US" dirty="0"/>
          </a:p>
        </p:txBody>
      </p:sp>
    </p:spTree>
    <p:extLst>
      <p:ext uri="{BB962C8B-B14F-4D97-AF65-F5344CB8AC3E}">
        <p14:creationId xmlns:p14="http://schemas.microsoft.com/office/powerpoint/2010/main" val="230904738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IF Examples (Logical AND/OR)…</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239983" y="3768924"/>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37</a:t>
            </a:fld>
            <a:endParaRPr lang="en-US" dirty="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19200"/>
            <a:ext cx="790676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247563"/>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fontScale="85000" lnSpcReduction="10000"/>
          </a:bodyPr>
          <a:lstStyle/>
          <a:p>
            <a:r>
              <a:rPr lang="en-US" sz="4000" dirty="0" smtClean="0"/>
              <a:t>IF Examples (Logical Not/Not Equal)…</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239983" y="3768924"/>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38</a:t>
            </a:fld>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852" y="1219200"/>
            <a:ext cx="786774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33852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Functions…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239983" y="3768924"/>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39</a:t>
            </a:fld>
            <a:endParaRPr lang="en-US"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286" y="2415104"/>
            <a:ext cx="8022714" cy="304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07817" y="1143000"/>
            <a:ext cx="6811737" cy="369332"/>
          </a:xfrm>
          <a:prstGeom prst="rect">
            <a:avLst/>
          </a:prstGeom>
          <a:noFill/>
        </p:spPr>
        <p:txBody>
          <a:bodyPr wrap="none" rtlCol="0">
            <a:spAutoFit/>
          </a:bodyPr>
          <a:lstStyle/>
          <a:p>
            <a:r>
              <a:rPr lang="en-US" dirty="0" smtClean="0"/>
              <a:t>As in other programming languages, you can define callable functions…</a:t>
            </a:r>
            <a:endParaRPr lang="en-US" dirty="0"/>
          </a:p>
        </p:txBody>
      </p:sp>
    </p:spTree>
    <p:extLst>
      <p:ext uri="{BB962C8B-B14F-4D97-AF65-F5344CB8AC3E}">
        <p14:creationId xmlns:p14="http://schemas.microsoft.com/office/powerpoint/2010/main" val="234581197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599" y="1447800"/>
            <a:ext cx="7772401"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7200" y="685800"/>
            <a:ext cx="4343400" cy="685800"/>
          </a:xfrm>
        </p:spPr>
        <p:txBody>
          <a:bodyPr>
            <a:normAutofit fontScale="90000"/>
          </a:bodyPr>
          <a:lstStyle/>
          <a:p>
            <a:r>
              <a:rPr lang="en-US" dirty="0" smtClean="0"/>
              <a:t>Connecting it All</a:t>
            </a:r>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
        <p:nvSpPr>
          <p:cNvPr id="7" name="Rounded Rectangle 6"/>
          <p:cNvSpPr/>
          <p:nvPr/>
        </p:nvSpPr>
        <p:spPr>
          <a:xfrm>
            <a:off x="1289222" y="1828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9" name="Rounded Rectangle 8"/>
          <p:cNvSpPr/>
          <p:nvPr/>
        </p:nvSpPr>
        <p:spPr>
          <a:xfrm>
            <a:off x="7168978" y="354433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Exchange Server</a:t>
            </a:r>
            <a:endParaRPr lang="en-US" dirty="0"/>
          </a:p>
        </p:txBody>
      </p:sp>
      <p:sp>
        <p:nvSpPr>
          <p:cNvPr id="10" name="Rounded Rectangle 9"/>
          <p:cNvSpPr/>
          <p:nvPr/>
        </p:nvSpPr>
        <p:spPr>
          <a:xfrm>
            <a:off x="1289222" y="354433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SharePoint</a:t>
            </a:r>
            <a:endParaRPr lang="en-US" dirty="0"/>
          </a:p>
        </p:txBody>
      </p:sp>
      <p:sp>
        <p:nvSpPr>
          <p:cNvPr id="11" name="Rounded Rectangle 10"/>
          <p:cNvSpPr/>
          <p:nvPr/>
        </p:nvSpPr>
        <p:spPr>
          <a:xfrm>
            <a:off x="1289222"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Active Directory</a:t>
            </a:r>
            <a:endParaRPr lang="en-US" dirty="0"/>
          </a:p>
        </p:txBody>
      </p:sp>
      <p:sp>
        <p:nvSpPr>
          <p:cNvPr id="12" name="Rounded Rectangle 11"/>
          <p:cNvSpPr/>
          <p:nvPr/>
        </p:nvSpPr>
        <p:spPr>
          <a:xfrm>
            <a:off x="7149414"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Office</a:t>
            </a:r>
            <a:endParaRPr lang="en-US" dirty="0"/>
          </a:p>
        </p:txBody>
      </p:sp>
      <p:sp>
        <p:nvSpPr>
          <p:cNvPr id="13" name="Rounded Rectangle 12"/>
          <p:cNvSpPr/>
          <p:nvPr/>
        </p:nvSpPr>
        <p:spPr>
          <a:xfrm>
            <a:off x="7162800" y="1828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 System</a:t>
            </a:r>
            <a:endParaRPr lang="en-US" dirty="0"/>
          </a:p>
        </p:txBody>
      </p:sp>
      <p:sp>
        <p:nvSpPr>
          <p:cNvPr id="14" name="Oval 13"/>
          <p:cNvSpPr/>
          <p:nvPr/>
        </p:nvSpPr>
        <p:spPr>
          <a:xfrm>
            <a:off x="3986084" y="3163330"/>
            <a:ext cx="1790700" cy="1676400"/>
          </a:xfrm>
          <a:prstGeom prst="ellipse">
            <a:avLst/>
          </a:prstGeom>
          <a:solidFill>
            <a:srgbClr val="C00000"/>
          </a:solidFill>
          <a:scene3d>
            <a:camera prst="orthographicFront"/>
            <a:lightRig rig="threePt" dir="t"/>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PowerShell</a:t>
            </a:r>
            <a:endParaRPr lang="en-US" dirty="0"/>
          </a:p>
        </p:txBody>
      </p:sp>
      <p:sp>
        <p:nvSpPr>
          <p:cNvPr id="15" name="Rounded Rectangle 14"/>
          <p:cNvSpPr/>
          <p:nvPr/>
        </p:nvSpPr>
        <p:spPr>
          <a:xfrm>
            <a:off x="4226011" y="1828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Server</a:t>
            </a:r>
            <a:endParaRPr lang="en-US" dirty="0"/>
          </a:p>
        </p:txBody>
      </p:sp>
      <p:sp>
        <p:nvSpPr>
          <p:cNvPr id="16" name="Rounded Rectangle 15"/>
          <p:cNvSpPr/>
          <p:nvPr/>
        </p:nvSpPr>
        <p:spPr>
          <a:xfrm>
            <a:off x="4226011"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IIS</a:t>
            </a:r>
            <a:endParaRPr lang="en-US" dirty="0"/>
          </a:p>
        </p:txBody>
      </p:sp>
      <p:cxnSp>
        <p:nvCxnSpPr>
          <p:cNvPr id="18" name="Straight Arrow Connector 17"/>
          <p:cNvCxnSpPr>
            <a:stCxn id="14" idx="2"/>
            <a:endCxn id="10" idx="3"/>
          </p:cNvCxnSpPr>
          <p:nvPr/>
        </p:nvCxnSpPr>
        <p:spPr>
          <a:xfrm flipH="1">
            <a:off x="2584622" y="4001530"/>
            <a:ext cx="14014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4881434" y="2743200"/>
            <a:ext cx="13386" cy="420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1"/>
          </p:cNvCxnSpPr>
          <p:nvPr/>
        </p:nvCxnSpPr>
        <p:spPr>
          <a:xfrm flipH="1" flipV="1">
            <a:off x="2412142" y="2286000"/>
            <a:ext cx="1836184" cy="1122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7"/>
            <a:endCxn id="13" idx="1"/>
          </p:cNvCxnSpPr>
          <p:nvPr/>
        </p:nvCxnSpPr>
        <p:spPr>
          <a:xfrm flipV="1">
            <a:off x="5514542" y="2286000"/>
            <a:ext cx="1648258" cy="1122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6"/>
            <a:endCxn id="9" idx="1"/>
          </p:cNvCxnSpPr>
          <p:nvPr/>
        </p:nvCxnSpPr>
        <p:spPr>
          <a:xfrm>
            <a:off x="5776784" y="4001530"/>
            <a:ext cx="1392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4"/>
          </p:cNvCxnSpPr>
          <p:nvPr/>
        </p:nvCxnSpPr>
        <p:spPr>
          <a:xfrm>
            <a:off x="4881434" y="4839730"/>
            <a:ext cx="13386" cy="418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p:cNvCxnSpPr>
          <p:nvPr/>
        </p:nvCxnSpPr>
        <p:spPr>
          <a:xfrm flipH="1">
            <a:off x="2412142" y="4594227"/>
            <a:ext cx="1836184" cy="1120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2" idx="1"/>
          </p:cNvCxnSpPr>
          <p:nvPr/>
        </p:nvCxnSpPr>
        <p:spPr>
          <a:xfrm>
            <a:off x="5715000" y="4594227"/>
            <a:ext cx="1434414" cy="1120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395733"/>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Sample Scripts 1 …</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92380" y="376892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40</a:t>
            </a:fld>
            <a:endParaRPr lang="en-US" dirty="0"/>
          </a:p>
        </p:txBody>
      </p:sp>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441" y="914400"/>
            <a:ext cx="786765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151440"/>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Sample Scripts 2 …</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92380" y="376892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41</a:t>
            </a:fld>
            <a:endParaRPr lang="en-US" dirty="0"/>
          </a:p>
        </p:txBody>
      </p:sp>
      <p:pic>
        <p:nvPicPr>
          <p:cNvPr id="12290"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37085" y="838200"/>
            <a:ext cx="664491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305813"/>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fontScale="92500"/>
          </a:bodyPr>
          <a:lstStyle/>
          <a:p>
            <a:r>
              <a:rPr lang="en-US" sz="4000" dirty="0" smtClean="0"/>
              <a:t>PowerShell Scripting Best Practices</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53201" y="-4038601"/>
            <a:ext cx="7543801"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001981" y="3959702"/>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42</a:t>
            </a:fld>
            <a:endParaRPr lang="en-US" dirty="0"/>
          </a:p>
        </p:txBody>
      </p:sp>
      <p:sp>
        <p:nvSpPr>
          <p:cNvPr id="2" name="TextBox 1"/>
          <p:cNvSpPr txBox="1"/>
          <p:nvPr/>
        </p:nvSpPr>
        <p:spPr>
          <a:xfrm>
            <a:off x="990601" y="1295400"/>
            <a:ext cx="769620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naming conventions like ufn_do_something.ps1 where </a:t>
            </a:r>
            <a:r>
              <a:rPr lang="en-US" dirty="0" err="1" smtClean="0"/>
              <a:t>ufn</a:t>
            </a:r>
            <a:r>
              <a:rPr lang="en-US" dirty="0" smtClean="0"/>
              <a:t> means it’s a user defined function, </a:t>
            </a:r>
            <a:r>
              <a:rPr lang="en-US" dirty="0" err="1" smtClean="0"/>
              <a:t>scr</a:t>
            </a:r>
            <a:r>
              <a:rPr lang="en-US" dirty="0"/>
              <a:t> </a:t>
            </a:r>
            <a:r>
              <a:rPr lang="en-US" dirty="0" smtClean="0"/>
              <a:t>prefix could signify a script, etc. </a:t>
            </a:r>
          </a:p>
          <a:p>
            <a:endParaRPr lang="en-US" dirty="0" smtClean="0"/>
          </a:p>
          <a:p>
            <a:pPr marL="285750" indent="-285750">
              <a:buFont typeface="Arial" panose="020B0604020202020204" pitchFamily="34" charset="0"/>
              <a:buChar char="•"/>
            </a:pPr>
            <a:r>
              <a:rPr lang="en-US" dirty="0" smtClean="0"/>
              <a:t>Have comment header at the tops of the file and consider using the built in reserved comment block tags.</a:t>
            </a:r>
          </a:p>
          <a:p>
            <a:endParaRPr lang="en-US" dirty="0" smtClean="0"/>
          </a:p>
          <a:p>
            <a:pPr marL="285750" indent="-285750">
              <a:buFont typeface="Arial" panose="020B0604020202020204" pitchFamily="34" charset="0"/>
              <a:buChar char="•"/>
            </a:pPr>
            <a:r>
              <a:rPr lang="en-US" dirty="0" smtClean="0"/>
              <a:t>Separate your programs by type like \Script and \Function.</a:t>
            </a:r>
          </a:p>
          <a:p>
            <a:endParaRPr lang="en-US" dirty="0" smtClean="0"/>
          </a:p>
          <a:p>
            <a:pPr marL="285750" indent="-285750">
              <a:buFont typeface="Arial" panose="020B0604020202020204" pitchFamily="34" charset="0"/>
              <a:buChar char="•"/>
            </a:pPr>
            <a:r>
              <a:rPr lang="en-US" dirty="0" smtClean="0"/>
              <a:t>Keep your code under source control.</a:t>
            </a:r>
          </a:p>
          <a:p>
            <a:endParaRPr lang="en-US" dirty="0" smtClean="0"/>
          </a:p>
          <a:p>
            <a:pPr marL="285750" indent="-285750">
              <a:buFont typeface="Arial" panose="020B0604020202020204" pitchFamily="34" charset="0"/>
              <a:buChar char="•"/>
            </a:pPr>
            <a:r>
              <a:rPr lang="en-US" dirty="0" smtClean="0"/>
              <a:t>Make your code modular and reusable, i.e. functions.</a:t>
            </a:r>
          </a:p>
          <a:p>
            <a:endParaRPr lang="en-US" dirty="0" smtClean="0"/>
          </a:p>
          <a:p>
            <a:pPr marL="285750" indent="-285750">
              <a:buFont typeface="Arial" panose="020B0604020202020204" pitchFamily="34" charset="0"/>
              <a:buChar char="•"/>
            </a:pPr>
            <a:r>
              <a:rPr lang="en-US" dirty="0" smtClean="0"/>
              <a:t>Resist the temptation to use the system delivered naming convention for your own scripts, i.e. don’t call a custom function Invoke-This .  It is confusing for users of the code and it may run into a conflict in a later release of PowerShell.  Note: Most examples out there do this.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55135958"/>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Don’t Forget the CLI…</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92380" y="376892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43</a:t>
            </a:fld>
            <a:endParaRPr lang="en-US" dirty="0"/>
          </a:p>
        </p:txBody>
      </p:sp>
      <p:sp>
        <p:nvSpPr>
          <p:cNvPr id="2" name="TextBox 1"/>
          <p:cNvSpPr txBox="1"/>
          <p:nvPr/>
        </p:nvSpPr>
        <p:spPr>
          <a:xfrm>
            <a:off x="914401" y="1143000"/>
            <a:ext cx="80010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PowerShell CLI is the place to go when you need a command line.</a:t>
            </a:r>
            <a:endParaRPr lang="en-US" sz="24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1458" y="2286000"/>
            <a:ext cx="56864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762925"/>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79295"/>
            <a:ext cx="7021780" cy="838200"/>
          </a:xfrm>
          <a:prstGeom prst="rect">
            <a:avLst/>
          </a:prstGeom>
          <a:noFill/>
        </p:spPr>
        <p:txBody>
          <a:bodyPr wrap="square" rtlCol="0">
            <a:normAutofit/>
          </a:bodyPr>
          <a:lstStyle/>
          <a:p>
            <a:r>
              <a:rPr lang="en-US" sz="4000" dirty="0" smtClean="0"/>
              <a:t>And Don’t Forget the Profile…</a:t>
            </a:r>
            <a:endParaRPr lang="en-US" sz="40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800" y="-4038601"/>
            <a:ext cx="7086600" cy="136567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92380" y="3768925"/>
            <a:ext cx="2895600" cy="3390489"/>
          </a:xfrm>
          <a:prstGeom prst="rect">
            <a:avLst/>
          </a:prstGeom>
        </p:spPr>
      </p:pic>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44</a:t>
            </a:fld>
            <a:endParaRPr lang="en-US" dirty="0"/>
          </a:p>
        </p:txBody>
      </p:sp>
      <p:sp>
        <p:nvSpPr>
          <p:cNvPr id="2" name="TextBox 1"/>
          <p:cNvSpPr txBox="1"/>
          <p:nvPr/>
        </p:nvSpPr>
        <p:spPr>
          <a:xfrm>
            <a:off x="914401" y="1143000"/>
            <a:ext cx="80010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profile lets you customize the PowerShell environment to your needs.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To see the profile path, enter “$profile”.</a:t>
            </a:r>
          </a:p>
          <a:p>
            <a:endParaRPr lang="en-US" sz="2400" dirty="0" smtClean="0"/>
          </a:p>
          <a:p>
            <a:pPr marL="285750" indent="-285750">
              <a:buFont typeface="Arial" panose="020B0604020202020204" pitchFamily="34" charset="0"/>
              <a:buChar char="•"/>
            </a:pPr>
            <a:r>
              <a:rPr lang="en-US" sz="2400" dirty="0" smtClean="0"/>
              <a:t>Test-Path $profile will tell you if the file exists.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New-Item </a:t>
            </a:r>
            <a:r>
              <a:rPr lang="en-US" sz="2400" dirty="0"/>
              <a:t>-path $profile -type file </a:t>
            </a:r>
            <a:r>
              <a:rPr lang="en-US" sz="2400" dirty="0" smtClean="0"/>
              <a:t>–force</a:t>
            </a:r>
          </a:p>
          <a:p>
            <a:pPr marL="742950" lvl="1" indent="-285750">
              <a:buFont typeface="Arial" panose="020B0604020202020204" pitchFamily="34" charset="0"/>
              <a:buChar char="•"/>
            </a:pPr>
            <a:r>
              <a:rPr lang="en-US" sz="2400" dirty="0" smtClean="0"/>
              <a:t>This will create a profile file for you.</a:t>
            </a:r>
          </a:p>
          <a:p>
            <a:pPr lvl="1"/>
            <a:endParaRPr lang="en-US" sz="2400" dirty="0" smtClean="0"/>
          </a:p>
        </p:txBody>
      </p:sp>
      <p:sp>
        <p:nvSpPr>
          <p:cNvPr id="5" name="Rectangle 4"/>
          <p:cNvSpPr/>
          <p:nvPr/>
        </p:nvSpPr>
        <p:spPr>
          <a:xfrm>
            <a:off x="1905000" y="5496604"/>
            <a:ext cx="6858000" cy="369332"/>
          </a:xfrm>
          <a:prstGeom prst="rect">
            <a:avLst/>
          </a:prstGeom>
        </p:spPr>
        <p:txBody>
          <a:bodyPr wrap="square">
            <a:spAutoFit/>
          </a:bodyPr>
          <a:lstStyle/>
          <a:p>
            <a:r>
              <a:rPr lang="en-US" dirty="0" smtClean="0"/>
              <a:t>Taken from: http</a:t>
            </a:r>
            <a:r>
              <a:rPr lang="en-US" dirty="0"/>
              <a:t>://technet.microsoft.com/en-us/library/ee692764.aspx</a:t>
            </a:r>
          </a:p>
        </p:txBody>
      </p:sp>
      <p:sp>
        <p:nvSpPr>
          <p:cNvPr id="9"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itchFamily="34" charset="-128"/>
                <a:cs typeface="Arial" pitchFamily="34" charset="0"/>
              </a:rPr>
              <a:t>notepad $profile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1055420" y="4374654"/>
            <a:ext cx="542158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Enter “notepad </a:t>
            </a:r>
            <a:r>
              <a:rPr lang="en-US" sz="2400" dirty="0"/>
              <a:t>$</a:t>
            </a:r>
            <a:r>
              <a:rPr lang="en-US" sz="2400" dirty="0" smtClean="0"/>
              <a:t>profile” to edit your profile settings</a:t>
            </a:r>
            <a:r>
              <a:rPr lang="en-US" dirty="0" smtClean="0"/>
              <a:t>. </a:t>
            </a:r>
            <a:endParaRPr lang="en-US" dirty="0"/>
          </a:p>
        </p:txBody>
      </p:sp>
    </p:spTree>
    <p:extLst>
      <p:ext uri="{BB962C8B-B14F-4D97-AF65-F5344CB8AC3E}">
        <p14:creationId xmlns:p14="http://schemas.microsoft.com/office/powerpoint/2010/main" val="1298407584"/>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07043"/>
            <a:ext cx="7626178" cy="685800"/>
          </a:xfrm>
        </p:spPr>
        <p:txBody>
          <a:bodyPr>
            <a:normAutofit fontScale="90000"/>
          </a:bodyPr>
          <a:lstStyle/>
          <a:p>
            <a:r>
              <a:rPr lang="en-US" dirty="0" smtClean="0"/>
              <a:t>Revisiting the Goals of this Presentation</a:t>
            </a:r>
            <a:endParaRPr lang="en-US"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PowerShell for Database Developers</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solidFill>
                  <a:prstClr val="black">
                    <a:tint val="75000"/>
                  </a:prstClr>
                </a:solidFill>
              </a:rPr>
              <a:pPr/>
              <a:t>45</a:t>
            </a:fld>
            <a:endParaRPr lang="en-US" dirty="0">
              <a:solidFill>
                <a:prstClr val="black">
                  <a:tint val="75000"/>
                </a:prstClr>
              </a:solidFill>
            </a:endParaRPr>
          </a:p>
        </p:txBody>
      </p:sp>
      <p:sp>
        <p:nvSpPr>
          <p:cNvPr id="6" name="TextBox 5"/>
          <p:cNvSpPr txBox="1"/>
          <p:nvPr/>
        </p:nvSpPr>
        <p:spPr>
          <a:xfrm>
            <a:off x="1427206" y="3733800"/>
            <a:ext cx="7343549"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rPr>
              <a:t>Amaze you with capabilities of PowerShell.</a:t>
            </a:r>
          </a:p>
          <a:p>
            <a:endPar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rPr>
              <a:t>Convince you that you need PowerShell.</a:t>
            </a:r>
          </a:p>
          <a:p>
            <a:endPar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rPr>
              <a:t>Provide a basic understanding of PowerShell programming.</a:t>
            </a:r>
          </a:p>
          <a:p>
            <a:endPar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solidFill>
                  <a:srgbClr val="1F497D"/>
                </a:solidFill>
                <a:latin typeface="Verdana" panose="020B0604030504040204" pitchFamily="34" charset="0"/>
                <a:ea typeface="Verdana" panose="020B0604030504040204" pitchFamily="34" charset="0"/>
                <a:cs typeface="Verdana" panose="020B0604030504040204" pitchFamily="34" charset="0"/>
              </a:rPr>
              <a:t>Point you to where you can get support.</a:t>
            </a:r>
            <a:endParaRPr lang="en-US" dirty="0">
              <a:solidFill>
                <a:srgbClr val="1F497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37618907"/>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3886200" y="1371600"/>
            <a:ext cx="4343400" cy="1362075"/>
          </a:xfrm>
        </p:spPr>
        <p:txBody>
          <a:bodyPr/>
          <a:lstStyle/>
          <a:p>
            <a:pPr>
              <a:defRPr/>
            </a:pPr>
            <a:r>
              <a:rPr lang="en-US" dirty="0" smtClean="0"/>
              <a:t>Wrapping Up: </a:t>
            </a:r>
            <a:br>
              <a:rPr lang="en-US" dirty="0" smtClean="0"/>
            </a:br>
            <a:r>
              <a:rPr lang="en-US" dirty="0" smtClean="0"/>
              <a:t>Why PowerShell?</a:t>
            </a:r>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46</a:t>
            </a:fld>
            <a:endParaRPr lang="en-US" dirty="0"/>
          </a:p>
        </p:txBody>
      </p:sp>
      <p:sp>
        <p:nvSpPr>
          <p:cNvPr id="4" name="TextBox 3"/>
          <p:cNvSpPr txBox="1"/>
          <p:nvPr/>
        </p:nvSpPr>
        <p:spPr>
          <a:xfrm>
            <a:off x="2590800" y="3352800"/>
            <a:ext cx="6324600" cy="2031325"/>
          </a:xfrm>
          <a:prstGeom prst="rect">
            <a:avLst/>
          </a:prstGeom>
          <a:noFill/>
        </p:spPr>
        <p:txBody>
          <a:bodyPr wrap="square" rtlCol="0">
            <a:spAutoFit/>
          </a:bodyPr>
          <a:lstStyle/>
          <a:p>
            <a:pPr marL="285750" indent="-285750">
              <a:buFont typeface="Arial" pitchFamily="34" charset="0"/>
              <a:buChar char="•"/>
            </a:pPr>
            <a:r>
              <a:rPr lang="en-US" dirty="0" smtClean="0"/>
              <a:t>Full Support by Microsoft.</a:t>
            </a:r>
          </a:p>
          <a:p>
            <a:pPr marL="285750" indent="-285750">
              <a:buFont typeface="Arial" pitchFamily="34" charset="0"/>
              <a:buChar char="•"/>
            </a:pPr>
            <a:r>
              <a:rPr lang="en-US" dirty="0" smtClean="0"/>
              <a:t>Very Powerful.</a:t>
            </a:r>
          </a:p>
          <a:p>
            <a:pPr marL="285750" indent="-285750">
              <a:buFont typeface="Arial" pitchFamily="34" charset="0"/>
              <a:buChar char="•"/>
            </a:pPr>
            <a:r>
              <a:rPr lang="en-US" dirty="0" smtClean="0"/>
              <a:t>Integrated into Windows and Windows Based Products.</a:t>
            </a:r>
          </a:p>
          <a:p>
            <a:pPr marL="285750" indent="-285750">
              <a:buFont typeface="Arial" pitchFamily="34" charset="0"/>
              <a:buChar char="•"/>
            </a:pPr>
            <a:r>
              <a:rPr lang="en-US" dirty="0" smtClean="0"/>
              <a:t>Lot’s of Free Scripts Available.</a:t>
            </a:r>
          </a:p>
          <a:p>
            <a:pPr marL="285750" indent="-285750">
              <a:buFont typeface="Arial" pitchFamily="34" charset="0"/>
              <a:buChar char="•"/>
            </a:pPr>
            <a:r>
              <a:rPr lang="en-US" dirty="0" smtClean="0"/>
              <a:t>Microsoft and Other Vendors Are Including Them More and More With Products.</a:t>
            </a:r>
          </a:p>
          <a:p>
            <a:pPr marL="285750" indent="-285750">
              <a:buFont typeface="Arial" pitchFamily="34" charset="0"/>
              <a:buChar char="•"/>
            </a:pPr>
            <a:endParaRPr lang="en-US" dirty="0"/>
          </a:p>
        </p:txBody>
      </p:sp>
    </p:spTree>
    <p:custDataLst>
      <p:tags r:id="rId1"/>
    </p:custData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685800" y="3505201"/>
            <a:ext cx="8077200" cy="533400"/>
          </a:xfrm>
        </p:spPr>
        <p:txBody>
          <a:bodyPr>
            <a:normAutofit fontScale="90000"/>
          </a:bodyPr>
          <a:lstStyle/>
          <a:p>
            <a:pPr>
              <a:defRPr/>
            </a:pPr>
            <a:r>
              <a:rPr lang="en-US" dirty="0" smtClean="0"/>
              <a:t>What Can’t You Do With PowerShell?</a:t>
            </a:r>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47</a:t>
            </a:fld>
            <a:endParaRPr lang="en-US" dirty="0"/>
          </a:p>
        </p:txBody>
      </p:sp>
      <p:sp>
        <p:nvSpPr>
          <p:cNvPr id="5" name="TextBox 4"/>
          <p:cNvSpPr txBox="1"/>
          <p:nvPr/>
        </p:nvSpPr>
        <p:spPr>
          <a:xfrm>
            <a:off x="2514600" y="4375639"/>
            <a:ext cx="4126835" cy="523220"/>
          </a:xfrm>
          <a:prstGeom prst="rect">
            <a:avLst/>
          </a:prstGeom>
          <a:noFill/>
        </p:spPr>
        <p:txBody>
          <a:bodyPr wrap="none" rtlCol="0">
            <a:spAutoFit/>
          </a:bodyPr>
          <a:lstStyle/>
          <a:p>
            <a:r>
              <a:rPr lang="en-US" sz="2800" i="1" dirty="0" smtClean="0">
                <a:solidFill>
                  <a:schemeClr val="tx2"/>
                </a:solidFill>
                <a:latin typeface="Arial Black" pitchFamily="34" charset="0"/>
              </a:rPr>
              <a:t>Answer:  Not Much!</a:t>
            </a:r>
            <a:endParaRPr lang="en-US" sz="2800" i="1" dirty="0">
              <a:solidFill>
                <a:schemeClr val="tx2"/>
              </a:solidFill>
              <a:latin typeface="Arial Black" pitchFamily="34" charset="0"/>
            </a:endParaRPr>
          </a:p>
        </p:txBody>
      </p:sp>
    </p:spTree>
    <p:custDataLst>
      <p:tags r:id="rId1"/>
    </p:custDataLst>
    <p:extLst>
      <p:ext uri="{BB962C8B-B14F-4D97-AF65-F5344CB8AC3E}">
        <p14:creationId xmlns:p14="http://schemas.microsoft.com/office/powerpoint/2010/main" val="37574262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Questions?</a:t>
            </a:r>
          </a:p>
        </p:txBody>
      </p:sp>
      <p:sp>
        <p:nvSpPr>
          <p:cNvPr id="2" name="Footer Placeholder 1"/>
          <p:cNvSpPr>
            <a:spLocks noGrp="1"/>
          </p:cNvSpPr>
          <p:nvPr>
            <p:ph type="ftr" sz="quarter" idx="11"/>
          </p:nvPr>
        </p:nvSpPr>
        <p:spPr/>
        <p:txBody>
          <a:bodyPr/>
          <a:lstStyle/>
          <a:p>
            <a:r>
              <a:rPr lang="en-US" smtClean="0"/>
              <a:t>PowerShell for Database Developers</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48</a:t>
            </a:fld>
            <a:endParaRPr lang="en-US" dirty="0"/>
          </a:p>
        </p:txBody>
      </p:sp>
    </p:spTree>
    <p:custDataLst>
      <p:tags r:id="rId1"/>
    </p:custDataLst>
    <p:extLst>
      <p:ext uri="{BB962C8B-B14F-4D97-AF65-F5344CB8AC3E}">
        <p14:creationId xmlns:p14="http://schemas.microsoft.com/office/powerpoint/2010/main" val="27681768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36539" y="1447800"/>
            <a:ext cx="777240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Restart-Computer</a:t>
            </a:r>
            <a:r>
              <a:rPr lang="en-US" dirty="0"/>
              <a:t> </a:t>
            </a:r>
          </a:p>
        </p:txBody>
      </p:sp>
      <p:sp>
        <p:nvSpPr>
          <p:cNvPr id="2" name="Title 1"/>
          <p:cNvSpPr>
            <a:spLocks noGrp="1"/>
          </p:cNvSpPr>
          <p:nvPr>
            <p:ph type="title"/>
          </p:nvPr>
        </p:nvSpPr>
        <p:spPr>
          <a:xfrm>
            <a:off x="4260507" y="381000"/>
            <a:ext cx="4343400" cy="685800"/>
          </a:xfrm>
        </p:spPr>
        <p:txBody>
          <a:bodyPr>
            <a:normAutofit fontScale="90000"/>
          </a:bodyPr>
          <a:lstStyle/>
          <a:p>
            <a:r>
              <a:rPr lang="en-US" dirty="0" smtClean="0"/>
              <a:t>Remote Execution</a:t>
            </a:r>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5</a:t>
            </a:fld>
            <a:endParaRPr lang="en-US" dirty="0"/>
          </a:p>
        </p:txBody>
      </p:sp>
      <p:sp>
        <p:nvSpPr>
          <p:cNvPr id="7" name="Rounded Rectangle 6"/>
          <p:cNvSpPr/>
          <p:nvPr/>
        </p:nvSpPr>
        <p:spPr>
          <a:xfrm>
            <a:off x="1524000" y="1828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 Server 1</a:t>
            </a:r>
            <a:endParaRPr lang="en-US" dirty="0"/>
          </a:p>
        </p:txBody>
      </p:sp>
      <p:sp>
        <p:nvSpPr>
          <p:cNvPr id="9" name="Rounded Rectangle 8"/>
          <p:cNvSpPr/>
          <p:nvPr/>
        </p:nvSpPr>
        <p:spPr>
          <a:xfrm>
            <a:off x="7168978" y="354433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 Server 1</a:t>
            </a:r>
            <a:endParaRPr lang="en-US" dirty="0"/>
          </a:p>
        </p:txBody>
      </p:sp>
      <p:sp>
        <p:nvSpPr>
          <p:cNvPr id="10" name="Rounded Rectangle 9"/>
          <p:cNvSpPr/>
          <p:nvPr/>
        </p:nvSpPr>
        <p:spPr>
          <a:xfrm>
            <a:off x="1524000" y="354433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 Server 2</a:t>
            </a:r>
            <a:endParaRPr lang="en-US" dirty="0"/>
          </a:p>
        </p:txBody>
      </p:sp>
      <p:sp>
        <p:nvSpPr>
          <p:cNvPr id="11" name="Rounded Rectangle 10"/>
          <p:cNvSpPr/>
          <p:nvPr/>
        </p:nvSpPr>
        <p:spPr>
          <a:xfrm>
            <a:off x="1524000"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 Server 3</a:t>
            </a:r>
            <a:endParaRPr lang="en-US" dirty="0"/>
          </a:p>
        </p:txBody>
      </p:sp>
      <p:sp>
        <p:nvSpPr>
          <p:cNvPr id="12" name="Rounded Rectangle 11"/>
          <p:cNvSpPr/>
          <p:nvPr/>
        </p:nvSpPr>
        <p:spPr>
          <a:xfrm>
            <a:off x="7168978"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 Server 2</a:t>
            </a:r>
            <a:endParaRPr lang="en-US" dirty="0"/>
          </a:p>
        </p:txBody>
      </p:sp>
      <p:sp>
        <p:nvSpPr>
          <p:cNvPr id="13" name="Rounded Rectangle 12"/>
          <p:cNvSpPr/>
          <p:nvPr/>
        </p:nvSpPr>
        <p:spPr>
          <a:xfrm>
            <a:off x="7168978" y="1828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 Server</a:t>
            </a:r>
            <a:endParaRPr lang="en-US" dirty="0"/>
          </a:p>
        </p:txBody>
      </p:sp>
      <p:sp>
        <p:nvSpPr>
          <p:cNvPr id="14" name="Oval 13"/>
          <p:cNvSpPr/>
          <p:nvPr/>
        </p:nvSpPr>
        <p:spPr>
          <a:xfrm>
            <a:off x="4171950" y="3163330"/>
            <a:ext cx="1790700" cy="1671937"/>
          </a:xfrm>
          <a:prstGeom prst="ellipse">
            <a:avLst/>
          </a:prstGeom>
          <a:solidFill>
            <a:srgbClr val="C00000"/>
          </a:solidFill>
          <a:scene3d>
            <a:camera prst="orthographicFront"/>
            <a:lightRig rig="threePt" dir="t"/>
          </a:scene3d>
          <a:sp3d>
            <a:bevelT w="1016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PowerShell</a:t>
            </a:r>
            <a:endParaRPr lang="en-US" dirty="0"/>
          </a:p>
        </p:txBody>
      </p:sp>
      <p:sp>
        <p:nvSpPr>
          <p:cNvPr id="15" name="Rounded Rectangle 14"/>
          <p:cNvSpPr/>
          <p:nvPr/>
        </p:nvSpPr>
        <p:spPr>
          <a:xfrm>
            <a:off x="4465084" y="1810266"/>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Mary Smith’s Computer</a:t>
            </a:r>
            <a:endParaRPr lang="en-US" dirty="0"/>
          </a:p>
        </p:txBody>
      </p:sp>
      <p:sp>
        <p:nvSpPr>
          <p:cNvPr id="16" name="Rounded Rectangle 15"/>
          <p:cNvSpPr/>
          <p:nvPr/>
        </p:nvSpPr>
        <p:spPr>
          <a:xfrm>
            <a:off x="4465084"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John Doe’s Computer</a:t>
            </a:r>
            <a:endParaRPr lang="en-US" dirty="0"/>
          </a:p>
        </p:txBody>
      </p:sp>
      <p:cxnSp>
        <p:nvCxnSpPr>
          <p:cNvPr id="18" name="Straight Arrow Connector 17"/>
          <p:cNvCxnSpPr>
            <a:stCxn id="14" idx="2"/>
            <a:endCxn id="10" idx="3"/>
          </p:cNvCxnSpPr>
          <p:nvPr/>
        </p:nvCxnSpPr>
        <p:spPr>
          <a:xfrm flipH="1">
            <a:off x="2819400" y="3999299"/>
            <a:ext cx="1352550" cy="22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091521" y="2724666"/>
            <a:ext cx="13386" cy="438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1"/>
            <a:endCxn id="7" idx="3"/>
          </p:cNvCxnSpPr>
          <p:nvPr/>
        </p:nvCxnSpPr>
        <p:spPr>
          <a:xfrm flipH="1" flipV="1">
            <a:off x="2819400" y="2286000"/>
            <a:ext cx="1614792" cy="1122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7"/>
            <a:endCxn id="13" idx="1"/>
          </p:cNvCxnSpPr>
          <p:nvPr/>
        </p:nvCxnSpPr>
        <p:spPr>
          <a:xfrm flipV="1">
            <a:off x="5700408" y="2286000"/>
            <a:ext cx="1468570" cy="1122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6"/>
            <a:endCxn id="9" idx="1"/>
          </p:cNvCxnSpPr>
          <p:nvPr/>
        </p:nvCxnSpPr>
        <p:spPr>
          <a:xfrm>
            <a:off x="5962650" y="3999299"/>
            <a:ext cx="1206328" cy="22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4"/>
          </p:cNvCxnSpPr>
          <p:nvPr/>
        </p:nvCxnSpPr>
        <p:spPr>
          <a:xfrm>
            <a:off x="5067300" y="4835267"/>
            <a:ext cx="0" cy="398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1" idx="3"/>
          </p:cNvCxnSpPr>
          <p:nvPr/>
        </p:nvCxnSpPr>
        <p:spPr>
          <a:xfrm flipH="1">
            <a:off x="2819400" y="4590417"/>
            <a:ext cx="1614792" cy="1124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2" idx="1"/>
          </p:cNvCxnSpPr>
          <p:nvPr/>
        </p:nvCxnSpPr>
        <p:spPr>
          <a:xfrm>
            <a:off x="5715000" y="4594227"/>
            <a:ext cx="1453978" cy="1120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5609" y="2847416"/>
            <a:ext cx="1649106" cy="338554"/>
          </a:xfrm>
          <a:prstGeom prst="rect">
            <a:avLst/>
          </a:prstGeom>
          <a:noFill/>
        </p:spPr>
        <p:txBody>
          <a:bodyPr wrap="none" rtlCol="0">
            <a:spAutoFit/>
          </a:bodyPr>
          <a:lstStyle/>
          <a:p>
            <a:r>
              <a:rPr lang="en-US" sz="1600" dirty="0" smtClean="0"/>
              <a:t>Invoke-Command</a:t>
            </a:r>
            <a:endParaRPr lang="en-US" sz="1600" dirty="0"/>
          </a:p>
        </p:txBody>
      </p:sp>
      <p:sp>
        <p:nvSpPr>
          <p:cNvPr id="8" name="Rectangle 7"/>
          <p:cNvSpPr/>
          <p:nvPr/>
        </p:nvSpPr>
        <p:spPr>
          <a:xfrm>
            <a:off x="4578382" y="914400"/>
            <a:ext cx="2655535" cy="369332"/>
          </a:xfrm>
          <a:prstGeom prst="rect">
            <a:avLst/>
          </a:prstGeom>
        </p:spPr>
        <p:txBody>
          <a:bodyPr wrap="none">
            <a:spAutoFit/>
          </a:bodyPr>
          <a:lstStyle/>
          <a:p>
            <a:r>
              <a:rPr lang="en-US" dirty="0"/>
              <a:t>Enable-</a:t>
            </a:r>
            <a:r>
              <a:rPr lang="en-US" dirty="0" err="1"/>
              <a:t>PSRemoting</a:t>
            </a:r>
            <a:r>
              <a:rPr lang="en-US" dirty="0"/>
              <a:t> -Force</a:t>
            </a:r>
          </a:p>
        </p:txBody>
      </p:sp>
      <p:sp>
        <p:nvSpPr>
          <p:cNvPr id="17" name="TextBox 16"/>
          <p:cNvSpPr txBox="1"/>
          <p:nvPr/>
        </p:nvSpPr>
        <p:spPr>
          <a:xfrm>
            <a:off x="2648103" y="4417950"/>
            <a:ext cx="1441357" cy="338554"/>
          </a:xfrm>
          <a:prstGeom prst="rect">
            <a:avLst/>
          </a:prstGeom>
          <a:noFill/>
        </p:spPr>
        <p:txBody>
          <a:bodyPr wrap="none" rtlCol="0">
            <a:spAutoFit/>
          </a:bodyPr>
          <a:lstStyle/>
          <a:p>
            <a:r>
              <a:rPr lang="en-US" sz="1600" dirty="0" smtClean="0"/>
              <a:t>Restart-Service</a:t>
            </a:r>
            <a:endParaRPr lang="en-US" sz="1600" dirty="0"/>
          </a:p>
        </p:txBody>
      </p:sp>
      <p:sp>
        <p:nvSpPr>
          <p:cNvPr id="19" name="Rectangle 18"/>
          <p:cNvSpPr/>
          <p:nvPr/>
        </p:nvSpPr>
        <p:spPr>
          <a:xfrm>
            <a:off x="6327966" y="4782536"/>
            <a:ext cx="2380973" cy="338554"/>
          </a:xfrm>
          <a:prstGeom prst="rect">
            <a:avLst/>
          </a:prstGeom>
        </p:spPr>
        <p:txBody>
          <a:bodyPr wrap="none">
            <a:spAutoFit/>
          </a:bodyPr>
          <a:lstStyle/>
          <a:p>
            <a:r>
              <a:rPr lang="en-US" sz="1600" dirty="0"/>
              <a:t>Enable-</a:t>
            </a:r>
            <a:r>
              <a:rPr lang="en-US" sz="1600" dirty="0" err="1"/>
              <a:t>PSRemoting</a:t>
            </a:r>
            <a:r>
              <a:rPr lang="en-US" sz="1600" dirty="0"/>
              <a:t> -Force</a:t>
            </a:r>
          </a:p>
        </p:txBody>
      </p:sp>
      <p:sp>
        <p:nvSpPr>
          <p:cNvPr id="21" name="Rectangle 20"/>
          <p:cNvSpPr/>
          <p:nvPr/>
        </p:nvSpPr>
        <p:spPr>
          <a:xfrm>
            <a:off x="6157784" y="2960129"/>
            <a:ext cx="1725793" cy="338554"/>
          </a:xfrm>
          <a:prstGeom prst="rect">
            <a:avLst/>
          </a:prstGeom>
        </p:spPr>
        <p:txBody>
          <a:bodyPr wrap="none">
            <a:spAutoFit/>
          </a:bodyPr>
          <a:lstStyle/>
          <a:p>
            <a:r>
              <a:rPr lang="en-US" sz="1600" dirty="0"/>
              <a:t>Restart-Computer </a:t>
            </a:r>
          </a:p>
        </p:txBody>
      </p:sp>
      <p:sp>
        <p:nvSpPr>
          <p:cNvPr id="23" name="Rectangle 22"/>
          <p:cNvSpPr/>
          <p:nvPr/>
        </p:nvSpPr>
        <p:spPr>
          <a:xfrm>
            <a:off x="1733444" y="4864099"/>
            <a:ext cx="1507207" cy="338554"/>
          </a:xfrm>
          <a:prstGeom prst="rect">
            <a:avLst/>
          </a:prstGeom>
        </p:spPr>
        <p:txBody>
          <a:bodyPr wrap="none">
            <a:spAutoFit/>
          </a:bodyPr>
          <a:lstStyle/>
          <a:p>
            <a:r>
              <a:rPr lang="en-US" sz="1600" dirty="0"/>
              <a:t>Show-</a:t>
            </a:r>
            <a:r>
              <a:rPr lang="en-US" sz="1600" dirty="0" err="1"/>
              <a:t>EventLog</a:t>
            </a:r>
            <a:r>
              <a:rPr lang="en-US" sz="1600" dirty="0"/>
              <a:t> </a:t>
            </a:r>
          </a:p>
        </p:txBody>
      </p:sp>
      <p:sp>
        <p:nvSpPr>
          <p:cNvPr id="25" name="Rectangle 24"/>
          <p:cNvSpPr/>
          <p:nvPr/>
        </p:nvSpPr>
        <p:spPr>
          <a:xfrm>
            <a:off x="3025100" y="5715000"/>
            <a:ext cx="1577996" cy="338554"/>
          </a:xfrm>
          <a:prstGeom prst="rect">
            <a:avLst/>
          </a:prstGeom>
        </p:spPr>
        <p:txBody>
          <a:bodyPr wrap="none">
            <a:spAutoFit/>
          </a:bodyPr>
          <a:lstStyle/>
          <a:p>
            <a:r>
              <a:rPr lang="en-US" sz="1600" dirty="0" smtClean="0"/>
              <a:t>Test-Connection </a:t>
            </a:r>
            <a:endParaRPr lang="en-US" sz="1600" dirty="0"/>
          </a:p>
        </p:txBody>
      </p:sp>
      <p:sp>
        <p:nvSpPr>
          <p:cNvPr id="27" name="TextBox 26"/>
          <p:cNvSpPr txBox="1"/>
          <p:nvPr/>
        </p:nvSpPr>
        <p:spPr>
          <a:xfrm>
            <a:off x="3926697" y="2817781"/>
            <a:ext cx="1303370" cy="338554"/>
          </a:xfrm>
          <a:prstGeom prst="rect">
            <a:avLst/>
          </a:prstGeom>
          <a:noFill/>
        </p:spPr>
        <p:txBody>
          <a:bodyPr wrap="none" rtlCol="0">
            <a:spAutoFit/>
          </a:bodyPr>
          <a:lstStyle/>
          <a:p>
            <a:r>
              <a:rPr lang="en-US" sz="1600" dirty="0" smtClean="0"/>
              <a:t>Get-</a:t>
            </a:r>
            <a:r>
              <a:rPr lang="en-US" sz="1600" dirty="0" err="1" smtClean="0"/>
              <a:t>EventLog</a:t>
            </a:r>
            <a:endParaRPr lang="en-US" sz="1600" dirty="0"/>
          </a:p>
        </p:txBody>
      </p:sp>
      <p:sp>
        <p:nvSpPr>
          <p:cNvPr id="29" name="TextBox 28"/>
          <p:cNvSpPr txBox="1"/>
          <p:nvPr/>
        </p:nvSpPr>
        <p:spPr>
          <a:xfrm>
            <a:off x="5952857" y="4021265"/>
            <a:ext cx="1112036" cy="338554"/>
          </a:xfrm>
          <a:prstGeom prst="rect">
            <a:avLst/>
          </a:prstGeom>
          <a:noFill/>
        </p:spPr>
        <p:txBody>
          <a:bodyPr wrap="none" rtlCol="0">
            <a:spAutoFit/>
          </a:bodyPr>
          <a:lstStyle/>
          <a:p>
            <a:r>
              <a:rPr lang="en-US" sz="1600" dirty="0" smtClean="0"/>
              <a:t>Set-Service</a:t>
            </a:r>
            <a:endParaRPr lang="en-US" sz="1600" dirty="0"/>
          </a:p>
        </p:txBody>
      </p:sp>
    </p:spTree>
    <p:extLst>
      <p:ext uri="{BB962C8B-B14F-4D97-AF65-F5344CB8AC3E}">
        <p14:creationId xmlns:p14="http://schemas.microsoft.com/office/powerpoint/2010/main" val="3031718695"/>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685800"/>
            <a:ext cx="4343400" cy="685800"/>
          </a:xfrm>
        </p:spPr>
        <p:txBody>
          <a:bodyPr>
            <a:normAutofit fontScale="90000"/>
          </a:bodyPr>
          <a:lstStyle/>
          <a:p>
            <a:r>
              <a:rPr lang="en-US" dirty="0" smtClean="0"/>
              <a:t>Ok, But What is It?</a:t>
            </a:r>
            <a:endParaRPr lang="en-US"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
        <p:nvSpPr>
          <p:cNvPr id="6" name="TextBox 5"/>
          <p:cNvSpPr txBox="1"/>
          <p:nvPr/>
        </p:nvSpPr>
        <p:spPr>
          <a:xfrm>
            <a:off x="990600" y="2286000"/>
            <a:ext cx="7848600" cy="3554819"/>
          </a:xfrm>
          <a:prstGeom prst="rect">
            <a:avLst/>
          </a:prstGeom>
          <a:noFill/>
        </p:spPr>
        <p:txBody>
          <a:bodyPr wrap="square" rtlCol="0">
            <a:spAutoFit/>
          </a:bodyPr>
          <a:lstStyle/>
          <a:p>
            <a:pPr marL="914400" lvl="1" indent="-285750">
              <a:spcBef>
                <a:spcPts val="1200"/>
              </a:spcBef>
              <a:buFont typeface="Arial" pitchFamily="34" charset="0"/>
              <a:buChar char="•"/>
            </a:pPr>
            <a:r>
              <a:rPr lang="en-US" dirty="0" smtClean="0"/>
              <a:t>Legacy of Unix and other Command Line Orientated Operating Systems.</a:t>
            </a:r>
          </a:p>
          <a:p>
            <a:pPr marL="914400" lvl="1" indent="-285750">
              <a:spcBef>
                <a:spcPts val="1200"/>
              </a:spcBef>
              <a:buFont typeface="Arial" pitchFamily="34" charset="0"/>
              <a:buChar char="•"/>
            </a:pPr>
            <a:r>
              <a:rPr lang="en-US" dirty="0" smtClean="0"/>
              <a:t>A Shell is a Command Line interface to the OS that  can work either interactively or as a script.  An example is the Windows Command Prompt.</a:t>
            </a:r>
          </a:p>
          <a:p>
            <a:pPr marL="628650" lvl="1">
              <a:spcBef>
                <a:spcPts val="1200"/>
              </a:spcBef>
            </a:pPr>
            <a:endParaRPr lang="en-US" dirty="0" smtClean="0"/>
          </a:p>
          <a:p>
            <a:pPr marL="914400" lvl="1" indent="-285750">
              <a:spcBef>
                <a:spcPts val="1200"/>
              </a:spcBef>
              <a:buFont typeface="Arial" pitchFamily="34" charset="0"/>
              <a:buChar char="•"/>
            </a:pPr>
            <a:r>
              <a:rPr lang="en-US" dirty="0" smtClean="0"/>
              <a:t>Historically Used to Perform Administrative Tasks like backups, moving files around or running batch job streams.</a:t>
            </a:r>
          </a:p>
          <a:p>
            <a:pPr marL="914400" lvl="1" indent="-285750">
              <a:spcBef>
                <a:spcPts val="1200"/>
              </a:spcBef>
              <a:buFont typeface="Arial" pitchFamily="34" charset="0"/>
              <a:buChar char="•"/>
            </a:pPr>
            <a:r>
              <a:rPr lang="en-US" dirty="0" smtClean="0"/>
              <a:t>The question is not ‘What can you do with PowerShell?’ but ‘What can’t you do?’</a:t>
            </a:r>
          </a:p>
          <a:p>
            <a:pPr marL="628650" lvl="1">
              <a:spcBef>
                <a:spcPts val="600"/>
              </a:spcBef>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31" y="3386736"/>
            <a:ext cx="685800" cy="64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13796"/>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PowerShell – Scripting on Steroids</a:t>
            </a:r>
            <a:endParaRPr lang="en-US" dirty="0"/>
          </a:p>
        </p:txBody>
      </p:sp>
      <p:sp>
        <p:nvSpPr>
          <p:cNvPr id="5" name="Content Placeholder 4"/>
          <p:cNvSpPr>
            <a:spLocks noGrp="1"/>
          </p:cNvSpPr>
          <p:nvPr>
            <p:ph idx="1"/>
            <p:custDataLst>
              <p:tags r:id="rId3"/>
            </p:custDataLst>
          </p:nvPr>
        </p:nvSpPr>
        <p:spPr>
          <a:xfrm>
            <a:off x="762000" y="1596413"/>
            <a:ext cx="8077200" cy="4270987"/>
          </a:xfrm>
        </p:spPr>
        <p:txBody>
          <a:bodyPr>
            <a:normAutofit/>
          </a:bodyPr>
          <a:lstStyle/>
          <a:p>
            <a:r>
              <a:rPr lang="en-US" dirty="0" smtClean="0"/>
              <a:t>Full Support of Traditional Shell features:</a:t>
            </a:r>
          </a:p>
          <a:p>
            <a:pPr lvl="1"/>
            <a:r>
              <a:rPr lang="en-US" sz="2000" dirty="0" smtClean="0"/>
              <a:t>Piping</a:t>
            </a:r>
          </a:p>
          <a:p>
            <a:pPr lvl="1"/>
            <a:r>
              <a:rPr lang="en-US" sz="2000" dirty="0" smtClean="0"/>
              <a:t>Indirection</a:t>
            </a:r>
          </a:p>
          <a:p>
            <a:pPr lvl="1"/>
            <a:r>
              <a:rPr lang="en-US" sz="2000" dirty="0" smtClean="0"/>
              <a:t>Access to Hardware environment</a:t>
            </a:r>
          </a:p>
          <a:p>
            <a:r>
              <a:rPr lang="en-US" dirty="0" smtClean="0"/>
              <a:t>Built In Integration with .NET </a:t>
            </a:r>
          </a:p>
          <a:p>
            <a:r>
              <a:rPr lang="en-US" dirty="0" smtClean="0"/>
              <a:t>Support for Variables and Objects</a:t>
            </a:r>
          </a:p>
          <a:p>
            <a:r>
              <a:rPr lang="en-US" dirty="0" smtClean="0"/>
              <a:t>Support for Lists, Arrays and Hash Tables</a:t>
            </a:r>
            <a:endParaRPr lang="en-US" dirty="0"/>
          </a:p>
          <a:p>
            <a:r>
              <a:rPr lang="en-US" dirty="0" smtClean="0"/>
              <a:t>Secure Model</a:t>
            </a:r>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7</a:t>
            </a:fld>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PowerShell – Recipes</a:t>
            </a:r>
            <a:endParaRPr lang="en-US" dirty="0"/>
          </a:p>
        </p:txBody>
      </p:sp>
      <p:sp>
        <p:nvSpPr>
          <p:cNvPr id="5" name="Content Placeholder 4"/>
          <p:cNvSpPr>
            <a:spLocks noGrp="1"/>
          </p:cNvSpPr>
          <p:nvPr>
            <p:ph idx="1"/>
            <p:custDataLst>
              <p:tags r:id="rId3"/>
            </p:custDataLst>
          </p:nvPr>
        </p:nvSpPr>
        <p:spPr>
          <a:xfrm>
            <a:off x="762000" y="1596413"/>
            <a:ext cx="8077200" cy="4270987"/>
          </a:xfrm>
        </p:spPr>
        <p:txBody>
          <a:bodyPr>
            <a:normAutofit fontScale="92500" lnSpcReduction="10000"/>
          </a:bodyPr>
          <a:lstStyle/>
          <a:p>
            <a:r>
              <a:rPr lang="en-US" dirty="0" smtClean="0"/>
              <a:t>Say it using SAPI. </a:t>
            </a:r>
            <a:r>
              <a:rPr lang="en-US" sz="1700" dirty="0" smtClean="0"/>
              <a:t> </a:t>
            </a:r>
            <a:r>
              <a:rPr lang="en-US" sz="1700" dirty="0"/>
              <a:t>(</a:t>
            </a:r>
            <a:r>
              <a:rPr lang="en-US" sz="1700" dirty="0" err="1" smtClean="0"/>
              <a:t>scr_say_something</a:t>
            </a:r>
            <a:r>
              <a:rPr lang="en-US" sz="1700" dirty="0" smtClean="0"/>
              <a:t>)</a:t>
            </a:r>
          </a:p>
          <a:p>
            <a:r>
              <a:rPr lang="en-US" dirty="0"/>
              <a:t>Fun with SQL Server. </a:t>
            </a:r>
            <a:r>
              <a:rPr lang="en-US" sz="1700" dirty="0"/>
              <a:t>(</a:t>
            </a:r>
            <a:r>
              <a:rPr lang="en-US" sz="1700" dirty="0" err="1"/>
              <a:t>scr_SQL_Server</a:t>
            </a:r>
            <a:r>
              <a:rPr lang="en-US" sz="1700" dirty="0"/>
              <a:t>, </a:t>
            </a:r>
            <a:r>
              <a:rPr lang="en-US" sz="1700" dirty="0" err="1"/>
              <a:t>ufn_database_functions</a:t>
            </a:r>
            <a:r>
              <a:rPr lang="en-US" sz="1700" dirty="0"/>
              <a:t>)</a:t>
            </a:r>
          </a:p>
          <a:p>
            <a:r>
              <a:rPr lang="en-US" dirty="0" smtClean="0"/>
              <a:t>Wait for file polling</a:t>
            </a:r>
            <a:r>
              <a:rPr lang="en-US" dirty="0"/>
              <a:t>. </a:t>
            </a:r>
            <a:r>
              <a:rPr lang="en-US" sz="1700" dirty="0"/>
              <a:t>(</a:t>
            </a:r>
            <a:r>
              <a:rPr lang="en-US" sz="1700" dirty="0" err="1" smtClean="0"/>
              <a:t>ufn_wait_for_file</a:t>
            </a:r>
            <a:r>
              <a:rPr lang="en-US" sz="1700" dirty="0" smtClean="0"/>
              <a:t>)</a:t>
            </a:r>
          </a:p>
          <a:p>
            <a:r>
              <a:rPr lang="en-US" dirty="0" smtClean="0"/>
              <a:t>Firing the file creation event</a:t>
            </a:r>
            <a:r>
              <a:rPr lang="en-US" dirty="0"/>
              <a:t>. </a:t>
            </a:r>
            <a:r>
              <a:rPr lang="en-US" sz="1700" dirty="0"/>
              <a:t>(</a:t>
            </a:r>
            <a:r>
              <a:rPr lang="en-US" sz="1700" dirty="0" err="1" smtClean="0"/>
              <a:t>ufn_register_file_create_event</a:t>
            </a:r>
            <a:r>
              <a:rPr lang="en-US" sz="1700" dirty="0" smtClean="0"/>
              <a:t>)</a:t>
            </a:r>
          </a:p>
          <a:p>
            <a:r>
              <a:rPr lang="en-US" dirty="0" smtClean="0"/>
              <a:t>Combining files</a:t>
            </a:r>
            <a:r>
              <a:rPr lang="en-US" dirty="0"/>
              <a:t>. </a:t>
            </a:r>
            <a:r>
              <a:rPr lang="en-US" sz="1700" dirty="0"/>
              <a:t>(</a:t>
            </a:r>
            <a:r>
              <a:rPr lang="en-US" sz="1700" dirty="0" err="1" smtClean="0"/>
              <a:t>ufn_combine_files</a:t>
            </a:r>
            <a:r>
              <a:rPr lang="en-US" sz="1700" dirty="0" smtClean="0"/>
              <a:t>)</a:t>
            </a:r>
          </a:p>
          <a:p>
            <a:r>
              <a:rPr lang="en-US" dirty="0" smtClean="0"/>
              <a:t>Fun with CSV Files</a:t>
            </a:r>
            <a:r>
              <a:rPr lang="en-US" dirty="0"/>
              <a:t>. </a:t>
            </a:r>
            <a:r>
              <a:rPr lang="en-US" sz="1600" dirty="0"/>
              <a:t>(</a:t>
            </a:r>
            <a:r>
              <a:rPr lang="en-US" sz="1600" dirty="0" err="1" smtClean="0"/>
              <a:t>scr_load_csv_file_to_table</a:t>
            </a:r>
            <a:r>
              <a:rPr lang="en-US" sz="1600" dirty="0" smtClean="0"/>
              <a:t>)</a:t>
            </a:r>
          </a:p>
          <a:p>
            <a:r>
              <a:rPr lang="en-US" dirty="0" smtClean="0"/>
              <a:t>Calling C# code</a:t>
            </a:r>
            <a:r>
              <a:rPr lang="en-US" dirty="0"/>
              <a:t>. </a:t>
            </a:r>
            <a:r>
              <a:rPr lang="en-US" sz="1700" dirty="0"/>
              <a:t>(</a:t>
            </a:r>
            <a:r>
              <a:rPr lang="en-US" sz="1700" dirty="0" err="1" smtClean="0"/>
              <a:t>ufn_csharp_functions</a:t>
            </a:r>
            <a:r>
              <a:rPr lang="en-US" sz="1700" dirty="0" smtClean="0"/>
              <a:t>)</a:t>
            </a:r>
          </a:p>
          <a:p>
            <a:r>
              <a:rPr lang="en-US" dirty="0" smtClean="0"/>
              <a:t>Import/Export Excel files</a:t>
            </a:r>
            <a:r>
              <a:rPr lang="en-US" sz="3500" dirty="0"/>
              <a:t>. </a:t>
            </a:r>
            <a:r>
              <a:rPr lang="en-US" sz="1700" dirty="0"/>
              <a:t>(</a:t>
            </a:r>
            <a:r>
              <a:rPr lang="en-US" sz="1700" dirty="0" err="1" smtClean="0"/>
              <a:t>ufn_Import_Excel</a:t>
            </a:r>
            <a:r>
              <a:rPr lang="en-US" sz="1700" dirty="0" smtClean="0"/>
              <a:t>)</a:t>
            </a:r>
            <a:endParaRPr lang="en-US" sz="1700" dirty="0"/>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8</a:t>
            </a:fld>
            <a:endParaRPr lang="en-US" dirty="0"/>
          </a:p>
        </p:txBody>
      </p:sp>
    </p:spTree>
    <p:custDataLst>
      <p:tags r:id="rId1"/>
    </p:custDataLst>
    <p:extLst>
      <p:ext uri="{BB962C8B-B14F-4D97-AF65-F5344CB8AC3E}">
        <p14:creationId xmlns:p14="http://schemas.microsoft.com/office/powerpoint/2010/main" val="199896442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PowerShell – Common Uses</a:t>
            </a:r>
            <a:endParaRPr lang="en-US" dirty="0"/>
          </a:p>
        </p:txBody>
      </p:sp>
      <p:sp>
        <p:nvSpPr>
          <p:cNvPr id="5" name="Content Placeholder 4"/>
          <p:cNvSpPr>
            <a:spLocks noGrp="1"/>
          </p:cNvSpPr>
          <p:nvPr>
            <p:ph idx="1"/>
            <p:custDataLst>
              <p:tags r:id="rId3"/>
            </p:custDataLst>
          </p:nvPr>
        </p:nvSpPr>
        <p:spPr>
          <a:xfrm>
            <a:off x="762000" y="1447800"/>
            <a:ext cx="8077200" cy="4575787"/>
          </a:xfrm>
        </p:spPr>
        <p:txBody>
          <a:bodyPr>
            <a:noAutofit/>
          </a:bodyPr>
          <a:lstStyle/>
          <a:p>
            <a:pPr>
              <a:spcBef>
                <a:spcPts val="1200"/>
              </a:spcBef>
            </a:pPr>
            <a:r>
              <a:rPr lang="en-US" sz="1800" dirty="0"/>
              <a:t>Use by developers to do pre and post job processing</a:t>
            </a:r>
            <a:r>
              <a:rPr lang="en-US" sz="1800" dirty="0" smtClean="0"/>
              <a:t>.</a:t>
            </a:r>
          </a:p>
          <a:p>
            <a:pPr>
              <a:spcBef>
                <a:spcPts val="1200"/>
              </a:spcBef>
            </a:pPr>
            <a:r>
              <a:rPr lang="en-US" sz="1800" dirty="0" smtClean="0"/>
              <a:t>Database Support (SQL Server Integration)</a:t>
            </a:r>
          </a:p>
          <a:p>
            <a:pPr lvl="1">
              <a:spcBef>
                <a:spcPts val="1200"/>
              </a:spcBef>
            </a:pPr>
            <a:r>
              <a:rPr lang="en-US" sz="1800" dirty="0" smtClean="0"/>
              <a:t>Backups</a:t>
            </a:r>
          </a:p>
          <a:p>
            <a:pPr lvl="1">
              <a:spcBef>
                <a:spcPts val="1200"/>
              </a:spcBef>
            </a:pPr>
            <a:r>
              <a:rPr lang="en-US" sz="1800" dirty="0" smtClean="0"/>
              <a:t>Security</a:t>
            </a:r>
          </a:p>
          <a:p>
            <a:pPr lvl="1">
              <a:spcBef>
                <a:spcPts val="1200"/>
              </a:spcBef>
            </a:pPr>
            <a:r>
              <a:rPr lang="en-US" sz="1800" dirty="0" smtClean="0"/>
              <a:t>Utilities like Stats</a:t>
            </a:r>
          </a:p>
          <a:p>
            <a:pPr>
              <a:spcBef>
                <a:spcPts val="1200"/>
              </a:spcBef>
            </a:pPr>
            <a:r>
              <a:rPr lang="en-US" sz="1800" dirty="0" smtClean="0"/>
              <a:t>Special database processes like database copy (SMO)</a:t>
            </a:r>
          </a:p>
          <a:p>
            <a:pPr>
              <a:spcBef>
                <a:spcPts val="1200"/>
              </a:spcBef>
            </a:pPr>
            <a:r>
              <a:rPr lang="en-US" sz="1800" dirty="0" smtClean="0"/>
              <a:t>Security Administration (Active Directory)</a:t>
            </a:r>
          </a:p>
          <a:p>
            <a:pPr>
              <a:spcBef>
                <a:spcPts val="1200"/>
              </a:spcBef>
            </a:pPr>
            <a:r>
              <a:rPr lang="en-US" sz="1800" dirty="0" smtClean="0"/>
              <a:t>File System (.NET library and CMDLETS)</a:t>
            </a:r>
          </a:p>
          <a:p>
            <a:pPr>
              <a:spcBef>
                <a:spcPts val="1200"/>
              </a:spcBef>
            </a:pPr>
            <a:r>
              <a:rPr lang="en-US" sz="1800" dirty="0" smtClean="0"/>
              <a:t>Network Administration </a:t>
            </a:r>
          </a:p>
          <a:p>
            <a:pPr>
              <a:spcBef>
                <a:spcPts val="1200"/>
              </a:spcBef>
            </a:pPr>
            <a:r>
              <a:rPr lang="en-US" sz="1800" dirty="0" smtClean="0"/>
              <a:t>Working with MS Products; SharePoint, Office, etc.</a:t>
            </a:r>
          </a:p>
          <a:p>
            <a:pPr>
              <a:spcBef>
                <a:spcPts val="1200"/>
              </a:spcBef>
            </a:pPr>
            <a:r>
              <a:rPr lang="en-US" sz="1800" dirty="0" smtClean="0"/>
              <a:t>Working with XML</a:t>
            </a:r>
          </a:p>
        </p:txBody>
      </p:sp>
      <p:sp>
        <p:nvSpPr>
          <p:cNvPr id="3" name="Footer Placeholder 2"/>
          <p:cNvSpPr>
            <a:spLocks noGrp="1"/>
          </p:cNvSpPr>
          <p:nvPr>
            <p:ph type="ftr" sz="quarter" idx="11"/>
          </p:nvPr>
        </p:nvSpPr>
        <p:spPr/>
        <p:txBody>
          <a:bodyPr/>
          <a:lstStyle/>
          <a:p>
            <a:r>
              <a:rPr lang="en-US" smtClean="0"/>
              <a:t>PowerShell for Database Developers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9</a:t>
            </a:fld>
            <a:endParaRPr lang="en-US" dirty="0"/>
          </a:p>
        </p:txBody>
      </p:sp>
    </p:spTree>
    <p:custDataLst>
      <p:tags r:id="rId1"/>
    </p:custDataLst>
    <p:extLst>
      <p:ext uri="{BB962C8B-B14F-4D97-AF65-F5344CB8AC3E}">
        <p14:creationId xmlns:p14="http://schemas.microsoft.com/office/powerpoint/2010/main" val="3989424594"/>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22.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23.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24.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31.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32.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33.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3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3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3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3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4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42.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43.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4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4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46.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47.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3370</Words>
  <Application>Microsoft Office PowerPoint</Application>
  <PresentationFormat>On-screen Show (4:3)</PresentationFormat>
  <Paragraphs>565</Paragraphs>
  <Slides>48</Slides>
  <Notes>42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Training</vt:lpstr>
      <vt:lpstr>Welcome to PowerShell for Database Developers</vt:lpstr>
      <vt:lpstr>What is PowerShell?</vt:lpstr>
      <vt:lpstr>Goals of this Presentation</vt:lpstr>
      <vt:lpstr>Connecting it All</vt:lpstr>
      <vt:lpstr>Remote Execution</vt:lpstr>
      <vt:lpstr>Ok, But What is It?</vt:lpstr>
      <vt:lpstr>PowerShell – Scripting on Steroids</vt:lpstr>
      <vt:lpstr>PowerShell – Recipes</vt:lpstr>
      <vt:lpstr>PowerShell – Common Uses</vt:lpstr>
      <vt:lpstr>PowerShell – Learning Challenges</vt:lpstr>
      <vt:lpstr>PowerShell – Periods Matter</vt:lpstr>
      <vt:lpstr>Starting PowerShell</vt:lpstr>
      <vt:lpstr>PowerShell Environments</vt:lpstr>
      <vt:lpstr>The PowerShell ISE</vt:lpstr>
      <vt:lpstr>SQL Agent:  Built In Support for PowerShell</vt:lpstr>
      <vt:lpstr>SSMS:  Built In Support for PowerShell</vt:lpstr>
      <vt:lpstr>PowerShell – A Very Well Supported Tool</vt:lpstr>
      <vt:lpstr>PowerShell CMDLET</vt:lpstr>
      <vt:lpstr>CMDLET Examples</vt:lpstr>
      <vt:lpstr>PowerShell: Before You Can Run a Script…</vt:lpstr>
      <vt:lpstr>PowerShell: Set-ExecutionPolicy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Revisiting the Goals of this Presentation</vt:lpstr>
      <vt:lpstr>Wrapping Up:  Why PowerShell?</vt:lpstr>
      <vt:lpstr>What Can’t You Do With PowerShell?</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2012-12-19T12:33:13Z</dcterms:created>
  <dcterms:modified xsi:type="dcterms:W3CDTF">2014-07-23T20:05:49Z</dcterms:modified>
</cp:coreProperties>
</file>