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8288000" cy="10287000"/>
  <p:notesSz cx="6858000" cy="9144000"/>
  <p:embeddedFontLst>
    <p:embeddedFont>
      <p:font typeface="Barlow" panose="00000500000000000000" pitchFamily="2" charset="0"/>
      <p:regular r:id="rId13"/>
    </p:embeddedFont>
    <p:embeddedFont>
      <p:font typeface="Barlow Bold" panose="020B0604020202020204" charset="0"/>
      <p:regular r:id="rId14"/>
    </p:embeddedFont>
    <p:embeddedFont>
      <p:font typeface="Barlow Medium" panose="00000600000000000000" pitchFamily="2" charset="0"/>
      <p:regular r:id="rId15"/>
    </p:embeddedFont>
    <p:embeddedFont>
      <p:font typeface="Barlow Semi-Bold" panose="020B0604020202020204" charset="0"/>
      <p:regular r:id="rId16"/>
    </p:embeddedFont>
    <p:embeddedFont>
      <p:font typeface="Barlow SemiCondensed" panose="020B0604020202020204" charset="0"/>
      <p:regular r:id="rId17"/>
    </p:embeddedFont>
    <p:embeddedFont>
      <p:font typeface="Canva Sans" panose="020B0604020202020204" charset="0"/>
      <p:regular r:id="rId18"/>
    </p:embeddedFont>
    <p:embeddedFont>
      <p:font typeface="Canva Sans Bold" panose="020B0604020202020204" charset="0"/>
      <p:regular r:id="rId19"/>
    </p:embeddedFont>
    <p:embeddedFont>
      <p:font typeface="DM Sans" pitchFamily="2" charset="0"/>
      <p:regular r:id="rId20"/>
    </p:embeddedFont>
    <p:embeddedFont>
      <p:font typeface="DM Sans Bold" panose="020B0604020202020204" charset="0"/>
      <p:regular r:id="rId21"/>
    </p:embeddedFont>
    <p:embeddedFont>
      <p:font typeface="Kollektif Bold" panose="020B0604020202020204" charset="0"/>
      <p:regular r:id="rId22"/>
    </p:embeddedFont>
    <p:embeddedFont>
      <p:font typeface="Montserrat Bold" panose="020B0604020202020204" charset="0"/>
      <p:regular r:id="rId23"/>
    </p:embeddedFont>
    <p:embeddedFont>
      <p:font typeface="Montserrat Classic" panose="020B0604020202020204" charset="0"/>
      <p:regular r:id="rId24"/>
    </p:embeddedFont>
    <p:embeddedFont>
      <p:font typeface="Montserrat Classic Bold" panose="020B0604020202020204" charset="0"/>
      <p:regular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0" d="100"/>
          <a:sy n="40" d="100"/>
        </p:scale>
        <p:origin x="884" y="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svg"/><Relationship Id="rId7" Type="http://schemas.openxmlformats.org/officeDocument/2006/relationships/image" Target="../media/image63.sv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2.png"/><Relationship Id="rId5" Type="http://schemas.openxmlformats.org/officeDocument/2006/relationships/image" Target="../media/image65.svg"/><Relationship Id="rId4" Type="http://schemas.openxmlformats.org/officeDocument/2006/relationships/image" Target="../media/image6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svg"/><Relationship Id="rId7" Type="http://schemas.openxmlformats.org/officeDocument/2006/relationships/image" Target="../media/image63.sv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2.png"/><Relationship Id="rId5" Type="http://schemas.openxmlformats.org/officeDocument/2006/relationships/image" Target="../media/image65.svg"/><Relationship Id="rId4" Type="http://schemas.openxmlformats.org/officeDocument/2006/relationships/image" Target="../media/image6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6.svg"/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12" Type="http://schemas.openxmlformats.org/officeDocument/2006/relationships/image" Target="../media/image15.png"/><Relationship Id="rId17" Type="http://schemas.openxmlformats.org/officeDocument/2006/relationships/image" Target="../media/image20.svg"/><Relationship Id="rId2" Type="http://schemas.openxmlformats.org/officeDocument/2006/relationships/image" Target="../media/image9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11" Type="http://schemas.openxmlformats.org/officeDocument/2006/relationships/image" Target="../media/image6.svg"/><Relationship Id="rId5" Type="http://schemas.openxmlformats.org/officeDocument/2006/relationships/image" Target="../media/image12.svg"/><Relationship Id="rId15" Type="http://schemas.openxmlformats.org/officeDocument/2006/relationships/image" Target="../media/image18.svg"/><Relationship Id="rId10" Type="http://schemas.openxmlformats.org/officeDocument/2006/relationships/image" Target="../media/image5.png"/><Relationship Id="rId4" Type="http://schemas.openxmlformats.org/officeDocument/2006/relationships/image" Target="../media/image11.png"/><Relationship Id="rId9" Type="http://schemas.openxmlformats.org/officeDocument/2006/relationships/image" Target="../media/image8.svg"/><Relationship Id="rId1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4.svg"/><Relationship Id="rId18" Type="http://schemas.openxmlformats.org/officeDocument/2006/relationships/image" Target="../media/image29.png"/><Relationship Id="rId3" Type="http://schemas.openxmlformats.org/officeDocument/2006/relationships/image" Target="../media/image10.svg"/><Relationship Id="rId21" Type="http://schemas.openxmlformats.org/officeDocument/2006/relationships/image" Target="../media/image32.svg"/><Relationship Id="rId7" Type="http://schemas.openxmlformats.org/officeDocument/2006/relationships/image" Target="../media/image6.svg"/><Relationship Id="rId12" Type="http://schemas.openxmlformats.org/officeDocument/2006/relationships/image" Target="../media/image23.png"/><Relationship Id="rId17" Type="http://schemas.openxmlformats.org/officeDocument/2006/relationships/image" Target="../media/image28.svg"/><Relationship Id="rId2" Type="http://schemas.openxmlformats.org/officeDocument/2006/relationships/image" Target="../media/image9.png"/><Relationship Id="rId16" Type="http://schemas.openxmlformats.org/officeDocument/2006/relationships/image" Target="../media/image27.png"/><Relationship Id="rId20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22.svg"/><Relationship Id="rId5" Type="http://schemas.openxmlformats.org/officeDocument/2006/relationships/image" Target="../media/image8.svg"/><Relationship Id="rId15" Type="http://schemas.openxmlformats.org/officeDocument/2006/relationships/image" Target="../media/image26.svg"/><Relationship Id="rId10" Type="http://schemas.openxmlformats.org/officeDocument/2006/relationships/image" Target="../media/image21.png"/><Relationship Id="rId19" Type="http://schemas.openxmlformats.org/officeDocument/2006/relationships/image" Target="../media/image30.svg"/><Relationship Id="rId4" Type="http://schemas.openxmlformats.org/officeDocument/2006/relationships/image" Target="../media/image7.png"/><Relationship Id="rId9" Type="http://schemas.openxmlformats.org/officeDocument/2006/relationships/image" Target="../media/image16.svg"/><Relationship Id="rId14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38.png"/><Relationship Id="rId3" Type="http://schemas.openxmlformats.org/officeDocument/2006/relationships/image" Target="../media/image9.png"/><Relationship Id="rId7" Type="http://schemas.openxmlformats.org/officeDocument/2006/relationships/image" Target="../media/image5.png"/><Relationship Id="rId12" Type="http://schemas.openxmlformats.org/officeDocument/2006/relationships/image" Target="../media/image37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11" Type="http://schemas.openxmlformats.org/officeDocument/2006/relationships/image" Target="../media/image36.png"/><Relationship Id="rId5" Type="http://schemas.openxmlformats.org/officeDocument/2006/relationships/image" Target="../media/image7.png"/><Relationship Id="rId10" Type="http://schemas.openxmlformats.org/officeDocument/2006/relationships/image" Target="../media/image35.svg"/><Relationship Id="rId4" Type="http://schemas.openxmlformats.org/officeDocument/2006/relationships/image" Target="../media/image10.svg"/><Relationship Id="rId9" Type="http://schemas.openxmlformats.org/officeDocument/2006/relationships/image" Target="../media/image34.png"/><Relationship Id="rId14" Type="http://schemas.openxmlformats.org/officeDocument/2006/relationships/image" Target="../media/image39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46.svg"/><Relationship Id="rId3" Type="http://schemas.openxmlformats.org/officeDocument/2006/relationships/image" Target="../media/image10.svg"/><Relationship Id="rId7" Type="http://schemas.openxmlformats.org/officeDocument/2006/relationships/image" Target="../media/image6.svg"/><Relationship Id="rId12" Type="http://schemas.openxmlformats.org/officeDocument/2006/relationships/image" Target="../media/image4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44.svg"/><Relationship Id="rId5" Type="http://schemas.openxmlformats.org/officeDocument/2006/relationships/image" Target="../media/image8.svg"/><Relationship Id="rId10" Type="http://schemas.openxmlformats.org/officeDocument/2006/relationships/image" Target="../media/image43.png"/><Relationship Id="rId4" Type="http://schemas.openxmlformats.org/officeDocument/2006/relationships/image" Target="../media/image7.png"/><Relationship Id="rId9" Type="http://schemas.openxmlformats.org/officeDocument/2006/relationships/image" Target="../media/image42.svg"/><Relationship Id="rId14" Type="http://schemas.openxmlformats.org/officeDocument/2006/relationships/image" Target="../media/image4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59.svg"/><Relationship Id="rId3" Type="http://schemas.openxmlformats.org/officeDocument/2006/relationships/image" Target="../media/image49.svg"/><Relationship Id="rId7" Type="http://schemas.openxmlformats.org/officeDocument/2006/relationships/image" Target="../media/image53.svg"/><Relationship Id="rId12" Type="http://schemas.openxmlformats.org/officeDocument/2006/relationships/image" Target="../media/image58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2.png"/><Relationship Id="rId11" Type="http://schemas.openxmlformats.org/officeDocument/2006/relationships/image" Target="../media/image57.svg"/><Relationship Id="rId5" Type="http://schemas.openxmlformats.org/officeDocument/2006/relationships/image" Target="../media/image51.svg"/><Relationship Id="rId15" Type="http://schemas.openxmlformats.org/officeDocument/2006/relationships/image" Target="../media/image10.svg"/><Relationship Id="rId10" Type="http://schemas.openxmlformats.org/officeDocument/2006/relationships/image" Target="../media/image56.png"/><Relationship Id="rId4" Type="http://schemas.openxmlformats.org/officeDocument/2006/relationships/image" Target="../media/image50.png"/><Relationship Id="rId9" Type="http://schemas.openxmlformats.org/officeDocument/2006/relationships/image" Target="../media/image55.svg"/><Relationship Id="rId1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svg"/><Relationship Id="rId7" Type="http://schemas.openxmlformats.org/officeDocument/2006/relationships/image" Target="../media/image65.sv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4.png"/><Relationship Id="rId5" Type="http://schemas.openxmlformats.org/officeDocument/2006/relationships/image" Target="../media/image63.svg"/><Relationship Id="rId4" Type="http://schemas.openxmlformats.org/officeDocument/2006/relationships/image" Target="../media/image6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700000">
            <a:off x="14381224" y="7574679"/>
            <a:ext cx="7415398" cy="3565095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13918610" y="8394229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6" name="AutoShape 6"/>
          <p:cNvSpPr/>
          <p:nvPr/>
        </p:nvSpPr>
        <p:spPr>
          <a:xfrm>
            <a:off x="13704664" y="8706905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7" name="AutoShape 7"/>
          <p:cNvSpPr/>
          <p:nvPr/>
        </p:nvSpPr>
        <p:spPr>
          <a:xfrm>
            <a:off x="13525062" y="9065375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8" name="AutoShape 8"/>
          <p:cNvSpPr/>
          <p:nvPr/>
        </p:nvSpPr>
        <p:spPr>
          <a:xfrm>
            <a:off x="13398407" y="9451643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9" name="AutoShape 9"/>
          <p:cNvSpPr/>
          <p:nvPr/>
        </p:nvSpPr>
        <p:spPr>
          <a:xfrm>
            <a:off x="13254553" y="9891320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grpSp>
        <p:nvGrpSpPr>
          <p:cNvPr id="10" name="Group 10"/>
          <p:cNvGrpSpPr/>
          <p:nvPr/>
        </p:nvGrpSpPr>
        <p:grpSpPr>
          <a:xfrm rot="2700000">
            <a:off x="-1376391" y="-3093321"/>
            <a:ext cx="7415398" cy="3565095"/>
            <a:chOff x="0" y="0"/>
            <a:chExt cx="660400" cy="3175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13" name="AutoShape 13"/>
          <p:cNvSpPr/>
          <p:nvPr/>
        </p:nvSpPr>
        <p:spPr>
          <a:xfrm>
            <a:off x="-1839005" y="-2273771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14" name="AutoShape 14"/>
          <p:cNvSpPr/>
          <p:nvPr/>
        </p:nvSpPr>
        <p:spPr>
          <a:xfrm>
            <a:off x="-2052951" y="-1961095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15" name="Freeform 15"/>
          <p:cNvSpPr/>
          <p:nvPr/>
        </p:nvSpPr>
        <p:spPr>
          <a:xfrm rot="-1633813">
            <a:off x="-778168" y="1045635"/>
            <a:ext cx="1556335" cy="1542718"/>
          </a:xfrm>
          <a:custGeom>
            <a:avLst/>
            <a:gdLst/>
            <a:ahLst/>
            <a:cxnLst/>
            <a:rect l="l" t="t" r="r" b="b"/>
            <a:pathLst>
              <a:path w="1556335" h="1542718">
                <a:moveTo>
                  <a:pt x="0" y="0"/>
                </a:moveTo>
                <a:lnTo>
                  <a:pt x="1556336" y="0"/>
                </a:lnTo>
                <a:lnTo>
                  <a:pt x="1556336" y="1542717"/>
                </a:lnTo>
                <a:lnTo>
                  <a:pt x="0" y="15427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5000"/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6" name="AutoShape 16"/>
          <p:cNvSpPr/>
          <p:nvPr/>
        </p:nvSpPr>
        <p:spPr>
          <a:xfrm>
            <a:off x="-2232553" y="-1602625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17" name="AutoShape 17"/>
          <p:cNvSpPr/>
          <p:nvPr/>
        </p:nvSpPr>
        <p:spPr>
          <a:xfrm>
            <a:off x="-2359208" y="-1216357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18" name="AutoShape 18"/>
          <p:cNvSpPr/>
          <p:nvPr/>
        </p:nvSpPr>
        <p:spPr>
          <a:xfrm>
            <a:off x="-2503062" y="-776680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19" name="AutoShape 19"/>
          <p:cNvSpPr/>
          <p:nvPr/>
        </p:nvSpPr>
        <p:spPr>
          <a:xfrm>
            <a:off x="-2623881" y="-332957"/>
            <a:ext cx="3963599" cy="398559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20" name="AutoShape 20"/>
          <p:cNvSpPr/>
          <p:nvPr/>
        </p:nvSpPr>
        <p:spPr>
          <a:xfrm>
            <a:off x="-2598114" y="228677"/>
            <a:ext cx="3377485" cy="3360058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21" name="AutoShape 21"/>
          <p:cNvSpPr/>
          <p:nvPr/>
        </p:nvSpPr>
        <p:spPr>
          <a:xfrm>
            <a:off x="-2509797" y="905760"/>
            <a:ext cx="2628598" cy="2671969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22" name="Freeform 22"/>
          <p:cNvSpPr/>
          <p:nvPr/>
        </p:nvSpPr>
        <p:spPr>
          <a:xfrm>
            <a:off x="14454085" y="228677"/>
            <a:ext cx="3507625" cy="3762064"/>
          </a:xfrm>
          <a:custGeom>
            <a:avLst/>
            <a:gdLst/>
            <a:ahLst/>
            <a:cxnLst/>
            <a:rect l="l" t="t" r="r" b="b"/>
            <a:pathLst>
              <a:path w="3507625" h="3762064">
                <a:moveTo>
                  <a:pt x="0" y="0"/>
                </a:moveTo>
                <a:lnTo>
                  <a:pt x="3507625" y="0"/>
                </a:lnTo>
                <a:lnTo>
                  <a:pt x="3507625" y="3762064"/>
                </a:lnTo>
                <a:lnTo>
                  <a:pt x="0" y="376206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23" name="Freeform 23"/>
          <p:cNvSpPr/>
          <p:nvPr/>
        </p:nvSpPr>
        <p:spPr>
          <a:xfrm>
            <a:off x="270702" y="5776520"/>
            <a:ext cx="3147822" cy="4114800"/>
          </a:xfrm>
          <a:custGeom>
            <a:avLst/>
            <a:gdLst/>
            <a:ahLst/>
            <a:cxnLst/>
            <a:rect l="l" t="t" r="r" b="b"/>
            <a:pathLst>
              <a:path w="3147822" h="4114800">
                <a:moveTo>
                  <a:pt x="0" y="0"/>
                </a:moveTo>
                <a:lnTo>
                  <a:pt x="3147822" y="0"/>
                </a:lnTo>
                <a:lnTo>
                  <a:pt x="314782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7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24" name="TextBox 24"/>
          <p:cNvSpPr txBox="1"/>
          <p:nvPr/>
        </p:nvSpPr>
        <p:spPr>
          <a:xfrm>
            <a:off x="3863654" y="2683127"/>
            <a:ext cx="10620170" cy="40527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999"/>
              </a:lnSpc>
            </a:pPr>
            <a:r>
              <a:rPr lang="en-US" sz="9999">
                <a:solidFill>
                  <a:srgbClr val="000000"/>
                </a:solidFill>
                <a:latin typeface="Kollektif Bold"/>
              </a:rPr>
              <a:t>NLP FOR AMAZON BOOK REVIEWS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3863654" y="6849311"/>
            <a:ext cx="10719600" cy="390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20"/>
              </a:lnSpc>
            </a:pPr>
            <a:r>
              <a:rPr lang="en-US" sz="2600">
                <a:solidFill>
                  <a:srgbClr val="545454"/>
                </a:solidFill>
                <a:latin typeface="DM Sans"/>
              </a:rPr>
              <a:t>Dhruv Shah | Jenn Hong | Santiago Mazzei | Setu Shah | Victor Floriano</a:t>
            </a:r>
          </a:p>
        </p:txBody>
      </p:sp>
      <p:sp>
        <p:nvSpPr>
          <p:cNvPr id="26" name="Freeform 26"/>
          <p:cNvSpPr/>
          <p:nvPr/>
        </p:nvSpPr>
        <p:spPr>
          <a:xfrm rot="-1633813">
            <a:off x="7785139" y="-771359"/>
            <a:ext cx="1556335" cy="1542718"/>
          </a:xfrm>
          <a:custGeom>
            <a:avLst/>
            <a:gdLst/>
            <a:ahLst/>
            <a:cxnLst/>
            <a:rect l="l" t="t" r="r" b="b"/>
            <a:pathLst>
              <a:path w="1556335" h="1542718">
                <a:moveTo>
                  <a:pt x="0" y="0"/>
                </a:moveTo>
                <a:lnTo>
                  <a:pt x="1556336" y="0"/>
                </a:lnTo>
                <a:lnTo>
                  <a:pt x="1556336" y="1542718"/>
                </a:lnTo>
                <a:lnTo>
                  <a:pt x="0" y="15427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5000"/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27" name="Freeform 27"/>
          <p:cNvSpPr/>
          <p:nvPr/>
        </p:nvSpPr>
        <p:spPr>
          <a:xfrm rot="-1633813">
            <a:off x="10293937" y="9119961"/>
            <a:ext cx="1556335" cy="1542718"/>
          </a:xfrm>
          <a:custGeom>
            <a:avLst/>
            <a:gdLst/>
            <a:ahLst/>
            <a:cxnLst/>
            <a:rect l="l" t="t" r="r" b="b"/>
            <a:pathLst>
              <a:path w="1556335" h="1542718">
                <a:moveTo>
                  <a:pt x="0" y="0"/>
                </a:moveTo>
                <a:lnTo>
                  <a:pt x="1556336" y="0"/>
                </a:lnTo>
                <a:lnTo>
                  <a:pt x="1556336" y="1542717"/>
                </a:lnTo>
                <a:lnTo>
                  <a:pt x="0" y="15427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5000"/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28" name="Freeform 28"/>
          <p:cNvSpPr/>
          <p:nvPr/>
        </p:nvSpPr>
        <p:spPr>
          <a:xfrm rot="-1633813">
            <a:off x="4130362" y="7935547"/>
            <a:ext cx="1556335" cy="1542718"/>
          </a:xfrm>
          <a:custGeom>
            <a:avLst/>
            <a:gdLst/>
            <a:ahLst/>
            <a:cxnLst/>
            <a:rect l="l" t="t" r="r" b="b"/>
            <a:pathLst>
              <a:path w="1556335" h="1542718">
                <a:moveTo>
                  <a:pt x="0" y="0"/>
                </a:moveTo>
                <a:lnTo>
                  <a:pt x="1556336" y="0"/>
                </a:lnTo>
                <a:lnTo>
                  <a:pt x="1556336" y="1542717"/>
                </a:lnTo>
                <a:lnTo>
                  <a:pt x="0" y="15427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5000"/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29" name="Freeform 29"/>
          <p:cNvSpPr/>
          <p:nvPr/>
        </p:nvSpPr>
        <p:spPr>
          <a:xfrm rot="-1633813">
            <a:off x="16569160" y="4703677"/>
            <a:ext cx="1556335" cy="1542718"/>
          </a:xfrm>
          <a:custGeom>
            <a:avLst/>
            <a:gdLst/>
            <a:ahLst/>
            <a:cxnLst/>
            <a:rect l="l" t="t" r="r" b="b"/>
            <a:pathLst>
              <a:path w="1556335" h="1542718">
                <a:moveTo>
                  <a:pt x="0" y="0"/>
                </a:moveTo>
                <a:lnTo>
                  <a:pt x="1556335" y="0"/>
                </a:lnTo>
                <a:lnTo>
                  <a:pt x="1556335" y="1542718"/>
                </a:lnTo>
                <a:lnTo>
                  <a:pt x="0" y="15427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5000"/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833915" y="3414395"/>
            <a:ext cx="10620170" cy="27865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999"/>
              </a:lnSpc>
            </a:pPr>
            <a:r>
              <a:rPr lang="en-US" sz="9999">
                <a:solidFill>
                  <a:srgbClr val="000000"/>
                </a:solidFill>
                <a:latin typeface="Kollektif Bold"/>
              </a:rPr>
              <a:t>ANY QUESTIONS?</a:t>
            </a:r>
          </a:p>
        </p:txBody>
      </p:sp>
      <p:sp>
        <p:nvSpPr>
          <p:cNvPr id="3" name="Freeform 3"/>
          <p:cNvSpPr/>
          <p:nvPr/>
        </p:nvSpPr>
        <p:spPr>
          <a:xfrm>
            <a:off x="17204191" y="-551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4" name="Freeform 4"/>
          <p:cNvSpPr/>
          <p:nvPr/>
        </p:nvSpPr>
        <p:spPr>
          <a:xfrm>
            <a:off x="17204191" y="10287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5" name="Freeform 5"/>
          <p:cNvSpPr/>
          <p:nvPr/>
        </p:nvSpPr>
        <p:spPr>
          <a:xfrm rot="5400000" flipH="1" flipV="1">
            <a:off x="17204191" y="21125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Freeform 6"/>
          <p:cNvSpPr/>
          <p:nvPr/>
        </p:nvSpPr>
        <p:spPr>
          <a:xfrm>
            <a:off x="16120382" y="-551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7" name="Freeform 7"/>
          <p:cNvSpPr/>
          <p:nvPr/>
        </p:nvSpPr>
        <p:spPr>
          <a:xfrm rot="5400000">
            <a:off x="15036573" y="10287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8" name="Freeform 8"/>
          <p:cNvSpPr/>
          <p:nvPr/>
        </p:nvSpPr>
        <p:spPr>
          <a:xfrm rot="-10800000">
            <a:off x="16120382" y="21125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9" name="Freeform 9"/>
          <p:cNvSpPr/>
          <p:nvPr/>
        </p:nvSpPr>
        <p:spPr>
          <a:xfrm rot="-10800000" flipH="1" flipV="1">
            <a:off x="15036573" y="21125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0" name="Freeform 10"/>
          <p:cNvSpPr/>
          <p:nvPr/>
        </p:nvSpPr>
        <p:spPr>
          <a:xfrm rot="5400000" flipH="1" flipV="1">
            <a:off x="12770705" y="-551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>
          <a:xfrm rot="-10800000" flipH="1" flipV="1">
            <a:off x="12770705" y="10287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2" name="Freeform 12"/>
          <p:cNvSpPr/>
          <p:nvPr/>
        </p:nvSpPr>
        <p:spPr>
          <a:xfrm rot="-10800000">
            <a:off x="9525" y="7044155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3" name="Freeform 13"/>
          <p:cNvSpPr/>
          <p:nvPr/>
        </p:nvSpPr>
        <p:spPr>
          <a:xfrm>
            <a:off x="1083809" y="707273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4" name="Freeform 14"/>
          <p:cNvSpPr/>
          <p:nvPr/>
        </p:nvSpPr>
        <p:spPr>
          <a:xfrm>
            <a:off x="0" y="815653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5" name="Freeform 15"/>
          <p:cNvSpPr/>
          <p:nvPr/>
        </p:nvSpPr>
        <p:spPr>
          <a:xfrm rot="-10800000">
            <a:off x="0" y="924034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6" name="Freeform 16"/>
          <p:cNvSpPr/>
          <p:nvPr/>
        </p:nvSpPr>
        <p:spPr>
          <a:xfrm rot="-5400000">
            <a:off x="1083809" y="924034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7" name="Freeform 17"/>
          <p:cNvSpPr/>
          <p:nvPr/>
        </p:nvSpPr>
        <p:spPr>
          <a:xfrm rot="-10800000">
            <a:off x="3321750" y="9268923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8" name="Freeform 18"/>
          <p:cNvSpPr/>
          <p:nvPr/>
        </p:nvSpPr>
        <p:spPr>
          <a:xfrm>
            <a:off x="3321750" y="8185114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9" name="Freeform 19"/>
          <p:cNvSpPr/>
          <p:nvPr/>
        </p:nvSpPr>
        <p:spPr>
          <a:xfrm rot="5400000">
            <a:off x="4405559" y="9268923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20" name="Group 20"/>
          <p:cNvGrpSpPr/>
          <p:nvPr/>
        </p:nvGrpSpPr>
        <p:grpSpPr>
          <a:xfrm>
            <a:off x="13123603" y="5475036"/>
            <a:ext cx="8847511" cy="8855676"/>
            <a:chOff x="0" y="0"/>
            <a:chExt cx="11796681" cy="11807568"/>
          </a:xfrm>
        </p:grpSpPr>
        <p:grpSp>
          <p:nvGrpSpPr>
            <p:cNvPr id="21" name="Group 21"/>
            <p:cNvGrpSpPr/>
            <p:nvPr/>
          </p:nvGrpSpPr>
          <p:grpSpPr>
            <a:xfrm rot="2700000">
              <a:off x="1676828" y="2799524"/>
              <a:ext cx="9887197" cy="4753460"/>
              <a:chOff x="0" y="0"/>
              <a:chExt cx="660400" cy="3175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60400" cy="3175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3175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17500"/>
                    </a:cubicBezTo>
                    <a:lnTo>
                      <a:pt x="660400" y="317500"/>
                    </a:lnTo>
                    <a:lnTo>
                      <a:pt x="0" y="317500"/>
                    </a:lnTo>
                    <a:lnTo>
                      <a:pt x="0" y="317500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sq">
                <a:solidFill>
                  <a:srgbClr val="8CA9AD"/>
                </a:solidFill>
                <a:prstDash val="solid"/>
                <a:miter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3" name="TextBox 23"/>
              <p:cNvSpPr txBox="1"/>
              <p:nvPr/>
            </p:nvSpPr>
            <p:spPr>
              <a:xfrm>
                <a:off x="0" y="146050"/>
                <a:ext cx="660400" cy="1714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553"/>
                  </a:lnSpc>
                </a:pPr>
                <a:endParaRPr/>
              </a:p>
            </p:txBody>
          </p:sp>
        </p:grpSp>
        <p:sp>
          <p:nvSpPr>
            <p:cNvPr id="24" name="AutoShape 24"/>
            <p:cNvSpPr/>
            <p:nvPr/>
          </p:nvSpPr>
          <p:spPr>
            <a:xfrm>
              <a:off x="1060010" y="3892256"/>
              <a:ext cx="6913622" cy="6843603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5" name="AutoShape 25"/>
            <p:cNvSpPr/>
            <p:nvPr/>
          </p:nvSpPr>
          <p:spPr>
            <a:xfrm>
              <a:off x="774748" y="4309159"/>
              <a:ext cx="6718471" cy="6718471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6" name="AutoShape 26"/>
            <p:cNvSpPr/>
            <p:nvPr/>
          </p:nvSpPr>
          <p:spPr>
            <a:xfrm>
              <a:off x="535279" y="4787119"/>
              <a:ext cx="6489522" cy="6489522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7" name="AutoShape 27"/>
            <p:cNvSpPr/>
            <p:nvPr/>
          </p:nvSpPr>
          <p:spPr>
            <a:xfrm>
              <a:off x="366406" y="5302142"/>
              <a:ext cx="6254021" cy="6254021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8" name="AutoShape 28"/>
            <p:cNvSpPr/>
            <p:nvPr/>
          </p:nvSpPr>
          <p:spPr>
            <a:xfrm>
              <a:off x="174601" y="5888378"/>
              <a:ext cx="5796899" cy="5796899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9" name="AutoShape 29"/>
            <p:cNvSpPr/>
            <p:nvPr/>
          </p:nvSpPr>
          <p:spPr>
            <a:xfrm>
              <a:off x="13508" y="6480010"/>
              <a:ext cx="5284799" cy="5314125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0" name="AutoShape 30"/>
            <p:cNvSpPr/>
            <p:nvPr/>
          </p:nvSpPr>
          <p:spPr>
            <a:xfrm>
              <a:off x="47865" y="7228854"/>
              <a:ext cx="4503313" cy="4480077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1" name="AutoShape 31"/>
            <p:cNvSpPr/>
            <p:nvPr/>
          </p:nvSpPr>
          <p:spPr>
            <a:xfrm>
              <a:off x="165620" y="8131631"/>
              <a:ext cx="3504797" cy="3562626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2" name="AutoShape 32"/>
            <p:cNvSpPr/>
            <p:nvPr/>
          </p:nvSpPr>
          <p:spPr>
            <a:xfrm>
              <a:off x="676661" y="9346264"/>
              <a:ext cx="1790115" cy="1790115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33" name="Group 33"/>
          <p:cNvGrpSpPr/>
          <p:nvPr/>
        </p:nvGrpSpPr>
        <p:grpSpPr>
          <a:xfrm>
            <a:off x="-2634012" y="-5192964"/>
            <a:ext cx="8847511" cy="8855676"/>
            <a:chOff x="0" y="0"/>
            <a:chExt cx="11796681" cy="11807568"/>
          </a:xfrm>
        </p:grpSpPr>
        <p:grpSp>
          <p:nvGrpSpPr>
            <p:cNvPr id="34" name="Group 34"/>
            <p:cNvGrpSpPr/>
            <p:nvPr/>
          </p:nvGrpSpPr>
          <p:grpSpPr>
            <a:xfrm rot="2700000">
              <a:off x="1676828" y="2799524"/>
              <a:ext cx="9887197" cy="4753460"/>
              <a:chOff x="0" y="0"/>
              <a:chExt cx="660400" cy="317500"/>
            </a:xfrm>
          </p:grpSpPr>
          <p:sp>
            <p:nvSpPr>
              <p:cNvPr id="35" name="Freeform 35"/>
              <p:cNvSpPr/>
              <p:nvPr/>
            </p:nvSpPr>
            <p:spPr>
              <a:xfrm>
                <a:off x="0" y="0"/>
                <a:ext cx="660400" cy="3175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3175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17500"/>
                    </a:cubicBezTo>
                    <a:lnTo>
                      <a:pt x="660400" y="317500"/>
                    </a:lnTo>
                    <a:lnTo>
                      <a:pt x="0" y="317500"/>
                    </a:lnTo>
                    <a:lnTo>
                      <a:pt x="0" y="317500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sq">
                <a:solidFill>
                  <a:srgbClr val="8CA9AD"/>
                </a:solidFill>
                <a:prstDash val="solid"/>
                <a:miter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6" name="TextBox 36"/>
              <p:cNvSpPr txBox="1"/>
              <p:nvPr/>
            </p:nvSpPr>
            <p:spPr>
              <a:xfrm>
                <a:off x="0" y="146050"/>
                <a:ext cx="660400" cy="1714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553"/>
                  </a:lnSpc>
                </a:pPr>
                <a:endParaRPr/>
              </a:p>
            </p:txBody>
          </p:sp>
        </p:grpSp>
        <p:sp>
          <p:nvSpPr>
            <p:cNvPr id="37" name="AutoShape 37"/>
            <p:cNvSpPr/>
            <p:nvPr/>
          </p:nvSpPr>
          <p:spPr>
            <a:xfrm>
              <a:off x="1060010" y="3892256"/>
              <a:ext cx="6913622" cy="6843603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8" name="AutoShape 38"/>
            <p:cNvSpPr/>
            <p:nvPr/>
          </p:nvSpPr>
          <p:spPr>
            <a:xfrm>
              <a:off x="774748" y="4309159"/>
              <a:ext cx="6718471" cy="6718471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9" name="AutoShape 39"/>
            <p:cNvSpPr/>
            <p:nvPr/>
          </p:nvSpPr>
          <p:spPr>
            <a:xfrm>
              <a:off x="535279" y="4787119"/>
              <a:ext cx="6489522" cy="6489522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0" name="AutoShape 40"/>
            <p:cNvSpPr/>
            <p:nvPr/>
          </p:nvSpPr>
          <p:spPr>
            <a:xfrm>
              <a:off x="366406" y="5302142"/>
              <a:ext cx="6254021" cy="6254021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1" name="AutoShape 41"/>
            <p:cNvSpPr/>
            <p:nvPr/>
          </p:nvSpPr>
          <p:spPr>
            <a:xfrm>
              <a:off x="174601" y="5888378"/>
              <a:ext cx="5796899" cy="5796899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2" name="AutoShape 42"/>
            <p:cNvSpPr/>
            <p:nvPr/>
          </p:nvSpPr>
          <p:spPr>
            <a:xfrm>
              <a:off x="13508" y="6480010"/>
              <a:ext cx="5284799" cy="5314125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3" name="AutoShape 43"/>
            <p:cNvSpPr/>
            <p:nvPr/>
          </p:nvSpPr>
          <p:spPr>
            <a:xfrm>
              <a:off x="47865" y="7228854"/>
              <a:ext cx="4503313" cy="4480077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4" name="AutoShape 44"/>
            <p:cNvSpPr/>
            <p:nvPr/>
          </p:nvSpPr>
          <p:spPr>
            <a:xfrm>
              <a:off x="165620" y="8131631"/>
              <a:ext cx="3504797" cy="3562626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5" name="AutoShape 45"/>
            <p:cNvSpPr/>
            <p:nvPr/>
          </p:nvSpPr>
          <p:spPr>
            <a:xfrm>
              <a:off x="676661" y="9346264"/>
              <a:ext cx="1790115" cy="1790115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IN"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833915" y="4201609"/>
            <a:ext cx="10620170" cy="15202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999"/>
              </a:lnSpc>
            </a:pPr>
            <a:r>
              <a:rPr lang="en-US" sz="9999">
                <a:solidFill>
                  <a:srgbClr val="000000"/>
                </a:solidFill>
                <a:latin typeface="Kollektif Bold"/>
              </a:rPr>
              <a:t>THANK YOU!</a:t>
            </a:r>
          </a:p>
        </p:txBody>
      </p:sp>
      <p:sp>
        <p:nvSpPr>
          <p:cNvPr id="3" name="Freeform 3"/>
          <p:cNvSpPr/>
          <p:nvPr/>
        </p:nvSpPr>
        <p:spPr>
          <a:xfrm>
            <a:off x="17204191" y="-551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4" name="Freeform 4"/>
          <p:cNvSpPr/>
          <p:nvPr/>
        </p:nvSpPr>
        <p:spPr>
          <a:xfrm>
            <a:off x="17204191" y="10287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5" name="Freeform 5"/>
          <p:cNvSpPr/>
          <p:nvPr/>
        </p:nvSpPr>
        <p:spPr>
          <a:xfrm rot="5400000" flipH="1" flipV="1">
            <a:off x="17204191" y="21125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Freeform 6"/>
          <p:cNvSpPr/>
          <p:nvPr/>
        </p:nvSpPr>
        <p:spPr>
          <a:xfrm>
            <a:off x="16120382" y="-551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7" name="Freeform 7"/>
          <p:cNvSpPr/>
          <p:nvPr/>
        </p:nvSpPr>
        <p:spPr>
          <a:xfrm rot="5400000">
            <a:off x="15036573" y="10287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8" name="Freeform 8"/>
          <p:cNvSpPr/>
          <p:nvPr/>
        </p:nvSpPr>
        <p:spPr>
          <a:xfrm rot="-10800000">
            <a:off x="16120382" y="21125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9" name="Freeform 9"/>
          <p:cNvSpPr/>
          <p:nvPr/>
        </p:nvSpPr>
        <p:spPr>
          <a:xfrm rot="-10800000" flipH="1" flipV="1">
            <a:off x="15036573" y="21125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0" name="Freeform 10"/>
          <p:cNvSpPr/>
          <p:nvPr/>
        </p:nvSpPr>
        <p:spPr>
          <a:xfrm rot="5400000" flipH="1" flipV="1">
            <a:off x="12770705" y="-551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>
          <a:xfrm rot="-10800000" flipH="1" flipV="1">
            <a:off x="12770705" y="10287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2" name="Freeform 12"/>
          <p:cNvSpPr/>
          <p:nvPr/>
        </p:nvSpPr>
        <p:spPr>
          <a:xfrm rot="-10800000">
            <a:off x="9525" y="7044155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3" name="Freeform 13"/>
          <p:cNvSpPr/>
          <p:nvPr/>
        </p:nvSpPr>
        <p:spPr>
          <a:xfrm>
            <a:off x="1083809" y="707273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4" name="Freeform 14"/>
          <p:cNvSpPr/>
          <p:nvPr/>
        </p:nvSpPr>
        <p:spPr>
          <a:xfrm>
            <a:off x="0" y="815653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5" name="Freeform 15"/>
          <p:cNvSpPr/>
          <p:nvPr/>
        </p:nvSpPr>
        <p:spPr>
          <a:xfrm rot="-10800000">
            <a:off x="0" y="924034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6" name="Freeform 16"/>
          <p:cNvSpPr/>
          <p:nvPr/>
        </p:nvSpPr>
        <p:spPr>
          <a:xfrm rot="-5400000">
            <a:off x="1083809" y="924034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7" name="Freeform 17"/>
          <p:cNvSpPr/>
          <p:nvPr/>
        </p:nvSpPr>
        <p:spPr>
          <a:xfrm rot="-10800000">
            <a:off x="3321750" y="9268923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8" name="Freeform 18"/>
          <p:cNvSpPr/>
          <p:nvPr/>
        </p:nvSpPr>
        <p:spPr>
          <a:xfrm>
            <a:off x="3321750" y="8185114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9" name="Freeform 19"/>
          <p:cNvSpPr/>
          <p:nvPr/>
        </p:nvSpPr>
        <p:spPr>
          <a:xfrm rot="5400000">
            <a:off x="4405559" y="9268923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20" name="Group 20"/>
          <p:cNvGrpSpPr/>
          <p:nvPr/>
        </p:nvGrpSpPr>
        <p:grpSpPr>
          <a:xfrm>
            <a:off x="13123603" y="5475036"/>
            <a:ext cx="8847511" cy="8855676"/>
            <a:chOff x="0" y="0"/>
            <a:chExt cx="11796681" cy="11807568"/>
          </a:xfrm>
        </p:grpSpPr>
        <p:grpSp>
          <p:nvGrpSpPr>
            <p:cNvPr id="21" name="Group 21"/>
            <p:cNvGrpSpPr/>
            <p:nvPr/>
          </p:nvGrpSpPr>
          <p:grpSpPr>
            <a:xfrm rot="2700000">
              <a:off x="1676828" y="2799524"/>
              <a:ext cx="9887197" cy="4753460"/>
              <a:chOff x="0" y="0"/>
              <a:chExt cx="660400" cy="3175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60400" cy="3175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3175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17500"/>
                    </a:cubicBezTo>
                    <a:lnTo>
                      <a:pt x="660400" y="317500"/>
                    </a:lnTo>
                    <a:lnTo>
                      <a:pt x="0" y="317500"/>
                    </a:lnTo>
                    <a:lnTo>
                      <a:pt x="0" y="317500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sq">
                <a:solidFill>
                  <a:srgbClr val="8CA9AD"/>
                </a:solidFill>
                <a:prstDash val="solid"/>
                <a:miter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3" name="TextBox 23"/>
              <p:cNvSpPr txBox="1"/>
              <p:nvPr/>
            </p:nvSpPr>
            <p:spPr>
              <a:xfrm>
                <a:off x="0" y="146050"/>
                <a:ext cx="660400" cy="1714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553"/>
                  </a:lnSpc>
                </a:pPr>
                <a:endParaRPr/>
              </a:p>
            </p:txBody>
          </p:sp>
        </p:grpSp>
        <p:sp>
          <p:nvSpPr>
            <p:cNvPr id="24" name="AutoShape 24"/>
            <p:cNvSpPr/>
            <p:nvPr/>
          </p:nvSpPr>
          <p:spPr>
            <a:xfrm>
              <a:off x="1060010" y="3892256"/>
              <a:ext cx="6913622" cy="6843603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5" name="AutoShape 25"/>
            <p:cNvSpPr/>
            <p:nvPr/>
          </p:nvSpPr>
          <p:spPr>
            <a:xfrm>
              <a:off x="774748" y="4309159"/>
              <a:ext cx="6718471" cy="6718471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6" name="AutoShape 26"/>
            <p:cNvSpPr/>
            <p:nvPr/>
          </p:nvSpPr>
          <p:spPr>
            <a:xfrm>
              <a:off x="535279" y="4787119"/>
              <a:ext cx="6489522" cy="6489522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7" name="AutoShape 27"/>
            <p:cNvSpPr/>
            <p:nvPr/>
          </p:nvSpPr>
          <p:spPr>
            <a:xfrm>
              <a:off x="366406" y="5302142"/>
              <a:ext cx="6254021" cy="6254021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8" name="AutoShape 28"/>
            <p:cNvSpPr/>
            <p:nvPr/>
          </p:nvSpPr>
          <p:spPr>
            <a:xfrm>
              <a:off x="174601" y="5888378"/>
              <a:ext cx="5796899" cy="5796899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9" name="AutoShape 29"/>
            <p:cNvSpPr/>
            <p:nvPr/>
          </p:nvSpPr>
          <p:spPr>
            <a:xfrm>
              <a:off x="13508" y="6480010"/>
              <a:ext cx="5284799" cy="5314125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0" name="AutoShape 30"/>
            <p:cNvSpPr/>
            <p:nvPr/>
          </p:nvSpPr>
          <p:spPr>
            <a:xfrm>
              <a:off x="47865" y="7228854"/>
              <a:ext cx="4503313" cy="4480077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1" name="AutoShape 31"/>
            <p:cNvSpPr/>
            <p:nvPr/>
          </p:nvSpPr>
          <p:spPr>
            <a:xfrm>
              <a:off x="165620" y="8131631"/>
              <a:ext cx="3504797" cy="3562626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2" name="AutoShape 32"/>
            <p:cNvSpPr/>
            <p:nvPr/>
          </p:nvSpPr>
          <p:spPr>
            <a:xfrm>
              <a:off x="676661" y="9346264"/>
              <a:ext cx="1790115" cy="1790115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33" name="Group 33"/>
          <p:cNvGrpSpPr/>
          <p:nvPr/>
        </p:nvGrpSpPr>
        <p:grpSpPr>
          <a:xfrm>
            <a:off x="-2634012" y="-5192964"/>
            <a:ext cx="8847511" cy="8855676"/>
            <a:chOff x="0" y="0"/>
            <a:chExt cx="11796681" cy="11807568"/>
          </a:xfrm>
        </p:grpSpPr>
        <p:grpSp>
          <p:nvGrpSpPr>
            <p:cNvPr id="34" name="Group 34"/>
            <p:cNvGrpSpPr/>
            <p:nvPr/>
          </p:nvGrpSpPr>
          <p:grpSpPr>
            <a:xfrm rot="2700000">
              <a:off x="1676828" y="2799524"/>
              <a:ext cx="9887197" cy="4753460"/>
              <a:chOff x="0" y="0"/>
              <a:chExt cx="660400" cy="317500"/>
            </a:xfrm>
          </p:grpSpPr>
          <p:sp>
            <p:nvSpPr>
              <p:cNvPr id="35" name="Freeform 35"/>
              <p:cNvSpPr/>
              <p:nvPr/>
            </p:nvSpPr>
            <p:spPr>
              <a:xfrm>
                <a:off x="0" y="0"/>
                <a:ext cx="660400" cy="3175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3175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17500"/>
                    </a:cubicBezTo>
                    <a:lnTo>
                      <a:pt x="660400" y="317500"/>
                    </a:lnTo>
                    <a:lnTo>
                      <a:pt x="0" y="317500"/>
                    </a:lnTo>
                    <a:lnTo>
                      <a:pt x="0" y="317500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sq">
                <a:solidFill>
                  <a:srgbClr val="8CA9AD"/>
                </a:solidFill>
                <a:prstDash val="solid"/>
                <a:miter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6" name="TextBox 36"/>
              <p:cNvSpPr txBox="1"/>
              <p:nvPr/>
            </p:nvSpPr>
            <p:spPr>
              <a:xfrm>
                <a:off x="0" y="146050"/>
                <a:ext cx="660400" cy="1714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553"/>
                  </a:lnSpc>
                </a:pPr>
                <a:endParaRPr/>
              </a:p>
            </p:txBody>
          </p:sp>
        </p:grpSp>
        <p:sp>
          <p:nvSpPr>
            <p:cNvPr id="37" name="AutoShape 37"/>
            <p:cNvSpPr/>
            <p:nvPr/>
          </p:nvSpPr>
          <p:spPr>
            <a:xfrm>
              <a:off x="1060010" y="3892256"/>
              <a:ext cx="6913622" cy="6843603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8" name="AutoShape 38"/>
            <p:cNvSpPr/>
            <p:nvPr/>
          </p:nvSpPr>
          <p:spPr>
            <a:xfrm>
              <a:off x="774748" y="4309159"/>
              <a:ext cx="6718471" cy="6718471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9" name="AutoShape 39"/>
            <p:cNvSpPr/>
            <p:nvPr/>
          </p:nvSpPr>
          <p:spPr>
            <a:xfrm>
              <a:off x="535279" y="4787119"/>
              <a:ext cx="6489522" cy="6489522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0" name="AutoShape 40"/>
            <p:cNvSpPr/>
            <p:nvPr/>
          </p:nvSpPr>
          <p:spPr>
            <a:xfrm>
              <a:off x="366406" y="5302142"/>
              <a:ext cx="6254021" cy="6254021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1" name="AutoShape 41"/>
            <p:cNvSpPr/>
            <p:nvPr/>
          </p:nvSpPr>
          <p:spPr>
            <a:xfrm>
              <a:off x="174601" y="5888378"/>
              <a:ext cx="5796899" cy="5796899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2" name="AutoShape 42"/>
            <p:cNvSpPr/>
            <p:nvPr/>
          </p:nvSpPr>
          <p:spPr>
            <a:xfrm>
              <a:off x="13508" y="6480010"/>
              <a:ext cx="5284799" cy="5314125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3" name="AutoShape 43"/>
            <p:cNvSpPr/>
            <p:nvPr/>
          </p:nvSpPr>
          <p:spPr>
            <a:xfrm>
              <a:off x="47865" y="7228854"/>
              <a:ext cx="4503313" cy="4480077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4" name="AutoShape 44"/>
            <p:cNvSpPr/>
            <p:nvPr/>
          </p:nvSpPr>
          <p:spPr>
            <a:xfrm>
              <a:off x="165620" y="8131631"/>
              <a:ext cx="3504797" cy="3562626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5" name="AutoShape 45"/>
            <p:cNvSpPr/>
            <p:nvPr/>
          </p:nvSpPr>
          <p:spPr>
            <a:xfrm>
              <a:off x="676661" y="9346264"/>
              <a:ext cx="1790115" cy="1790115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IN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113640" y="5356836"/>
            <a:ext cx="15268476" cy="1914745"/>
            <a:chOff x="0" y="0"/>
            <a:chExt cx="4947242" cy="62040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947242" cy="620409"/>
            </a:xfrm>
            <a:custGeom>
              <a:avLst/>
              <a:gdLst/>
              <a:ahLst/>
              <a:cxnLst/>
              <a:rect l="l" t="t" r="r" b="b"/>
              <a:pathLst>
                <a:path w="4947242" h="620409">
                  <a:moveTo>
                    <a:pt x="25860" y="0"/>
                  </a:moveTo>
                  <a:lnTo>
                    <a:pt x="4921382" y="0"/>
                  </a:lnTo>
                  <a:cubicBezTo>
                    <a:pt x="4935664" y="0"/>
                    <a:pt x="4947242" y="11578"/>
                    <a:pt x="4947242" y="25860"/>
                  </a:cubicBezTo>
                  <a:lnTo>
                    <a:pt x="4947242" y="594550"/>
                  </a:lnTo>
                  <a:cubicBezTo>
                    <a:pt x="4947242" y="601408"/>
                    <a:pt x="4944517" y="607986"/>
                    <a:pt x="4939668" y="612835"/>
                  </a:cubicBezTo>
                  <a:cubicBezTo>
                    <a:pt x="4934818" y="617685"/>
                    <a:pt x="4928241" y="620409"/>
                    <a:pt x="4921382" y="620409"/>
                  </a:cubicBezTo>
                  <a:lnTo>
                    <a:pt x="25860" y="620409"/>
                  </a:lnTo>
                  <a:cubicBezTo>
                    <a:pt x="19001" y="620409"/>
                    <a:pt x="12424" y="617685"/>
                    <a:pt x="7574" y="612835"/>
                  </a:cubicBezTo>
                  <a:cubicBezTo>
                    <a:pt x="2724" y="607986"/>
                    <a:pt x="0" y="601408"/>
                    <a:pt x="0" y="594550"/>
                  </a:cubicBezTo>
                  <a:lnTo>
                    <a:pt x="0" y="25860"/>
                  </a:lnTo>
                  <a:cubicBezTo>
                    <a:pt x="0" y="19001"/>
                    <a:pt x="2724" y="12424"/>
                    <a:pt x="7574" y="7574"/>
                  </a:cubicBezTo>
                  <a:cubicBezTo>
                    <a:pt x="12424" y="2724"/>
                    <a:pt x="19001" y="0"/>
                    <a:pt x="25860" y="0"/>
                  </a:cubicBezTo>
                  <a:close/>
                </a:path>
              </a:pathLst>
            </a:custGeom>
            <a:solidFill>
              <a:srgbClr val="FC7ECF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19050"/>
              <a:ext cx="4947242" cy="60135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371870" y="7253108"/>
            <a:ext cx="16228517" cy="2008002"/>
            <a:chOff x="0" y="0"/>
            <a:chExt cx="5258311" cy="650626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258311" cy="650626"/>
            </a:xfrm>
            <a:custGeom>
              <a:avLst/>
              <a:gdLst/>
              <a:ahLst/>
              <a:cxnLst/>
              <a:rect l="l" t="t" r="r" b="b"/>
              <a:pathLst>
                <a:path w="5258311" h="650626">
                  <a:moveTo>
                    <a:pt x="24330" y="0"/>
                  </a:moveTo>
                  <a:lnTo>
                    <a:pt x="5233981" y="0"/>
                  </a:lnTo>
                  <a:cubicBezTo>
                    <a:pt x="5240434" y="0"/>
                    <a:pt x="5246622" y="2563"/>
                    <a:pt x="5251185" y="7126"/>
                  </a:cubicBezTo>
                  <a:cubicBezTo>
                    <a:pt x="5255748" y="11689"/>
                    <a:pt x="5258311" y="17877"/>
                    <a:pt x="5258311" y="24330"/>
                  </a:cubicBezTo>
                  <a:lnTo>
                    <a:pt x="5258311" y="626296"/>
                  </a:lnTo>
                  <a:cubicBezTo>
                    <a:pt x="5258311" y="632749"/>
                    <a:pt x="5255748" y="638937"/>
                    <a:pt x="5251185" y="643500"/>
                  </a:cubicBezTo>
                  <a:cubicBezTo>
                    <a:pt x="5246622" y="648063"/>
                    <a:pt x="5240434" y="650626"/>
                    <a:pt x="5233981" y="650626"/>
                  </a:cubicBezTo>
                  <a:lnTo>
                    <a:pt x="24330" y="650626"/>
                  </a:lnTo>
                  <a:cubicBezTo>
                    <a:pt x="17877" y="650626"/>
                    <a:pt x="11689" y="648063"/>
                    <a:pt x="7126" y="643500"/>
                  </a:cubicBezTo>
                  <a:cubicBezTo>
                    <a:pt x="2563" y="638937"/>
                    <a:pt x="0" y="632749"/>
                    <a:pt x="0" y="626296"/>
                  </a:cubicBezTo>
                  <a:lnTo>
                    <a:pt x="0" y="24330"/>
                  </a:lnTo>
                  <a:cubicBezTo>
                    <a:pt x="0" y="17877"/>
                    <a:pt x="2563" y="11689"/>
                    <a:pt x="7126" y="7126"/>
                  </a:cubicBezTo>
                  <a:cubicBezTo>
                    <a:pt x="11689" y="2563"/>
                    <a:pt x="17877" y="0"/>
                    <a:pt x="24330" y="0"/>
                  </a:cubicBezTo>
                  <a:close/>
                </a:path>
              </a:pathLst>
            </a:custGeom>
            <a:solidFill>
              <a:srgbClr val="8CD7E7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19050"/>
              <a:ext cx="5258311" cy="63157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028700" y="3504224"/>
            <a:ext cx="13202207" cy="1883320"/>
            <a:chOff x="0" y="0"/>
            <a:chExt cx="4277736" cy="610227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4277736" cy="610227"/>
            </a:xfrm>
            <a:custGeom>
              <a:avLst/>
              <a:gdLst/>
              <a:ahLst/>
              <a:cxnLst/>
              <a:rect l="l" t="t" r="r" b="b"/>
              <a:pathLst>
                <a:path w="4277736" h="610227">
                  <a:moveTo>
                    <a:pt x="29907" y="0"/>
                  </a:moveTo>
                  <a:lnTo>
                    <a:pt x="4247829" y="0"/>
                  </a:lnTo>
                  <a:cubicBezTo>
                    <a:pt x="4255761" y="0"/>
                    <a:pt x="4263368" y="3151"/>
                    <a:pt x="4268977" y="8760"/>
                  </a:cubicBezTo>
                  <a:cubicBezTo>
                    <a:pt x="4274585" y="14368"/>
                    <a:pt x="4277736" y="21975"/>
                    <a:pt x="4277736" y="29907"/>
                  </a:cubicBezTo>
                  <a:lnTo>
                    <a:pt x="4277736" y="580320"/>
                  </a:lnTo>
                  <a:cubicBezTo>
                    <a:pt x="4277736" y="588252"/>
                    <a:pt x="4274585" y="595859"/>
                    <a:pt x="4268977" y="601468"/>
                  </a:cubicBezTo>
                  <a:cubicBezTo>
                    <a:pt x="4263368" y="607076"/>
                    <a:pt x="4255761" y="610227"/>
                    <a:pt x="4247829" y="610227"/>
                  </a:cubicBezTo>
                  <a:lnTo>
                    <a:pt x="29907" y="610227"/>
                  </a:lnTo>
                  <a:cubicBezTo>
                    <a:pt x="21975" y="610227"/>
                    <a:pt x="14368" y="607076"/>
                    <a:pt x="8760" y="601468"/>
                  </a:cubicBezTo>
                  <a:cubicBezTo>
                    <a:pt x="3151" y="595859"/>
                    <a:pt x="0" y="588252"/>
                    <a:pt x="0" y="580320"/>
                  </a:cubicBezTo>
                  <a:lnTo>
                    <a:pt x="0" y="29907"/>
                  </a:lnTo>
                  <a:cubicBezTo>
                    <a:pt x="0" y="21975"/>
                    <a:pt x="3151" y="14368"/>
                    <a:pt x="8760" y="8760"/>
                  </a:cubicBezTo>
                  <a:cubicBezTo>
                    <a:pt x="14368" y="3151"/>
                    <a:pt x="21975" y="0"/>
                    <a:pt x="29907" y="0"/>
                  </a:cubicBezTo>
                  <a:close/>
                </a:path>
              </a:pathLst>
            </a:custGeom>
            <a:solidFill>
              <a:srgbClr val="FBDE4E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19050"/>
              <a:ext cx="4277736" cy="5911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5900618" y="3704072"/>
            <a:ext cx="5572159" cy="5079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00"/>
              </a:lnSpc>
            </a:pPr>
            <a:r>
              <a:rPr lang="en-US" sz="3300">
                <a:solidFill>
                  <a:srgbClr val="FFFFFF"/>
                </a:solidFill>
                <a:latin typeface="Kollektif Bold"/>
              </a:rPr>
              <a:t>CLUSTERING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5525282" y="5501844"/>
            <a:ext cx="8705625" cy="9225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00"/>
              </a:lnSpc>
            </a:pPr>
            <a:r>
              <a:rPr lang="en-US" sz="3300">
                <a:solidFill>
                  <a:srgbClr val="FFFFFF"/>
                </a:solidFill>
                <a:latin typeface="Kollektif Bold"/>
              </a:rPr>
              <a:t>K-MEANS &amp; HIERARCHICAL CLUSTERING</a:t>
            </a:r>
          </a:p>
          <a:p>
            <a:pPr>
              <a:lnSpc>
                <a:spcPts val="3300"/>
              </a:lnSpc>
            </a:pPr>
            <a:endParaRPr lang="en-US" sz="3300">
              <a:solidFill>
                <a:srgbClr val="FFFFFF"/>
              </a:solidFill>
              <a:latin typeface="Kollektif Bold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4066010" y="7385882"/>
            <a:ext cx="8895278" cy="9225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00"/>
              </a:lnSpc>
            </a:pPr>
            <a:r>
              <a:rPr lang="en-US" sz="3300">
                <a:solidFill>
                  <a:srgbClr val="FFFFFF"/>
                </a:solidFill>
                <a:latin typeface="Kollektif Bold"/>
              </a:rPr>
              <a:t>TEXT MINING &amp; SENTIMENT ANALYSIS</a:t>
            </a:r>
          </a:p>
          <a:p>
            <a:pPr>
              <a:lnSpc>
                <a:spcPts val="3300"/>
              </a:lnSpc>
            </a:pPr>
            <a:endParaRPr lang="en-US" sz="3300">
              <a:solidFill>
                <a:srgbClr val="FFFFFF"/>
              </a:solidFill>
              <a:latin typeface="Kollektif Bold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1210261" y="4336718"/>
            <a:ext cx="13020646" cy="6275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64362" lvl="1" indent="-232181">
              <a:lnSpc>
                <a:spcPts val="2580"/>
              </a:lnSpc>
              <a:buFont typeface="Arial"/>
              <a:buChar char="•"/>
            </a:pPr>
            <a:r>
              <a:rPr lang="en-US" sz="2150">
                <a:solidFill>
                  <a:srgbClr val="545454"/>
                </a:solidFill>
                <a:latin typeface="DM Sans Bold"/>
              </a:rPr>
              <a:t>Goal</a:t>
            </a:r>
            <a:r>
              <a:rPr lang="en-US" sz="2150">
                <a:solidFill>
                  <a:srgbClr val="545454"/>
                </a:solidFill>
                <a:latin typeface="DM Sans"/>
              </a:rPr>
              <a:t>: Initiate the discovery of market segments and profiles through book review analysis.</a:t>
            </a:r>
          </a:p>
          <a:p>
            <a:pPr marL="464362" lvl="1" indent="-232181">
              <a:lnSpc>
                <a:spcPts val="2580"/>
              </a:lnSpc>
              <a:buFont typeface="Arial"/>
              <a:buChar char="•"/>
            </a:pPr>
            <a:r>
              <a:rPr lang="en-US" sz="2150">
                <a:solidFill>
                  <a:srgbClr val="545454"/>
                </a:solidFill>
                <a:latin typeface="DM Sans Bold"/>
              </a:rPr>
              <a:t>Strategy</a:t>
            </a:r>
            <a:r>
              <a:rPr lang="en-US" sz="2150">
                <a:solidFill>
                  <a:srgbClr val="545454"/>
                </a:solidFill>
                <a:latin typeface="DM Sans"/>
              </a:rPr>
              <a:t>: Employ clustering to systematically arrange data, revealing preliminary market insights.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5525282" y="619493"/>
            <a:ext cx="8801467" cy="9108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940"/>
              </a:lnSpc>
            </a:pPr>
            <a:r>
              <a:rPr lang="en-US" sz="6000">
                <a:solidFill>
                  <a:srgbClr val="231F20"/>
                </a:solidFill>
                <a:latin typeface="Kollektif Bold"/>
              </a:rPr>
              <a:t>BUSINESS OBJECTIVE 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028700" y="1825583"/>
            <a:ext cx="16565151" cy="10023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199"/>
              </a:lnSpc>
            </a:pPr>
            <a:r>
              <a:rPr lang="en-US" sz="2999">
                <a:solidFill>
                  <a:srgbClr val="000000"/>
                </a:solidFill>
                <a:latin typeface="Canva Sans Bold"/>
              </a:rPr>
              <a:t>Our objective was to utilize advanced analytical techniques to enhance market segmentation, profiling, and user experience through in-depth analysis of book reviews. </a:t>
            </a:r>
          </a:p>
        </p:txBody>
      </p:sp>
      <p:sp>
        <p:nvSpPr>
          <p:cNvPr id="17" name="Freeform 17"/>
          <p:cNvSpPr/>
          <p:nvPr/>
        </p:nvSpPr>
        <p:spPr>
          <a:xfrm rot="-1008621">
            <a:off x="12942788" y="8645042"/>
            <a:ext cx="7315200" cy="1415845"/>
          </a:xfrm>
          <a:custGeom>
            <a:avLst/>
            <a:gdLst/>
            <a:ahLst/>
            <a:cxnLst/>
            <a:rect l="l" t="t" r="r" b="b"/>
            <a:pathLst>
              <a:path w="7315200" h="1415845">
                <a:moveTo>
                  <a:pt x="0" y="0"/>
                </a:moveTo>
                <a:lnTo>
                  <a:pt x="7315200" y="0"/>
                </a:lnTo>
                <a:lnTo>
                  <a:pt x="7315200" y="1415845"/>
                </a:lnTo>
                <a:lnTo>
                  <a:pt x="0" y="14158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8" name="Freeform 18"/>
          <p:cNvSpPr/>
          <p:nvPr/>
        </p:nvSpPr>
        <p:spPr>
          <a:xfrm>
            <a:off x="16049587" y="9822140"/>
            <a:ext cx="1729993" cy="691997"/>
          </a:xfrm>
          <a:custGeom>
            <a:avLst/>
            <a:gdLst/>
            <a:ahLst/>
            <a:cxnLst/>
            <a:rect l="l" t="t" r="r" b="b"/>
            <a:pathLst>
              <a:path w="1729993" h="691997">
                <a:moveTo>
                  <a:pt x="0" y="0"/>
                </a:moveTo>
                <a:lnTo>
                  <a:pt x="1729993" y="0"/>
                </a:lnTo>
                <a:lnTo>
                  <a:pt x="1729993" y="691997"/>
                </a:lnTo>
                <a:lnTo>
                  <a:pt x="0" y="69199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9" name="Freeform 19"/>
          <p:cNvSpPr/>
          <p:nvPr/>
        </p:nvSpPr>
        <p:spPr>
          <a:xfrm>
            <a:off x="-864996" y="9822140"/>
            <a:ext cx="1729993" cy="691997"/>
          </a:xfrm>
          <a:custGeom>
            <a:avLst/>
            <a:gdLst/>
            <a:ahLst/>
            <a:cxnLst/>
            <a:rect l="l" t="t" r="r" b="b"/>
            <a:pathLst>
              <a:path w="1729993" h="691997">
                <a:moveTo>
                  <a:pt x="0" y="0"/>
                </a:moveTo>
                <a:lnTo>
                  <a:pt x="1729992" y="0"/>
                </a:lnTo>
                <a:lnTo>
                  <a:pt x="1729992" y="691997"/>
                </a:lnTo>
                <a:lnTo>
                  <a:pt x="0" y="69199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20" name="Freeform 20"/>
          <p:cNvSpPr/>
          <p:nvPr/>
        </p:nvSpPr>
        <p:spPr>
          <a:xfrm rot="9555766">
            <a:off x="-2626314" y="367457"/>
            <a:ext cx="7315200" cy="1415845"/>
          </a:xfrm>
          <a:custGeom>
            <a:avLst/>
            <a:gdLst/>
            <a:ahLst/>
            <a:cxnLst/>
            <a:rect l="l" t="t" r="r" b="b"/>
            <a:pathLst>
              <a:path w="7315200" h="1415845">
                <a:moveTo>
                  <a:pt x="0" y="0"/>
                </a:moveTo>
                <a:lnTo>
                  <a:pt x="7315200" y="0"/>
                </a:lnTo>
                <a:lnTo>
                  <a:pt x="7315200" y="1415845"/>
                </a:lnTo>
                <a:lnTo>
                  <a:pt x="0" y="141584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21" name="Freeform 21"/>
          <p:cNvSpPr/>
          <p:nvPr/>
        </p:nvSpPr>
        <p:spPr>
          <a:xfrm>
            <a:off x="-356577" y="0"/>
            <a:ext cx="1729993" cy="691997"/>
          </a:xfrm>
          <a:custGeom>
            <a:avLst/>
            <a:gdLst/>
            <a:ahLst/>
            <a:cxnLst/>
            <a:rect l="l" t="t" r="r" b="b"/>
            <a:pathLst>
              <a:path w="1729993" h="691997">
                <a:moveTo>
                  <a:pt x="0" y="0"/>
                </a:moveTo>
                <a:lnTo>
                  <a:pt x="1729993" y="0"/>
                </a:lnTo>
                <a:lnTo>
                  <a:pt x="1729993" y="691997"/>
                </a:lnTo>
                <a:lnTo>
                  <a:pt x="0" y="69199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22" name="Freeform 22"/>
          <p:cNvSpPr/>
          <p:nvPr/>
        </p:nvSpPr>
        <p:spPr>
          <a:xfrm>
            <a:off x="17423004" y="0"/>
            <a:ext cx="1729993" cy="691997"/>
          </a:xfrm>
          <a:custGeom>
            <a:avLst/>
            <a:gdLst/>
            <a:ahLst/>
            <a:cxnLst/>
            <a:rect l="l" t="t" r="r" b="b"/>
            <a:pathLst>
              <a:path w="1729993" h="691997">
                <a:moveTo>
                  <a:pt x="0" y="0"/>
                </a:moveTo>
                <a:lnTo>
                  <a:pt x="1729992" y="0"/>
                </a:lnTo>
                <a:lnTo>
                  <a:pt x="1729992" y="691997"/>
                </a:lnTo>
                <a:lnTo>
                  <a:pt x="0" y="69199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23" name="TextBox 23"/>
          <p:cNvSpPr txBox="1"/>
          <p:nvPr/>
        </p:nvSpPr>
        <p:spPr>
          <a:xfrm>
            <a:off x="2113640" y="6073344"/>
            <a:ext cx="17247777" cy="9412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64362" lvl="1" indent="-232181">
              <a:lnSpc>
                <a:spcPts val="2580"/>
              </a:lnSpc>
              <a:buFont typeface="Arial"/>
              <a:buChar char="•"/>
            </a:pPr>
            <a:r>
              <a:rPr lang="en-US" sz="2150">
                <a:solidFill>
                  <a:srgbClr val="545454"/>
                </a:solidFill>
                <a:latin typeface="DM Sans Bold"/>
              </a:rPr>
              <a:t>Objective</a:t>
            </a:r>
            <a:r>
              <a:rPr lang="en-US" sz="2150">
                <a:solidFill>
                  <a:srgbClr val="545454"/>
                </a:solidFill>
                <a:latin typeface="DM Sans"/>
              </a:rPr>
              <a:t>: Enhance the specificity of market segmentation and profiling using detailed criteria.</a:t>
            </a:r>
          </a:p>
          <a:p>
            <a:pPr marL="464362" lvl="1" indent="-232181">
              <a:lnSpc>
                <a:spcPts val="2580"/>
              </a:lnSpc>
              <a:buFont typeface="Arial"/>
              <a:buChar char="•"/>
            </a:pPr>
            <a:r>
              <a:rPr lang="en-US" sz="2150">
                <a:solidFill>
                  <a:srgbClr val="545454"/>
                </a:solidFill>
                <a:latin typeface="DM Sans Bold"/>
              </a:rPr>
              <a:t>Focus</a:t>
            </a:r>
            <a:r>
              <a:rPr lang="en-US" sz="2150">
                <a:solidFill>
                  <a:srgbClr val="545454"/>
                </a:solidFill>
                <a:latin typeface="DM Sans"/>
              </a:rPr>
              <a:t> </a:t>
            </a:r>
            <a:r>
              <a:rPr lang="en-US" sz="2150">
                <a:solidFill>
                  <a:srgbClr val="545454"/>
                </a:solidFill>
                <a:latin typeface="DM Sans Bold"/>
              </a:rPr>
              <a:t>Areas</a:t>
            </a:r>
            <a:r>
              <a:rPr lang="en-US" sz="2150">
                <a:solidFill>
                  <a:srgbClr val="545454"/>
                </a:solidFill>
                <a:latin typeface="DM Sans"/>
              </a:rPr>
              <a:t>: Analysis centered around variables such as price, votes, and review volumes.</a:t>
            </a:r>
          </a:p>
          <a:p>
            <a:pPr marL="464362" lvl="1" indent="-232181">
              <a:lnSpc>
                <a:spcPts val="2580"/>
              </a:lnSpc>
              <a:buFont typeface="Arial"/>
              <a:buChar char="•"/>
            </a:pPr>
            <a:r>
              <a:rPr lang="en-US" sz="2150">
                <a:solidFill>
                  <a:srgbClr val="545454"/>
                </a:solidFill>
                <a:latin typeface="DM Sans Bold"/>
              </a:rPr>
              <a:t>Advantages</a:t>
            </a:r>
            <a:r>
              <a:rPr lang="en-US" sz="2150">
                <a:solidFill>
                  <a:srgbClr val="545454"/>
                </a:solidFill>
                <a:latin typeface="DM Sans"/>
              </a:rPr>
              <a:t>: Facilitates the identification of specific market niches and consumer behaviors.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717760" y="8076214"/>
            <a:ext cx="15937875" cy="9412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64362" lvl="1" indent="-232181">
              <a:lnSpc>
                <a:spcPts val="2580"/>
              </a:lnSpc>
              <a:buFont typeface="Arial"/>
              <a:buChar char="•"/>
            </a:pPr>
            <a:r>
              <a:rPr lang="en-US" sz="2150">
                <a:solidFill>
                  <a:srgbClr val="545454"/>
                </a:solidFill>
                <a:latin typeface="DM Sans Bold"/>
              </a:rPr>
              <a:t>Aim</a:t>
            </a:r>
            <a:r>
              <a:rPr lang="en-US" sz="2150">
                <a:solidFill>
                  <a:srgbClr val="545454"/>
                </a:solidFill>
                <a:latin typeface="DM Sans"/>
              </a:rPr>
              <a:t>: Categorize underlying sentiments within book reviews, and summarized the sentiment trends.</a:t>
            </a:r>
          </a:p>
          <a:p>
            <a:pPr marL="464362" lvl="1" indent="-232181">
              <a:lnSpc>
                <a:spcPts val="2580"/>
              </a:lnSpc>
              <a:buFont typeface="Arial"/>
              <a:buChar char="•"/>
            </a:pPr>
            <a:r>
              <a:rPr lang="en-US" sz="2150">
                <a:solidFill>
                  <a:srgbClr val="545454"/>
                </a:solidFill>
                <a:latin typeface="DM Sans Bold"/>
              </a:rPr>
              <a:t>Methodology</a:t>
            </a:r>
            <a:r>
              <a:rPr lang="en-US" sz="2150">
                <a:solidFill>
                  <a:srgbClr val="545454"/>
                </a:solidFill>
                <a:latin typeface="DM Sans"/>
              </a:rPr>
              <a:t>: Positive/negative sentiments classification, for a quick understanding of consumer opinions.</a:t>
            </a:r>
          </a:p>
          <a:p>
            <a:pPr marL="464362" lvl="1" indent="-232181">
              <a:lnSpc>
                <a:spcPts val="2580"/>
              </a:lnSpc>
              <a:buFont typeface="Arial"/>
              <a:buChar char="•"/>
            </a:pPr>
            <a:r>
              <a:rPr lang="en-US" sz="2150">
                <a:solidFill>
                  <a:srgbClr val="545454"/>
                </a:solidFill>
                <a:latin typeface="DM Sans Bold"/>
              </a:rPr>
              <a:t>Outcome</a:t>
            </a:r>
            <a:r>
              <a:rPr lang="en-US" sz="2150">
                <a:solidFill>
                  <a:srgbClr val="545454"/>
                </a:solidFill>
                <a:latin typeface="DM Sans"/>
              </a:rPr>
              <a:t>: Improves user engagement by presenting sentiment summaries.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9555766">
            <a:off x="-2622312" y="-24195"/>
            <a:ext cx="9451741" cy="1829369"/>
          </a:xfrm>
          <a:custGeom>
            <a:avLst/>
            <a:gdLst/>
            <a:ahLst/>
            <a:cxnLst/>
            <a:rect l="l" t="t" r="r" b="b"/>
            <a:pathLst>
              <a:path w="9451741" h="1829369">
                <a:moveTo>
                  <a:pt x="0" y="0"/>
                </a:moveTo>
                <a:lnTo>
                  <a:pt x="9451741" y="0"/>
                </a:lnTo>
                <a:lnTo>
                  <a:pt x="9451741" y="1829369"/>
                </a:lnTo>
                <a:lnTo>
                  <a:pt x="0" y="182936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Freeform 3"/>
          <p:cNvSpPr/>
          <p:nvPr/>
        </p:nvSpPr>
        <p:spPr>
          <a:xfrm>
            <a:off x="2493485" y="1971547"/>
            <a:ext cx="4568094" cy="4568094"/>
          </a:xfrm>
          <a:custGeom>
            <a:avLst/>
            <a:gdLst/>
            <a:ahLst/>
            <a:cxnLst/>
            <a:rect l="l" t="t" r="r" b="b"/>
            <a:pathLst>
              <a:path w="4568094" h="4568094">
                <a:moveTo>
                  <a:pt x="0" y="0"/>
                </a:moveTo>
                <a:lnTo>
                  <a:pt x="4568094" y="0"/>
                </a:lnTo>
                <a:lnTo>
                  <a:pt x="4568094" y="4568094"/>
                </a:lnTo>
                <a:lnTo>
                  <a:pt x="0" y="456809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3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4" name="Freeform 4"/>
          <p:cNvSpPr/>
          <p:nvPr/>
        </p:nvSpPr>
        <p:spPr>
          <a:xfrm>
            <a:off x="11226421" y="1971547"/>
            <a:ext cx="4568094" cy="4568094"/>
          </a:xfrm>
          <a:custGeom>
            <a:avLst/>
            <a:gdLst/>
            <a:ahLst/>
            <a:cxnLst/>
            <a:rect l="l" t="t" r="r" b="b"/>
            <a:pathLst>
              <a:path w="4568094" h="4568094">
                <a:moveTo>
                  <a:pt x="0" y="0"/>
                </a:moveTo>
                <a:lnTo>
                  <a:pt x="4568094" y="0"/>
                </a:lnTo>
                <a:lnTo>
                  <a:pt x="4568094" y="4568094"/>
                </a:lnTo>
                <a:lnTo>
                  <a:pt x="0" y="456809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3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5" name="Freeform 5"/>
          <p:cNvSpPr/>
          <p:nvPr/>
        </p:nvSpPr>
        <p:spPr>
          <a:xfrm>
            <a:off x="7199045" y="2232610"/>
            <a:ext cx="4568094" cy="4568094"/>
          </a:xfrm>
          <a:custGeom>
            <a:avLst/>
            <a:gdLst/>
            <a:ahLst/>
            <a:cxnLst/>
            <a:rect l="l" t="t" r="r" b="b"/>
            <a:pathLst>
              <a:path w="4568094" h="4568094">
                <a:moveTo>
                  <a:pt x="0" y="0"/>
                </a:moveTo>
                <a:lnTo>
                  <a:pt x="4568093" y="0"/>
                </a:lnTo>
                <a:lnTo>
                  <a:pt x="4568093" y="4568094"/>
                </a:lnTo>
                <a:lnTo>
                  <a:pt x="0" y="456809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3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6" name="Group 6"/>
          <p:cNvGrpSpPr/>
          <p:nvPr/>
        </p:nvGrpSpPr>
        <p:grpSpPr>
          <a:xfrm>
            <a:off x="2877964" y="6190041"/>
            <a:ext cx="3482881" cy="871562"/>
            <a:chOff x="0" y="0"/>
            <a:chExt cx="1624031" cy="4064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624031" cy="406400"/>
            </a:xfrm>
            <a:custGeom>
              <a:avLst/>
              <a:gdLst/>
              <a:ahLst/>
              <a:cxnLst/>
              <a:rect l="l" t="t" r="r" b="b"/>
              <a:pathLst>
                <a:path w="1624031" h="406400">
                  <a:moveTo>
                    <a:pt x="1420831" y="0"/>
                  </a:moveTo>
                  <a:cubicBezTo>
                    <a:pt x="1533055" y="0"/>
                    <a:pt x="1624031" y="90976"/>
                    <a:pt x="1624031" y="203200"/>
                  </a:cubicBezTo>
                  <a:cubicBezTo>
                    <a:pt x="1624031" y="315424"/>
                    <a:pt x="1533055" y="406400"/>
                    <a:pt x="1420831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BDE4E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57150"/>
              <a:ext cx="1624031" cy="463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3205297" y="2774874"/>
            <a:ext cx="2720864" cy="2720864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BDE4E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7405794" y="6197557"/>
            <a:ext cx="3482881" cy="871562"/>
            <a:chOff x="0" y="0"/>
            <a:chExt cx="1624031" cy="4064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624031" cy="406400"/>
            </a:xfrm>
            <a:custGeom>
              <a:avLst/>
              <a:gdLst/>
              <a:ahLst/>
              <a:cxnLst/>
              <a:rect l="l" t="t" r="r" b="b"/>
              <a:pathLst>
                <a:path w="1624031" h="406400">
                  <a:moveTo>
                    <a:pt x="1420831" y="0"/>
                  </a:moveTo>
                  <a:cubicBezTo>
                    <a:pt x="1533055" y="0"/>
                    <a:pt x="1624031" y="90976"/>
                    <a:pt x="1624031" y="203200"/>
                  </a:cubicBezTo>
                  <a:cubicBezTo>
                    <a:pt x="1624031" y="315424"/>
                    <a:pt x="1533055" y="406400"/>
                    <a:pt x="1420831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C7ECF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-57150"/>
              <a:ext cx="1624031" cy="463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7786803" y="2782389"/>
            <a:ext cx="2720864" cy="2720864"/>
            <a:chOff x="0" y="0"/>
            <a:chExt cx="812800" cy="81280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C7ECF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11907038" y="6190041"/>
            <a:ext cx="3482881" cy="871562"/>
            <a:chOff x="0" y="0"/>
            <a:chExt cx="1624031" cy="4064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1624031" cy="406400"/>
            </a:xfrm>
            <a:custGeom>
              <a:avLst/>
              <a:gdLst/>
              <a:ahLst/>
              <a:cxnLst/>
              <a:rect l="l" t="t" r="r" b="b"/>
              <a:pathLst>
                <a:path w="1624031" h="406400">
                  <a:moveTo>
                    <a:pt x="1420831" y="0"/>
                  </a:moveTo>
                  <a:cubicBezTo>
                    <a:pt x="1533055" y="0"/>
                    <a:pt x="1624031" y="90976"/>
                    <a:pt x="1624031" y="203200"/>
                  </a:cubicBezTo>
                  <a:cubicBezTo>
                    <a:pt x="1624031" y="315424"/>
                    <a:pt x="1533055" y="406400"/>
                    <a:pt x="1420831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8CD7E7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0" y="-57150"/>
              <a:ext cx="1624031" cy="463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12288047" y="2774874"/>
            <a:ext cx="2720864" cy="2720864"/>
            <a:chOff x="0" y="0"/>
            <a:chExt cx="812800" cy="8128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CD7E7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23" name="TextBox 23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sp>
        <p:nvSpPr>
          <p:cNvPr id="24" name="Freeform 24"/>
          <p:cNvSpPr/>
          <p:nvPr/>
        </p:nvSpPr>
        <p:spPr>
          <a:xfrm>
            <a:off x="13057747" y="3544574"/>
            <a:ext cx="1181464" cy="1181464"/>
          </a:xfrm>
          <a:custGeom>
            <a:avLst/>
            <a:gdLst/>
            <a:ahLst/>
            <a:cxnLst/>
            <a:rect l="l" t="t" r="r" b="b"/>
            <a:pathLst>
              <a:path w="1181464" h="1181464">
                <a:moveTo>
                  <a:pt x="0" y="0"/>
                </a:moveTo>
                <a:lnTo>
                  <a:pt x="1181464" y="0"/>
                </a:lnTo>
                <a:lnTo>
                  <a:pt x="1181464" y="1181464"/>
                </a:lnTo>
                <a:lnTo>
                  <a:pt x="0" y="118146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25" name="Freeform 25"/>
          <p:cNvSpPr/>
          <p:nvPr/>
        </p:nvSpPr>
        <p:spPr>
          <a:xfrm>
            <a:off x="-356577" y="0"/>
            <a:ext cx="1729993" cy="691997"/>
          </a:xfrm>
          <a:custGeom>
            <a:avLst/>
            <a:gdLst/>
            <a:ahLst/>
            <a:cxnLst/>
            <a:rect l="l" t="t" r="r" b="b"/>
            <a:pathLst>
              <a:path w="1729993" h="691997">
                <a:moveTo>
                  <a:pt x="0" y="0"/>
                </a:moveTo>
                <a:lnTo>
                  <a:pt x="1729993" y="0"/>
                </a:lnTo>
                <a:lnTo>
                  <a:pt x="1729993" y="691997"/>
                </a:lnTo>
                <a:lnTo>
                  <a:pt x="0" y="69199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26" name="Freeform 26"/>
          <p:cNvSpPr/>
          <p:nvPr/>
        </p:nvSpPr>
        <p:spPr>
          <a:xfrm rot="-1008621">
            <a:off x="13252096" y="8917302"/>
            <a:ext cx="6714591" cy="1299598"/>
          </a:xfrm>
          <a:custGeom>
            <a:avLst/>
            <a:gdLst/>
            <a:ahLst/>
            <a:cxnLst/>
            <a:rect l="l" t="t" r="r" b="b"/>
            <a:pathLst>
              <a:path w="6714591" h="1299598">
                <a:moveTo>
                  <a:pt x="0" y="0"/>
                </a:moveTo>
                <a:lnTo>
                  <a:pt x="6714591" y="0"/>
                </a:lnTo>
                <a:lnTo>
                  <a:pt x="6714591" y="1299598"/>
                </a:lnTo>
                <a:lnTo>
                  <a:pt x="0" y="129959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27" name="Freeform 27"/>
          <p:cNvSpPr/>
          <p:nvPr/>
        </p:nvSpPr>
        <p:spPr>
          <a:xfrm>
            <a:off x="16049587" y="9822140"/>
            <a:ext cx="1729993" cy="691997"/>
          </a:xfrm>
          <a:custGeom>
            <a:avLst/>
            <a:gdLst/>
            <a:ahLst/>
            <a:cxnLst/>
            <a:rect l="l" t="t" r="r" b="b"/>
            <a:pathLst>
              <a:path w="1729993" h="691997">
                <a:moveTo>
                  <a:pt x="0" y="0"/>
                </a:moveTo>
                <a:lnTo>
                  <a:pt x="1729993" y="0"/>
                </a:lnTo>
                <a:lnTo>
                  <a:pt x="1729993" y="691997"/>
                </a:lnTo>
                <a:lnTo>
                  <a:pt x="0" y="69199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28" name="Freeform 28"/>
          <p:cNvSpPr/>
          <p:nvPr/>
        </p:nvSpPr>
        <p:spPr>
          <a:xfrm>
            <a:off x="17423004" y="0"/>
            <a:ext cx="1729993" cy="691997"/>
          </a:xfrm>
          <a:custGeom>
            <a:avLst/>
            <a:gdLst/>
            <a:ahLst/>
            <a:cxnLst/>
            <a:rect l="l" t="t" r="r" b="b"/>
            <a:pathLst>
              <a:path w="1729993" h="691997">
                <a:moveTo>
                  <a:pt x="0" y="0"/>
                </a:moveTo>
                <a:lnTo>
                  <a:pt x="1729992" y="0"/>
                </a:lnTo>
                <a:lnTo>
                  <a:pt x="1729992" y="691997"/>
                </a:lnTo>
                <a:lnTo>
                  <a:pt x="0" y="69199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29" name="Freeform 29"/>
          <p:cNvSpPr/>
          <p:nvPr/>
        </p:nvSpPr>
        <p:spPr>
          <a:xfrm>
            <a:off x="-864996" y="9822140"/>
            <a:ext cx="1729993" cy="691997"/>
          </a:xfrm>
          <a:custGeom>
            <a:avLst/>
            <a:gdLst/>
            <a:ahLst/>
            <a:cxnLst/>
            <a:rect l="l" t="t" r="r" b="b"/>
            <a:pathLst>
              <a:path w="1729993" h="691997">
                <a:moveTo>
                  <a:pt x="0" y="0"/>
                </a:moveTo>
                <a:lnTo>
                  <a:pt x="1729992" y="0"/>
                </a:lnTo>
                <a:lnTo>
                  <a:pt x="1729992" y="691997"/>
                </a:lnTo>
                <a:lnTo>
                  <a:pt x="0" y="69199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0" name="Freeform 30"/>
          <p:cNvSpPr/>
          <p:nvPr/>
        </p:nvSpPr>
        <p:spPr>
          <a:xfrm>
            <a:off x="4777532" y="2974536"/>
            <a:ext cx="1920572" cy="768229"/>
          </a:xfrm>
          <a:custGeom>
            <a:avLst/>
            <a:gdLst/>
            <a:ahLst/>
            <a:cxnLst/>
            <a:rect l="l" t="t" r="r" b="b"/>
            <a:pathLst>
              <a:path w="1920572" h="768229">
                <a:moveTo>
                  <a:pt x="0" y="0"/>
                </a:moveTo>
                <a:lnTo>
                  <a:pt x="1920572" y="0"/>
                </a:lnTo>
                <a:lnTo>
                  <a:pt x="1920572" y="768229"/>
                </a:lnTo>
                <a:lnTo>
                  <a:pt x="0" y="768229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1" name="Freeform 31"/>
          <p:cNvSpPr/>
          <p:nvPr/>
        </p:nvSpPr>
        <p:spPr>
          <a:xfrm>
            <a:off x="9147235" y="4998851"/>
            <a:ext cx="1920572" cy="768229"/>
          </a:xfrm>
          <a:custGeom>
            <a:avLst/>
            <a:gdLst/>
            <a:ahLst/>
            <a:cxnLst/>
            <a:rect l="l" t="t" r="r" b="b"/>
            <a:pathLst>
              <a:path w="1920572" h="768229">
                <a:moveTo>
                  <a:pt x="0" y="0"/>
                </a:moveTo>
                <a:lnTo>
                  <a:pt x="1920572" y="0"/>
                </a:lnTo>
                <a:lnTo>
                  <a:pt x="1920572" y="768228"/>
                </a:lnTo>
                <a:lnTo>
                  <a:pt x="0" y="768228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2" name="Freeform 32"/>
          <p:cNvSpPr/>
          <p:nvPr/>
        </p:nvSpPr>
        <p:spPr>
          <a:xfrm>
            <a:off x="11778531" y="2228699"/>
            <a:ext cx="1920572" cy="768229"/>
          </a:xfrm>
          <a:custGeom>
            <a:avLst/>
            <a:gdLst/>
            <a:ahLst/>
            <a:cxnLst/>
            <a:rect l="l" t="t" r="r" b="b"/>
            <a:pathLst>
              <a:path w="1920572" h="768229">
                <a:moveTo>
                  <a:pt x="0" y="0"/>
                </a:moveTo>
                <a:lnTo>
                  <a:pt x="1920572" y="0"/>
                </a:lnTo>
                <a:lnTo>
                  <a:pt x="1920572" y="768229"/>
                </a:lnTo>
                <a:lnTo>
                  <a:pt x="0" y="768229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3" name="Freeform 33"/>
          <p:cNvSpPr/>
          <p:nvPr/>
        </p:nvSpPr>
        <p:spPr>
          <a:xfrm>
            <a:off x="3696588" y="3457375"/>
            <a:ext cx="1738284" cy="1355861"/>
          </a:xfrm>
          <a:custGeom>
            <a:avLst/>
            <a:gdLst/>
            <a:ahLst/>
            <a:cxnLst/>
            <a:rect l="l" t="t" r="r" b="b"/>
            <a:pathLst>
              <a:path w="1738284" h="1355861">
                <a:moveTo>
                  <a:pt x="0" y="0"/>
                </a:moveTo>
                <a:lnTo>
                  <a:pt x="1738283" y="0"/>
                </a:lnTo>
                <a:lnTo>
                  <a:pt x="1738283" y="1355862"/>
                </a:lnTo>
                <a:lnTo>
                  <a:pt x="0" y="1355862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4" name="Freeform 34"/>
          <p:cNvSpPr/>
          <p:nvPr/>
        </p:nvSpPr>
        <p:spPr>
          <a:xfrm>
            <a:off x="8434438" y="3282734"/>
            <a:ext cx="1425594" cy="1720174"/>
          </a:xfrm>
          <a:custGeom>
            <a:avLst/>
            <a:gdLst/>
            <a:ahLst/>
            <a:cxnLst/>
            <a:rect l="l" t="t" r="r" b="b"/>
            <a:pathLst>
              <a:path w="1425594" h="1720174">
                <a:moveTo>
                  <a:pt x="0" y="0"/>
                </a:moveTo>
                <a:lnTo>
                  <a:pt x="1425594" y="0"/>
                </a:lnTo>
                <a:lnTo>
                  <a:pt x="1425594" y="1720174"/>
                </a:lnTo>
                <a:lnTo>
                  <a:pt x="0" y="1720174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5" name="TextBox 35"/>
          <p:cNvSpPr txBox="1"/>
          <p:nvPr/>
        </p:nvSpPr>
        <p:spPr>
          <a:xfrm>
            <a:off x="6062519" y="910017"/>
            <a:ext cx="6162963" cy="8170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80"/>
              </a:lnSpc>
            </a:pPr>
            <a:r>
              <a:rPr lang="en-US" sz="6000" spc="192">
                <a:solidFill>
                  <a:srgbClr val="000000"/>
                </a:solidFill>
                <a:latin typeface="Barlow Bold"/>
              </a:rPr>
              <a:t>OUR DATA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2874598" y="6274027"/>
            <a:ext cx="3486246" cy="5266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FFFFFF"/>
                </a:solidFill>
                <a:latin typeface="Barlow Semi-Bold"/>
              </a:rPr>
              <a:t>Reviews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2822606" y="7318831"/>
            <a:ext cx="3486246" cy="6552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642"/>
              </a:lnSpc>
              <a:spcBef>
                <a:spcPct val="0"/>
              </a:spcBef>
            </a:pPr>
            <a:r>
              <a:rPr lang="en-US" sz="1887">
                <a:solidFill>
                  <a:srgbClr val="63696F"/>
                </a:solidFill>
                <a:latin typeface="Barlow Medium"/>
              </a:rPr>
              <a:t>21 GB of Amazon Book Reviews sampled to 21,000 rows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7400877" y="6331899"/>
            <a:ext cx="3486246" cy="5266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FDFDFD"/>
                </a:solidFill>
                <a:latin typeface="Barlow Semi-Bold"/>
              </a:rPr>
              <a:t>Metadata</a:t>
            </a:r>
          </a:p>
        </p:txBody>
      </p:sp>
      <p:sp>
        <p:nvSpPr>
          <p:cNvPr id="39" name="TextBox 39"/>
          <p:cNvSpPr txBox="1"/>
          <p:nvPr/>
        </p:nvSpPr>
        <p:spPr>
          <a:xfrm>
            <a:off x="7404112" y="7326346"/>
            <a:ext cx="3486246" cy="6552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642"/>
              </a:lnSpc>
              <a:spcBef>
                <a:spcPct val="0"/>
              </a:spcBef>
            </a:pPr>
            <a:r>
              <a:rPr lang="en-US" sz="1887">
                <a:solidFill>
                  <a:srgbClr val="63696F"/>
                </a:solidFill>
                <a:latin typeface="Barlow Medium"/>
              </a:rPr>
              <a:t>Additional Metadata collected for Book Title, Genres &amp; Pricing</a:t>
            </a:r>
          </a:p>
        </p:txBody>
      </p:sp>
      <p:sp>
        <p:nvSpPr>
          <p:cNvPr id="40" name="TextBox 40"/>
          <p:cNvSpPr txBox="1"/>
          <p:nvPr/>
        </p:nvSpPr>
        <p:spPr>
          <a:xfrm>
            <a:off x="11955980" y="6331899"/>
            <a:ext cx="3486246" cy="5266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FFFFFF"/>
                </a:solidFill>
                <a:latin typeface="Barlow Semi-Bold"/>
              </a:rPr>
              <a:t>Final Columns</a:t>
            </a:r>
          </a:p>
        </p:txBody>
      </p:sp>
      <p:sp>
        <p:nvSpPr>
          <p:cNvPr id="41" name="TextBox 41"/>
          <p:cNvSpPr txBox="1"/>
          <p:nvPr/>
        </p:nvSpPr>
        <p:spPr>
          <a:xfrm>
            <a:off x="12288047" y="7245571"/>
            <a:ext cx="3486246" cy="22744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642"/>
              </a:lnSpc>
            </a:pPr>
            <a:r>
              <a:rPr lang="en-US" sz="1887" dirty="0">
                <a:solidFill>
                  <a:srgbClr val="63696F"/>
                </a:solidFill>
                <a:latin typeface="Barlow Medium"/>
              </a:rPr>
              <a:t>After cleaning, our dataset now includes essential columns: </a:t>
            </a:r>
          </a:p>
          <a:p>
            <a:pPr marL="407473" lvl="1" indent="-203736" algn="just">
              <a:lnSpc>
                <a:spcPts val="2642"/>
              </a:lnSpc>
              <a:buFont typeface="Arial"/>
              <a:buChar char="•"/>
            </a:pPr>
            <a:r>
              <a:rPr lang="en-US" sz="1887" dirty="0">
                <a:solidFill>
                  <a:srgbClr val="63696F"/>
                </a:solidFill>
                <a:latin typeface="Barlow Medium"/>
              </a:rPr>
              <a:t> Overall Review Scores, </a:t>
            </a:r>
          </a:p>
          <a:p>
            <a:pPr marL="407473" lvl="1" indent="-203736" algn="just">
              <a:lnSpc>
                <a:spcPts val="2642"/>
              </a:lnSpc>
              <a:buFont typeface="Arial"/>
              <a:buChar char="•"/>
            </a:pPr>
            <a:r>
              <a:rPr lang="en-US" sz="1887" dirty="0">
                <a:solidFill>
                  <a:srgbClr val="63696F"/>
                </a:solidFill>
                <a:latin typeface="Barlow Medium"/>
              </a:rPr>
              <a:t>Review Verification Status, </a:t>
            </a:r>
          </a:p>
          <a:p>
            <a:pPr marL="407473" lvl="1" indent="-203736" algn="just">
              <a:lnSpc>
                <a:spcPts val="2642"/>
              </a:lnSpc>
              <a:buFont typeface="Arial"/>
              <a:buChar char="•"/>
            </a:pPr>
            <a:r>
              <a:rPr lang="en-US" sz="1887" dirty="0">
                <a:solidFill>
                  <a:srgbClr val="63696F"/>
                </a:solidFill>
                <a:latin typeface="Barlow Medium"/>
              </a:rPr>
              <a:t>Upvote Count, </a:t>
            </a:r>
          </a:p>
          <a:p>
            <a:pPr marL="407473" lvl="1" indent="-203736" algn="just">
              <a:lnSpc>
                <a:spcPts val="2642"/>
              </a:lnSpc>
              <a:buFont typeface="Arial"/>
              <a:buChar char="•"/>
            </a:pPr>
            <a:r>
              <a:rPr lang="en-US" sz="1887" dirty="0">
                <a:solidFill>
                  <a:srgbClr val="63696F"/>
                </a:solidFill>
                <a:latin typeface="Barlow Medium"/>
              </a:rPr>
              <a:t>Price,</a:t>
            </a:r>
          </a:p>
          <a:p>
            <a:pPr marL="407473" lvl="1" indent="-203736" algn="just">
              <a:lnSpc>
                <a:spcPts val="2642"/>
              </a:lnSpc>
              <a:buFont typeface="Arial"/>
              <a:buChar char="•"/>
            </a:pPr>
            <a:r>
              <a:rPr lang="en-US" sz="1887" dirty="0">
                <a:solidFill>
                  <a:srgbClr val="63696F"/>
                </a:solidFill>
                <a:latin typeface="Barlow Medium"/>
              </a:rPr>
              <a:t>Review Date.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9555766">
            <a:off x="-2626314" y="367457"/>
            <a:ext cx="7315200" cy="1415845"/>
          </a:xfrm>
          <a:custGeom>
            <a:avLst/>
            <a:gdLst/>
            <a:ahLst/>
            <a:cxnLst/>
            <a:rect l="l" t="t" r="r" b="b"/>
            <a:pathLst>
              <a:path w="7315200" h="1415845">
                <a:moveTo>
                  <a:pt x="0" y="0"/>
                </a:moveTo>
                <a:lnTo>
                  <a:pt x="7315200" y="0"/>
                </a:lnTo>
                <a:lnTo>
                  <a:pt x="7315200" y="1415845"/>
                </a:lnTo>
                <a:lnTo>
                  <a:pt x="0" y="14158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Freeform 3"/>
          <p:cNvSpPr/>
          <p:nvPr/>
        </p:nvSpPr>
        <p:spPr>
          <a:xfrm>
            <a:off x="-356577" y="0"/>
            <a:ext cx="1729993" cy="691997"/>
          </a:xfrm>
          <a:custGeom>
            <a:avLst/>
            <a:gdLst/>
            <a:ahLst/>
            <a:cxnLst/>
            <a:rect l="l" t="t" r="r" b="b"/>
            <a:pathLst>
              <a:path w="1729993" h="691997">
                <a:moveTo>
                  <a:pt x="0" y="0"/>
                </a:moveTo>
                <a:lnTo>
                  <a:pt x="1729993" y="0"/>
                </a:lnTo>
                <a:lnTo>
                  <a:pt x="1729993" y="691997"/>
                </a:lnTo>
                <a:lnTo>
                  <a:pt x="0" y="69199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4" name="Freeform 4"/>
          <p:cNvSpPr/>
          <p:nvPr/>
        </p:nvSpPr>
        <p:spPr>
          <a:xfrm rot="-1008621">
            <a:off x="12942788" y="8645042"/>
            <a:ext cx="7315200" cy="1415845"/>
          </a:xfrm>
          <a:custGeom>
            <a:avLst/>
            <a:gdLst/>
            <a:ahLst/>
            <a:cxnLst/>
            <a:rect l="l" t="t" r="r" b="b"/>
            <a:pathLst>
              <a:path w="7315200" h="1415845">
                <a:moveTo>
                  <a:pt x="0" y="0"/>
                </a:moveTo>
                <a:lnTo>
                  <a:pt x="7315200" y="0"/>
                </a:lnTo>
                <a:lnTo>
                  <a:pt x="7315200" y="1415845"/>
                </a:lnTo>
                <a:lnTo>
                  <a:pt x="0" y="141584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5" name="Freeform 5"/>
          <p:cNvSpPr/>
          <p:nvPr/>
        </p:nvSpPr>
        <p:spPr>
          <a:xfrm>
            <a:off x="16049587" y="9822140"/>
            <a:ext cx="1729993" cy="691997"/>
          </a:xfrm>
          <a:custGeom>
            <a:avLst/>
            <a:gdLst/>
            <a:ahLst/>
            <a:cxnLst/>
            <a:rect l="l" t="t" r="r" b="b"/>
            <a:pathLst>
              <a:path w="1729993" h="691997">
                <a:moveTo>
                  <a:pt x="0" y="0"/>
                </a:moveTo>
                <a:lnTo>
                  <a:pt x="1729993" y="0"/>
                </a:lnTo>
                <a:lnTo>
                  <a:pt x="1729993" y="691997"/>
                </a:lnTo>
                <a:lnTo>
                  <a:pt x="0" y="69199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Freeform 6"/>
          <p:cNvSpPr/>
          <p:nvPr/>
        </p:nvSpPr>
        <p:spPr>
          <a:xfrm>
            <a:off x="17423004" y="0"/>
            <a:ext cx="1729993" cy="691997"/>
          </a:xfrm>
          <a:custGeom>
            <a:avLst/>
            <a:gdLst/>
            <a:ahLst/>
            <a:cxnLst/>
            <a:rect l="l" t="t" r="r" b="b"/>
            <a:pathLst>
              <a:path w="1729993" h="691997">
                <a:moveTo>
                  <a:pt x="0" y="0"/>
                </a:moveTo>
                <a:lnTo>
                  <a:pt x="1729992" y="0"/>
                </a:lnTo>
                <a:lnTo>
                  <a:pt x="1729992" y="691997"/>
                </a:lnTo>
                <a:lnTo>
                  <a:pt x="0" y="69199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7" name="Freeform 7"/>
          <p:cNvSpPr/>
          <p:nvPr/>
        </p:nvSpPr>
        <p:spPr>
          <a:xfrm>
            <a:off x="-864996" y="9822140"/>
            <a:ext cx="1729993" cy="691997"/>
          </a:xfrm>
          <a:custGeom>
            <a:avLst/>
            <a:gdLst/>
            <a:ahLst/>
            <a:cxnLst/>
            <a:rect l="l" t="t" r="r" b="b"/>
            <a:pathLst>
              <a:path w="1729993" h="691997">
                <a:moveTo>
                  <a:pt x="0" y="0"/>
                </a:moveTo>
                <a:lnTo>
                  <a:pt x="1729992" y="0"/>
                </a:lnTo>
                <a:lnTo>
                  <a:pt x="1729992" y="691997"/>
                </a:lnTo>
                <a:lnTo>
                  <a:pt x="0" y="69199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8" name="Group 8"/>
          <p:cNvGrpSpPr/>
          <p:nvPr/>
        </p:nvGrpSpPr>
        <p:grpSpPr>
          <a:xfrm>
            <a:off x="1720393" y="1687124"/>
            <a:ext cx="6940883" cy="2306737"/>
            <a:chOff x="0" y="0"/>
            <a:chExt cx="9254511" cy="3075650"/>
          </a:xfrm>
        </p:grpSpPr>
        <p:sp>
          <p:nvSpPr>
            <p:cNvPr id="9" name="Freeform 9"/>
            <p:cNvSpPr/>
            <p:nvPr/>
          </p:nvSpPr>
          <p:spPr>
            <a:xfrm>
              <a:off x="6947853" y="2152987"/>
              <a:ext cx="2306657" cy="922663"/>
            </a:xfrm>
            <a:custGeom>
              <a:avLst/>
              <a:gdLst/>
              <a:ahLst/>
              <a:cxnLst/>
              <a:rect l="l" t="t" r="r" b="b"/>
              <a:pathLst>
                <a:path w="2306657" h="922663">
                  <a:moveTo>
                    <a:pt x="0" y="0"/>
                  </a:moveTo>
                  <a:lnTo>
                    <a:pt x="2306658" y="0"/>
                  </a:lnTo>
                  <a:lnTo>
                    <a:pt x="2306658" y="922663"/>
                  </a:lnTo>
                  <a:lnTo>
                    <a:pt x="0" y="92266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IN"/>
            </a:p>
          </p:txBody>
        </p:sp>
        <p:grpSp>
          <p:nvGrpSpPr>
            <p:cNvPr id="10" name="Group 10"/>
            <p:cNvGrpSpPr/>
            <p:nvPr/>
          </p:nvGrpSpPr>
          <p:grpSpPr>
            <a:xfrm>
              <a:off x="6320818" y="0"/>
              <a:ext cx="2374685" cy="2763270"/>
              <a:chOff x="0" y="0"/>
              <a:chExt cx="698500" cy="8128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6985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98500" h="812800">
                    <a:moveTo>
                      <a:pt x="349250" y="0"/>
                    </a:moveTo>
                    <a:lnTo>
                      <a:pt x="698500" y="203200"/>
                    </a:lnTo>
                    <a:lnTo>
                      <a:pt x="698500" y="609600"/>
                    </a:lnTo>
                    <a:lnTo>
                      <a:pt x="349250" y="812800"/>
                    </a:lnTo>
                    <a:lnTo>
                      <a:pt x="0" y="609600"/>
                    </a:lnTo>
                    <a:lnTo>
                      <a:pt x="0" y="203200"/>
                    </a:lnTo>
                    <a:lnTo>
                      <a:pt x="349250" y="0"/>
                    </a:lnTo>
                    <a:close/>
                  </a:path>
                </a:pathLst>
              </a:custGeom>
              <a:solidFill>
                <a:srgbClr val="8CD7E7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2" name="TextBox 12"/>
              <p:cNvSpPr txBox="1"/>
              <p:nvPr/>
            </p:nvSpPr>
            <p:spPr>
              <a:xfrm>
                <a:off x="0" y="82550"/>
                <a:ext cx="698500" cy="590550"/>
              </a:xfrm>
              <a:prstGeom prst="rect">
                <a:avLst/>
              </a:prstGeom>
            </p:spPr>
            <p:txBody>
              <a:bodyPr lIns="50645" tIns="50645" rIns="50645" bIns="50645" rtlCol="0" anchor="ctr"/>
              <a:lstStyle/>
              <a:p>
                <a:pPr algn="ctr">
                  <a:lnSpc>
                    <a:spcPts val="2800"/>
                  </a:lnSpc>
                </a:pPr>
                <a:endParaRPr/>
              </a:p>
            </p:txBody>
          </p:sp>
        </p:grpSp>
        <p:sp>
          <p:nvSpPr>
            <p:cNvPr id="13" name="TextBox 13"/>
            <p:cNvSpPr txBox="1"/>
            <p:nvPr/>
          </p:nvSpPr>
          <p:spPr>
            <a:xfrm>
              <a:off x="1318936" y="-57150"/>
              <a:ext cx="4348409" cy="55307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3489"/>
                </a:lnSpc>
              </a:pPr>
              <a:r>
                <a:rPr lang="en-US" sz="2492">
                  <a:solidFill>
                    <a:srgbClr val="000000"/>
                  </a:solidFill>
                  <a:latin typeface="Barlow Semi-Bold"/>
                </a:rPr>
                <a:t>Merged Datasets</a:t>
              </a: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833964"/>
              <a:ext cx="5667345" cy="144129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r">
                <a:lnSpc>
                  <a:spcPts val="2907"/>
                </a:lnSpc>
                <a:spcBef>
                  <a:spcPct val="0"/>
                </a:spcBef>
              </a:pPr>
              <a:r>
                <a:rPr lang="en-US" sz="2077">
                  <a:solidFill>
                    <a:srgbClr val="63696F"/>
                  </a:solidFill>
                  <a:latin typeface="Barlow"/>
                </a:rPr>
                <a:t>Merged  Amazon product metadata to get additional columns such as Price, Title and Genre </a:t>
              </a:r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9570829" y="1753323"/>
            <a:ext cx="5958245" cy="2072452"/>
            <a:chOff x="0" y="0"/>
            <a:chExt cx="7944327" cy="2763270"/>
          </a:xfrm>
        </p:grpSpPr>
        <p:grpSp>
          <p:nvGrpSpPr>
            <p:cNvPr id="16" name="Group 16"/>
            <p:cNvGrpSpPr/>
            <p:nvPr/>
          </p:nvGrpSpPr>
          <p:grpSpPr>
            <a:xfrm>
              <a:off x="0" y="0"/>
              <a:ext cx="2374685" cy="2763270"/>
              <a:chOff x="0" y="0"/>
              <a:chExt cx="698500" cy="812800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0" y="0"/>
                <a:ext cx="6985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98500" h="812800">
                    <a:moveTo>
                      <a:pt x="349250" y="0"/>
                    </a:moveTo>
                    <a:lnTo>
                      <a:pt x="698500" y="203200"/>
                    </a:lnTo>
                    <a:lnTo>
                      <a:pt x="698500" y="609600"/>
                    </a:lnTo>
                    <a:lnTo>
                      <a:pt x="349250" y="812800"/>
                    </a:lnTo>
                    <a:lnTo>
                      <a:pt x="0" y="609600"/>
                    </a:lnTo>
                    <a:lnTo>
                      <a:pt x="0" y="203200"/>
                    </a:lnTo>
                    <a:lnTo>
                      <a:pt x="349250" y="0"/>
                    </a:lnTo>
                    <a:close/>
                  </a:path>
                </a:pathLst>
              </a:custGeom>
              <a:solidFill>
                <a:srgbClr val="FC7ECF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8" name="TextBox 18"/>
              <p:cNvSpPr txBox="1"/>
              <p:nvPr/>
            </p:nvSpPr>
            <p:spPr>
              <a:xfrm>
                <a:off x="0" y="82550"/>
                <a:ext cx="698500" cy="590550"/>
              </a:xfrm>
              <a:prstGeom prst="rect">
                <a:avLst/>
              </a:prstGeom>
            </p:spPr>
            <p:txBody>
              <a:bodyPr lIns="50645" tIns="50645" rIns="50645" bIns="50645" rtlCol="0" anchor="ctr"/>
              <a:lstStyle/>
              <a:p>
                <a:pPr algn="ctr">
                  <a:lnSpc>
                    <a:spcPts val="2800"/>
                  </a:lnSpc>
                </a:pPr>
                <a:endParaRPr/>
              </a:p>
            </p:txBody>
          </p:sp>
        </p:grpSp>
        <p:sp>
          <p:nvSpPr>
            <p:cNvPr id="19" name="TextBox 19"/>
            <p:cNvSpPr txBox="1"/>
            <p:nvPr/>
          </p:nvSpPr>
          <p:spPr>
            <a:xfrm>
              <a:off x="3044516" y="-57150"/>
              <a:ext cx="4348409" cy="55307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489"/>
                </a:lnSpc>
              </a:pPr>
              <a:r>
                <a:rPr lang="en-US" sz="2492">
                  <a:solidFill>
                    <a:srgbClr val="000000"/>
                  </a:solidFill>
                  <a:latin typeface="Barlow Semi-Bold"/>
                </a:rPr>
                <a:t>Sampling</a:t>
              </a:r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3044516" y="833964"/>
              <a:ext cx="4899811" cy="144129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2907"/>
                </a:lnSpc>
                <a:spcBef>
                  <a:spcPct val="0"/>
                </a:spcBef>
              </a:pPr>
              <a:r>
                <a:rPr lang="en-US" sz="2077">
                  <a:solidFill>
                    <a:srgbClr val="63696F"/>
                  </a:solidFill>
                  <a:latin typeface="Barlow Medium"/>
                </a:rPr>
                <a:t>We originally had 21 GB of data which we sampled using cloud computing</a:t>
              </a:r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2005352" y="4522994"/>
            <a:ext cx="6938424" cy="2072452"/>
            <a:chOff x="0" y="0"/>
            <a:chExt cx="9251231" cy="2763270"/>
          </a:xfrm>
        </p:grpSpPr>
        <p:grpSp>
          <p:nvGrpSpPr>
            <p:cNvPr id="22" name="Group 22"/>
            <p:cNvGrpSpPr/>
            <p:nvPr/>
          </p:nvGrpSpPr>
          <p:grpSpPr>
            <a:xfrm>
              <a:off x="5014636" y="0"/>
              <a:ext cx="2374685" cy="2763270"/>
              <a:chOff x="0" y="0"/>
              <a:chExt cx="698500" cy="8128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6985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98500" h="812800">
                    <a:moveTo>
                      <a:pt x="349250" y="0"/>
                    </a:moveTo>
                    <a:lnTo>
                      <a:pt x="698500" y="203200"/>
                    </a:lnTo>
                    <a:lnTo>
                      <a:pt x="698500" y="609600"/>
                    </a:lnTo>
                    <a:lnTo>
                      <a:pt x="349250" y="812800"/>
                    </a:lnTo>
                    <a:lnTo>
                      <a:pt x="0" y="609600"/>
                    </a:lnTo>
                    <a:lnTo>
                      <a:pt x="0" y="203200"/>
                    </a:lnTo>
                    <a:lnTo>
                      <a:pt x="349250" y="0"/>
                    </a:lnTo>
                    <a:close/>
                  </a:path>
                </a:pathLst>
              </a:custGeom>
              <a:solidFill>
                <a:srgbClr val="FBDE4E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4" name="TextBox 24"/>
              <p:cNvSpPr txBox="1"/>
              <p:nvPr/>
            </p:nvSpPr>
            <p:spPr>
              <a:xfrm>
                <a:off x="0" y="82550"/>
                <a:ext cx="698500" cy="590550"/>
              </a:xfrm>
              <a:prstGeom prst="rect">
                <a:avLst/>
              </a:prstGeom>
            </p:spPr>
            <p:txBody>
              <a:bodyPr lIns="50645" tIns="50645" rIns="50645" bIns="50645" rtlCol="0" anchor="ctr"/>
              <a:lstStyle/>
              <a:p>
                <a:pPr algn="ctr">
                  <a:lnSpc>
                    <a:spcPts val="2800"/>
                  </a:lnSpc>
                </a:pPr>
                <a:endParaRPr/>
              </a:p>
            </p:txBody>
          </p:sp>
        </p:grpSp>
        <p:sp>
          <p:nvSpPr>
            <p:cNvPr id="25" name="Freeform 25"/>
            <p:cNvSpPr/>
            <p:nvPr/>
          </p:nvSpPr>
          <p:spPr>
            <a:xfrm>
              <a:off x="5643834" y="823490"/>
              <a:ext cx="1116290" cy="1116290"/>
            </a:xfrm>
            <a:custGeom>
              <a:avLst/>
              <a:gdLst/>
              <a:ahLst/>
              <a:cxnLst/>
              <a:rect l="l" t="t" r="r" b="b"/>
              <a:pathLst>
                <a:path w="1116290" h="1116290">
                  <a:moveTo>
                    <a:pt x="0" y="0"/>
                  </a:moveTo>
                  <a:lnTo>
                    <a:pt x="1116290" y="0"/>
                  </a:lnTo>
                  <a:lnTo>
                    <a:pt x="1116290" y="1116290"/>
                  </a:lnTo>
                  <a:lnTo>
                    <a:pt x="0" y="111629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IN"/>
            </a:p>
          </p:txBody>
        </p:sp>
        <p:sp>
          <p:nvSpPr>
            <p:cNvPr id="26" name="TextBox 26"/>
            <p:cNvSpPr txBox="1"/>
            <p:nvPr/>
          </p:nvSpPr>
          <p:spPr>
            <a:xfrm>
              <a:off x="0" y="-57150"/>
              <a:ext cx="4348409" cy="55307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3489"/>
                </a:lnSpc>
              </a:pPr>
              <a:r>
                <a:rPr lang="en-US" sz="2492">
                  <a:solidFill>
                    <a:srgbClr val="000000"/>
                  </a:solidFill>
                  <a:latin typeface="Barlow Semi-Bold"/>
                </a:rPr>
                <a:t>Missing Values</a:t>
              </a:r>
            </a:p>
          </p:txBody>
        </p:sp>
        <p:sp>
          <p:nvSpPr>
            <p:cNvPr id="27" name="TextBox 27"/>
            <p:cNvSpPr txBox="1"/>
            <p:nvPr/>
          </p:nvSpPr>
          <p:spPr>
            <a:xfrm>
              <a:off x="0" y="833964"/>
              <a:ext cx="4348409" cy="19293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r">
                <a:lnSpc>
                  <a:spcPts val="2907"/>
                </a:lnSpc>
                <a:spcBef>
                  <a:spcPct val="0"/>
                </a:spcBef>
              </a:pPr>
              <a:r>
                <a:rPr lang="en-US" sz="2077">
                  <a:solidFill>
                    <a:srgbClr val="63696F"/>
                  </a:solidFill>
                  <a:latin typeface="Barlow"/>
                </a:rPr>
                <a:t>Imputed Price, Style &amp; Vote. Dropped empty reviews generated due to tokenization</a:t>
              </a:r>
            </a:p>
          </p:txBody>
        </p:sp>
        <p:sp>
          <p:nvSpPr>
            <p:cNvPr id="28" name="Freeform 28"/>
            <p:cNvSpPr/>
            <p:nvPr/>
          </p:nvSpPr>
          <p:spPr>
            <a:xfrm>
              <a:off x="6855694" y="344382"/>
              <a:ext cx="2395538" cy="958215"/>
            </a:xfrm>
            <a:custGeom>
              <a:avLst/>
              <a:gdLst/>
              <a:ahLst/>
              <a:cxnLst/>
              <a:rect l="l" t="t" r="r" b="b"/>
              <a:pathLst>
                <a:path w="2395538" h="958215">
                  <a:moveTo>
                    <a:pt x="0" y="0"/>
                  </a:moveTo>
                  <a:lnTo>
                    <a:pt x="2395537" y="0"/>
                  </a:lnTo>
                  <a:lnTo>
                    <a:pt x="2395537" y="958215"/>
                  </a:lnTo>
                  <a:lnTo>
                    <a:pt x="0" y="95821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8661276" y="4522994"/>
            <a:ext cx="7212351" cy="2072452"/>
            <a:chOff x="0" y="0"/>
            <a:chExt cx="9616468" cy="2763270"/>
          </a:xfrm>
        </p:grpSpPr>
        <p:grpSp>
          <p:nvGrpSpPr>
            <p:cNvPr id="30" name="Group 30"/>
            <p:cNvGrpSpPr/>
            <p:nvPr/>
          </p:nvGrpSpPr>
          <p:grpSpPr>
            <a:xfrm>
              <a:off x="1865372" y="0"/>
              <a:ext cx="2374685" cy="2763270"/>
              <a:chOff x="0" y="0"/>
              <a:chExt cx="698500" cy="81280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6985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98500" h="812800">
                    <a:moveTo>
                      <a:pt x="349250" y="0"/>
                    </a:moveTo>
                    <a:lnTo>
                      <a:pt x="698500" y="203200"/>
                    </a:lnTo>
                    <a:lnTo>
                      <a:pt x="698500" y="609600"/>
                    </a:lnTo>
                    <a:lnTo>
                      <a:pt x="349250" y="812800"/>
                    </a:lnTo>
                    <a:lnTo>
                      <a:pt x="0" y="609600"/>
                    </a:lnTo>
                    <a:lnTo>
                      <a:pt x="0" y="203200"/>
                    </a:lnTo>
                    <a:lnTo>
                      <a:pt x="349250" y="0"/>
                    </a:lnTo>
                    <a:close/>
                  </a:path>
                </a:pathLst>
              </a:custGeom>
              <a:solidFill>
                <a:srgbClr val="FBDE4E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2" name="TextBox 32"/>
              <p:cNvSpPr txBox="1"/>
              <p:nvPr/>
            </p:nvSpPr>
            <p:spPr>
              <a:xfrm>
                <a:off x="0" y="82550"/>
                <a:ext cx="698500" cy="590550"/>
              </a:xfrm>
              <a:prstGeom prst="rect">
                <a:avLst/>
              </a:prstGeom>
            </p:spPr>
            <p:txBody>
              <a:bodyPr lIns="50645" tIns="50645" rIns="50645" bIns="50645" rtlCol="0" anchor="ctr"/>
              <a:lstStyle/>
              <a:p>
                <a:pPr algn="ctr">
                  <a:lnSpc>
                    <a:spcPts val="2800"/>
                  </a:lnSpc>
                </a:pPr>
                <a:endParaRPr/>
              </a:p>
            </p:txBody>
          </p:sp>
        </p:grpSp>
        <p:sp>
          <p:nvSpPr>
            <p:cNvPr id="33" name="Freeform 33"/>
            <p:cNvSpPr/>
            <p:nvPr/>
          </p:nvSpPr>
          <p:spPr>
            <a:xfrm>
              <a:off x="2466314" y="795234"/>
              <a:ext cx="1172802" cy="1172802"/>
            </a:xfrm>
            <a:custGeom>
              <a:avLst/>
              <a:gdLst/>
              <a:ahLst/>
              <a:cxnLst/>
              <a:rect l="l" t="t" r="r" b="b"/>
              <a:pathLst>
                <a:path w="1172802" h="1172802">
                  <a:moveTo>
                    <a:pt x="0" y="0"/>
                  </a:moveTo>
                  <a:lnTo>
                    <a:pt x="1172801" y="0"/>
                  </a:lnTo>
                  <a:lnTo>
                    <a:pt x="1172801" y="1172802"/>
                  </a:lnTo>
                  <a:lnTo>
                    <a:pt x="0" y="117280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IN"/>
            </a:p>
          </p:txBody>
        </p:sp>
        <p:sp>
          <p:nvSpPr>
            <p:cNvPr id="34" name="TextBox 34"/>
            <p:cNvSpPr txBox="1"/>
            <p:nvPr/>
          </p:nvSpPr>
          <p:spPr>
            <a:xfrm>
              <a:off x="4900457" y="107816"/>
              <a:ext cx="4348409" cy="55307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489"/>
                </a:lnSpc>
              </a:pPr>
              <a:r>
                <a:rPr lang="en-US" sz="2492">
                  <a:solidFill>
                    <a:srgbClr val="000000"/>
                  </a:solidFill>
                  <a:latin typeface="Barlow Semi-Bold"/>
                </a:rPr>
                <a:t>Feature Engineering</a:t>
              </a:r>
            </a:p>
          </p:txBody>
        </p:sp>
        <p:sp>
          <p:nvSpPr>
            <p:cNvPr id="35" name="TextBox 35"/>
            <p:cNvSpPr txBox="1"/>
            <p:nvPr/>
          </p:nvSpPr>
          <p:spPr>
            <a:xfrm>
              <a:off x="4900457" y="998930"/>
              <a:ext cx="4716011" cy="144129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2907"/>
                </a:lnSpc>
                <a:spcBef>
                  <a:spcPct val="0"/>
                </a:spcBef>
              </a:pPr>
              <a:r>
                <a:rPr lang="en-US" sz="2077">
                  <a:solidFill>
                    <a:srgbClr val="63696F"/>
                  </a:solidFill>
                  <a:latin typeface="Barlow Medium"/>
                </a:rPr>
                <a:t>Added total review counts, month and year for each book for better clustering</a:t>
              </a:r>
            </a:p>
          </p:txBody>
        </p:sp>
        <p:sp>
          <p:nvSpPr>
            <p:cNvPr id="36" name="Freeform 36"/>
            <p:cNvSpPr/>
            <p:nvPr/>
          </p:nvSpPr>
          <p:spPr>
            <a:xfrm>
              <a:off x="0" y="344382"/>
              <a:ext cx="2395538" cy="958215"/>
            </a:xfrm>
            <a:custGeom>
              <a:avLst/>
              <a:gdLst/>
              <a:ahLst/>
              <a:cxnLst/>
              <a:rect l="l" t="t" r="r" b="b"/>
              <a:pathLst>
                <a:path w="2395538" h="958215">
                  <a:moveTo>
                    <a:pt x="0" y="0"/>
                  </a:moveTo>
                  <a:lnTo>
                    <a:pt x="2395538" y="0"/>
                  </a:lnTo>
                  <a:lnTo>
                    <a:pt x="2395538" y="958215"/>
                  </a:lnTo>
                  <a:lnTo>
                    <a:pt x="0" y="95821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37" name="Group 37"/>
          <p:cNvGrpSpPr/>
          <p:nvPr/>
        </p:nvGrpSpPr>
        <p:grpSpPr>
          <a:xfrm>
            <a:off x="2820216" y="6904349"/>
            <a:ext cx="5548065" cy="2353951"/>
            <a:chOff x="0" y="0"/>
            <a:chExt cx="7397419" cy="3138602"/>
          </a:xfrm>
        </p:grpSpPr>
        <p:grpSp>
          <p:nvGrpSpPr>
            <p:cNvPr id="38" name="Group 38"/>
            <p:cNvGrpSpPr/>
            <p:nvPr/>
          </p:nvGrpSpPr>
          <p:grpSpPr>
            <a:xfrm>
              <a:off x="5001882" y="375332"/>
              <a:ext cx="2374685" cy="2763270"/>
              <a:chOff x="0" y="0"/>
              <a:chExt cx="698500" cy="812800"/>
            </a:xfrm>
          </p:grpSpPr>
          <p:sp>
            <p:nvSpPr>
              <p:cNvPr id="39" name="Freeform 39"/>
              <p:cNvSpPr/>
              <p:nvPr/>
            </p:nvSpPr>
            <p:spPr>
              <a:xfrm>
                <a:off x="0" y="0"/>
                <a:ext cx="6985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98500" h="812800">
                    <a:moveTo>
                      <a:pt x="349250" y="0"/>
                    </a:moveTo>
                    <a:lnTo>
                      <a:pt x="698500" y="203200"/>
                    </a:lnTo>
                    <a:lnTo>
                      <a:pt x="698500" y="609600"/>
                    </a:lnTo>
                    <a:lnTo>
                      <a:pt x="349250" y="812800"/>
                    </a:lnTo>
                    <a:lnTo>
                      <a:pt x="0" y="609600"/>
                    </a:lnTo>
                    <a:lnTo>
                      <a:pt x="0" y="203200"/>
                    </a:lnTo>
                    <a:lnTo>
                      <a:pt x="349250" y="0"/>
                    </a:lnTo>
                    <a:close/>
                  </a:path>
                </a:pathLst>
              </a:custGeom>
              <a:solidFill>
                <a:srgbClr val="FC7ECF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0" name="TextBox 40"/>
              <p:cNvSpPr txBox="1"/>
              <p:nvPr/>
            </p:nvSpPr>
            <p:spPr>
              <a:xfrm>
                <a:off x="0" y="82550"/>
                <a:ext cx="698500" cy="590550"/>
              </a:xfrm>
              <a:prstGeom prst="rect">
                <a:avLst/>
              </a:prstGeom>
            </p:spPr>
            <p:txBody>
              <a:bodyPr lIns="50645" tIns="50645" rIns="50645" bIns="50645" rtlCol="0" anchor="ctr"/>
              <a:lstStyle/>
              <a:p>
                <a:pPr algn="ctr">
                  <a:lnSpc>
                    <a:spcPts val="2800"/>
                  </a:lnSpc>
                </a:pPr>
                <a:endParaRPr/>
              </a:p>
            </p:txBody>
          </p:sp>
        </p:grpSp>
        <p:sp>
          <p:nvSpPr>
            <p:cNvPr id="41" name="Freeform 41"/>
            <p:cNvSpPr/>
            <p:nvPr/>
          </p:nvSpPr>
          <p:spPr>
            <a:xfrm>
              <a:off x="5536758" y="1197477"/>
              <a:ext cx="1304933" cy="1118980"/>
            </a:xfrm>
            <a:custGeom>
              <a:avLst/>
              <a:gdLst/>
              <a:ahLst/>
              <a:cxnLst/>
              <a:rect l="l" t="t" r="r" b="b"/>
              <a:pathLst>
                <a:path w="1304933" h="1118980">
                  <a:moveTo>
                    <a:pt x="0" y="0"/>
                  </a:moveTo>
                  <a:lnTo>
                    <a:pt x="1304933" y="0"/>
                  </a:lnTo>
                  <a:lnTo>
                    <a:pt x="1304933" y="1118979"/>
                  </a:lnTo>
                  <a:lnTo>
                    <a:pt x="0" y="111897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IN"/>
            </a:p>
          </p:txBody>
        </p:sp>
        <p:sp>
          <p:nvSpPr>
            <p:cNvPr id="42" name="TextBox 42"/>
            <p:cNvSpPr txBox="1"/>
            <p:nvPr/>
          </p:nvSpPr>
          <p:spPr>
            <a:xfrm>
              <a:off x="0" y="318182"/>
              <a:ext cx="4348409" cy="55307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3489"/>
                </a:lnSpc>
              </a:pPr>
              <a:r>
                <a:rPr lang="en-US" sz="2492">
                  <a:solidFill>
                    <a:srgbClr val="000000"/>
                  </a:solidFill>
                  <a:latin typeface="Barlow Semi-Bold"/>
                </a:rPr>
                <a:t>Regex</a:t>
              </a:r>
            </a:p>
          </p:txBody>
        </p:sp>
        <p:sp>
          <p:nvSpPr>
            <p:cNvPr id="43" name="TextBox 43"/>
            <p:cNvSpPr txBox="1"/>
            <p:nvPr/>
          </p:nvSpPr>
          <p:spPr>
            <a:xfrm>
              <a:off x="0" y="1209296"/>
              <a:ext cx="4348409" cy="95329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r">
                <a:lnSpc>
                  <a:spcPts val="2907"/>
                </a:lnSpc>
                <a:spcBef>
                  <a:spcPct val="0"/>
                </a:spcBef>
              </a:pPr>
              <a:r>
                <a:rPr lang="en-US" sz="2077">
                  <a:solidFill>
                    <a:srgbClr val="63696F"/>
                  </a:solidFill>
                  <a:latin typeface="Barlow Medium"/>
                </a:rPr>
                <a:t>Cleaned Review text as well as Genre text using Regex</a:t>
              </a:r>
            </a:p>
          </p:txBody>
        </p:sp>
        <p:sp>
          <p:nvSpPr>
            <p:cNvPr id="44" name="Freeform 44"/>
            <p:cNvSpPr/>
            <p:nvPr/>
          </p:nvSpPr>
          <p:spPr>
            <a:xfrm>
              <a:off x="5001882" y="0"/>
              <a:ext cx="2395538" cy="958215"/>
            </a:xfrm>
            <a:custGeom>
              <a:avLst/>
              <a:gdLst/>
              <a:ahLst/>
              <a:cxnLst/>
              <a:rect l="l" t="t" r="r" b="b"/>
              <a:pathLst>
                <a:path w="2395538" h="958215">
                  <a:moveTo>
                    <a:pt x="0" y="0"/>
                  </a:moveTo>
                  <a:lnTo>
                    <a:pt x="2395537" y="0"/>
                  </a:lnTo>
                  <a:lnTo>
                    <a:pt x="2395537" y="958215"/>
                  </a:lnTo>
                  <a:lnTo>
                    <a:pt x="0" y="95821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45" name="Group 45"/>
          <p:cNvGrpSpPr/>
          <p:nvPr/>
        </p:nvGrpSpPr>
        <p:grpSpPr>
          <a:xfrm>
            <a:off x="9570829" y="6904349"/>
            <a:ext cx="5958245" cy="2353951"/>
            <a:chOff x="0" y="0"/>
            <a:chExt cx="7944327" cy="3138602"/>
          </a:xfrm>
        </p:grpSpPr>
        <p:grpSp>
          <p:nvGrpSpPr>
            <p:cNvPr id="46" name="Group 46"/>
            <p:cNvGrpSpPr/>
            <p:nvPr/>
          </p:nvGrpSpPr>
          <p:grpSpPr>
            <a:xfrm>
              <a:off x="0" y="375332"/>
              <a:ext cx="2374685" cy="2763270"/>
              <a:chOff x="0" y="0"/>
              <a:chExt cx="698500" cy="812800"/>
            </a:xfrm>
          </p:grpSpPr>
          <p:sp>
            <p:nvSpPr>
              <p:cNvPr id="47" name="Freeform 47"/>
              <p:cNvSpPr/>
              <p:nvPr/>
            </p:nvSpPr>
            <p:spPr>
              <a:xfrm>
                <a:off x="0" y="0"/>
                <a:ext cx="6985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98500" h="812800">
                    <a:moveTo>
                      <a:pt x="349250" y="0"/>
                    </a:moveTo>
                    <a:lnTo>
                      <a:pt x="698500" y="203200"/>
                    </a:lnTo>
                    <a:lnTo>
                      <a:pt x="698500" y="609600"/>
                    </a:lnTo>
                    <a:lnTo>
                      <a:pt x="349250" y="812800"/>
                    </a:lnTo>
                    <a:lnTo>
                      <a:pt x="0" y="609600"/>
                    </a:lnTo>
                    <a:lnTo>
                      <a:pt x="0" y="203200"/>
                    </a:lnTo>
                    <a:lnTo>
                      <a:pt x="349250" y="0"/>
                    </a:lnTo>
                    <a:close/>
                  </a:path>
                </a:pathLst>
              </a:custGeom>
              <a:solidFill>
                <a:srgbClr val="8CD7E7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8" name="TextBox 48"/>
              <p:cNvSpPr txBox="1"/>
              <p:nvPr/>
            </p:nvSpPr>
            <p:spPr>
              <a:xfrm>
                <a:off x="0" y="82550"/>
                <a:ext cx="698500" cy="590550"/>
              </a:xfrm>
              <a:prstGeom prst="rect">
                <a:avLst/>
              </a:prstGeom>
            </p:spPr>
            <p:txBody>
              <a:bodyPr lIns="50645" tIns="50645" rIns="50645" bIns="50645" rtlCol="0" anchor="ctr"/>
              <a:lstStyle/>
              <a:p>
                <a:pPr algn="ctr">
                  <a:lnSpc>
                    <a:spcPts val="2800"/>
                  </a:lnSpc>
                </a:pPr>
                <a:endParaRPr/>
              </a:p>
            </p:txBody>
          </p:sp>
        </p:grpSp>
        <p:sp>
          <p:nvSpPr>
            <p:cNvPr id="49" name="TextBox 49"/>
            <p:cNvSpPr txBox="1"/>
            <p:nvPr/>
          </p:nvSpPr>
          <p:spPr>
            <a:xfrm>
              <a:off x="3044516" y="318182"/>
              <a:ext cx="4899811" cy="55307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489"/>
                </a:lnSpc>
              </a:pPr>
              <a:r>
                <a:rPr lang="en-US" sz="2492">
                  <a:solidFill>
                    <a:srgbClr val="000000"/>
                  </a:solidFill>
                  <a:latin typeface="Barlow Semi-Bold"/>
                </a:rPr>
                <a:t>Lemmatization</a:t>
              </a:r>
            </a:p>
          </p:txBody>
        </p:sp>
        <p:sp>
          <p:nvSpPr>
            <p:cNvPr id="50" name="TextBox 50"/>
            <p:cNvSpPr txBox="1"/>
            <p:nvPr/>
          </p:nvSpPr>
          <p:spPr>
            <a:xfrm>
              <a:off x="3044516" y="1209296"/>
              <a:ext cx="4899811" cy="95329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2907"/>
                </a:lnSpc>
                <a:spcBef>
                  <a:spcPct val="0"/>
                </a:spcBef>
              </a:pPr>
              <a:r>
                <a:rPr lang="en-US" sz="2077">
                  <a:solidFill>
                    <a:srgbClr val="63696F"/>
                  </a:solidFill>
                  <a:latin typeface="Barlow Medium"/>
                </a:rPr>
                <a:t>Chosen pre-processing technique</a:t>
              </a:r>
            </a:p>
          </p:txBody>
        </p:sp>
        <p:sp>
          <p:nvSpPr>
            <p:cNvPr id="51" name="Freeform 51"/>
            <p:cNvSpPr/>
            <p:nvPr/>
          </p:nvSpPr>
          <p:spPr>
            <a:xfrm>
              <a:off x="0" y="0"/>
              <a:ext cx="2395538" cy="958215"/>
            </a:xfrm>
            <a:custGeom>
              <a:avLst/>
              <a:gdLst/>
              <a:ahLst/>
              <a:cxnLst/>
              <a:rect l="l" t="t" r="r" b="b"/>
              <a:pathLst>
                <a:path w="2395538" h="958215">
                  <a:moveTo>
                    <a:pt x="0" y="0"/>
                  </a:moveTo>
                  <a:lnTo>
                    <a:pt x="2395538" y="0"/>
                  </a:lnTo>
                  <a:lnTo>
                    <a:pt x="2395538" y="958215"/>
                  </a:lnTo>
                  <a:lnTo>
                    <a:pt x="0" y="95821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52" name="Freeform 52"/>
          <p:cNvSpPr/>
          <p:nvPr/>
        </p:nvSpPr>
        <p:spPr>
          <a:xfrm>
            <a:off x="9747340" y="9025538"/>
            <a:ext cx="1729993" cy="691997"/>
          </a:xfrm>
          <a:custGeom>
            <a:avLst/>
            <a:gdLst/>
            <a:ahLst/>
            <a:cxnLst/>
            <a:rect l="l" t="t" r="r" b="b"/>
            <a:pathLst>
              <a:path w="1729993" h="691997">
                <a:moveTo>
                  <a:pt x="0" y="0"/>
                </a:moveTo>
                <a:lnTo>
                  <a:pt x="1729993" y="0"/>
                </a:lnTo>
                <a:lnTo>
                  <a:pt x="1729993" y="691997"/>
                </a:lnTo>
                <a:lnTo>
                  <a:pt x="0" y="69199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53" name="Freeform 53"/>
          <p:cNvSpPr/>
          <p:nvPr/>
        </p:nvSpPr>
        <p:spPr>
          <a:xfrm>
            <a:off x="9872722" y="2155248"/>
            <a:ext cx="1222615" cy="1268602"/>
          </a:xfrm>
          <a:custGeom>
            <a:avLst/>
            <a:gdLst/>
            <a:ahLst/>
            <a:cxnLst/>
            <a:rect l="l" t="t" r="r" b="b"/>
            <a:pathLst>
              <a:path w="1222615" h="1268602">
                <a:moveTo>
                  <a:pt x="0" y="0"/>
                </a:moveTo>
                <a:lnTo>
                  <a:pt x="1222615" y="0"/>
                </a:lnTo>
                <a:lnTo>
                  <a:pt x="1222615" y="1268602"/>
                </a:lnTo>
                <a:lnTo>
                  <a:pt x="0" y="1268602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54" name="Freeform 54"/>
          <p:cNvSpPr/>
          <p:nvPr/>
        </p:nvSpPr>
        <p:spPr>
          <a:xfrm>
            <a:off x="6631772" y="2256932"/>
            <a:ext cx="1455870" cy="877162"/>
          </a:xfrm>
          <a:custGeom>
            <a:avLst/>
            <a:gdLst/>
            <a:ahLst/>
            <a:cxnLst/>
            <a:rect l="l" t="t" r="r" b="b"/>
            <a:pathLst>
              <a:path w="1455870" h="877162">
                <a:moveTo>
                  <a:pt x="0" y="0"/>
                </a:moveTo>
                <a:lnTo>
                  <a:pt x="1455870" y="0"/>
                </a:lnTo>
                <a:lnTo>
                  <a:pt x="1455870" y="877162"/>
                </a:lnTo>
                <a:lnTo>
                  <a:pt x="0" y="877162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55" name="Freeform 55"/>
          <p:cNvSpPr/>
          <p:nvPr/>
        </p:nvSpPr>
        <p:spPr>
          <a:xfrm>
            <a:off x="10013830" y="7690822"/>
            <a:ext cx="940400" cy="987296"/>
          </a:xfrm>
          <a:custGeom>
            <a:avLst/>
            <a:gdLst/>
            <a:ahLst/>
            <a:cxnLst/>
            <a:rect l="l" t="t" r="r" b="b"/>
            <a:pathLst>
              <a:path w="940400" h="987296">
                <a:moveTo>
                  <a:pt x="0" y="0"/>
                </a:moveTo>
                <a:lnTo>
                  <a:pt x="940399" y="0"/>
                </a:lnTo>
                <a:lnTo>
                  <a:pt x="940399" y="987296"/>
                </a:lnTo>
                <a:lnTo>
                  <a:pt x="0" y="987296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56" name="TextBox 56"/>
          <p:cNvSpPr txBox="1"/>
          <p:nvPr/>
        </p:nvSpPr>
        <p:spPr>
          <a:xfrm>
            <a:off x="5190834" y="340970"/>
            <a:ext cx="7849368" cy="8170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80"/>
              </a:lnSpc>
            </a:pPr>
            <a:r>
              <a:rPr lang="en-US" sz="6000" spc="192">
                <a:solidFill>
                  <a:srgbClr val="000000"/>
                </a:solidFill>
                <a:latin typeface="Barlow Bold"/>
              </a:rPr>
              <a:t>EDA &amp; CHALLENGES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0800000">
            <a:off x="1749355" y="5699994"/>
            <a:ext cx="6840134" cy="509001"/>
          </a:xfrm>
          <a:custGeom>
            <a:avLst/>
            <a:gdLst/>
            <a:ahLst/>
            <a:cxnLst/>
            <a:rect l="l" t="t" r="r" b="b"/>
            <a:pathLst>
              <a:path w="6840134" h="509001">
                <a:moveTo>
                  <a:pt x="0" y="0"/>
                </a:moveTo>
                <a:lnTo>
                  <a:pt x="6840134" y="0"/>
                </a:lnTo>
                <a:lnTo>
                  <a:pt x="6840134" y="509001"/>
                </a:lnTo>
                <a:lnTo>
                  <a:pt x="0" y="50900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2000"/>
            </a:blip>
            <a:stretch>
              <a:fillRect b="-286352"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3" name="Group 3"/>
          <p:cNvGrpSpPr/>
          <p:nvPr/>
        </p:nvGrpSpPr>
        <p:grpSpPr>
          <a:xfrm>
            <a:off x="1642714" y="3722012"/>
            <a:ext cx="7053416" cy="2086085"/>
            <a:chOff x="0" y="0"/>
            <a:chExt cx="1632342" cy="482774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632342" cy="482774"/>
            </a:xfrm>
            <a:custGeom>
              <a:avLst/>
              <a:gdLst/>
              <a:ahLst/>
              <a:cxnLst/>
              <a:rect l="l" t="t" r="r" b="b"/>
              <a:pathLst>
                <a:path w="1632342" h="482774">
                  <a:moveTo>
                    <a:pt x="35124" y="0"/>
                  </a:moveTo>
                  <a:lnTo>
                    <a:pt x="1597218" y="0"/>
                  </a:lnTo>
                  <a:cubicBezTo>
                    <a:pt x="1616617" y="0"/>
                    <a:pt x="1632342" y="15725"/>
                    <a:pt x="1632342" y="35124"/>
                  </a:cubicBezTo>
                  <a:lnTo>
                    <a:pt x="1632342" y="447650"/>
                  </a:lnTo>
                  <a:cubicBezTo>
                    <a:pt x="1632342" y="456966"/>
                    <a:pt x="1628641" y="465899"/>
                    <a:pt x="1622055" y="472486"/>
                  </a:cubicBezTo>
                  <a:cubicBezTo>
                    <a:pt x="1615468" y="479073"/>
                    <a:pt x="1606534" y="482774"/>
                    <a:pt x="1597218" y="482774"/>
                  </a:cubicBezTo>
                  <a:lnTo>
                    <a:pt x="35124" y="482774"/>
                  </a:lnTo>
                  <a:cubicBezTo>
                    <a:pt x="15725" y="482774"/>
                    <a:pt x="0" y="467048"/>
                    <a:pt x="0" y="447650"/>
                  </a:cubicBezTo>
                  <a:lnTo>
                    <a:pt x="0" y="35124"/>
                  </a:lnTo>
                  <a:cubicBezTo>
                    <a:pt x="0" y="25808"/>
                    <a:pt x="3701" y="16874"/>
                    <a:pt x="10287" y="10287"/>
                  </a:cubicBezTo>
                  <a:cubicBezTo>
                    <a:pt x="16874" y="3701"/>
                    <a:pt x="25808" y="0"/>
                    <a:pt x="35124" y="0"/>
                  </a:cubicBezTo>
                  <a:close/>
                </a:path>
              </a:pathLst>
            </a:custGeom>
            <a:solidFill>
              <a:srgbClr val="F8F8F8"/>
            </a:solidFill>
            <a:ln w="104775" cap="rnd">
              <a:solidFill>
                <a:srgbClr val="8CD7E7"/>
              </a:solidFill>
              <a:prstDash val="solid"/>
              <a:rou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1632342" cy="52087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756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028700" y="4174918"/>
            <a:ext cx="1228028" cy="1226514"/>
            <a:chOff x="0" y="0"/>
            <a:chExt cx="323431" cy="323032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323431" cy="323032"/>
            </a:xfrm>
            <a:custGeom>
              <a:avLst/>
              <a:gdLst/>
              <a:ahLst/>
              <a:cxnLst/>
              <a:rect l="l" t="t" r="r" b="b"/>
              <a:pathLst>
                <a:path w="323431" h="323032">
                  <a:moveTo>
                    <a:pt x="0" y="0"/>
                  </a:moveTo>
                  <a:lnTo>
                    <a:pt x="323431" y="0"/>
                  </a:lnTo>
                  <a:lnTo>
                    <a:pt x="323431" y="323032"/>
                  </a:lnTo>
                  <a:lnTo>
                    <a:pt x="0" y="323032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114300"/>
              <a:ext cx="323431" cy="43733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8076"/>
                </a:lnSpc>
              </a:pPr>
              <a:r>
                <a:rPr lang="en-US" sz="5768">
                  <a:solidFill>
                    <a:srgbClr val="8CD7E7"/>
                  </a:solidFill>
                  <a:latin typeface="Montserrat Bold"/>
                </a:rPr>
                <a:t>01</a:t>
              </a:r>
            </a:p>
          </p:txBody>
        </p:sp>
      </p:grpSp>
      <p:sp>
        <p:nvSpPr>
          <p:cNvPr id="9" name="Freeform 9"/>
          <p:cNvSpPr/>
          <p:nvPr/>
        </p:nvSpPr>
        <p:spPr>
          <a:xfrm rot="-10800000">
            <a:off x="9782114" y="5699994"/>
            <a:ext cx="6840134" cy="509001"/>
          </a:xfrm>
          <a:custGeom>
            <a:avLst/>
            <a:gdLst/>
            <a:ahLst/>
            <a:cxnLst/>
            <a:rect l="l" t="t" r="r" b="b"/>
            <a:pathLst>
              <a:path w="6840134" h="509001">
                <a:moveTo>
                  <a:pt x="0" y="0"/>
                </a:moveTo>
                <a:lnTo>
                  <a:pt x="6840134" y="0"/>
                </a:lnTo>
                <a:lnTo>
                  <a:pt x="6840134" y="509001"/>
                </a:lnTo>
                <a:lnTo>
                  <a:pt x="0" y="50900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2000"/>
            </a:blip>
            <a:stretch>
              <a:fillRect b="-286352"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10" name="Group 10"/>
          <p:cNvGrpSpPr/>
          <p:nvPr/>
        </p:nvGrpSpPr>
        <p:grpSpPr>
          <a:xfrm>
            <a:off x="9675473" y="3722012"/>
            <a:ext cx="7053416" cy="2086085"/>
            <a:chOff x="0" y="0"/>
            <a:chExt cx="1632342" cy="482774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632342" cy="482774"/>
            </a:xfrm>
            <a:custGeom>
              <a:avLst/>
              <a:gdLst/>
              <a:ahLst/>
              <a:cxnLst/>
              <a:rect l="l" t="t" r="r" b="b"/>
              <a:pathLst>
                <a:path w="1632342" h="482774">
                  <a:moveTo>
                    <a:pt x="35124" y="0"/>
                  </a:moveTo>
                  <a:lnTo>
                    <a:pt x="1597218" y="0"/>
                  </a:lnTo>
                  <a:cubicBezTo>
                    <a:pt x="1616617" y="0"/>
                    <a:pt x="1632342" y="15725"/>
                    <a:pt x="1632342" y="35124"/>
                  </a:cubicBezTo>
                  <a:lnTo>
                    <a:pt x="1632342" y="447650"/>
                  </a:lnTo>
                  <a:cubicBezTo>
                    <a:pt x="1632342" y="456966"/>
                    <a:pt x="1628641" y="465899"/>
                    <a:pt x="1622055" y="472486"/>
                  </a:cubicBezTo>
                  <a:cubicBezTo>
                    <a:pt x="1615468" y="479073"/>
                    <a:pt x="1606534" y="482774"/>
                    <a:pt x="1597218" y="482774"/>
                  </a:cubicBezTo>
                  <a:lnTo>
                    <a:pt x="35124" y="482774"/>
                  </a:lnTo>
                  <a:cubicBezTo>
                    <a:pt x="15725" y="482774"/>
                    <a:pt x="0" y="467048"/>
                    <a:pt x="0" y="447650"/>
                  </a:cubicBezTo>
                  <a:lnTo>
                    <a:pt x="0" y="35124"/>
                  </a:lnTo>
                  <a:cubicBezTo>
                    <a:pt x="0" y="25808"/>
                    <a:pt x="3701" y="16874"/>
                    <a:pt x="10287" y="10287"/>
                  </a:cubicBezTo>
                  <a:cubicBezTo>
                    <a:pt x="16874" y="3701"/>
                    <a:pt x="25808" y="0"/>
                    <a:pt x="35124" y="0"/>
                  </a:cubicBezTo>
                  <a:close/>
                </a:path>
              </a:pathLst>
            </a:custGeom>
            <a:solidFill>
              <a:srgbClr val="F8F8F8"/>
            </a:solidFill>
            <a:ln w="104775" cap="rnd">
              <a:solidFill>
                <a:srgbClr val="FBDE4E"/>
              </a:solidFill>
              <a:prstDash val="solid"/>
              <a:rou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1632342" cy="52087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756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9061459" y="4174918"/>
            <a:ext cx="1228028" cy="1226514"/>
            <a:chOff x="0" y="0"/>
            <a:chExt cx="323431" cy="323032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323431" cy="323032"/>
            </a:xfrm>
            <a:custGeom>
              <a:avLst/>
              <a:gdLst/>
              <a:ahLst/>
              <a:cxnLst/>
              <a:rect l="l" t="t" r="r" b="b"/>
              <a:pathLst>
                <a:path w="323431" h="323032">
                  <a:moveTo>
                    <a:pt x="0" y="0"/>
                  </a:moveTo>
                  <a:lnTo>
                    <a:pt x="323431" y="0"/>
                  </a:lnTo>
                  <a:lnTo>
                    <a:pt x="323431" y="323032"/>
                  </a:lnTo>
                  <a:lnTo>
                    <a:pt x="0" y="323032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-114300"/>
              <a:ext cx="323431" cy="43733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8076"/>
                </a:lnSpc>
              </a:pPr>
              <a:r>
                <a:rPr lang="en-US" sz="5768">
                  <a:solidFill>
                    <a:srgbClr val="FBDE4E"/>
                  </a:solidFill>
                  <a:latin typeface="Montserrat Bold"/>
                </a:rPr>
                <a:t>02</a:t>
              </a:r>
            </a:p>
          </p:txBody>
        </p:sp>
      </p:grpSp>
      <p:sp>
        <p:nvSpPr>
          <p:cNvPr id="16" name="Freeform 16"/>
          <p:cNvSpPr/>
          <p:nvPr/>
        </p:nvSpPr>
        <p:spPr>
          <a:xfrm rot="-10800000">
            <a:off x="5947577" y="8186977"/>
            <a:ext cx="6840134" cy="509001"/>
          </a:xfrm>
          <a:custGeom>
            <a:avLst/>
            <a:gdLst/>
            <a:ahLst/>
            <a:cxnLst/>
            <a:rect l="l" t="t" r="r" b="b"/>
            <a:pathLst>
              <a:path w="6840134" h="509001">
                <a:moveTo>
                  <a:pt x="0" y="0"/>
                </a:moveTo>
                <a:lnTo>
                  <a:pt x="6840135" y="0"/>
                </a:lnTo>
                <a:lnTo>
                  <a:pt x="6840135" y="509001"/>
                </a:lnTo>
                <a:lnTo>
                  <a:pt x="0" y="50900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2000"/>
            </a:blip>
            <a:stretch>
              <a:fillRect b="-286352"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17" name="Group 17"/>
          <p:cNvGrpSpPr/>
          <p:nvPr/>
        </p:nvGrpSpPr>
        <p:grpSpPr>
          <a:xfrm>
            <a:off x="5840936" y="6208995"/>
            <a:ext cx="7053416" cy="2086085"/>
            <a:chOff x="0" y="0"/>
            <a:chExt cx="1632342" cy="482774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632342" cy="482774"/>
            </a:xfrm>
            <a:custGeom>
              <a:avLst/>
              <a:gdLst/>
              <a:ahLst/>
              <a:cxnLst/>
              <a:rect l="l" t="t" r="r" b="b"/>
              <a:pathLst>
                <a:path w="1632342" h="482774">
                  <a:moveTo>
                    <a:pt x="35124" y="0"/>
                  </a:moveTo>
                  <a:lnTo>
                    <a:pt x="1597218" y="0"/>
                  </a:lnTo>
                  <a:cubicBezTo>
                    <a:pt x="1616617" y="0"/>
                    <a:pt x="1632342" y="15725"/>
                    <a:pt x="1632342" y="35124"/>
                  </a:cubicBezTo>
                  <a:lnTo>
                    <a:pt x="1632342" y="447650"/>
                  </a:lnTo>
                  <a:cubicBezTo>
                    <a:pt x="1632342" y="456966"/>
                    <a:pt x="1628641" y="465899"/>
                    <a:pt x="1622055" y="472486"/>
                  </a:cubicBezTo>
                  <a:cubicBezTo>
                    <a:pt x="1615468" y="479073"/>
                    <a:pt x="1606534" y="482774"/>
                    <a:pt x="1597218" y="482774"/>
                  </a:cubicBezTo>
                  <a:lnTo>
                    <a:pt x="35124" y="482774"/>
                  </a:lnTo>
                  <a:cubicBezTo>
                    <a:pt x="15725" y="482774"/>
                    <a:pt x="0" y="467048"/>
                    <a:pt x="0" y="447650"/>
                  </a:cubicBezTo>
                  <a:lnTo>
                    <a:pt x="0" y="35124"/>
                  </a:lnTo>
                  <a:cubicBezTo>
                    <a:pt x="0" y="25808"/>
                    <a:pt x="3701" y="16874"/>
                    <a:pt x="10287" y="10287"/>
                  </a:cubicBezTo>
                  <a:cubicBezTo>
                    <a:pt x="16874" y="3701"/>
                    <a:pt x="25808" y="0"/>
                    <a:pt x="35124" y="0"/>
                  </a:cubicBezTo>
                  <a:close/>
                </a:path>
              </a:pathLst>
            </a:custGeom>
            <a:solidFill>
              <a:srgbClr val="F8F8F8"/>
            </a:solidFill>
            <a:ln w="104775" cap="rnd">
              <a:solidFill>
                <a:srgbClr val="FC7ECF"/>
              </a:solidFill>
              <a:prstDash val="solid"/>
              <a:rou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0" y="-38100"/>
              <a:ext cx="1632342" cy="52087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756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5226922" y="6661901"/>
            <a:ext cx="1228028" cy="1226514"/>
            <a:chOff x="0" y="0"/>
            <a:chExt cx="323431" cy="323032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323431" cy="323032"/>
            </a:xfrm>
            <a:custGeom>
              <a:avLst/>
              <a:gdLst/>
              <a:ahLst/>
              <a:cxnLst/>
              <a:rect l="l" t="t" r="r" b="b"/>
              <a:pathLst>
                <a:path w="323431" h="323032">
                  <a:moveTo>
                    <a:pt x="0" y="0"/>
                  </a:moveTo>
                  <a:lnTo>
                    <a:pt x="323431" y="0"/>
                  </a:lnTo>
                  <a:lnTo>
                    <a:pt x="323431" y="323032"/>
                  </a:lnTo>
                  <a:lnTo>
                    <a:pt x="0" y="323032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0" y="-114300"/>
              <a:ext cx="323431" cy="43733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8076"/>
                </a:lnSpc>
              </a:pPr>
              <a:r>
                <a:rPr lang="en-US" sz="5768">
                  <a:solidFill>
                    <a:srgbClr val="FC7ECF"/>
                  </a:solidFill>
                  <a:latin typeface="Montserrat Bold"/>
                </a:rPr>
                <a:t>03</a:t>
              </a:r>
            </a:p>
          </p:txBody>
        </p:sp>
      </p:grpSp>
      <p:sp>
        <p:nvSpPr>
          <p:cNvPr id="23" name="Freeform 23"/>
          <p:cNvSpPr/>
          <p:nvPr/>
        </p:nvSpPr>
        <p:spPr>
          <a:xfrm rot="9555766">
            <a:off x="-2626314" y="367457"/>
            <a:ext cx="7315200" cy="1415845"/>
          </a:xfrm>
          <a:custGeom>
            <a:avLst/>
            <a:gdLst/>
            <a:ahLst/>
            <a:cxnLst/>
            <a:rect l="l" t="t" r="r" b="b"/>
            <a:pathLst>
              <a:path w="7315200" h="1415845">
                <a:moveTo>
                  <a:pt x="0" y="0"/>
                </a:moveTo>
                <a:lnTo>
                  <a:pt x="7315200" y="0"/>
                </a:lnTo>
                <a:lnTo>
                  <a:pt x="7315200" y="1415845"/>
                </a:lnTo>
                <a:lnTo>
                  <a:pt x="0" y="141584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24" name="Freeform 24"/>
          <p:cNvSpPr/>
          <p:nvPr/>
        </p:nvSpPr>
        <p:spPr>
          <a:xfrm>
            <a:off x="-356577" y="0"/>
            <a:ext cx="1729993" cy="691997"/>
          </a:xfrm>
          <a:custGeom>
            <a:avLst/>
            <a:gdLst/>
            <a:ahLst/>
            <a:cxnLst/>
            <a:rect l="l" t="t" r="r" b="b"/>
            <a:pathLst>
              <a:path w="1729993" h="691997">
                <a:moveTo>
                  <a:pt x="0" y="0"/>
                </a:moveTo>
                <a:lnTo>
                  <a:pt x="1729993" y="0"/>
                </a:lnTo>
                <a:lnTo>
                  <a:pt x="1729993" y="691997"/>
                </a:lnTo>
                <a:lnTo>
                  <a:pt x="0" y="69199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25" name="Freeform 25"/>
          <p:cNvSpPr/>
          <p:nvPr/>
        </p:nvSpPr>
        <p:spPr>
          <a:xfrm rot="-1008621">
            <a:off x="12942788" y="8645042"/>
            <a:ext cx="7315200" cy="1415845"/>
          </a:xfrm>
          <a:custGeom>
            <a:avLst/>
            <a:gdLst/>
            <a:ahLst/>
            <a:cxnLst/>
            <a:rect l="l" t="t" r="r" b="b"/>
            <a:pathLst>
              <a:path w="7315200" h="1415845">
                <a:moveTo>
                  <a:pt x="0" y="0"/>
                </a:moveTo>
                <a:lnTo>
                  <a:pt x="7315200" y="0"/>
                </a:lnTo>
                <a:lnTo>
                  <a:pt x="7315200" y="1415845"/>
                </a:lnTo>
                <a:lnTo>
                  <a:pt x="0" y="141584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26" name="Freeform 26"/>
          <p:cNvSpPr/>
          <p:nvPr/>
        </p:nvSpPr>
        <p:spPr>
          <a:xfrm>
            <a:off x="16049587" y="9822140"/>
            <a:ext cx="1729993" cy="691997"/>
          </a:xfrm>
          <a:custGeom>
            <a:avLst/>
            <a:gdLst/>
            <a:ahLst/>
            <a:cxnLst/>
            <a:rect l="l" t="t" r="r" b="b"/>
            <a:pathLst>
              <a:path w="1729993" h="691997">
                <a:moveTo>
                  <a:pt x="0" y="0"/>
                </a:moveTo>
                <a:lnTo>
                  <a:pt x="1729993" y="0"/>
                </a:lnTo>
                <a:lnTo>
                  <a:pt x="1729993" y="691997"/>
                </a:lnTo>
                <a:lnTo>
                  <a:pt x="0" y="69199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27" name="Freeform 27"/>
          <p:cNvSpPr/>
          <p:nvPr/>
        </p:nvSpPr>
        <p:spPr>
          <a:xfrm>
            <a:off x="17423004" y="0"/>
            <a:ext cx="1729993" cy="691997"/>
          </a:xfrm>
          <a:custGeom>
            <a:avLst/>
            <a:gdLst/>
            <a:ahLst/>
            <a:cxnLst/>
            <a:rect l="l" t="t" r="r" b="b"/>
            <a:pathLst>
              <a:path w="1729993" h="691997">
                <a:moveTo>
                  <a:pt x="0" y="0"/>
                </a:moveTo>
                <a:lnTo>
                  <a:pt x="1729992" y="0"/>
                </a:lnTo>
                <a:lnTo>
                  <a:pt x="1729992" y="691997"/>
                </a:lnTo>
                <a:lnTo>
                  <a:pt x="0" y="69199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28" name="Freeform 28"/>
          <p:cNvSpPr/>
          <p:nvPr/>
        </p:nvSpPr>
        <p:spPr>
          <a:xfrm>
            <a:off x="-864996" y="9822140"/>
            <a:ext cx="1729993" cy="691997"/>
          </a:xfrm>
          <a:custGeom>
            <a:avLst/>
            <a:gdLst/>
            <a:ahLst/>
            <a:cxnLst/>
            <a:rect l="l" t="t" r="r" b="b"/>
            <a:pathLst>
              <a:path w="1729993" h="691997">
                <a:moveTo>
                  <a:pt x="0" y="0"/>
                </a:moveTo>
                <a:lnTo>
                  <a:pt x="1729992" y="0"/>
                </a:lnTo>
                <a:lnTo>
                  <a:pt x="1729992" y="691997"/>
                </a:lnTo>
                <a:lnTo>
                  <a:pt x="0" y="69199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29" name="Freeform 29"/>
          <p:cNvSpPr/>
          <p:nvPr/>
        </p:nvSpPr>
        <p:spPr>
          <a:xfrm>
            <a:off x="6743206" y="3931171"/>
            <a:ext cx="1667766" cy="1667766"/>
          </a:xfrm>
          <a:custGeom>
            <a:avLst/>
            <a:gdLst/>
            <a:ahLst/>
            <a:cxnLst/>
            <a:rect l="l" t="t" r="r" b="b"/>
            <a:pathLst>
              <a:path w="1667766" h="1667766">
                <a:moveTo>
                  <a:pt x="0" y="0"/>
                </a:moveTo>
                <a:lnTo>
                  <a:pt x="1667767" y="0"/>
                </a:lnTo>
                <a:lnTo>
                  <a:pt x="1667767" y="1667767"/>
                </a:lnTo>
                <a:lnTo>
                  <a:pt x="0" y="1667767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0" name="Freeform 30"/>
          <p:cNvSpPr/>
          <p:nvPr/>
        </p:nvSpPr>
        <p:spPr>
          <a:xfrm>
            <a:off x="10969409" y="6460238"/>
            <a:ext cx="1611805" cy="1583598"/>
          </a:xfrm>
          <a:custGeom>
            <a:avLst/>
            <a:gdLst/>
            <a:ahLst/>
            <a:cxnLst/>
            <a:rect l="l" t="t" r="r" b="b"/>
            <a:pathLst>
              <a:path w="1611805" h="1583598">
                <a:moveTo>
                  <a:pt x="0" y="0"/>
                </a:moveTo>
                <a:lnTo>
                  <a:pt x="1611805" y="0"/>
                </a:lnTo>
                <a:lnTo>
                  <a:pt x="1611805" y="1583598"/>
                </a:lnTo>
                <a:lnTo>
                  <a:pt x="0" y="1583598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1" name="Freeform 31"/>
          <p:cNvSpPr/>
          <p:nvPr/>
        </p:nvSpPr>
        <p:spPr>
          <a:xfrm>
            <a:off x="15026812" y="3991863"/>
            <a:ext cx="1388425" cy="1409569"/>
          </a:xfrm>
          <a:custGeom>
            <a:avLst/>
            <a:gdLst/>
            <a:ahLst/>
            <a:cxnLst/>
            <a:rect l="l" t="t" r="r" b="b"/>
            <a:pathLst>
              <a:path w="1388425" h="1409569">
                <a:moveTo>
                  <a:pt x="0" y="0"/>
                </a:moveTo>
                <a:lnTo>
                  <a:pt x="1388425" y="0"/>
                </a:lnTo>
                <a:lnTo>
                  <a:pt x="1388425" y="1409569"/>
                </a:lnTo>
                <a:lnTo>
                  <a:pt x="0" y="1409569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2" name="TextBox 32"/>
          <p:cNvSpPr txBox="1"/>
          <p:nvPr/>
        </p:nvSpPr>
        <p:spPr>
          <a:xfrm>
            <a:off x="2256728" y="4476719"/>
            <a:ext cx="4183100" cy="10074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2065"/>
              </a:lnSpc>
              <a:spcBef>
                <a:spcPct val="0"/>
              </a:spcBef>
            </a:pPr>
            <a:r>
              <a:rPr lang="en-US" sz="1613">
                <a:solidFill>
                  <a:srgbClr val="231F20"/>
                </a:solidFill>
                <a:latin typeface="Montserrat Classic"/>
              </a:rPr>
              <a:t>We applied Principal Component Analysis, but the results were not useful. To avoid loss of interpretability, we dropped it from our analysis.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10338887" y="4476719"/>
            <a:ext cx="4183100" cy="7538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2065"/>
              </a:lnSpc>
              <a:spcBef>
                <a:spcPct val="0"/>
              </a:spcBef>
            </a:pPr>
            <a:r>
              <a:rPr lang="en-US" sz="1613">
                <a:solidFill>
                  <a:srgbClr val="231F20"/>
                </a:solidFill>
                <a:latin typeface="Montserrat Classic"/>
              </a:rPr>
              <a:t>We found that cluster characteristics, although distinct, were quite similar across both methods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6504351" y="6963702"/>
            <a:ext cx="4183100" cy="7538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2065"/>
              </a:lnSpc>
              <a:spcBef>
                <a:spcPct val="0"/>
              </a:spcBef>
            </a:pPr>
            <a:r>
              <a:rPr lang="en-US" sz="1613">
                <a:solidFill>
                  <a:srgbClr val="231F20"/>
                </a:solidFill>
                <a:latin typeface="Montserrat Classic"/>
              </a:rPr>
              <a:t>Clusters showed diverse behavior based on characteristics such as Price, Rating, Voting Engagement, and Genres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6586936" y="6489297"/>
            <a:ext cx="4469532" cy="3856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3017"/>
              </a:lnSpc>
              <a:spcBef>
                <a:spcPct val="0"/>
              </a:spcBef>
            </a:pPr>
            <a:r>
              <a:rPr lang="en-US" sz="2357">
                <a:solidFill>
                  <a:srgbClr val="333231"/>
                </a:solidFill>
                <a:latin typeface="Montserrat Classic Bold"/>
              </a:rPr>
              <a:t>CLUSTER CHARACTERISTICS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2388714" y="4011839"/>
            <a:ext cx="4100514" cy="3580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2889"/>
              </a:lnSpc>
              <a:spcBef>
                <a:spcPct val="0"/>
              </a:spcBef>
            </a:pPr>
            <a:r>
              <a:rPr lang="en-US" sz="2257">
                <a:solidFill>
                  <a:srgbClr val="333231"/>
                </a:solidFill>
                <a:latin typeface="Montserrat Classic Bold"/>
              </a:rPr>
              <a:t>DIMENSION REDUCTION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3413990" y="2069163"/>
            <a:ext cx="11294937" cy="10359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8400"/>
              </a:lnSpc>
              <a:spcBef>
                <a:spcPct val="0"/>
              </a:spcBef>
            </a:pPr>
            <a:r>
              <a:rPr lang="en-US" sz="6000" spc="365">
                <a:solidFill>
                  <a:srgbClr val="343432"/>
                </a:solidFill>
                <a:latin typeface="Montserrat Classic Bold"/>
              </a:rPr>
              <a:t>CLUSTERING ANALYSIS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10421473" y="4002314"/>
            <a:ext cx="4605339" cy="3856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3017"/>
              </a:lnSpc>
              <a:spcBef>
                <a:spcPct val="0"/>
              </a:spcBef>
            </a:pPr>
            <a:r>
              <a:rPr lang="en-US" sz="2357">
                <a:solidFill>
                  <a:srgbClr val="333231"/>
                </a:solidFill>
                <a:latin typeface="Montserrat Classic Bold"/>
              </a:rPr>
              <a:t>HIERARCHICAL VS. KMEANS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08420" y="4946316"/>
            <a:ext cx="5223831" cy="888051"/>
            <a:chOff x="0" y="0"/>
            <a:chExt cx="1592438" cy="27071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592438" cy="270714"/>
            </a:xfrm>
            <a:custGeom>
              <a:avLst/>
              <a:gdLst/>
              <a:ahLst/>
              <a:cxnLst/>
              <a:rect l="l" t="t" r="r" b="b"/>
              <a:pathLst>
                <a:path w="1592438" h="270714">
                  <a:moveTo>
                    <a:pt x="75584" y="0"/>
                  </a:moveTo>
                  <a:lnTo>
                    <a:pt x="1516854" y="0"/>
                  </a:lnTo>
                  <a:cubicBezTo>
                    <a:pt x="1536900" y="0"/>
                    <a:pt x="1556125" y="7963"/>
                    <a:pt x="1570300" y="22138"/>
                  </a:cubicBezTo>
                  <a:cubicBezTo>
                    <a:pt x="1584474" y="36313"/>
                    <a:pt x="1592438" y="55538"/>
                    <a:pt x="1592438" y="75584"/>
                  </a:cubicBezTo>
                  <a:lnTo>
                    <a:pt x="1592438" y="195130"/>
                  </a:lnTo>
                  <a:cubicBezTo>
                    <a:pt x="1592438" y="215177"/>
                    <a:pt x="1584474" y="234402"/>
                    <a:pt x="1570300" y="248576"/>
                  </a:cubicBezTo>
                  <a:cubicBezTo>
                    <a:pt x="1556125" y="262751"/>
                    <a:pt x="1536900" y="270714"/>
                    <a:pt x="1516854" y="270714"/>
                  </a:cubicBezTo>
                  <a:lnTo>
                    <a:pt x="75584" y="270714"/>
                  </a:lnTo>
                  <a:cubicBezTo>
                    <a:pt x="55538" y="270714"/>
                    <a:pt x="36313" y="262751"/>
                    <a:pt x="22138" y="248576"/>
                  </a:cubicBezTo>
                  <a:cubicBezTo>
                    <a:pt x="7963" y="234402"/>
                    <a:pt x="0" y="215177"/>
                    <a:pt x="0" y="195130"/>
                  </a:cubicBezTo>
                  <a:lnTo>
                    <a:pt x="0" y="75584"/>
                  </a:lnTo>
                  <a:cubicBezTo>
                    <a:pt x="0" y="55538"/>
                    <a:pt x="7963" y="36313"/>
                    <a:pt x="22138" y="22138"/>
                  </a:cubicBezTo>
                  <a:cubicBezTo>
                    <a:pt x="36313" y="7963"/>
                    <a:pt x="55538" y="0"/>
                    <a:pt x="75584" y="0"/>
                  </a:cubicBezTo>
                  <a:close/>
                </a:path>
              </a:pathLst>
            </a:custGeom>
            <a:solidFill>
              <a:srgbClr val="8CD7E7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19050"/>
              <a:ext cx="1592438" cy="25166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08420" y="6690578"/>
            <a:ext cx="5223831" cy="888051"/>
            <a:chOff x="0" y="0"/>
            <a:chExt cx="1592438" cy="27071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592438" cy="270714"/>
            </a:xfrm>
            <a:custGeom>
              <a:avLst/>
              <a:gdLst/>
              <a:ahLst/>
              <a:cxnLst/>
              <a:rect l="l" t="t" r="r" b="b"/>
              <a:pathLst>
                <a:path w="1592438" h="270714">
                  <a:moveTo>
                    <a:pt x="75584" y="0"/>
                  </a:moveTo>
                  <a:lnTo>
                    <a:pt x="1516854" y="0"/>
                  </a:lnTo>
                  <a:cubicBezTo>
                    <a:pt x="1536900" y="0"/>
                    <a:pt x="1556125" y="7963"/>
                    <a:pt x="1570300" y="22138"/>
                  </a:cubicBezTo>
                  <a:cubicBezTo>
                    <a:pt x="1584474" y="36313"/>
                    <a:pt x="1592438" y="55538"/>
                    <a:pt x="1592438" y="75584"/>
                  </a:cubicBezTo>
                  <a:lnTo>
                    <a:pt x="1592438" y="195130"/>
                  </a:lnTo>
                  <a:cubicBezTo>
                    <a:pt x="1592438" y="215177"/>
                    <a:pt x="1584474" y="234402"/>
                    <a:pt x="1570300" y="248576"/>
                  </a:cubicBezTo>
                  <a:cubicBezTo>
                    <a:pt x="1556125" y="262751"/>
                    <a:pt x="1536900" y="270714"/>
                    <a:pt x="1516854" y="270714"/>
                  </a:cubicBezTo>
                  <a:lnTo>
                    <a:pt x="75584" y="270714"/>
                  </a:lnTo>
                  <a:cubicBezTo>
                    <a:pt x="55538" y="270714"/>
                    <a:pt x="36313" y="262751"/>
                    <a:pt x="22138" y="248576"/>
                  </a:cubicBezTo>
                  <a:cubicBezTo>
                    <a:pt x="7963" y="234402"/>
                    <a:pt x="0" y="215177"/>
                    <a:pt x="0" y="195130"/>
                  </a:cubicBezTo>
                  <a:lnTo>
                    <a:pt x="0" y="75584"/>
                  </a:lnTo>
                  <a:cubicBezTo>
                    <a:pt x="0" y="55538"/>
                    <a:pt x="7963" y="36313"/>
                    <a:pt x="22138" y="22138"/>
                  </a:cubicBezTo>
                  <a:cubicBezTo>
                    <a:pt x="36313" y="7963"/>
                    <a:pt x="55538" y="0"/>
                    <a:pt x="75584" y="0"/>
                  </a:cubicBezTo>
                  <a:close/>
                </a:path>
              </a:pathLst>
            </a:custGeom>
            <a:solidFill>
              <a:srgbClr val="FBDE4E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19050"/>
              <a:ext cx="1592438" cy="25166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508420" y="3202053"/>
            <a:ext cx="5223831" cy="888051"/>
            <a:chOff x="0" y="0"/>
            <a:chExt cx="1592438" cy="270714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592438" cy="270714"/>
            </a:xfrm>
            <a:custGeom>
              <a:avLst/>
              <a:gdLst/>
              <a:ahLst/>
              <a:cxnLst/>
              <a:rect l="l" t="t" r="r" b="b"/>
              <a:pathLst>
                <a:path w="1592438" h="270714">
                  <a:moveTo>
                    <a:pt x="75584" y="0"/>
                  </a:moveTo>
                  <a:lnTo>
                    <a:pt x="1516854" y="0"/>
                  </a:lnTo>
                  <a:cubicBezTo>
                    <a:pt x="1536900" y="0"/>
                    <a:pt x="1556125" y="7963"/>
                    <a:pt x="1570300" y="22138"/>
                  </a:cubicBezTo>
                  <a:cubicBezTo>
                    <a:pt x="1584474" y="36313"/>
                    <a:pt x="1592438" y="55538"/>
                    <a:pt x="1592438" y="75584"/>
                  </a:cubicBezTo>
                  <a:lnTo>
                    <a:pt x="1592438" y="195130"/>
                  </a:lnTo>
                  <a:cubicBezTo>
                    <a:pt x="1592438" y="215177"/>
                    <a:pt x="1584474" y="234402"/>
                    <a:pt x="1570300" y="248576"/>
                  </a:cubicBezTo>
                  <a:cubicBezTo>
                    <a:pt x="1556125" y="262751"/>
                    <a:pt x="1536900" y="270714"/>
                    <a:pt x="1516854" y="270714"/>
                  </a:cubicBezTo>
                  <a:lnTo>
                    <a:pt x="75584" y="270714"/>
                  </a:lnTo>
                  <a:cubicBezTo>
                    <a:pt x="55538" y="270714"/>
                    <a:pt x="36313" y="262751"/>
                    <a:pt x="22138" y="248576"/>
                  </a:cubicBezTo>
                  <a:cubicBezTo>
                    <a:pt x="7963" y="234402"/>
                    <a:pt x="0" y="215177"/>
                    <a:pt x="0" y="195130"/>
                  </a:cubicBezTo>
                  <a:lnTo>
                    <a:pt x="0" y="75584"/>
                  </a:lnTo>
                  <a:cubicBezTo>
                    <a:pt x="0" y="55538"/>
                    <a:pt x="7963" y="36313"/>
                    <a:pt x="22138" y="22138"/>
                  </a:cubicBezTo>
                  <a:cubicBezTo>
                    <a:pt x="36313" y="7963"/>
                    <a:pt x="55538" y="0"/>
                    <a:pt x="75584" y="0"/>
                  </a:cubicBezTo>
                  <a:close/>
                </a:path>
              </a:pathLst>
            </a:custGeom>
            <a:solidFill>
              <a:srgbClr val="FC7ECF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19050"/>
              <a:ext cx="1592438" cy="25166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656838" y="3467374"/>
            <a:ext cx="4926995" cy="3623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32"/>
              </a:lnSpc>
            </a:pPr>
            <a:r>
              <a:rPr lang="en-US" sz="2332">
                <a:solidFill>
                  <a:srgbClr val="FFFFFF"/>
                </a:solidFill>
                <a:latin typeface="Kollektif Bold"/>
              </a:rPr>
              <a:t>01 - WORD2VEC 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508420" y="5204390"/>
            <a:ext cx="5075413" cy="3623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32"/>
              </a:lnSpc>
            </a:pPr>
            <a:r>
              <a:rPr lang="en-US" sz="2332">
                <a:solidFill>
                  <a:srgbClr val="FFFFFF"/>
                </a:solidFill>
                <a:latin typeface="Kollektif Bold"/>
              </a:rPr>
              <a:t>02 - WORD2VEC GOOGLE NEWS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656838" y="6955899"/>
            <a:ext cx="4926995" cy="3623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32"/>
              </a:lnSpc>
            </a:pPr>
            <a:r>
              <a:rPr lang="en-US" sz="2332">
                <a:solidFill>
                  <a:srgbClr val="FFFFFF"/>
                </a:solidFill>
                <a:latin typeface="Kollektif Bold"/>
              </a:rPr>
              <a:t>03 - GLOVE (300)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6220162" y="3202053"/>
            <a:ext cx="5800668" cy="12553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47677" lvl="1" indent="-223839">
              <a:lnSpc>
                <a:spcPts val="2488"/>
              </a:lnSpc>
              <a:buFont typeface="Arial"/>
              <a:buChar char="•"/>
            </a:pPr>
            <a:r>
              <a:rPr lang="en-US" sz="2073">
                <a:solidFill>
                  <a:srgbClr val="545454"/>
                </a:solidFill>
                <a:latin typeface="DM Sans"/>
              </a:rPr>
              <a:t>Model Score: 0.06</a:t>
            </a:r>
          </a:p>
          <a:p>
            <a:pPr marL="447677" lvl="1" indent="-223839">
              <a:lnSpc>
                <a:spcPts val="2488"/>
              </a:lnSpc>
              <a:buFont typeface="Arial"/>
              <a:buChar char="•"/>
            </a:pPr>
            <a:r>
              <a:rPr lang="en-US" sz="2073">
                <a:solidFill>
                  <a:srgbClr val="545454"/>
                </a:solidFill>
                <a:latin typeface="DM Sans"/>
              </a:rPr>
              <a:t>Trained on our own data</a:t>
            </a:r>
          </a:p>
          <a:p>
            <a:pPr marL="447677" lvl="1" indent="-223839">
              <a:lnSpc>
                <a:spcPts val="2488"/>
              </a:lnSpc>
              <a:buFont typeface="Arial"/>
              <a:buChar char="•"/>
            </a:pPr>
            <a:r>
              <a:rPr lang="en-US" sz="2073">
                <a:solidFill>
                  <a:srgbClr val="545454"/>
                </a:solidFill>
                <a:latin typeface="DM Sans"/>
              </a:rPr>
              <a:t>Evaluated 27 combinations of hyperparameters and picked the best. 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6220162" y="4946316"/>
            <a:ext cx="5800668" cy="9415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47677" lvl="1" indent="-223839">
              <a:lnSpc>
                <a:spcPts val="2488"/>
              </a:lnSpc>
              <a:buFont typeface="Arial"/>
              <a:buChar char="•"/>
            </a:pPr>
            <a:r>
              <a:rPr lang="en-US" sz="2073">
                <a:solidFill>
                  <a:srgbClr val="545454"/>
                </a:solidFill>
                <a:latin typeface="DM Sans"/>
              </a:rPr>
              <a:t>Model Score: 0.11</a:t>
            </a:r>
          </a:p>
          <a:p>
            <a:pPr marL="447677" lvl="1" indent="-223839">
              <a:lnSpc>
                <a:spcPts val="2488"/>
              </a:lnSpc>
              <a:buFont typeface="Arial"/>
              <a:buChar char="•"/>
            </a:pPr>
            <a:r>
              <a:rPr lang="en-US" sz="2073">
                <a:solidFill>
                  <a:srgbClr val="545454"/>
                </a:solidFill>
                <a:latin typeface="DM Sans"/>
              </a:rPr>
              <a:t>Pre-trained model </a:t>
            </a:r>
          </a:p>
          <a:p>
            <a:pPr>
              <a:lnSpc>
                <a:spcPts val="2488"/>
              </a:lnSpc>
            </a:pPr>
            <a:endParaRPr lang="en-US" sz="2073">
              <a:solidFill>
                <a:srgbClr val="545454"/>
              </a:solidFill>
              <a:latin typeface="DM Sans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6220162" y="6690578"/>
            <a:ext cx="5800668" cy="12553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47677" lvl="1" indent="-223839">
              <a:lnSpc>
                <a:spcPts val="2488"/>
              </a:lnSpc>
              <a:buFont typeface="Arial"/>
              <a:buChar char="•"/>
            </a:pPr>
            <a:r>
              <a:rPr lang="en-US" sz="2073">
                <a:solidFill>
                  <a:srgbClr val="545454"/>
                </a:solidFill>
                <a:latin typeface="DM Sans"/>
              </a:rPr>
              <a:t>Model Score: 0.18</a:t>
            </a:r>
          </a:p>
          <a:p>
            <a:pPr marL="447677" lvl="1" indent="-223839">
              <a:lnSpc>
                <a:spcPts val="2488"/>
              </a:lnSpc>
              <a:buFont typeface="Arial"/>
              <a:buChar char="•"/>
            </a:pPr>
            <a:r>
              <a:rPr lang="en-US" sz="2073">
                <a:solidFill>
                  <a:srgbClr val="545454"/>
                </a:solidFill>
                <a:latin typeface="DM Sans"/>
              </a:rPr>
              <a:t>Pre-trained model</a:t>
            </a:r>
          </a:p>
          <a:p>
            <a:pPr marL="447677" lvl="1" indent="-223839">
              <a:lnSpc>
                <a:spcPts val="2488"/>
              </a:lnSpc>
              <a:buFont typeface="Arial"/>
              <a:buChar char="•"/>
            </a:pPr>
            <a:r>
              <a:rPr lang="en-US" sz="2073">
                <a:solidFill>
                  <a:srgbClr val="545454"/>
                </a:solidFill>
                <a:latin typeface="DM Sans"/>
              </a:rPr>
              <a:t>Best performer, used to get a sentiment score for all reviews in the dataset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3701660" y="990995"/>
            <a:ext cx="12455680" cy="9108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940"/>
              </a:lnSpc>
            </a:pPr>
            <a:r>
              <a:rPr lang="en-US" sz="6000">
                <a:solidFill>
                  <a:srgbClr val="231F20"/>
                </a:solidFill>
                <a:latin typeface="Kollektif Bold"/>
              </a:rPr>
              <a:t>SENTIMENT ANALYSIS MODELS 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577120" y="2227317"/>
            <a:ext cx="17313416" cy="3586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76"/>
              </a:lnSpc>
            </a:pPr>
            <a:r>
              <a:rPr lang="en-US" sz="2125">
                <a:solidFill>
                  <a:srgbClr val="000000"/>
                </a:solidFill>
                <a:latin typeface="Canva Sans Bold"/>
              </a:rPr>
              <a:t>Model Score: </a:t>
            </a:r>
            <a:r>
              <a:rPr lang="en-US" sz="2125">
                <a:solidFill>
                  <a:srgbClr val="000000"/>
                </a:solidFill>
                <a:latin typeface="Canva Sans"/>
              </a:rPr>
              <a:t>Effectiveness in differentiating between selected positive and negative reviews </a:t>
            </a:r>
          </a:p>
        </p:txBody>
      </p:sp>
      <p:pic>
        <p:nvPicPr>
          <p:cNvPr id="19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19908" y="2728549"/>
            <a:ext cx="5967958" cy="5790364"/>
          </a:xfrm>
          <a:prstGeom prst="rect">
            <a:avLst/>
          </a:prstGeom>
        </p:spPr>
      </p:pic>
      <p:sp>
        <p:nvSpPr>
          <p:cNvPr id="20" name="TextBox 20"/>
          <p:cNvSpPr txBox="1"/>
          <p:nvPr/>
        </p:nvSpPr>
        <p:spPr>
          <a:xfrm>
            <a:off x="14371294" y="2586015"/>
            <a:ext cx="2065185" cy="71897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883"/>
              </a:lnSpc>
            </a:pPr>
            <a:r>
              <a:rPr lang="en-US" sz="2059" dirty="0">
                <a:solidFill>
                  <a:srgbClr val="000000"/>
                </a:solidFill>
                <a:latin typeface="Canva Sans"/>
              </a:rPr>
              <a:t>Scores by Model</a:t>
            </a:r>
          </a:p>
        </p:txBody>
      </p:sp>
      <p:sp>
        <p:nvSpPr>
          <p:cNvPr id="21" name="Freeform 21"/>
          <p:cNvSpPr/>
          <p:nvPr/>
        </p:nvSpPr>
        <p:spPr>
          <a:xfrm rot="-1008621">
            <a:off x="12942788" y="8645042"/>
            <a:ext cx="7315200" cy="1415845"/>
          </a:xfrm>
          <a:custGeom>
            <a:avLst/>
            <a:gdLst/>
            <a:ahLst/>
            <a:cxnLst/>
            <a:rect l="l" t="t" r="r" b="b"/>
            <a:pathLst>
              <a:path w="7315200" h="1415845">
                <a:moveTo>
                  <a:pt x="0" y="0"/>
                </a:moveTo>
                <a:lnTo>
                  <a:pt x="7315200" y="0"/>
                </a:lnTo>
                <a:lnTo>
                  <a:pt x="7315200" y="1415845"/>
                </a:lnTo>
                <a:lnTo>
                  <a:pt x="0" y="141584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22" name="Freeform 22"/>
          <p:cNvSpPr/>
          <p:nvPr/>
        </p:nvSpPr>
        <p:spPr>
          <a:xfrm>
            <a:off x="16049587" y="9822140"/>
            <a:ext cx="1729993" cy="691997"/>
          </a:xfrm>
          <a:custGeom>
            <a:avLst/>
            <a:gdLst/>
            <a:ahLst/>
            <a:cxnLst/>
            <a:rect l="l" t="t" r="r" b="b"/>
            <a:pathLst>
              <a:path w="1729993" h="691997">
                <a:moveTo>
                  <a:pt x="0" y="0"/>
                </a:moveTo>
                <a:lnTo>
                  <a:pt x="1729993" y="0"/>
                </a:lnTo>
                <a:lnTo>
                  <a:pt x="1729993" y="691997"/>
                </a:lnTo>
                <a:lnTo>
                  <a:pt x="0" y="69199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23" name="Freeform 23"/>
          <p:cNvSpPr/>
          <p:nvPr/>
        </p:nvSpPr>
        <p:spPr>
          <a:xfrm>
            <a:off x="-864996" y="9822140"/>
            <a:ext cx="1729993" cy="691997"/>
          </a:xfrm>
          <a:custGeom>
            <a:avLst/>
            <a:gdLst/>
            <a:ahLst/>
            <a:cxnLst/>
            <a:rect l="l" t="t" r="r" b="b"/>
            <a:pathLst>
              <a:path w="1729993" h="691997">
                <a:moveTo>
                  <a:pt x="0" y="0"/>
                </a:moveTo>
                <a:lnTo>
                  <a:pt x="1729992" y="0"/>
                </a:lnTo>
                <a:lnTo>
                  <a:pt x="1729992" y="691997"/>
                </a:lnTo>
                <a:lnTo>
                  <a:pt x="0" y="69199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24" name="Freeform 24"/>
          <p:cNvSpPr/>
          <p:nvPr/>
        </p:nvSpPr>
        <p:spPr>
          <a:xfrm rot="9555766">
            <a:off x="-2626314" y="367457"/>
            <a:ext cx="7315200" cy="1415845"/>
          </a:xfrm>
          <a:custGeom>
            <a:avLst/>
            <a:gdLst/>
            <a:ahLst/>
            <a:cxnLst/>
            <a:rect l="l" t="t" r="r" b="b"/>
            <a:pathLst>
              <a:path w="7315200" h="1415845">
                <a:moveTo>
                  <a:pt x="0" y="0"/>
                </a:moveTo>
                <a:lnTo>
                  <a:pt x="7315200" y="0"/>
                </a:lnTo>
                <a:lnTo>
                  <a:pt x="7315200" y="1415845"/>
                </a:lnTo>
                <a:lnTo>
                  <a:pt x="0" y="141584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25" name="Freeform 25"/>
          <p:cNvSpPr/>
          <p:nvPr/>
        </p:nvSpPr>
        <p:spPr>
          <a:xfrm>
            <a:off x="-356577" y="0"/>
            <a:ext cx="1729993" cy="691997"/>
          </a:xfrm>
          <a:custGeom>
            <a:avLst/>
            <a:gdLst/>
            <a:ahLst/>
            <a:cxnLst/>
            <a:rect l="l" t="t" r="r" b="b"/>
            <a:pathLst>
              <a:path w="1729993" h="691997">
                <a:moveTo>
                  <a:pt x="0" y="0"/>
                </a:moveTo>
                <a:lnTo>
                  <a:pt x="1729993" y="0"/>
                </a:lnTo>
                <a:lnTo>
                  <a:pt x="1729993" y="691997"/>
                </a:lnTo>
                <a:lnTo>
                  <a:pt x="0" y="69199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26" name="Freeform 26"/>
          <p:cNvSpPr/>
          <p:nvPr/>
        </p:nvSpPr>
        <p:spPr>
          <a:xfrm>
            <a:off x="17423004" y="0"/>
            <a:ext cx="1729993" cy="691997"/>
          </a:xfrm>
          <a:custGeom>
            <a:avLst/>
            <a:gdLst/>
            <a:ahLst/>
            <a:cxnLst/>
            <a:rect l="l" t="t" r="r" b="b"/>
            <a:pathLst>
              <a:path w="1729993" h="691997">
                <a:moveTo>
                  <a:pt x="0" y="0"/>
                </a:moveTo>
                <a:lnTo>
                  <a:pt x="1729992" y="0"/>
                </a:lnTo>
                <a:lnTo>
                  <a:pt x="1729992" y="691997"/>
                </a:lnTo>
                <a:lnTo>
                  <a:pt x="0" y="69199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9555766">
            <a:off x="-2626314" y="367457"/>
            <a:ext cx="7315200" cy="1415845"/>
          </a:xfrm>
          <a:custGeom>
            <a:avLst/>
            <a:gdLst/>
            <a:ahLst/>
            <a:cxnLst/>
            <a:rect l="l" t="t" r="r" b="b"/>
            <a:pathLst>
              <a:path w="7315200" h="1415845">
                <a:moveTo>
                  <a:pt x="0" y="0"/>
                </a:moveTo>
                <a:lnTo>
                  <a:pt x="7315200" y="0"/>
                </a:lnTo>
                <a:lnTo>
                  <a:pt x="7315200" y="1415845"/>
                </a:lnTo>
                <a:lnTo>
                  <a:pt x="0" y="14158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Freeform 3"/>
          <p:cNvSpPr/>
          <p:nvPr/>
        </p:nvSpPr>
        <p:spPr>
          <a:xfrm>
            <a:off x="-356577" y="0"/>
            <a:ext cx="1729993" cy="691997"/>
          </a:xfrm>
          <a:custGeom>
            <a:avLst/>
            <a:gdLst/>
            <a:ahLst/>
            <a:cxnLst/>
            <a:rect l="l" t="t" r="r" b="b"/>
            <a:pathLst>
              <a:path w="1729993" h="691997">
                <a:moveTo>
                  <a:pt x="0" y="0"/>
                </a:moveTo>
                <a:lnTo>
                  <a:pt x="1729993" y="0"/>
                </a:lnTo>
                <a:lnTo>
                  <a:pt x="1729993" y="691997"/>
                </a:lnTo>
                <a:lnTo>
                  <a:pt x="0" y="69199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4" name="Freeform 4"/>
          <p:cNvSpPr/>
          <p:nvPr/>
        </p:nvSpPr>
        <p:spPr>
          <a:xfrm rot="-1008621">
            <a:off x="12634339" y="8737929"/>
            <a:ext cx="7315200" cy="1415845"/>
          </a:xfrm>
          <a:custGeom>
            <a:avLst/>
            <a:gdLst/>
            <a:ahLst/>
            <a:cxnLst/>
            <a:rect l="l" t="t" r="r" b="b"/>
            <a:pathLst>
              <a:path w="7315200" h="1415845">
                <a:moveTo>
                  <a:pt x="0" y="0"/>
                </a:moveTo>
                <a:lnTo>
                  <a:pt x="7315200" y="0"/>
                </a:lnTo>
                <a:lnTo>
                  <a:pt x="7315200" y="1415846"/>
                </a:lnTo>
                <a:lnTo>
                  <a:pt x="0" y="141584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5" name="Freeform 5"/>
          <p:cNvSpPr/>
          <p:nvPr/>
        </p:nvSpPr>
        <p:spPr>
          <a:xfrm>
            <a:off x="16049587" y="9822140"/>
            <a:ext cx="1729993" cy="691997"/>
          </a:xfrm>
          <a:custGeom>
            <a:avLst/>
            <a:gdLst/>
            <a:ahLst/>
            <a:cxnLst/>
            <a:rect l="l" t="t" r="r" b="b"/>
            <a:pathLst>
              <a:path w="1729993" h="691997">
                <a:moveTo>
                  <a:pt x="0" y="0"/>
                </a:moveTo>
                <a:lnTo>
                  <a:pt x="1729993" y="0"/>
                </a:lnTo>
                <a:lnTo>
                  <a:pt x="1729993" y="691997"/>
                </a:lnTo>
                <a:lnTo>
                  <a:pt x="0" y="69199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Freeform 6"/>
          <p:cNvSpPr/>
          <p:nvPr/>
        </p:nvSpPr>
        <p:spPr>
          <a:xfrm>
            <a:off x="17423004" y="0"/>
            <a:ext cx="1729993" cy="691997"/>
          </a:xfrm>
          <a:custGeom>
            <a:avLst/>
            <a:gdLst/>
            <a:ahLst/>
            <a:cxnLst/>
            <a:rect l="l" t="t" r="r" b="b"/>
            <a:pathLst>
              <a:path w="1729993" h="691997">
                <a:moveTo>
                  <a:pt x="0" y="0"/>
                </a:moveTo>
                <a:lnTo>
                  <a:pt x="1729992" y="0"/>
                </a:lnTo>
                <a:lnTo>
                  <a:pt x="1729992" y="691997"/>
                </a:lnTo>
                <a:lnTo>
                  <a:pt x="0" y="69199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7" name="Freeform 7"/>
          <p:cNvSpPr/>
          <p:nvPr/>
        </p:nvSpPr>
        <p:spPr>
          <a:xfrm>
            <a:off x="-864996" y="9822140"/>
            <a:ext cx="1729993" cy="691997"/>
          </a:xfrm>
          <a:custGeom>
            <a:avLst/>
            <a:gdLst/>
            <a:ahLst/>
            <a:cxnLst/>
            <a:rect l="l" t="t" r="r" b="b"/>
            <a:pathLst>
              <a:path w="1729993" h="691997">
                <a:moveTo>
                  <a:pt x="0" y="0"/>
                </a:moveTo>
                <a:lnTo>
                  <a:pt x="1729992" y="0"/>
                </a:lnTo>
                <a:lnTo>
                  <a:pt x="1729992" y="691997"/>
                </a:lnTo>
                <a:lnTo>
                  <a:pt x="0" y="69199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8" name="Freeform 8"/>
          <p:cNvSpPr/>
          <p:nvPr/>
        </p:nvSpPr>
        <p:spPr>
          <a:xfrm>
            <a:off x="2178561" y="4274474"/>
            <a:ext cx="843696" cy="988223"/>
          </a:xfrm>
          <a:custGeom>
            <a:avLst/>
            <a:gdLst/>
            <a:ahLst/>
            <a:cxnLst/>
            <a:rect l="l" t="t" r="r" b="b"/>
            <a:pathLst>
              <a:path w="843696" h="988223">
                <a:moveTo>
                  <a:pt x="0" y="0"/>
                </a:moveTo>
                <a:lnTo>
                  <a:pt x="843696" y="0"/>
                </a:lnTo>
                <a:lnTo>
                  <a:pt x="843696" y="988223"/>
                </a:lnTo>
                <a:lnTo>
                  <a:pt x="0" y="98822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9" name="Freeform 9"/>
          <p:cNvSpPr/>
          <p:nvPr/>
        </p:nvSpPr>
        <p:spPr>
          <a:xfrm>
            <a:off x="2178561" y="5522927"/>
            <a:ext cx="843696" cy="983902"/>
          </a:xfrm>
          <a:custGeom>
            <a:avLst/>
            <a:gdLst/>
            <a:ahLst/>
            <a:cxnLst/>
            <a:rect l="l" t="t" r="r" b="b"/>
            <a:pathLst>
              <a:path w="843696" h="983902">
                <a:moveTo>
                  <a:pt x="0" y="0"/>
                </a:moveTo>
                <a:lnTo>
                  <a:pt x="843696" y="0"/>
                </a:lnTo>
                <a:lnTo>
                  <a:pt x="843696" y="983902"/>
                </a:lnTo>
                <a:lnTo>
                  <a:pt x="0" y="98390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0" name="Freeform 10"/>
          <p:cNvSpPr/>
          <p:nvPr/>
        </p:nvSpPr>
        <p:spPr>
          <a:xfrm>
            <a:off x="2178561" y="6767058"/>
            <a:ext cx="843696" cy="989672"/>
          </a:xfrm>
          <a:custGeom>
            <a:avLst/>
            <a:gdLst/>
            <a:ahLst/>
            <a:cxnLst/>
            <a:rect l="l" t="t" r="r" b="b"/>
            <a:pathLst>
              <a:path w="843696" h="989672">
                <a:moveTo>
                  <a:pt x="0" y="0"/>
                </a:moveTo>
                <a:lnTo>
                  <a:pt x="843696" y="0"/>
                </a:lnTo>
                <a:lnTo>
                  <a:pt x="843696" y="989672"/>
                </a:lnTo>
                <a:lnTo>
                  <a:pt x="0" y="98967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pic>
        <p:nvPicPr>
          <p:cNvPr id="11" name="Picture 11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2208132" y="3924287"/>
            <a:ext cx="4179733" cy="4179733"/>
          </a:xfrm>
          <a:prstGeom prst="rect">
            <a:avLst/>
          </a:prstGeom>
        </p:spPr>
      </p:pic>
      <p:sp>
        <p:nvSpPr>
          <p:cNvPr id="12" name="TextBox 12"/>
          <p:cNvSpPr txBox="1"/>
          <p:nvPr/>
        </p:nvSpPr>
        <p:spPr>
          <a:xfrm>
            <a:off x="3496531" y="789815"/>
            <a:ext cx="11294937" cy="1038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8400"/>
              </a:lnSpc>
              <a:spcBef>
                <a:spcPct val="0"/>
              </a:spcBef>
            </a:pPr>
            <a:r>
              <a:rPr lang="en-US" sz="6000" spc="365">
                <a:solidFill>
                  <a:srgbClr val="343432"/>
                </a:solidFill>
                <a:latin typeface="Montserrat Classic Bold"/>
              </a:rPr>
              <a:t>REVIEWS SENTIMENT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3266817" y="4605708"/>
            <a:ext cx="2776240" cy="2971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20"/>
              </a:lnSpc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Computers &amp; Technology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3266817" y="5852000"/>
            <a:ext cx="1987004" cy="2971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20"/>
              </a:lnSpc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Business &amp; Money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3266817" y="7073105"/>
            <a:ext cx="2153841" cy="2971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20"/>
              </a:lnSpc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Arts &amp; Photography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2801601" y="7815910"/>
            <a:ext cx="1090844" cy="3361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828"/>
              </a:lnSpc>
            </a:pPr>
            <a:r>
              <a:rPr lang="en-US" sz="2020" dirty="0">
                <a:solidFill>
                  <a:srgbClr val="000000"/>
                </a:solidFill>
                <a:latin typeface="Canva Sans"/>
              </a:rPr>
              <a:t>Verified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4456618" y="7815911"/>
            <a:ext cx="1582936" cy="3487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28"/>
              </a:lnSpc>
            </a:pPr>
            <a:r>
              <a:rPr lang="en-US" sz="2020">
                <a:solidFill>
                  <a:srgbClr val="000000"/>
                </a:solidFill>
                <a:latin typeface="Canva Sans"/>
              </a:rPr>
              <a:t>Non-Verified</a:t>
            </a:r>
          </a:p>
        </p:txBody>
      </p:sp>
      <p:sp>
        <p:nvSpPr>
          <p:cNvPr id="18" name="Freeform 18"/>
          <p:cNvSpPr/>
          <p:nvPr/>
        </p:nvSpPr>
        <p:spPr>
          <a:xfrm>
            <a:off x="7445866" y="4274474"/>
            <a:ext cx="843696" cy="988223"/>
          </a:xfrm>
          <a:custGeom>
            <a:avLst/>
            <a:gdLst/>
            <a:ahLst/>
            <a:cxnLst/>
            <a:rect l="l" t="t" r="r" b="b"/>
            <a:pathLst>
              <a:path w="843696" h="988223">
                <a:moveTo>
                  <a:pt x="0" y="0"/>
                </a:moveTo>
                <a:lnTo>
                  <a:pt x="843695" y="0"/>
                </a:lnTo>
                <a:lnTo>
                  <a:pt x="843695" y="988223"/>
                </a:lnTo>
                <a:lnTo>
                  <a:pt x="0" y="98822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9" name="Freeform 19"/>
          <p:cNvSpPr/>
          <p:nvPr/>
        </p:nvSpPr>
        <p:spPr>
          <a:xfrm>
            <a:off x="7445866" y="5522927"/>
            <a:ext cx="843696" cy="983902"/>
          </a:xfrm>
          <a:custGeom>
            <a:avLst/>
            <a:gdLst/>
            <a:ahLst/>
            <a:cxnLst/>
            <a:rect l="l" t="t" r="r" b="b"/>
            <a:pathLst>
              <a:path w="843696" h="983902">
                <a:moveTo>
                  <a:pt x="0" y="0"/>
                </a:moveTo>
                <a:lnTo>
                  <a:pt x="843695" y="0"/>
                </a:lnTo>
                <a:lnTo>
                  <a:pt x="843695" y="983902"/>
                </a:lnTo>
                <a:lnTo>
                  <a:pt x="0" y="98390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20" name="Freeform 20"/>
          <p:cNvSpPr/>
          <p:nvPr/>
        </p:nvSpPr>
        <p:spPr>
          <a:xfrm>
            <a:off x="7445866" y="6767058"/>
            <a:ext cx="843696" cy="989672"/>
          </a:xfrm>
          <a:custGeom>
            <a:avLst/>
            <a:gdLst/>
            <a:ahLst/>
            <a:cxnLst/>
            <a:rect l="l" t="t" r="r" b="b"/>
            <a:pathLst>
              <a:path w="843696" h="989672">
                <a:moveTo>
                  <a:pt x="0" y="0"/>
                </a:moveTo>
                <a:lnTo>
                  <a:pt x="843695" y="0"/>
                </a:lnTo>
                <a:lnTo>
                  <a:pt x="843695" y="989672"/>
                </a:lnTo>
                <a:lnTo>
                  <a:pt x="0" y="98967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21" name="TextBox 21"/>
          <p:cNvSpPr txBox="1"/>
          <p:nvPr/>
        </p:nvSpPr>
        <p:spPr>
          <a:xfrm>
            <a:off x="8289561" y="5694838"/>
            <a:ext cx="3020494" cy="6115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20"/>
              </a:lnSpc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The Complete Book of Greek Cooking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8138001" y="7030704"/>
            <a:ext cx="3323614" cy="6115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20"/>
              </a:lnSpc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Mark Twain Audio CD Collection</a:t>
            </a:r>
          </a:p>
        </p:txBody>
      </p:sp>
      <p:grpSp>
        <p:nvGrpSpPr>
          <p:cNvPr id="23" name="Group 23"/>
          <p:cNvGrpSpPr/>
          <p:nvPr/>
        </p:nvGrpSpPr>
        <p:grpSpPr>
          <a:xfrm>
            <a:off x="2231231" y="3032531"/>
            <a:ext cx="3855872" cy="964899"/>
            <a:chOff x="0" y="0"/>
            <a:chExt cx="1624031" cy="406400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1624031" cy="406400"/>
            </a:xfrm>
            <a:custGeom>
              <a:avLst/>
              <a:gdLst/>
              <a:ahLst/>
              <a:cxnLst/>
              <a:rect l="l" t="t" r="r" b="b"/>
              <a:pathLst>
                <a:path w="1624031" h="406400">
                  <a:moveTo>
                    <a:pt x="1420831" y="0"/>
                  </a:moveTo>
                  <a:cubicBezTo>
                    <a:pt x="1533055" y="0"/>
                    <a:pt x="1624031" y="90976"/>
                    <a:pt x="1624031" y="203200"/>
                  </a:cubicBezTo>
                  <a:cubicBezTo>
                    <a:pt x="1624031" y="315424"/>
                    <a:pt x="1533055" y="406400"/>
                    <a:pt x="1420831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BDE4E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0" y="-57150"/>
              <a:ext cx="1624031" cy="463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sp>
        <p:nvSpPr>
          <p:cNvPr id="26" name="TextBox 26"/>
          <p:cNvSpPr txBox="1"/>
          <p:nvPr/>
        </p:nvSpPr>
        <p:spPr>
          <a:xfrm>
            <a:off x="2488326" y="3286927"/>
            <a:ext cx="3341682" cy="3727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79"/>
              </a:lnSpc>
            </a:pPr>
            <a:r>
              <a:rPr lang="en-US" sz="2199">
                <a:solidFill>
                  <a:srgbClr val="FDFDFD"/>
                </a:solidFill>
                <a:latin typeface="Canva Sans Bold"/>
              </a:rPr>
              <a:t>Top 3 Favorite Genres</a:t>
            </a:r>
          </a:p>
        </p:txBody>
      </p:sp>
      <p:grpSp>
        <p:nvGrpSpPr>
          <p:cNvPr id="27" name="Group 27"/>
          <p:cNvGrpSpPr/>
          <p:nvPr/>
        </p:nvGrpSpPr>
        <p:grpSpPr>
          <a:xfrm>
            <a:off x="7445866" y="3032531"/>
            <a:ext cx="3674999" cy="919638"/>
            <a:chOff x="0" y="0"/>
            <a:chExt cx="1624031" cy="406400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1624031" cy="406400"/>
            </a:xfrm>
            <a:custGeom>
              <a:avLst/>
              <a:gdLst/>
              <a:ahLst/>
              <a:cxnLst/>
              <a:rect l="l" t="t" r="r" b="b"/>
              <a:pathLst>
                <a:path w="1624031" h="406400">
                  <a:moveTo>
                    <a:pt x="1420831" y="0"/>
                  </a:moveTo>
                  <a:cubicBezTo>
                    <a:pt x="1533055" y="0"/>
                    <a:pt x="1624031" y="90976"/>
                    <a:pt x="1624031" y="203200"/>
                  </a:cubicBezTo>
                  <a:cubicBezTo>
                    <a:pt x="1624031" y="315424"/>
                    <a:pt x="1533055" y="406400"/>
                    <a:pt x="1420831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C7ECF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29" name="TextBox 29"/>
            <p:cNvSpPr txBox="1"/>
            <p:nvPr/>
          </p:nvSpPr>
          <p:spPr>
            <a:xfrm>
              <a:off x="0" y="-57150"/>
              <a:ext cx="1624031" cy="463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sp>
        <p:nvSpPr>
          <p:cNvPr id="30" name="TextBox 30"/>
          <p:cNvSpPr txBox="1"/>
          <p:nvPr/>
        </p:nvSpPr>
        <p:spPr>
          <a:xfrm>
            <a:off x="7745404" y="3286927"/>
            <a:ext cx="3067961" cy="37099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080"/>
              </a:lnSpc>
            </a:pPr>
            <a:r>
              <a:rPr lang="en-US" sz="2200" dirty="0">
                <a:solidFill>
                  <a:srgbClr val="FDFDFD"/>
                </a:solidFill>
                <a:latin typeface="Canva Sans Bold"/>
              </a:rPr>
              <a:t>Top 3 Favorite Books</a:t>
            </a:r>
          </a:p>
        </p:txBody>
      </p:sp>
      <p:grpSp>
        <p:nvGrpSpPr>
          <p:cNvPr id="31" name="Group 31"/>
          <p:cNvGrpSpPr/>
          <p:nvPr/>
        </p:nvGrpSpPr>
        <p:grpSpPr>
          <a:xfrm>
            <a:off x="12486558" y="3032531"/>
            <a:ext cx="3622881" cy="906595"/>
            <a:chOff x="0" y="0"/>
            <a:chExt cx="1624031" cy="406400"/>
          </a:xfrm>
        </p:grpSpPr>
        <p:sp>
          <p:nvSpPr>
            <p:cNvPr id="32" name="Freeform 32"/>
            <p:cNvSpPr/>
            <p:nvPr/>
          </p:nvSpPr>
          <p:spPr>
            <a:xfrm>
              <a:off x="0" y="0"/>
              <a:ext cx="1624031" cy="406400"/>
            </a:xfrm>
            <a:custGeom>
              <a:avLst/>
              <a:gdLst/>
              <a:ahLst/>
              <a:cxnLst/>
              <a:rect l="l" t="t" r="r" b="b"/>
              <a:pathLst>
                <a:path w="1624031" h="406400">
                  <a:moveTo>
                    <a:pt x="1420831" y="0"/>
                  </a:moveTo>
                  <a:cubicBezTo>
                    <a:pt x="1533055" y="0"/>
                    <a:pt x="1624031" y="90976"/>
                    <a:pt x="1624031" y="203200"/>
                  </a:cubicBezTo>
                  <a:cubicBezTo>
                    <a:pt x="1624031" y="315424"/>
                    <a:pt x="1533055" y="406400"/>
                    <a:pt x="1420831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8CD7E7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33" name="TextBox 33"/>
            <p:cNvSpPr txBox="1"/>
            <p:nvPr/>
          </p:nvSpPr>
          <p:spPr>
            <a:xfrm>
              <a:off x="0" y="-57150"/>
              <a:ext cx="1624031" cy="463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sp>
        <p:nvSpPr>
          <p:cNvPr id="34" name="TextBox 34"/>
          <p:cNvSpPr txBox="1"/>
          <p:nvPr/>
        </p:nvSpPr>
        <p:spPr>
          <a:xfrm>
            <a:off x="12545140" y="3115703"/>
            <a:ext cx="3494414" cy="7442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80"/>
              </a:lnSpc>
            </a:pPr>
            <a:r>
              <a:rPr lang="en-US" sz="2200">
                <a:solidFill>
                  <a:srgbClr val="FDFDFD"/>
                </a:solidFill>
                <a:latin typeface="Canva Sans Bold"/>
              </a:rPr>
              <a:t>Mean Sentiment by User Verification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8730427" y="4471406"/>
            <a:ext cx="1338114" cy="2971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20"/>
              </a:lnSpc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Flesh House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6769048" y="3192281"/>
            <a:ext cx="4749904" cy="4749904"/>
            <a:chOff x="0" y="0"/>
            <a:chExt cx="6355080" cy="635508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355080" cy="6355080"/>
            </a:xfrm>
            <a:custGeom>
              <a:avLst/>
              <a:gdLst/>
              <a:ahLst/>
              <a:cxnLst/>
              <a:rect l="l" t="t" r="r" b="b"/>
              <a:pathLst>
                <a:path w="6355080" h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E6E6E6"/>
            </a:solid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4" name="Group 4"/>
          <p:cNvGrpSpPr>
            <a:grpSpLocks noChangeAspect="1"/>
          </p:cNvGrpSpPr>
          <p:nvPr/>
        </p:nvGrpSpPr>
        <p:grpSpPr>
          <a:xfrm>
            <a:off x="7958852" y="4382085"/>
            <a:ext cx="2370297" cy="2370297"/>
            <a:chOff x="0" y="0"/>
            <a:chExt cx="495300" cy="4953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495300" cy="495300"/>
            </a:xfrm>
            <a:custGeom>
              <a:avLst/>
              <a:gdLst/>
              <a:ahLst/>
              <a:cxnLst/>
              <a:rect l="l" t="t" r="r" b="b"/>
              <a:pathLst>
                <a:path w="495300" h="495300">
                  <a:moveTo>
                    <a:pt x="247650" y="0"/>
                  </a:moveTo>
                  <a:cubicBezTo>
                    <a:pt x="110490" y="0"/>
                    <a:pt x="0" y="110490"/>
                    <a:pt x="0" y="247650"/>
                  </a:cubicBezTo>
                  <a:cubicBezTo>
                    <a:pt x="0" y="384810"/>
                    <a:pt x="110490" y="495300"/>
                    <a:pt x="247650" y="495300"/>
                  </a:cubicBezTo>
                  <a:cubicBezTo>
                    <a:pt x="383540" y="495300"/>
                    <a:pt x="495300" y="384810"/>
                    <a:pt x="495300" y="247650"/>
                  </a:cubicBezTo>
                  <a:cubicBezTo>
                    <a:pt x="495300" y="110490"/>
                    <a:pt x="383540" y="0"/>
                    <a:pt x="247650" y="0"/>
                  </a:cubicBezTo>
                  <a:close/>
                  <a:moveTo>
                    <a:pt x="247650" y="457200"/>
                  </a:moveTo>
                  <a:cubicBezTo>
                    <a:pt x="132080" y="457200"/>
                    <a:pt x="38100" y="363220"/>
                    <a:pt x="38100" y="247650"/>
                  </a:cubicBezTo>
                  <a:cubicBezTo>
                    <a:pt x="38100" y="132080"/>
                    <a:pt x="132080" y="38100"/>
                    <a:pt x="247650" y="38100"/>
                  </a:cubicBezTo>
                  <a:cubicBezTo>
                    <a:pt x="363220" y="38100"/>
                    <a:pt x="457200" y="132080"/>
                    <a:pt x="457200" y="247650"/>
                  </a:cubicBezTo>
                  <a:cubicBezTo>
                    <a:pt x="457200" y="363220"/>
                    <a:pt x="363220" y="457200"/>
                    <a:pt x="247650" y="457200"/>
                  </a:cubicBezTo>
                  <a:close/>
                </a:path>
              </a:pathLst>
            </a:custGeom>
            <a:solidFill>
              <a:srgbClr val="E6E6E6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6" name="Freeform 6"/>
            <p:cNvSpPr/>
            <p:nvPr/>
          </p:nvSpPr>
          <p:spPr>
            <a:xfrm>
              <a:off x="38100" y="38100"/>
              <a:ext cx="419100" cy="419100"/>
            </a:xfrm>
            <a:custGeom>
              <a:avLst/>
              <a:gdLst/>
              <a:ahLst/>
              <a:cxnLst/>
              <a:rect l="l" t="t" r="r" b="b"/>
              <a:pathLst>
                <a:path w="419100" h="419100">
                  <a:moveTo>
                    <a:pt x="209550" y="0"/>
                  </a:moveTo>
                  <a:cubicBezTo>
                    <a:pt x="93980" y="0"/>
                    <a:pt x="0" y="93980"/>
                    <a:pt x="0" y="209550"/>
                  </a:cubicBezTo>
                  <a:cubicBezTo>
                    <a:pt x="0" y="325120"/>
                    <a:pt x="93980" y="419100"/>
                    <a:pt x="209550" y="419100"/>
                  </a:cubicBezTo>
                  <a:cubicBezTo>
                    <a:pt x="325120" y="419100"/>
                    <a:pt x="419100" y="325120"/>
                    <a:pt x="419100" y="209550"/>
                  </a:cubicBezTo>
                  <a:cubicBezTo>
                    <a:pt x="419100" y="93980"/>
                    <a:pt x="325120" y="0"/>
                    <a:pt x="209550" y="0"/>
                  </a:cubicBezTo>
                  <a:close/>
                </a:path>
              </a:pathLst>
            </a:custGeom>
            <a:solidFill>
              <a:srgbClr val="8CD7E7"/>
            </a:solid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6068798" y="6355016"/>
            <a:ext cx="1682419" cy="1682419"/>
            <a:chOff x="0" y="0"/>
            <a:chExt cx="812800" cy="8128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C7ECF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6068798" y="3097031"/>
            <a:ext cx="1682419" cy="1682419"/>
            <a:chOff x="0" y="0"/>
            <a:chExt cx="812800" cy="8128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BDE4D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0536783" y="6355016"/>
            <a:ext cx="1682419" cy="1682419"/>
            <a:chOff x="0" y="0"/>
            <a:chExt cx="812800" cy="8128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BDE4D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10536783" y="3097031"/>
            <a:ext cx="1682419" cy="1682419"/>
            <a:chOff x="0" y="0"/>
            <a:chExt cx="812800" cy="8128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C7ECF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sp>
        <p:nvSpPr>
          <p:cNvPr id="19" name="Freeform 19"/>
          <p:cNvSpPr/>
          <p:nvPr/>
        </p:nvSpPr>
        <p:spPr>
          <a:xfrm>
            <a:off x="6473882" y="3502115"/>
            <a:ext cx="872252" cy="872252"/>
          </a:xfrm>
          <a:custGeom>
            <a:avLst/>
            <a:gdLst/>
            <a:ahLst/>
            <a:cxnLst/>
            <a:rect l="l" t="t" r="r" b="b"/>
            <a:pathLst>
              <a:path w="872252" h="872252">
                <a:moveTo>
                  <a:pt x="0" y="0"/>
                </a:moveTo>
                <a:lnTo>
                  <a:pt x="872251" y="0"/>
                </a:lnTo>
                <a:lnTo>
                  <a:pt x="872251" y="872252"/>
                </a:lnTo>
                <a:lnTo>
                  <a:pt x="0" y="87225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20" name="Freeform 20"/>
          <p:cNvSpPr/>
          <p:nvPr/>
        </p:nvSpPr>
        <p:spPr>
          <a:xfrm>
            <a:off x="6470023" y="6756241"/>
            <a:ext cx="879970" cy="879970"/>
          </a:xfrm>
          <a:custGeom>
            <a:avLst/>
            <a:gdLst/>
            <a:ahLst/>
            <a:cxnLst/>
            <a:rect l="l" t="t" r="r" b="b"/>
            <a:pathLst>
              <a:path w="879970" h="879970">
                <a:moveTo>
                  <a:pt x="0" y="0"/>
                </a:moveTo>
                <a:lnTo>
                  <a:pt x="879969" y="0"/>
                </a:lnTo>
                <a:lnTo>
                  <a:pt x="879969" y="879970"/>
                </a:lnTo>
                <a:lnTo>
                  <a:pt x="0" y="87997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21" name="Freeform 21"/>
          <p:cNvSpPr/>
          <p:nvPr/>
        </p:nvSpPr>
        <p:spPr>
          <a:xfrm>
            <a:off x="10953957" y="6756241"/>
            <a:ext cx="848071" cy="879970"/>
          </a:xfrm>
          <a:custGeom>
            <a:avLst/>
            <a:gdLst/>
            <a:ahLst/>
            <a:cxnLst/>
            <a:rect l="l" t="t" r="r" b="b"/>
            <a:pathLst>
              <a:path w="848071" h="879970">
                <a:moveTo>
                  <a:pt x="0" y="0"/>
                </a:moveTo>
                <a:lnTo>
                  <a:pt x="848071" y="0"/>
                </a:lnTo>
                <a:lnTo>
                  <a:pt x="848071" y="879970"/>
                </a:lnTo>
                <a:lnTo>
                  <a:pt x="0" y="87997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22" name="Freeform 22"/>
          <p:cNvSpPr/>
          <p:nvPr/>
        </p:nvSpPr>
        <p:spPr>
          <a:xfrm>
            <a:off x="-685843" y="2530917"/>
            <a:ext cx="1532843" cy="613137"/>
          </a:xfrm>
          <a:custGeom>
            <a:avLst/>
            <a:gdLst/>
            <a:ahLst/>
            <a:cxnLst/>
            <a:rect l="l" t="t" r="r" b="b"/>
            <a:pathLst>
              <a:path w="1532843" h="613137">
                <a:moveTo>
                  <a:pt x="0" y="0"/>
                </a:moveTo>
                <a:lnTo>
                  <a:pt x="1532843" y="0"/>
                </a:lnTo>
                <a:lnTo>
                  <a:pt x="1532843" y="613137"/>
                </a:lnTo>
                <a:lnTo>
                  <a:pt x="0" y="61313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23" name="Freeform 23"/>
          <p:cNvSpPr/>
          <p:nvPr/>
        </p:nvSpPr>
        <p:spPr>
          <a:xfrm>
            <a:off x="1028700" y="-209074"/>
            <a:ext cx="1532843" cy="613137"/>
          </a:xfrm>
          <a:custGeom>
            <a:avLst/>
            <a:gdLst/>
            <a:ahLst/>
            <a:cxnLst/>
            <a:rect l="l" t="t" r="r" b="b"/>
            <a:pathLst>
              <a:path w="1532843" h="613137">
                <a:moveTo>
                  <a:pt x="0" y="0"/>
                </a:moveTo>
                <a:lnTo>
                  <a:pt x="1532843" y="0"/>
                </a:lnTo>
                <a:lnTo>
                  <a:pt x="1532843" y="613137"/>
                </a:lnTo>
                <a:lnTo>
                  <a:pt x="0" y="61313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24" name="Freeform 24"/>
          <p:cNvSpPr/>
          <p:nvPr/>
        </p:nvSpPr>
        <p:spPr>
          <a:xfrm>
            <a:off x="5683685" y="9834774"/>
            <a:ext cx="1532843" cy="613137"/>
          </a:xfrm>
          <a:custGeom>
            <a:avLst/>
            <a:gdLst/>
            <a:ahLst/>
            <a:cxnLst/>
            <a:rect l="l" t="t" r="r" b="b"/>
            <a:pathLst>
              <a:path w="1532843" h="613137">
                <a:moveTo>
                  <a:pt x="0" y="0"/>
                </a:moveTo>
                <a:lnTo>
                  <a:pt x="1532843" y="0"/>
                </a:lnTo>
                <a:lnTo>
                  <a:pt x="1532843" y="613137"/>
                </a:lnTo>
                <a:lnTo>
                  <a:pt x="0" y="61313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25" name="Freeform 25"/>
          <p:cNvSpPr/>
          <p:nvPr/>
        </p:nvSpPr>
        <p:spPr>
          <a:xfrm>
            <a:off x="17390918" y="404063"/>
            <a:ext cx="1532843" cy="613137"/>
          </a:xfrm>
          <a:custGeom>
            <a:avLst/>
            <a:gdLst/>
            <a:ahLst/>
            <a:cxnLst/>
            <a:rect l="l" t="t" r="r" b="b"/>
            <a:pathLst>
              <a:path w="1532843" h="613137">
                <a:moveTo>
                  <a:pt x="0" y="0"/>
                </a:moveTo>
                <a:lnTo>
                  <a:pt x="1532843" y="0"/>
                </a:lnTo>
                <a:lnTo>
                  <a:pt x="1532843" y="613137"/>
                </a:lnTo>
                <a:lnTo>
                  <a:pt x="0" y="61313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26" name="Freeform 26"/>
          <p:cNvSpPr/>
          <p:nvPr/>
        </p:nvSpPr>
        <p:spPr>
          <a:xfrm>
            <a:off x="-373418" y="8897006"/>
            <a:ext cx="1220418" cy="722589"/>
          </a:xfrm>
          <a:custGeom>
            <a:avLst/>
            <a:gdLst/>
            <a:ahLst/>
            <a:cxnLst/>
            <a:rect l="l" t="t" r="r" b="b"/>
            <a:pathLst>
              <a:path w="1220418" h="722589">
                <a:moveTo>
                  <a:pt x="0" y="0"/>
                </a:moveTo>
                <a:lnTo>
                  <a:pt x="1220418" y="0"/>
                </a:lnTo>
                <a:lnTo>
                  <a:pt x="1220418" y="722588"/>
                </a:lnTo>
                <a:lnTo>
                  <a:pt x="0" y="72258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27" name="Freeform 27"/>
          <p:cNvSpPr/>
          <p:nvPr/>
        </p:nvSpPr>
        <p:spPr>
          <a:xfrm>
            <a:off x="16139356" y="8897006"/>
            <a:ext cx="1220418" cy="722589"/>
          </a:xfrm>
          <a:custGeom>
            <a:avLst/>
            <a:gdLst/>
            <a:ahLst/>
            <a:cxnLst/>
            <a:rect l="l" t="t" r="r" b="b"/>
            <a:pathLst>
              <a:path w="1220418" h="722589">
                <a:moveTo>
                  <a:pt x="0" y="0"/>
                </a:moveTo>
                <a:lnTo>
                  <a:pt x="1220418" y="0"/>
                </a:lnTo>
                <a:lnTo>
                  <a:pt x="1220418" y="722588"/>
                </a:lnTo>
                <a:lnTo>
                  <a:pt x="0" y="72258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28" name="Freeform 28"/>
          <p:cNvSpPr/>
          <p:nvPr/>
        </p:nvSpPr>
        <p:spPr>
          <a:xfrm>
            <a:off x="14950083" y="-318526"/>
            <a:ext cx="1220418" cy="722589"/>
          </a:xfrm>
          <a:custGeom>
            <a:avLst/>
            <a:gdLst/>
            <a:ahLst/>
            <a:cxnLst/>
            <a:rect l="l" t="t" r="r" b="b"/>
            <a:pathLst>
              <a:path w="1220418" h="722589">
                <a:moveTo>
                  <a:pt x="0" y="0"/>
                </a:moveTo>
                <a:lnTo>
                  <a:pt x="1220417" y="0"/>
                </a:lnTo>
                <a:lnTo>
                  <a:pt x="1220417" y="722589"/>
                </a:lnTo>
                <a:lnTo>
                  <a:pt x="0" y="722589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29" name="Freeform 29"/>
          <p:cNvSpPr/>
          <p:nvPr/>
        </p:nvSpPr>
        <p:spPr>
          <a:xfrm>
            <a:off x="909289" y="9619594"/>
            <a:ext cx="1220418" cy="722589"/>
          </a:xfrm>
          <a:custGeom>
            <a:avLst/>
            <a:gdLst/>
            <a:ahLst/>
            <a:cxnLst/>
            <a:rect l="l" t="t" r="r" b="b"/>
            <a:pathLst>
              <a:path w="1220418" h="722589">
                <a:moveTo>
                  <a:pt x="0" y="0"/>
                </a:moveTo>
                <a:lnTo>
                  <a:pt x="1220417" y="0"/>
                </a:lnTo>
                <a:lnTo>
                  <a:pt x="1220417" y="722589"/>
                </a:lnTo>
                <a:lnTo>
                  <a:pt x="0" y="722589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0" name="Freeform 30"/>
          <p:cNvSpPr/>
          <p:nvPr/>
        </p:nvSpPr>
        <p:spPr>
          <a:xfrm>
            <a:off x="17422062" y="9619594"/>
            <a:ext cx="1220418" cy="722589"/>
          </a:xfrm>
          <a:custGeom>
            <a:avLst/>
            <a:gdLst/>
            <a:ahLst/>
            <a:cxnLst/>
            <a:rect l="l" t="t" r="r" b="b"/>
            <a:pathLst>
              <a:path w="1220418" h="722589">
                <a:moveTo>
                  <a:pt x="0" y="0"/>
                </a:moveTo>
                <a:lnTo>
                  <a:pt x="1220418" y="0"/>
                </a:lnTo>
                <a:lnTo>
                  <a:pt x="1220418" y="722589"/>
                </a:lnTo>
                <a:lnTo>
                  <a:pt x="0" y="722589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1" name="Freeform 31"/>
          <p:cNvSpPr/>
          <p:nvPr/>
        </p:nvSpPr>
        <p:spPr>
          <a:xfrm>
            <a:off x="16170500" y="1017200"/>
            <a:ext cx="1220418" cy="722589"/>
          </a:xfrm>
          <a:custGeom>
            <a:avLst/>
            <a:gdLst/>
            <a:ahLst/>
            <a:cxnLst/>
            <a:rect l="l" t="t" r="r" b="b"/>
            <a:pathLst>
              <a:path w="1220418" h="722589">
                <a:moveTo>
                  <a:pt x="0" y="0"/>
                </a:moveTo>
                <a:lnTo>
                  <a:pt x="1220418" y="0"/>
                </a:lnTo>
                <a:lnTo>
                  <a:pt x="1220418" y="722589"/>
                </a:lnTo>
                <a:lnTo>
                  <a:pt x="0" y="722589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2" name="TextBox 32"/>
          <p:cNvSpPr txBox="1"/>
          <p:nvPr/>
        </p:nvSpPr>
        <p:spPr>
          <a:xfrm>
            <a:off x="4332468" y="759934"/>
            <a:ext cx="10222648" cy="1047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 spc="252">
                <a:solidFill>
                  <a:srgbClr val="0D0D0D"/>
                </a:solidFill>
                <a:latin typeface="Barlow Bold"/>
              </a:rPr>
              <a:t>LIMITATIONS OF ANALYSIS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2629594" y="2350609"/>
            <a:ext cx="2457903" cy="7988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r">
              <a:lnSpc>
                <a:spcPts val="3219"/>
              </a:lnSpc>
              <a:spcBef>
                <a:spcPct val="0"/>
              </a:spcBef>
            </a:pPr>
            <a:r>
              <a:rPr lang="en-US" sz="2299" spc="73">
                <a:solidFill>
                  <a:srgbClr val="0D0D0D"/>
                </a:solidFill>
                <a:latin typeface="Barlow Semi-Bold"/>
              </a:rPr>
              <a:t>Different ASINs for Similar Books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2629594" y="3381062"/>
            <a:ext cx="2457903" cy="9886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2699"/>
              </a:lnSpc>
              <a:spcBef>
                <a:spcPct val="0"/>
              </a:spcBef>
            </a:pPr>
            <a:r>
              <a:rPr lang="en-US" sz="1799" spc="93">
                <a:solidFill>
                  <a:srgbClr val="737373"/>
                </a:solidFill>
                <a:latin typeface="Barlow SemiCondensed"/>
              </a:rPr>
              <a:t>Difficult to accurately aggregate results and reviews across listings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909289" y="6163483"/>
            <a:ext cx="4178208" cy="7988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r">
              <a:lnSpc>
                <a:spcPts val="3219"/>
              </a:lnSpc>
              <a:spcBef>
                <a:spcPct val="0"/>
              </a:spcBef>
            </a:pPr>
            <a:r>
              <a:rPr lang="en-US" sz="2299" spc="73">
                <a:solidFill>
                  <a:srgbClr val="0D0D0D"/>
                </a:solidFill>
                <a:latin typeface="Barlow Semi-Bold"/>
              </a:rPr>
              <a:t>Aggregated Word Sentiment != Overall Review Sentiment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795121" y="7193935"/>
            <a:ext cx="3292375" cy="16554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2699"/>
              </a:lnSpc>
              <a:spcBef>
                <a:spcPct val="0"/>
              </a:spcBef>
            </a:pPr>
            <a:r>
              <a:rPr lang="en-US" sz="1799" spc="93">
                <a:solidFill>
                  <a:srgbClr val="737373"/>
                </a:solidFill>
                <a:latin typeface="Barlow SemiCondensed"/>
              </a:rPr>
              <a:t>Reviews that were clearly negative or positive can still  contain many words on the opposite spectrum, which will dilute model results.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13200504" y="2350609"/>
            <a:ext cx="2938852" cy="7988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>
              <a:lnSpc>
                <a:spcPts val="3219"/>
              </a:lnSpc>
              <a:spcBef>
                <a:spcPct val="0"/>
              </a:spcBef>
            </a:pPr>
            <a:r>
              <a:rPr lang="en-US" sz="2299" spc="73">
                <a:solidFill>
                  <a:srgbClr val="0D0D0D"/>
                </a:solidFill>
                <a:latin typeface="Barlow Semi-Bold"/>
              </a:rPr>
              <a:t>Lacking in Statistical Significance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13200504" y="3381062"/>
            <a:ext cx="2969997" cy="16554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2699"/>
              </a:lnSpc>
              <a:spcBef>
                <a:spcPct val="0"/>
              </a:spcBef>
            </a:pPr>
            <a:r>
              <a:rPr lang="en-US" sz="1799" spc="93">
                <a:solidFill>
                  <a:srgbClr val="737373"/>
                </a:solidFill>
                <a:latin typeface="Barlow SemiCondensed"/>
              </a:rPr>
              <a:t>Not enough statistical power to make definite conclusions, prudent to include more data for such analysis in the future</a:t>
            </a:r>
          </a:p>
        </p:txBody>
      </p:sp>
      <p:sp>
        <p:nvSpPr>
          <p:cNvPr id="39" name="TextBox 39"/>
          <p:cNvSpPr txBox="1"/>
          <p:nvPr/>
        </p:nvSpPr>
        <p:spPr>
          <a:xfrm>
            <a:off x="13200504" y="6163483"/>
            <a:ext cx="2709225" cy="7988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>
              <a:lnSpc>
                <a:spcPts val="3219"/>
              </a:lnSpc>
              <a:spcBef>
                <a:spcPct val="0"/>
              </a:spcBef>
            </a:pPr>
            <a:r>
              <a:rPr lang="en-US" sz="2299" spc="73">
                <a:solidFill>
                  <a:srgbClr val="0D0D0D"/>
                </a:solidFill>
                <a:latin typeface="Barlow Semi-Bold"/>
              </a:rPr>
              <a:t>Measurement of Model Performance</a:t>
            </a:r>
          </a:p>
        </p:txBody>
      </p:sp>
      <p:sp>
        <p:nvSpPr>
          <p:cNvPr id="40" name="TextBox 40"/>
          <p:cNvSpPr txBox="1"/>
          <p:nvPr/>
        </p:nvSpPr>
        <p:spPr>
          <a:xfrm>
            <a:off x="13200504" y="7193935"/>
            <a:ext cx="3580206" cy="16554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2699"/>
              </a:lnSpc>
              <a:spcBef>
                <a:spcPct val="0"/>
              </a:spcBef>
            </a:pPr>
            <a:r>
              <a:rPr lang="en-US" sz="1799" spc="93">
                <a:solidFill>
                  <a:srgbClr val="737373"/>
                </a:solidFill>
                <a:latin typeface="Barlow SemiCondensed"/>
              </a:rPr>
              <a:t>As model performance was only measured by one positive and one negative review, it could be more robust by using multiple reviews instead</a:t>
            </a:r>
          </a:p>
        </p:txBody>
      </p:sp>
      <p:sp>
        <p:nvSpPr>
          <p:cNvPr id="41" name="TextBox 41"/>
          <p:cNvSpPr txBox="1"/>
          <p:nvPr/>
        </p:nvSpPr>
        <p:spPr>
          <a:xfrm>
            <a:off x="8288055" y="4961761"/>
            <a:ext cx="1711891" cy="11347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79"/>
              </a:lnSpc>
            </a:pPr>
            <a:r>
              <a:rPr lang="en-US" sz="2199" spc="70">
                <a:solidFill>
                  <a:srgbClr val="FFFFFF"/>
                </a:solidFill>
                <a:latin typeface="Barlow Medium"/>
              </a:rPr>
              <a:t>... AND </a:t>
            </a:r>
          </a:p>
          <a:p>
            <a:pPr marL="0" lvl="1" indent="0" algn="ctr">
              <a:lnSpc>
                <a:spcPts val="3079"/>
              </a:lnSpc>
              <a:spcBef>
                <a:spcPct val="0"/>
              </a:spcBef>
            </a:pPr>
            <a:r>
              <a:rPr lang="en-US" sz="2199" spc="70">
                <a:solidFill>
                  <a:srgbClr val="FFFFFF"/>
                </a:solidFill>
                <a:latin typeface="Barlow Medium"/>
              </a:rPr>
              <a:t>NEXT STEPS?</a:t>
            </a:r>
          </a:p>
        </p:txBody>
      </p:sp>
      <p:sp>
        <p:nvSpPr>
          <p:cNvPr id="42" name="Freeform 42"/>
          <p:cNvSpPr/>
          <p:nvPr/>
        </p:nvSpPr>
        <p:spPr>
          <a:xfrm>
            <a:off x="10825809" y="3438212"/>
            <a:ext cx="1141320" cy="968695"/>
          </a:xfrm>
          <a:custGeom>
            <a:avLst/>
            <a:gdLst/>
            <a:ahLst/>
            <a:cxnLst/>
            <a:rect l="l" t="t" r="r" b="b"/>
            <a:pathLst>
              <a:path w="1141320" h="968695">
                <a:moveTo>
                  <a:pt x="0" y="0"/>
                </a:moveTo>
                <a:lnTo>
                  <a:pt x="1141320" y="0"/>
                </a:lnTo>
                <a:lnTo>
                  <a:pt x="1141320" y="968695"/>
                </a:lnTo>
                <a:lnTo>
                  <a:pt x="0" y="968695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43" name="Freeform 43"/>
          <p:cNvSpPr/>
          <p:nvPr/>
        </p:nvSpPr>
        <p:spPr>
          <a:xfrm rot="9555766">
            <a:off x="-2865992" y="727116"/>
            <a:ext cx="8770978" cy="1697609"/>
          </a:xfrm>
          <a:custGeom>
            <a:avLst/>
            <a:gdLst/>
            <a:ahLst/>
            <a:cxnLst/>
            <a:rect l="l" t="t" r="r" b="b"/>
            <a:pathLst>
              <a:path w="8770978" h="1697609">
                <a:moveTo>
                  <a:pt x="0" y="0"/>
                </a:moveTo>
                <a:lnTo>
                  <a:pt x="8770978" y="0"/>
                </a:lnTo>
                <a:lnTo>
                  <a:pt x="8770978" y="1697608"/>
                </a:lnTo>
                <a:lnTo>
                  <a:pt x="0" y="1697608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1904" y="1121639"/>
            <a:ext cx="6065163" cy="9108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940"/>
              </a:lnSpc>
            </a:pPr>
            <a:r>
              <a:rPr lang="en-US" sz="6000">
                <a:solidFill>
                  <a:srgbClr val="000000"/>
                </a:solidFill>
                <a:latin typeface="Kollektif Bold"/>
              </a:rPr>
              <a:t>CONCLUSION</a:t>
            </a:r>
          </a:p>
        </p:txBody>
      </p:sp>
      <p:sp>
        <p:nvSpPr>
          <p:cNvPr id="3" name="Freeform 3"/>
          <p:cNvSpPr/>
          <p:nvPr/>
        </p:nvSpPr>
        <p:spPr>
          <a:xfrm rot="-10800000">
            <a:off x="9525" y="5913664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4" name="Freeform 4"/>
          <p:cNvSpPr/>
          <p:nvPr/>
        </p:nvSpPr>
        <p:spPr>
          <a:xfrm>
            <a:off x="1083809" y="594223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5" name="Freeform 5"/>
          <p:cNvSpPr/>
          <p:nvPr/>
        </p:nvSpPr>
        <p:spPr>
          <a:xfrm>
            <a:off x="0" y="702604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Freeform 6"/>
          <p:cNvSpPr/>
          <p:nvPr/>
        </p:nvSpPr>
        <p:spPr>
          <a:xfrm rot="-10800000">
            <a:off x="0" y="8109857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7" name="Freeform 7"/>
          <p:cNvSpPr/>
          <p:nvPr/>
        </p:nvSpPr>
        <p:spPr>
          <a:xfrm rot="-5400000">
            <a:off x="1083809" y="8109857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8" name="Freeform 8"/>
          <p:cNvSpPr/>
          <p:nvPr/>
        </p:nvSpPr>
        <p:spPr>
          <a:xfrm rot="-10800000">
            <a:off x="1083809" y="9193666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9" name="Freeform 9"/>
          <p:cNvSpPr/>
          <p:nvPr/>
        </p:nvSpPr>
        <p:spPr>
          <a:xfrm rot="-10800000">
            <a:off x="3321750" y="8119382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0" name="Freeform 10"/>
          <p:cNvSpPr/>
          <p:nvPr/>
        </p:nvSpPr>
        <p:spPr>
          <a:xfrm>
            <a:off x="3321750" y="7035573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>
          <a:xfrm rot="5400000">
            <a:off x="4405559" y="8119382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2" name="Freeform 12"/>
          <p:cNvSpPr/>
          <p:nvPr/>
        </p:nvSpPr>
        <p:spPr>
          <a:xfrm>
            <a:off x="2237941" y="9203191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3" name="Freeform 13"/>
          <p:cNvSpPr/>
          <p:nvPr/>
        </p:nvSpPr>
        <p:spPr>
          <a:xfrm>
            <a:off x="3321750" y="9203191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4" name="Freeform 14"/>
          <p:cNvSpPr/>
          <p:nvPr/>
        </p:nvSpPr>
        <p:spPr>
          <a:xfrm rot="5400000">
            <a:off x="0" y="9193666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15" name="Group 15"/>
          <p:cNvGrpSpPr/>
          <p:nvPr/>
        </p:nvGrpSpPr>
        <p:grpSpPr>
          <a:xfrm>
            <a:off x="13123603" y="5475036"/>
            <a:ext cx="8847511" cy="8855676"/>
            <a:chOff x="0" y="0"/>
            <a:chExt cx="11796681" cy="11807568"/>
          </a:xfrm>
        </p:grpSpPr>
        <p:grpSp>
          <p:nvGrpSpPr>
            <p:cNvPr id="16" name="Group 16"/>
            <p:cNvGrpSpPr/>
            <p:nvPr/>
          </p:nvGrpSpPr>
          <p:grpSpPr>
            <a:xfrm rot="2700000">
              <a:off x="1676828" y="2799524"/>
              <a:ext cx="9887197" cy="4753460"/>
              <a:chOff x="0" y="0"/>
              <a:chExt cx="660400" cy="317500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0" y="0"/>
                <a:ext cx="660400" cy="3175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3175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17500"/>
                    </a:cubicBezTo>
                    <a:lnTo>
                      <a:pt x="660400" y="317500"/>
                    </a:lnTo>
                    <a:lnTo>
                      <a:pt x="0" y="317500"/>
                    </a:lnTo>
                    <a:lnTo>
                      <a:pt x="0" y="317500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sq">
                <a:solidFill>
                  <a:srgbClr val="8CA9AD"/>
                </a:solidFill>
                <a:prstDash val="solid"/>
                <a:miter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8" name="TextBox 18"/>
              <p:cNvSpPr txBox="1"/>
              <p:nvPr/>
            </p:nvSpPr>
            <p:spPr>
              <a:xfrm>
                <a:off x="0" y="146050"/>
                <a:ext cx="660400" cy="1714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553"/>
                  </a:lnSpc>
                </a:pPr>
                <a:endParaRPr/>
              </a:p>
            </p:txBody>
          </p:sp>
        </p:grpSp>
        <p:sp>
          <p:nvSpPr>
            <p:cNvPr id="19" name="AutoShape 19"/>
            <p:cNvSpPr/>
            <p:nvPr/>
          </p:nvSpPr>
          <p:spPr>
            <a:xfrm>
              <a:off x="1060010" y="3892256"/>
              <a:ext cx="6913622" cy="6843603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0" name="AutoShape 20"/>
            <p:cNvSpPr/>
            <p:nvPr/>
          </p:nvSpPr>
          <p:spPr>
            <a:xfrm>
              <a:off x="774748" y="4309159"/>
              <a:ext cx="6718471" cy="6718471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1" name="AutoShape 21"/>
            <p:cNvSpPr/>
            <p:nvPr/>
          </p:nvSpPr>
          <p:spPr>
            <a:xfrm>
              <a:off x="535279" y="4787119"/>
              <a:ext cx="6489522" cy="6489522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2" name="AutoShape 22"/>
            <p:cNvSpPr/>
            <p:nvPr/>
          </p:nvSpPr>
          <p:spPr>
            <a:xfrm>
              <a:off x="366406" y="5302142"/>
              <a:ext cx="6254021" cy="6254021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3" name="AutoShape 23"/>
            <p:cNvSpPr/>
            <p:nvPr/>
          </p:nvSpPr>
          <p:spPr>
            <a:xfrm>
              <a:off x="174601" y="5888378"/>
              <a:ext cx="5796899" cy="5796899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4" name="AutoShape 24"/>
            <p:cNvSpPr/>
            <p:nvPr/>
          </p:nvSpPr>
          <p:spPr>
            <a:xfrm>
              <a:off x="13508" y="6480010"/>
              <a:ext cx="5284799" cy="5314125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5" name="AutoShape 25"/>
            <p:cNvSpPr/>
            <p:nvPr/>
          </p:nvSpPr>
          <p:spPr>
            <a:xfrm>
              <a:off x="47865" y="7228854"/>
              <a:ext cx="4503313" cy="4480077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6" name="AutoShape 26"/>
            <p:cNvSpPr/>
            <p:nvPr/>
          </p:nvSpPr>
          <p:spPr>
            <a:xfrm>
              <a:off x="165620" y="8131631"/>
              <a:ext cx="3504797" cy="3562626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7" name="AutoShape 27"/>
            <p:cNvSpPr/>
            <p:nvPr/>
          </p:nvSpPr>
          <p:spPr>
            <a:xfrm>
              <a:off x="676661" y="9346264"/>
              <a:ext cx="1790115" cy="1790115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28" name="TextBox 28"/>
          <p:cNvSpPr txBox="1"/>
          <p:nvPr/>
        </p:nvSpPr>
        <p:spPr>
          <a:xfrm>
            <a:off x="6757428" y="4312444"/>
            <a:ext cx="5056399" cy="723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18160" lvl="1" indent="-259080">
              <a:lnSpc>
                <a:spcPts val="2879"/>
              </a:lnSpc>
              <a:buFont typeface="Arial"/>
              <a:buChar char="•"/>
            </a:pPr>
            <a:r>
              <a:rPr lang="en-US" sz="2400">
                <a:solidFill>
                  <a:srgbClr val="545454"/>
                </a:solidFill>
                <a:latin typeface="DM Sans"/>
              </a:rPr>
              <a:t>Clustering identified two groups of power users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12715424" y="1589042"/>
            <a:ext cx="4801051" cy="2171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18160" lvl="1" indent="-259080">
              <a:lnSpc>
                <a:spcPts val="2879"/>
              </a:lnSpc>
              <a:buFont typeface="Arial"/>
              <a:buChar char="•"/>
            </a:pPr>
            <a:r>
              <a:rPr lang="en-US" sz="2400">
                <a:solidFill>
                  <a:srgbClr val="545454"/>
                </a:solidFill>
                <a:latin typeface="DM Sans"/>
              </a:rPr>
              <a:t>Publishers can plan production decisions, operations planning, and marketing strategies around top performing titles, genres and book styles as well.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6757428" y="1589042"/>
            <a:ext cx="5056399" cy="2171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18160" lvl="1" indent="-259080">
              <a:lnSpc>
                <a:spcPts val="2879"/>
              </a:lnSpc>
              <a:buFont typeface="Arial"/>
              <a:buChar char="•"/>
            </a:pPr>
            <a:r>
              <a:rPr lang="en-US" sz="2400">
                <a:solidFill>
                  <a:srgbClr val="545454"/>
                </a:solidFill>
                <a:latin typeface="DM Sans"/>
              </a:rPr>
              <a:t>Top performing genre, book styles and titles can inform recommendation algorithms for marketing strategies, content recommendation, and product development.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12715424" y="4312444"/>
            <a:ext cx="4536068" cy="2171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18160" lvl="1" indent="-259080">
              <a:lnSpc>
                <a:spcPts val="2879"/>
              </a:lnSpc>
              <a:buFont typeface="Arial"/>
              <a:buChar char="•"/>
            </a:pPr>
            <a:r>
              <a:rPr lang="en-US" sz="2400">
                <a:solidFill>
                  <a:srgbClr val="545454"/>
                </a:solidFill>
                <a:latin typeface="DM Sans"/>
              </a:rPr>
              <a:t>Adding sentiment review scores to the review interface for users can lead to greater understanding to make more informed purchases.</a:t>
            </a:r>
          </a:p>
        </p:txBody>
      </p:sp>
      <p:sp>
        <p:nvSpPr>
          <p:cNvPr id="32" name="AutoShape 32"/>
          <p:cNvSpPr/>
          <p:nvPr/>
        </p:nvSpPr>
        <p:spPr>
          <a:xfrm flipV="1">
            <a:off x="7785513" y="5258815"/>
            <a:ext cx="434725" cy="841702"/>
          </a:xfrm>
          <a:prstGeom prst="line">
            <a:avLst/>
          </a:prstGeom>
          <a:ln w="47625" cap="flat">
            <a:solidFill>
              <a:srgbClr val="424242"/>
            </a:solidFill>
            <a:prstDash val="solid"/>
            <a:headEnd type="oval" w="lg" len="lg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33" name="TextBox 33"/>
          <p:cNvSpPr txBox="1"/>
          <p:nvPr/>
        </p:nvSpPr>
        <p:spPr>
          <a:xfrm>
            <a:off x="5875449" y="6224678"/>
            <a:ext cx="3264822" cy="7727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3079"/>
              </a:lnSpc>
              <a:spcBef>
                <a:spcPct val="0"/>
              </a:spcBef>
            </a:pPr>
            <a:r>
              <a:rPr lang="en-US" sz="2199" spc="70">
                <a:solidFill>
                  <a:srgbClr val="0D0D0D"/>
                </a:solidFill>
                <a:latin typeface="Barlow"/>
              </a:rPr>
              <a:t>Reviewers with many votes of helpfulness</a:t>
            </a:r>
          </a:p>
        </p:txBody>
      </p:sp>
      <p:sp>
        <p:nvSpPr>
          <p:cNvPr id="34" name="AutoShape 34"/>
          <p:cNvSpPr/>
          <p:nvPr/>
        </p:nvSpPr>
        <p:spPr>
          <a:xfrm flipH="1" flipV="1">
            <a:off x="10079961" y="5261365"/>
            <a:ext cx="437442" cy="847529"/>
          </a:xfrm>
          <a:prstGeom prst="line">
            <a:avLst/>
          </a:prstGeom>
          <a:ln w="47625" cap="flat">
            <a:solidFill>
              <a:srgbClr val="424242"/>
            </a:solidFill>
            <a:prstDash val="solid"/>
            <a:headEnd type="oval" w="lg" len="lg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35" name="TextBox 35"/>
          <p:cNvSpPr txBox="1"/>
          <p:nvPr/>
        </p:nvSpPr>
        <p:spPr>
          <a:xfrm>
            <a:off x="9301428" y="6253253"/>
            <a:ext cx="3111123" cy="7727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3079"/>
              </a:lnSpc>
              <a:spcBef>
                <a:spcPct val="0"/>
              </a:spcBef>
            </a:pPr>
            <a:r>
              <a:rPr lang="en-US" sz="2199" spc="70">
                <a:solidFill>
                  <a:srgbClr val="0D0D0D"/>
                </a:solidFill>
                <a:latin typeface="Barlow"/>
              </a:rPr>
              <a:t>Purchasers of expensive, rare books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691</Words>
  <Application>Microsoft Office PowerPoint</Application>
  <PresentationFormat>Custom</PresentationFormat>
  <Paragraphs>96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7" baseType="lpstr">
      <vt:lpstr>Montserrat Classic</vt:lpstr>
      <vt:lpstr>Kollektif Bold</vt:lpstr>
      <vt:lpstr>Montserrat Bold</vt:lpstr>
      <vt:lpstr>Arial</vt:lpstr>
      <vt:lpstr>Calibri</vt:lpstr>
      <vt:lpstr>Barlow Bold</vt:lpstr>
      <vt:lpstr>Canva Sans Bold</vt:lpstr>
      <vt:lpstr>DM Sans Bold</vt:lpstr>
      <vt:lpstr>Barlow SemiCondensed</vt:lpstr>
      <vt:lpstr>Canva Sans</vt:lpstr>
      <vt:lpstr>Barlow Medium</vt:lpstr>
      <vt:lpstr>Barlow</vt:lpstr>
      <vt:lpstr>Montserrat Classic Bold</vt:lpstr>
      <vt:lpstr>Barlow Semi-Bold</vt:lpstr>
      <vt:lpstr>DM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Modern infographic And Chart Presentation</dc:title>
  <cp:lastModifiedBy>Dhruv Shah</cp:lastModifiedBy>
  <cp:revision>2</cp:revision>
  <dcterms:created xsi:type="dcterms:W3CDTF">2006-08-16T00:00:00Z</dcterms:created>
  <dcterms:modified xsi:type="dcterms:W3CDTF">2024-03-04T02:40:32Z</dcterms:modified>
  <dc:identifier>DAF-YgdbFpQ</dc:identifier>
</cp:coreProperties>
</file>