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112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71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426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6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763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8159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456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94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287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00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390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43841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C8394-708A-4C57-B0B9-640FCA11710A}"/>
              </a:ext>
            </a:extLst>
          </p:cNvPr>
          <p:cNvSpPr>
            <a:spLocks noGrp="1"/>
          </p:cNvSpPr>
          <p:nvPr>
            <p:ph type="ctrTitle"/>
          </p:nvPr>
        </p:nvSpPr>
        <p:spPr>
          <a:xfrm>
            <a:off x="632899" y="0"/>
            <a:ext cx="6253317" cy="3686015"/>
          </a:xfrm>
        </p:spPr>
        <p:txBody>
          <a:bodyPr>
            <a:normAutofit/>
          </a:bodyPr>
          <a:lstStyle/>
          <a:p>
            <a:r>
              <a:rPr lang="en-IN"/>
              <a:t>EE603 Course Project</a:t>
            </a:r>
          </a:p>
        </p:txBody>
      </p:sp>
      <p:sp>
        <p:nvSpPr>
          <p:cNvPr id="3" name="Subtitle 2">
            <a:extLst>
              <a:ext uri="{FF2B5EF4-FFF2-40B4-BE49-F238E27FC236}">
                <a16:creationId xmlns:a16="http://schemas.microsoft.com/office/drawing/2014/main" id="{0DD76EA4-B53E-4487-8C12-F7294BD00057}"/>
              </a:ext>
            </a:extLst>
          </p:cNvPr>
          <p:cNvSpPr>
            <a:spLocks noGrp="1"/>
          </p:cNvSpPr>
          <p:nvPr>
            <p:ph type="subTitle" idx="1"/>
          </p:nvPr>
        </p:nvSpPr>
        <p:spPr>
          <a:xfrm>
            <a:off x="632899" y="3686014"/>
            <a:ext cx="6269347" cy="2918971"/>
          </a:xfrm>
        </p:spPr>
        <p:txBody>
          <a:bodyPr>
            <a:normAutofit/>
          </a:bodyPr>
          <a:lstStyle/>
          <a:p>
            <a:r>
              <a:rPr lang="en-IN">
                <a:solidFill>
                  <a:schemeClr val="tx1">
                    <a:lumMod val="85000"/>
                    <a:lumOff val="15000"/>
                  </a:schemeClr>
                </a:solidFill>
              </a:rPr>
              <a:t>Audio Event Detection and Audio Tagging</a:t>
            </a:r>
          </a:p>
          <a:p>
            <a:endParaRPr lang="en-IN">
              <a:solidFill>
                <a:schemeClr val="tx1">
                  <a:lumMod val="85000"/>
                  <a:lumOff val="15000"/>
                </a:schemeClr>
              </a:solidFill>
            </a:endParaRPr>
          </a:p>
          <a:p>
            <a:r>
              <a:rPr lang="en-IN" sz="1800">
                <a:solidFill>
                  <a:schemeClr val="tx1">
                    <a:lumMod val="85000"/>
                    <a:lumOff val="15000"/>
                  </a:schemeClr>
                </a:solidFill>
              </a:rPr>
              <a:t>Dhruv Goyal (190291)</a:t>
            </a:r>
          </a:p>
          <a:p>
            <a:r>
              <a:rPr lang="en-IN" sz="1800">
                <a:solidFill>
                  <a:schemeClr val="tx1">
                    <a:lumMod val="85000"/>
                    <a:lumOff val="15000"/>
                  </a:schemeClr>
                </a:solidFill>
              </a:rPr>
              <a:t>Videh Aggarwal (190960)</a:t>
            </a:r>
          </a:p>
          <a:p>
            <a:endParaRPr lang="en-IN">
              <a:solidFill>
                <a:schemeClr val="tx1">
                  <a:lumMod val="85000"/>
                  <a:lumOff val="15000"/>
                </a:schemeClr>
              </a:solidFill>
            </a:endParaRPr>
          </a:p>
        </p:txBody>
      </p:sp>
      <p:cxnSp>
        <p:nvCxnSpPr>
          <p:cNvPr id="16"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7" name="Picture 3">
            <a:extLst>
              <a:ext uri="{FF2B5EF4-FFF2-40B4-BE49-F238E27FC236}">
                <a16:creationId xmlns:a16="http://schemas.microsoft.com/office/drawing/2014/main" id="{2938B041-FC0C-4EAD-8896-BE328DA3E311}"/>
              </a:ext>
            </a:extLst>
          </p:cNvPr>
          <p:cNvPicPr>
            <a:picLocks noChangeAspect="1"/>
          </p:cNvPicPr>
          <p:nvPr/>
        </p:nvPicPr>
        <p:blipFill rotWithShape="1">
          <a:blip r:embed="rId2"/>
          <a:srcRect l="49308"/>
          <a:stretch/>
        </p:blipFill>
        <p:spPr>
          <a:xfrm>
            <a:off x="7556686" y="1"/>
            <a:ext cx="4635315" cy="6857999"/>
          </a:xfrm>
          <a:prstGeom prst="rect">
            <a:avLst/>
          </a:prstGeom>
        </p:spPr>
      </p:pic>
    </p:spTree>
    <p:extLst>
      <p:ext uri="{BB962C8B-B14F-4D97-AF65-F5344CB8AC3E}">
        <p14:creationId xmlns:p14="http://schemas.microsoft.com/office/powerpoint/2010/main" val="391978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8C35-0BB3-4462-BD4C-1E683AD7B1E5}"/>
              </a:ext>
            </a:extLst>
          </p:cNvPr>
          <p:cNvSpPr>
            <a:spLocks noGrp="1"/>
          </p:cNvSpPr>
          <p:nvPr>
            <p:ph type="title"/>
          </p:nvPr>
        </p:nvSpPr>
        <p:spPr/>
        <p:txBody>
          <a:bodyPr/>
          <a:lstStyle/>
          <a:p>
            <a:r>
              <a:rPr lang="en-IN"/>
              <a:t>Gaussian Mixture Models (GMM)</a:t>
            </a:r>
          </a:p>
        </p:txBody>
      </p:sp>
      <p:pic>
        <p:nvPicPr>
          <p:cNvPr id="5" name="Content Placeholder 4" descr="Diagram&#10;&#10;Description automatically generated">
            <a:extLst>
              <a:ext uri="{FF2B5EF4-FFF2-40B4-BE49-F238E27FC236}">
                <a16:creationId xmlns:a16="http://schemas.microsoft.com/office/drawing/2014/main" id="{541E26EB-B2B2-4EE1-81E0-394FE4C82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9513" y="2536654"/>
            <a:ext cx="4252096" cy="2292797"/>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15D98F1-F7BB-45C6-84C6-117F7DD07F95}"/>
                  </a:ext>
                </a:extLst>
              </p:cNvPr>
              <p:cNvSpPr txBox="1"/>
              <p:nvPr/>
            </p:nvSpPr>
            <p:spPr>
              <a:xfrm>
                <a:off x="1015014" y="1866426"/>
                <a:ext cx="6096000" cy="4948278"/>
              </a:xfrm>
              <a:prstGeom prst="rect">
                <a:avLst/>
              </a:prstGeom>
              <a:noFill/>
            </p:spPr>
            <p:txBody>
              <a:bodyPr wrap="square">
                <a:spAutoFit/>
              </a:bodyPr>
              <a:lstStyle/>
              <a:p>
                <a:r>
                  <a:rPr lang="en-IN"/>
                  <a:t>Taking a detour from the deep learning side we decided to build a latent variable based GMM model. We could have created one GMM model with 3 latent variable corresponding to the 3 different types of audio, but that would only cluster the data and we would not be able to identify the clusters distinctly. Instead we created </a:t>
                </a:r>
                <a:r>
                  <a:rPr lang="en-IN" b="1"/>
                  <a:t>3 different GMM models</a:t>
                </a:r>
                <a:r>
                  <a:rPr lang="en-IN"/>
                  <a:t>, one for each type of audio. For predicting the class we used Bayes' theorem,   </a:t>
                </a:r>
              </a:p>
              <a:p>
                <a:pPr/>
                <a14:m>
                  <m:oMathPara xmlns:m="http://schemas.openxmlformats.org/officeDocument/2006/math">
                    <m:oMathParaPr>
                      <m:jc m:val="centerGroup"/>
                    </m:oMathParaPr>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e>
                          </m:d>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den>
                      </m:f>
                    </m:oMath>
                  </m:oMathPara>
                </a14:m>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r>
                  <a:rPr lang="en-IN"/>
                  <a:t>where c is the class and x is the given sample. We assume p(x) to be constant for all classes and p(c) to be equal for all (equally likely events). Thus we only calculate p(x/c) for a class which is </a:t>
                </a:r>
              </a:p>
              <a:p>
                <a:pPr/>
                <a14:m>
                  <m:oMathPara xmlns:m="http://schemas.openxmlformats.org/officeDocument/2006/math">
                    <m:oMathParaPr>
                      <m:jc m:val="centerGroup"/>
                    </m:oMathParaPr>
                    <m:oMath xmlns:m="http://schemas.openxmlformats.org/officeDocument/2006/math">
                      <m:nary>
                        <m:naryPr>
                          <m:chr m:val="∑"/>
                          <m:subHide m:val="on"/>
                          <m:supHide m:val="on"/>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𝑝𝑖</m:t>
                          </m:r>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𝑘</m:t>
                              </m:r>
                            </m:e>
                          </m:d>
                        </m:e>
                      </m:nary>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𝑛𝑜𝑟𝑚𝑎𝑙</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µ, ∑</m:t>
                          </m:r>
                        </m:e>
                      </m:d>
                    </m:oMath>
                  </m:oMathPara>
                </a14:m>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mc:Choice>
        <mc:Fallback xmlns="">
          <p:sp>
            <p:nvSpPr>
              <p:cNvPr id="7" name="TextBox 6">
                <a:extLst>
                  <a:ext uri="{FF2B5EF4-FFF2-40B4-BE49-F238E27FC236}">
                    <a16:creationId xmlns:a16="http://schemas.microsoft.com/office/drawing/2014/main" id="{615D98F1-F7BB-45C6-84C6-117F7DD07F95}"/>
                  </a:ext>
                </a:extLst>
              </p:cNvPr>
              <p:cNvSpPr txBox="1">
                <a:spLocks noRot="1" noChangeAspect="1" noMove="1" noResize="1" noEditPoints="1" noAdjustHandles="1" noChangeArrowheads="1" noChangeShapeType="1" noTextEdit="1"/>
              </p:cNvSpPr>
              <p:nvPr/>
            </p:nvSpPr>
            <p:spPr>
              <a:xfrm>
                <a:off x="1015014" y="1866426"/>
                <a:ext cx="6096000" cy="4948278"/>
              </a:xfrm>
              <a:prstGeom prst="rect">
                <a:avLst/>
              </a:prstGeom>
              <a:blipFill>
                <a:blip r:embed="rId3"/>
                <a:stretch>
                  <a:fillRect l="-900" t="-493" r="-1700"/>
                </a:stretch>
              </a:blipFill>
            </p:spPr>
            <p:txBody>
              <a:bodyPr/>
              <a:lstStyle/>
              <a:p>
                <a:r>
                  <a:rPr lang="en-IN">
                    <a:noFill/>
                  </a:rPr>
                  <a:t> </a:t>
                </a:r>
              </a:p>
            </p:txBody>
          </p:sp>
        </mc:Fallback>
      </mc:AlternateContent>
    </p:spTree>
    <p:extLst>
      <p:ext uri="{BB962C8B-B14F-4D97-AF65-F5344CB8AC3E}">
        <p14:creationId xmlns:p14="http://schemas.microsoft.com/office/powerpoint/2010/main" val="106325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48D5-4084-4FE9-99FC-7A4EB897F4BA}"/>
              </a:ext>
            </a:extLst>
          </p:cNvPr>
          <p:cNvSpPr>
            <a:spLocks noGrp="1"/>
          </p:cNvSpPr>
          <p:nvPr>
            <p:ph type="title"/>
          </p:nvPr>
        </p:nvSpPr>
        <p:spPr/>
        <p:txBody>
          <a:bodyPr/>
          <a:lstStyle/>
          <a:p>
            <a:r>
              <a:rPr lang="en-IN"/>
              <a:t>Audio Event Detection</a:t>
            </a:r>
          </a:p>
        </p:txBody>
      </p:sp>
      <p:sp>
        <p:nvSpPr>
          <p:cNvPr id="3" name="Content Placeholder 2">
            <a:extLst>
              <a:ext uri="{FF2B5EF4-FFF2-40B4-BE49-F238E27FC236}">
                <a16:creationId xmlns:a16="http://schemas.microsoft.com/office/drawing/2014/main" id="{2074C1B1-875E-4A82-ADA3-B02444A9544C}"/>
              </a:ext>
            </a:extLst>
          </p:cNvPr>
          <p:cNvSpPr>
            <a:spLocks noGrp="1"/>
          </p:cNvSpPr>
          <p:nvPr>
            <p:ph idx="1"/>
          </p:nvPr>
        </p:nvSpPr>
        <p:spPr/>
        <p:txBody>
          <a:bodyPr/>
          <a:lstStyle/>
          <a:p>
            <a:r>
              <a:rPr lang="en-US"/>
              <a:t>The Aim of this task is to detect the onset and offset times of music and speech events in the given audio files. The given 10s spectrogram is divided into 313 time frames and for each time frame we are detecting the type of audio using our trained ML model. After this, In the cluster that we returned, we are consider </a:t>
            </a:r>
            <a:r>
              <a:rPr lang="en-US" b="1"/>
              <a:t>28 consecutive time frames </a:t>
            </a:r>
            <a:r>
              <a:rPr lang="en-US"/>
              <a:t>(amounting to 0.96s) at one moment and counting the respective </a:t>
            </a:r>
            <a:r>
              <a:rPr lang="en-US" b="1"/>
              <a:t>frequencies</a:t>
            </a:r>
            <a:r>
              <a:rPr lang="en-US"/>
              <a:t> of each event type. Then we give this continuous segement of 28 frames the label with the maximum frequency. The next and the last step is to </a:t>
            </a:r>
            <a:r>
              <a:rPr lang="en-US" b="1"/>
              <a:t>merge all the consecutive elements </a:t>
            </a:r>
            <a:r>
              <a:rPr lang="en-US"/>
              <a:t>having the same event type. We will keep track of the onset and the offset times as well. The result is then written in a csv file.</a:t>
            </a:r>
            <a:endParaRPr lang="en-IN"/>
          </a:p>
        </p:txBody>
      </p:sp>
    </p:spTree>
    <p:extLst>
      <p:ext uri="{BB962C8B-B14F-4D97-AF65-F5344CB8AC3E}">
        <p14:creationId xmlns:p14="http://schemas.microsoft.com/office/powerpoint/2010/main" val="196577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24C3-AB30-40F2-BCB9-CAB090B9B116}"/>
              </a:ext>
            </a:extLst>
          </p:cNvPr>
          <p:cNvSpPr>
            <a:spLocks noGrp="1"/>
          </p:cNvSpPr>
          <p:nvPr>
            <p:ph type="title"/>
          </p:nvPr>
        </p:nvSpPr>
        <p:spPr/>
        <p:txBody>
          <a:bodyPr/>
          <a:lstStyle/>
          <a:p>
            <a:r>
              <a:rPr lang="en-IN"/>
              <a:t>Audio Tagging</a:t>
            </a:r>
          </a:p>
        </p:txBody>
      </p:sp>
      <p:sp>
        <p:nvSpPr>
          <p:cNvPr id="3" name="Content Placeholder 2">
            <a:extLst>
              <a:ext uri="{FF2B5EF4-FFF2-40B4-BE49-F238E27FC236}">
                <a16:creationId xmlns:a16="http://schemas.microsoft.com/office/drawing/2014/main" id="{B2ADC63B-B46A-4DD5-991D-73E11D4EBED7}"/>
              </a:ext>
            </a:extLst>
          </p:cNvPr>
          <p:cNvSpPr>
            <a:spLocks noGrp="1"/>
          </p:cNvSpPr>
          <p:nvPr>
            <p:ph idx="1"/>
          </p:nvPr>
        </p:nvSpPr>
        <p:spPr/>
        <p:txBody>
          <a:bodyPr/>
          <a:lstStyle/>
          <a:p>
            <a:r>
              <a:rPr lang="en-US"/>
              <a:t>The Aim of this task is to tag whether the given audio file is music, speech or both. The first step here is exactly similar to the first step of Task1. We form the cluster of 313 frames. Then we calculate the frequencies of music and speech type events. Using our observation and testing on multiple audio files we decided on a threshold equal to 50 for best results. If the frequency of music or speech type events is greater than this threshold than we mark them as present. The result is then written in a csv file.</a:t>
            </a:r>
            <a:endParaRPr lang="en-IN"/>
          </a:p>
        </p:txBody>
      </p:sp>
    </p:spTree>
    <p:extLst>
      <p:ext uri="{BB962C8B-B14F-4D97-AF65-F5344CB8AC3E}">
        <p14:creationId xmlns:p14="http://schemas.microsoft.com/office/powerpoint/2010/main" val="323999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C588-A10E-46A1-99CE-9771DCFB1FF5}"/>
              </a:ext>
            </a:extLst>
          </p:cNvPr>
          <p:cNvSpPr>
            <a:spLocks noGrp="1"/>
          </p:cNvSpPr>
          <p:nvPr>
            <p:ph type="title"/>
          </p:nvPr>
        </p:nvSpPr>
        <p:spPr/>
        <p:txBody>
          <a:bodyPr/>
          <a:lstStyle/>
          <a:p>
            <a:r>
              <a:rPr lang="en-IN"/>
              <a:t>Introduction</a:t>
            </a:r>
          </a:p>
        </p:txBody>
      </p:sp>
      <p:sp>
        <p:nvSpPr>
          <p:cNvPr id="3" name="Content Placeholder 2">
            <a:extLst>
              <a:ext uri="{FF2B5EF4-FFF2-40B4-BE49-F238E27FC236}">
                <a16:creationId xmlns:a16="http://schemas.microsoft.com/office/drawing/2014/main" id="{6D2F6B3A-1102-47BF-BBD0-6CE90BB9F282}"/>
              </a:ext>
            </a:extLst>
          </p:cNvPr>
          <p:cNvSpPr>
            <a:spLocks noGrp="1"/>
          </p:cNvSpPr>
          <p:nvPr>
            <p:ph idx="1"/>
          </p:nvPr>
        </p:nvSpPr>
        <p:spPr/>
        <p:txBody>
          <a:bodyPr/>
          <a:lstStyle/>
          <a:p>
            <a:r>
              <a:rPr lang="en-US"/>
              <a:t>This presentation describes the processes, methods and models used to perform audio tagging and audio event detection. Following data pre-processing we used the models below:</a:t>
            </a:r>
          </a:p>
          <a:p>
            <a:r>
              <a:rPr lang="en-US"/>
              <a:t>A) </a:t>
            </a:r>
            <a:r>
              <a:rPr lang="en-US" b="1"/>
              <a:t>Linear Model</a:t>
            </a:r>
          </a:p>
          <a:p>
            <a:r>
              <a:rPr lang="en-US"/>
              <a:t>B)</a:t>
            </a:r>
            <a:r>
              <a:rPr lang="en-US" b="1"/>
              <a:t> Neural Networks</a:t>
            </a:r>
          </a:p>
          <a:p>
            <a:r>
              <a:rPr lang="en-US"/>
              <a:t>C)</a:t>
            </a:r>
            <a:r>
              <a:rPr lang="en-US" b="1"/>
              <a:t> Convolutional Neural Network (CNN)</a:t>
            </a:r>
          </a:p>
          <a:p>
            <a:r>
              <a:rPr lang="en-US"/>
              <a:t>D)</a:t>
            </a:r>
            <a:r>
              <a:rPr lang="en-US" b="1"/>
              <a:t> Recurrent Neural Network (RNN)</a:t>
            </a:r>
          </a:p>
          <a:p>
            <a:r>
              <a:rPr lang="en-US"/>
              <a:t>E)</a:t>
            </a:r>
            <a:r>
              <a:rPr lang="en-US" b="1"/>
              <a:t> Gaussian Mixture Models (GMM)</a:t>
            </a:r>
            <a:endParaRPr lang="en-IN" b="1"/>
          </a:p>
        </p:txBody>
      </p:sp>
    </p:spTree>
    <p:extLst>
      <p:ext uri="{BB962C8B-B14F-4D97-AF65-F5344CB8AC3E}">
        <p14:creationId xmlns:p14="http://schemas.microsoft.com/office/powerpoint/2010/main" val="168009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D59D-CDE6-4AF3-BBF8-0E844C208598}"/>
              </a:ext>
            </a:extLst>
          </p:cNvPr>
          <p:cNvSpPr>
            <a:spLocks noGrp="1"/>
          </p:cNvSpPr>
          <p:nvPr>
            <p:ph type="title"/>
          </p:nvPr>
        </p:nvSpPr>
        <p:spPr/>
        <p:txBody>
          <a:bodyPr/>
          <a:lstStyle/>
          <a:p>
            <a:r>
              <a:rPr lang="en-IN"/>
              <a:t>Data Pre-processing</a:t>
            </a:r>
          </a:p>
        </p:txBody>
      </p:sp>
      <p:sp>
        <p:nvSpPr>
          <p:cNvPr id="3" name="Content Placeholder 2">
            <a:extLst>
              <a:ext uri="{FF2B5EF4-FFF2-40B4-BE49-F238E27FC236}">
                <a16:creationId xmlns:a16="http://schemas.microsoft.com/office/drawing/2014/main" id="{9FE7A60A-D106-4401-B8DD-BC500AF3F39B}"/>
              </a:ext>
            </a:extLst>
          </p:cNvPr>
          <p:cNvSpPr>
            <a:spLocks noGrp="1"/>
          </p:cNvSpPr>
          <p:nvPr>
            <p:ph idx="1"/>
          </p:nvPr>
        </p:nvSpPr>
        <p:spPr/>
        <p:txBody>
          <a:bodyPr/>
          <a:lstStyle/>
          <a:p>
            <a:r>
              <a:rPr lang="en-US"/>
              <a:t>Before starting to build our models, we had to create a dataset. We recorded three types of audio - music, speech and silence. </a:t>
            </a:r>
            <a:r>
              <a:rPr lang="en-US" b="1"/>
              <a:t>Data variability </a:t>
            </a:r>
            <a:r>
              <a:rPr lang="en-US"/>
              <a:t>was quintessential so we set out to download all forms of music - Indian and western classical, contemporary and a little bit of Rock too. For audio, we downloaded the lectures of various professors to get a wide variety of tones and timbre. Silence, on the other hand was programmatically made using python where we created a set of 2000 samples with progressively increasing values from 0.0005 to 0.1.	</a:t>
            </a:r>
            <a:endParaRPr lang="en-IN"/>
          </a:p>
        </p:txBody>
      </p:sp>
      <p:pic>
        <p:nvPicPr>
          <p:cNvPr id="5" name="Picture 4" descr="Logo&#10;&#10;Description automatically generated with medium confidence">
            <a:extLst>
              <a:ext uri="{FF2B5EF4-FFF2-40B4-BE49-F238E27FC236}">
                <a16:creationId xmlns:a16="http://schemas.microsoft.com/office/drawing/2014/main" id="{EEDC197C-4355-4E7F-891D-DE31F208A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4326042"/>
            <a:ext cx="2143125" cy="1824038"/>
          </a:xfrm>
          <a:prstGeom prst="rect">
            <a:avLst/>
          </a:prstGeom>
        </p:spPr>
      </p:pic>
      <p:pic>
        <p:nvPicPr>
          <p:cNvPr id="7" name="Picture 6" descr="A picture containing clipart&#10;&#10;Description automatically generated">
            <a:extLst>
              <a:ext uri="{FF2B5EF4-FFF2-40B4-BE49-F238E27FC236}">
                <a16:creationId xmlns:a16="http://schemas.microsoft.com/office/drawing/2014/main" id="{B72FAE94-C1A8-4BD2-A1B4-B08C754AD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562" y="4383192"/>
            <a:ext cx="2962275" cy="1543050"/>
          </a:xfrm>
          <a:prstGeom prst="rect">
            <a:avLst/>
          </a:prstGeom>
        </p:spPr>
      </p:pic>
      <p:pic>
        <p:nvPicPr>
          <p:cNvPr id="9" name="Picture 8" descr="Graphical user interface, website&#10;&#10;Description automatically generated">
            <a:extLst>
              <a:ext uri="{FF2B5EF4-FFF2-40B4-BE49-F238E27FC236}">
                <a16:creationId xmlns:a16="http://schemas.microsoft.com/office/drawing/2014/main" id="{0EA1506D-6A9D-48FF-B7D9-57A06649E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8180" y="4383192"/>
            <a:ext cx="2857500" cy="1600200"/>
          </a:xfrm>
          <a:prstGeom prst="rect">
            <a:avLst/>
          </a:prstGeom>
        </p:spPr>
      </p:pic>
    </p:spTree>
    <p:extLst>
      <p:ext uri="{BB962C8B-B14F-4D97-AF65-F5344CB8AC3E}">
        <p14:creationId xmlns:p14="http://schemas.microsoft.com/office/powerpoint/2010/main" val="114471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ECC6C-F981-43F4-B446-C13CF6DD4717}"/>
              </a:ext>
            </a:extLst>
          </p:cNvPr>
          <p:cNvSpPr>
            <a:spLocks noGrp="1"/>
          </p:cNvSpPr>
          <p:nvPr>
            <p:ph type="title"/>
          </p:nvPr>
        </p:nvSpPr>
        <p:spPr>
          <a:xfrm>
            <a:off x="1097280" y="286603"/>
            <a:ext cx="10058400" cy="1450757"/>
          </a:xfrm>
        </p:spPr>
        <p:txBody>
          <a:bodyPr>
            <a:normAutofit/>
          </a:bodyPr>
          <a:lstStyle/>
          <a:p>
            <a:r>
              <a:rPr lang="en-IN"/>
              <a:t>Data  Pre-processing continued</a:t>
            </a:r>
          </a:p>
        </p:txBody>
      </p:sp>
      <p:cxnSp>
        <p:nvCxnSpPr>
          <p:cNvPr id="12"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E6F46F-CC09-42A5-9595-3C0976813A4C}"/>
              </a:ext>
            </a:extLst>
          </p:cNvPr>
          <p:cNvSpPr>
            <a:spLocks noGrp="1"/>
          </p:cNvSpPr>
          <p:nvPr>
            <p:ph idx="1"/>
          </p:nvPr>
        </p:nvSpPr>
        <p:spPr>
          <a:xfrm>
            <a:off x="1097280" y="2108201"/>
            <a:ext cx="5575367" cy="3760891"/>
          </a:xfrm>
        </p:spPr>
        <p:txBody>
          <a:bodyPr>
            <a:normAutofit/>
          </a:bodyPr>
          <a:lstStyle/>
          <a:p>
            <a:r>
              <a:rPr lang="en-US"/>
              <a:t>After downloading the mentioned audio, we used the </a:t>
            </a:r>
            <a:r>
              <a:rPr lang="en-US" b="1"/>
              <a:t>'Praat'</a:t>
            </a:r>
            <a:r>
              <a:rPr lang="en-US"/>
              <a:t> software to stitch all the individual pieces together, </a:t>
            </a:r>
            <a:r>
              <a:rPr lang="en-US" b="1"/>
              <a:t>resampling</a:t>
            </a:r>
            <a:r>
              <a:rPr lang="en-US"/>
              <a:t> to 16000 samples per second wherever required. Finally we ended up getting 30 min of each type of Audio. Then we computed the spectrograms of each of these (mfcc features too, in some cases) and further </a:t>
            </a:r>
            <a:r>
              <a:rPr lang="en-US" b="1"/>
              <a:t>normalized</a:t>
            </a:r>
            <a:r>
              <a:rPr lang="en-US"/>
              <a:t> them to get the values between 0 and 1. This final data was sent to the model.</a:t>
            </a:r>
            <a:endParaRPr lang="en-IN"/>
          </a:p>
        </p:txBody>
      </p:sp>
      <p:pic>
        <p:nvPicPr>
          <p:cNvPr id="5" name="Picture 4" descr="Icon&#10;&#10;Description automatically generated">
            <a:extLst>
              <a:ext uri="{FF2B5EF4-FFF2-40B4-BE49-F238E27FC236}">
                <a16:creationId xmlns:a16="http://schemas.microsoft.com/office/drawing/2014/main" id="{ADA4CCDB-C03C-45E0-94F0-3C5090AB823C}"/>
              </a:ext>
            </a:extLst>
          </p:cNvPr>
          <p:cNvPicPr>
            <a:picLocks noChangeAspect="1"/>
          </p:cNvPicPr>
          <p:nvPr/>
        </p:nvPicPr>
        <p:blipFill rotWithShape="1">
          <a:blip r:embed="rId2">
            <a:extLst>
              <a:ext uri="{28A0092B-C50C-407E-A947-70E740481C1C}">
                <a14:useLocalDpi xmlns:a14="http://schemas.microsoft.com/office/drawing/2010/main" val="0"/>
              </a:ext>
            </a:extLst>
          </a:blip>
          <a:srcRect r="-3" b="561"/>
          <a:stretch/>
        </p:blipFill>
        <p:spPr>
          <a:xfrm>
            <a:off x="7534656" y="2108200"/>
            <a:ext cx="3621024" cy="3600613"/>
          </a:xfrm>
          <a:prstGeom prst="rect">
            <a:avLst/>
          </a:prstGeom>
        </p:spPr>
      </p:pic>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775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A203D-21D6-4FB9-9032-54159A62C056}"/>
              </a:ext>
            </a:extLst>
          </p:cNvPr>
          <p:cNvSpPr>
            <a:spLocks noGrp="1"/>
          </p:cNvSpPr>
          <p:nvPr>
            <p:ph type="title"/>
          </p:nvPr>
        </p:nvSpPr>
        <p:spPr>
          <a:xfrm>
            <a:off x="1096963" y="758826"/>
            <a:ext cx="10058400" cy="4062326"/>
          </a:xfrm>
        </p:spPr>
        <p:txBody>
          <a:bodyPr vert="horz" lIns="91440" tIns="45720" rIns="91440" bIns="45720" rtlCol="0" anchor="b">
            <a:normAutofit/>
          </a:bodyPr>
          <a:lstStyle/>
          <a:p>
            <a:r>
              <a:rPr lang="en-US" sz="9600">
                <a:solidFill>
                  <a:schemeClr val="tx1">
                    <a:lumMod val="85000"/>
                    <a:lumOff val="15000"/>
                  </a:schemeClr>
                </a:solidFill>
              </a:rPr>
              <a:t>Models Used</a:t>
            </a:r>
          </a:p>
        </p:txBody>
      </p:sp>
      <p:sp>
        <p:nvSpPr>
          <p:cNvPr id="3" name="Content Placeholder 2">
            <a:extLst>
              <a:ext uri="{FF2B5EF4-FFF2-40B4-BE49-F238E27FC236}">
                <a16:creationId xmlns:a16="http://schemas.microsoft.com/office/drawing/2014/main" id="{E518BDD6-9B35-4BA1-871B-7D30DD1FA2D8}"/>
              </a:ext>
            </a:extLst>
          </p:cNvPr>
          <p:cNvSpPr>
            <a:spLocks noGrp="1"/>
          </p:cNvSpPr>
          <p:nvPr>
            <p:ph idx="1"/>
          </p:nvPr>
        </p:nvSpPr>
        <p:spPr>
          <a:xfrm>
            <a:off x="1100138" y="5305783"/>
            <a:ext cx="10058400" cy="793389"/>
          </a:xfrm>
        </p:spPr>
        <p:txBody>
          <a:bodyPr vert="horz" lIns="91440" tIns="45720" rIns="91440" bIns="45720" rtlCol="0" anchor="t">
            <a:normAutofit/>
          </a:bodyPr>
          <a:lstStyle/>
          <a:p>
            <a:pPr marL="0" indent="0">
              <a:lnSpc>
                <a:spcPct val="100000"/>
              </a:lnSpc>
              <a:buNone/>
            </a:pPr>
            <a:endParaRPr lang="en-US" sz="2400" cap="all" spc="200">
              <a:solidFill>
                <a:schemeClr val="tx1"/>
              </a:solidFill>
            </a:endParaRPr>
          </a:p>
        </p:txBody>
      </p:sp>
      <p:cxnSp>
        <p:nvCxnSpPr>
          <p:cNvPr id="14" name="Straight Connector 13">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855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D66A-8A91-4B3A-941B-7883976A396E}"/>
              </a:ext>
            </a:extLst>
          </p:cNvPr>
          <p:cNvSpPr>
            <a:spLocks noGrp="1"/>
          </p:cNvSpPr>
          <p:nvPr>
            <p:ph type="title"/>
          </p:nvPr>
        </p:nvSpPr>
        <p:spPr>
          <a:xfrm>
            <a:off x="1097280" y="286603"/>
            <a:ext cx="10058400" cy="1450757"/>
          </a:xfrm>
        </p:spPr>
        <p:txBody>
          <a:bodyPr>
            <a:normAutofit/>
          </a:bodyPr>
          <a:lstStyle/>
          <a:p>
            <a:r>
              <a:rPr lang="en-IN"/>
              <a:t>Linear Model</a:t>
            </a:r>
          </a:p>
        </p:txBody>
      </p:sp>
      <p:cxnSp>
        <p:nvCxnSpPr>
          <p:cNvPr id="12"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D0705F-8425-4432-9E21-5066A3B47543}"/>
              </a:ext>
            </a:extLst>
          </p:cNvPr>
          <p:cNvSpPr>
            <a:spLocks noGrp="1"/>
          </p:cNvSpPr>
          <p:nvPr>
            <p:ph idx="1"/>
          </p:nvPr>
        </p:nvSpPr>
        <p:spPr>
          <a:xfrm>
            <a:off x="1097280" y="2108201"/>
            <a:ext cx="5575367" cy="3760891"/>
          </a:xfrm>
        </p:spPr>
        <p:txBody>
          <a:bodyPr>
            <a:normAutofit/>
          </a:bodyPr>
          <a:lstStyle/>
          <a:p>
            <a:r>
              <a:rPr lang="en-US"/>
              <a:t>Even though this model is used for regression, we wanted to explore basic models and try to benchmark the comparison of the more advanced models later on using the linear model's accuracy metric. As expected, we did not get a very good accuracy on the test set and so decided to move on.</a:t>
            </a:r>
            <a:endParaRPr lang="en-IN"/>
          </a:p>
        </p:txBody>
      </p:sp>
      <p:pic>
        <p:nvPicPr>
          <p:cNvPr id="5" name="Picture 4" descr="Chart, scatter chart&#10;&#10;Description automatically generated">
            <a:extLst>
              <a:ext uri="{FF2B5EF4-FFF2-40B4-BE49-F238E27FC236}">
                <a16:creationId xmlns:a16="http://schemas.microsoft.com/office/drawing/2014/main" id="{6068D110-B185-4546-85A2-44116D757C95}"/>
              </a:ext>
            </a:extLst>
          </p:cNvPr>
          <p:cNvPicPr>
            <a:picLocks noChangeAspect="1"/>
          </p:cNvPicPr>
          <p:nvPr/>
        </p:nvPicPr>
        <p:blipFill rotWithShape="1">
          <a:blip r:embed="rId2">
            <a:extLst>
              <a:ext uri="{28A0092B-C50C-407E-A947-70E740481C1C}">
                <a14:useLocalDpi xmlns:a14="http://schemas.microsoft.com/office/drawing/2010/main" val="0"/>
              </a:ext>
            </a:extLst>
          </a:blip>
          <a:srcRect l="8405" r="2" b="2"/>
          <a:stretch/>
        </p:blipFill>
        <p:spPr>
          <a:xfrm>
            <a:off x="7534656" y="2108200"/>
            <a:ext cx="3621024" cy="3600613"/>
          </a:xfrm>
          <a:prstGeom prst="rect">
            <a:avLst/>
          </a:prstGeom>
        </p:spPr>
      </p:pic>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854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B59DF-94C4-404B-8FEE-CC5A10637DFC}"/>
              </a:ext>
            </a:extLst>
          </p:cNvPr>
          <p:cNvSpPr>
            <a:spLocks noGrp="1"/>
          </p:cNvSpPr>
          <p:nvPr>
            <p:ph type="title"/>
          </p:nvPr>
        </p:nvSpPr>
        <p:spPr>
          <a:xfrm>
            <a:off x="1097280" y="286603"/>
            <a:ext cx="10058400" cy="1450757"/>
          </a:xfrm>
        </p:spPr>
        <p:txBody>
          <a:bodyPr>
            <a:normAutofit/>
          </a:bodyPr>
          <a:lstStyle/>
          <a:p>
            <a:r>
              <a:rPr lang="en-IN"/>
              <a:t>Neural Network (NN)</a:t>
            </a:r>
          </a:p>
        </p:txBody>
      </p:sp>
      <p:cxnSp>
        <p:nvCxnSpPr>
          <p:cNvPr id="12"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3F508C-4804-4813-923C-BBD00FA60280}"/>
              </a:ext>
            </a:extLst>
          </p:cNvPr>
          <p:cNvSpPr>
            <a:spLocks noGrp="1"/>
          </p:cNvSpPr>
          <p:nvPr>
            <p:ph idx="1"/>
          </p:nvPr>
        </p:nvSpPr>
        <p:spPr>
          <a:xfrm>
            <a:off x="1097280" y="2108201"/>
            <a:ext cx="5575367" cy="3760891"/>
          </a:xfrm>
        </p:spPr>
        <p:txBody>
          <a:bodyPr>
            <a:normAutofit/>
          </a:bodyPr>
          <a:lstStyle/>
          <a:p>
            <a:r>
              <a:rPr lang="en-US"/>
              <a:t>After our mediocre attempt with the linear model, we started to work on a neural network. From a simple linear one we went to deep learning models to increase accuracy. We added </a:t>
            </a:r>
            <a:r>
              <a:rPr lang="en-US" b="1"/>
              <a:t>two hidden layers </a:t>
            </a:r>
            <a:r>
              <a:rPr lang="en-US"/>
              <a:t>of </a:t>
            </a:r>
            <a:r>
              <a:rPr lang="en-US" b="1"/>
              <a:t>64 </a:t>
            </a:r>
            <a:r>
              <a:rPr lang="en-US"/>
              <a:t>neurons each with relu activation. The final layer has 3 outputs : Music, Speech and Silence, with a </a:t>
            </a:r>
            <a:r>
              <a:rPr lang="en-US" b="1"/>
              <a:t>softmax</a:t>
            </a:r>
            <a:r>
              <a:rPr lang="en-US"/>
              <a:t> activation, since we are performing multilabel classification. We used </a:t>
            </a:r>
            <a:r>
              <a:rPr lang="en-US" b="1"/>
              <a:t>stochastic gradient descent</a:t>
            </a:r>
            <a:r>
              <a:rPr lang="en-US"/>
              <a:t> as the optimiser. We trained the model for </a:t>
            </a:r>
            <a:r>
              <a:rPr lang="en-US" b="1"/>
              <a:t>5000 epochs </a:t>
            </a:r>
            <a:r>
              <a:rPr lang="en-US"/>
              <a:t>and achieved an accuracy of </a:t>
            </a:r>
            <a:r>
              <a:rPr lang="en-US" b="1"/>
              <a:t>91.42%</a:t>
            </a:r>
            <a:r>
              <a:rPr lang="en-US"/>
              <a:t>.</a:t>
            </a:r>
            <a:endParaRPr lang="en-IN"/>
          </a:p>
        </p:txBody>
      </p:sp>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Diagram&#10;&#10;Description automatically generated">
            <a:extLst>
              <a:ext uri="{FF2B5EF4-FFF2-40B4-BE49-F238E27FC236}">
                <a16:creationId xmlns:a16="http://schemas.microsoft.com/office/drawing/2014/main" id="{ED59A03E-5AA8-4180-8EE4-297F26BF2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922" y="2023963"/>
            <a:ext cx="5076825" cy="3607218"/>
          </a:xfrm>
          <a:prstGeom prst="rect">
            <a:avLst/>
          </a:prstGeom>
        </p:spPr>
      </p:pic>
    </p:spTree>
    <p:extLst>
      <p:ext uri="{BB962C8B-B14F-4D97-AF65-F5344CB8AC3E}">
        <p14:creationId xmlns:p14="http://schemas.microsoft.com/office/powerpoint/2010/main" val="314140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91C84-32A6-4316-801D-16F117B19E34}"/>
              </a:ext>
            </a:extLst>
          </p:cNvPr>
          <p:cNvSpPr>
            <a:spLocks noGrp="1"/>
          </p:cNvSpPr>
          <p:nvPr>
            <p:ph type="title"/>
          </p:nvPr>
        </p:nvSpPr>
        <p:spPr>
          <a:xfrm>
            <a:off x="1097280" y="286603"/>
            <a:ext cx="10058400" cy="1450757"/>
          </a:xfrm>
        </p:spPr>
        <p:txBody>
          <a:bodyPr>
            <a:normAutofit/>
          </a:bodyPr>
          <a:lstStyle/>
          <a:p>
            <a:r>
              <a:rPr lang="en-IN"/>
              <a:t>Convolutional Neural Networks (CNN)</a:t>
            </a:r>
          </a:p>
        </p:txBody>
      </p:sp>
      <p:cxnSp>
        <p:nvCxnSpPr>
          <p:cNvPr id="14"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F398C8-5F3E-4E70-A975-A818FD51FF95}"/>
              </a:ext>
            </a:extLst>
          </p:cNvPr>
          <p:cNvSpPr>
            <a:spLocks noGrp="1"/>
          </p:cNvSpPr>
          <p:nvPr>
            <p:ph idx="1"/>
          </p:nvPr>
        </p:nvSpPr>
        <p:spPr>
          <a:xfrm>
            <a:off x="1097280" y="2108201"/>
            <a:ext cx="5575367" cy="3760891"/>
          </a:xfrm>
        </p:spPr>
        <p:txBody>
          <a:bodyPr>
            <a:normAutofit/>
          </a:bodyPr>
          <a:lstStyle/>
          <a:p>
            <a:pPr>
              <a:lnSpc>
                <a:spcPct val="100000"/>
              </a:lnSpc>
            </a:pPr>
            <a:r>
              <a:rPr lang="en-US"/>
              <a:t>Apart from the simple dense layers we decided to add some convolutional layers. The kernels extract the characteristic features of our sample input which help in automatic feature learning. This time we used </a:t>
            </a:r>
            <a:r>
              <a:rPr lang="en-US" b="1"/>
              <a:t>3</a:t>
            </a:r>
            <a:r>
              <a:rPr lang="en-US"/>
              <a:t> convolutional layers with kernels of size </a:t>
            </a:r>
            <a:r>
              <a:rPr lang="en-US" b="1"/>
              <a:t>3x3</a:t>
            </a:r>
            <a:r>
              <a:rPr lang="en-US"/>
              <a:t> with relu activation. We also added </a:t>
            </a:r>
            <a:r>
              <a:rPr lang="en-US" b="1"/>
              <a:t>drop out layers </a:t>
            </a:r>
            <a:r>
              <a:rPr lang="en-US"/>
              <a:t>to prevent overfitting. We are using a flatten layer so that we can pass this data to dense layer with 64 neurons. We used the similar output as used in the previous ( NN ) model. Also, we used the </a:t>
            </a:r>
            <a:r>
              <a:rPr lang="en-US" b="1"/>
              <a:t>adam optimiser</a:t>
            </a:r>
            <a:r>
              <a:rPr lang="en-US"/>
              <a:t>, since it is faster. We trained the model for </a:t>
            </a:r>
            <a:r>
              <a:rPr lang="en-US" b="1"/>
              <a:t>3 epochs </a:t>
            </a:r>
            <a:r>
              <a:rPr lang="en-US"/>
              <a:t>and achieved an accuracy of </a:t>
            </a:r>
            <a:r>
              <a:rPr lang="en-US" b="1"/>
              <a:t>92.18%</a:t>
            </a:r>
            <a:r>
              <a:rPr lang="en-US"/>
              <a:t>. </a:t>
            </a:r>
            <a:endParaRPr lang="en-IN"/>
          </a:p>
        </p:txBody>
      </p:sp>
      <p:sp>
        <p:nvSpPr>
          <p:cNvPr id="16" name="Rectangle 15">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Chart, waterfall chart&#10;&#10;Description automatically generated">
            <a:extLst>
              <a:ext uri="{FF2B5EF4-FFF2-40B4-BE49-F238E27FC236}">
                <a16:creationId xmlns:a16="http://schemas.microsoft.com/office/drawing/2014/main" id="{441AB013-0371-4C67-96D7-162DED2CE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275" y="2269068"/>
            <a:ext cx="4395787" cy="3292597"/>
          </a:xfrm>
          <a:prstGeom prst="rect">
            <a:avLst/>
          </a:prstGeom>
        </p:spPr>
      </p:pic>
    </p:spTree>
    <p:extLst>
      <p:ext uri="{BB962C8B-B14F-4D97-AF65-F5344CB8AC3E}">
        <p14:creationId xmlns:p14="http://schemas.microsoft.com/office/powerpoint/2010/main" val="283085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9FA5C-0EF3-4DC6-AE8E-D027E0F660B5}"/>
              </a:ext>
            </a:extLst>
          </p:cNvPr>
          <p:cNvSpPr>
            <a:spLocks noGrp="1"/>
          </p:cNvSpPr>
          <p:nvPr>
            <p:ph type="title"/>
          </p:nvPr>
        </p:nvSpPr>
        <p:spPr/>
        <p:txBody>
          <a:bodyPr/>
          <a:lstStyle/>
          <a:p>
            <a:r>
              <a:rPr lang="en-IN"/>
              <a:t>Recurrent Neural Networks (RNN)</a:t>
            </a:r>
          </a:p>
        </p:txBody>
      </p:sp>
      <p:sp>
        <p:nvSpPr>
          <p:cNvPr id="3" name="Content Placeholder 2">
            <a:extLst>
              <a:ext uri="{FF2B5EF4-FFF2-40B4-BE49-F238E27FC236}">
                <a16:creationId xmlns:a16="http://schemas.microsoft.com/office/drawing/2014/main" id="{AC67851C-F89A-45D8-84C8-660C086A2666}"/>
              </a:ext>
            </a:extLst>
          </p:cNvPr>
          <p:cNvSpPr>
            <a:spLocks noGrp="1"/>
          </p:cNvSpPr>
          <p:nvPr>
            <p:ph idx="1"/>
          </p:nvPr>
        </p:nvSpPr>
        <p:spPr>
          <a:xfrm>
            <a:off x="1097280" y="2108201"/>
            <a:ext cx="6226798" cy="3760891"/>
          </a:xfrm>
        </p:spPr>
        <p:txBody>
          <a:bodyPr/>
          <a:lstStyle/>
          <a:p>
            <a:r>
              <a:rPr lang="en-US"/>
              <a:t>In this model, we used </a:t>
            </a:r>
            <a:r>
              <a:rPr lang="en-US" b="1"/>
              <a:t>LSTM layers </a:t>
            </a:r>
            <a:r>
              <a:rPr lang="en-US"/>
              <a:t>to take advantage of the sequential nature of the audio and to train our model using layers of previous time instances too. We used </a:t>
            </a:r>
            <a:r>
              <a:rPr lang="en-US" b="1"/>
              <a:t>2 LSTM</a:t>
            </a:r>
            <a:r>
              <a:rPr lang="en-US"/>
              <a:t> layers with relu activation. This data was passed on to hidden layers with </a:t>
            </a:r>
            <a:r>
              <a:rPr lang="en-US" b="1"/>
              <a:t>64 neurons </a:t>
            </a:r>
            <a:r>
              <a:rPr lang="en-US"/>
              <a:t>and finally to the output layer as above. Using </a:t>
            </a:r>
            <a:r>
              <a:rPr lang="en-US" b="1"/>
              <a:t>adam optimiser </a:t>
            </a:r>
            <a:r>
              <a:rPr lang="en-US"/>
              <a:t>we trained our model for </a:t>
            </a:r>
            <a:r>
              <a:rPr lang="en-US" b="1"/>
              <a:t>3 epochs </a:t>
            </a:r>
            <a:r>
              <a:rPr lang="en-US"/>
              <a:t>with a </a:t>
            </a:r>
            <a:r>
              <a:rPr lang="en-US" b="1"/>
              <a:t>batch size of 128</a:t>
            </a:r>
            <a:r>
              <a:rPr lang="en-US"/>
              <a:t>. We achieved an accuracy of </a:t>
            </a:r>
            <a:r>
              <a:rPr lang="en-US" b="1"/>
              <a:t>98.12%</a:t>
            </a:r>
            <a:r>
              <a:rPr lang="en-US"/>
              <a:t>. This is our most successful model.</a:t>
            </a:r>
            <a:endParaRPr lang="en-IN"/>
          </a:p>
        </p:txBody>
      </p:sp>
      <p:pic>
        <p:nvPicPr>
          <p:cNvPr id="5" name="Picture 4" descr="A picture containing text, clock, watch&#10;&#10;Description automatically generated">
            <a:extLst>
              <a:ext uri="{FF2B5EF4-FFF2-40B4-BE49-F238E27FC236}">
                <a16:creationId xmlns:a16="http://schemas.microsoft.com/office/drawing/2014/main" id="{197BDF96-2EEB-403F-B29E-BE5C19C0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4078" y="2541741"/>
            <a:ext cx="4688986" cy="2296959"/>
          </a:xfrm>
          <a:prstGeom prst="rect">
            <a:avLst/>
          </a:prstGeom>
        </p:spPr>
      </p:pic>
    </p:spTree>
    <p:extLst>
      <p:ext uri="{BB962C8B-B14F-4D97-AF65-F5344CB8AC3E}">
        <p14:creationId xmlns:p14="http://schemas.microsoft.com/office/powerpoint/2010/main" val="297657554"/>
      </p:ext>
    </p:extLst>
  </p:cSld>
  <p:clrMapOvr>
    <a:masterClrMapping/>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412D24"/>
      </a:dk2>
      <a:lt2>
        <a:srgbClr val="E2E6E8"/>
      </a:lt2>
      <a:accent1>
        <a:srgbClr val="E76129"/>
      </a:accent1>
      <a:accent2>
        <a:srgbClr val="CF9917"/>
      </a:accent2>
      <a:accent3>
        <a:srgbClr val="9AAC1E"/>
      </a:accent3>
      <a:accent4>
        <a:srgbClr val="5FB714"/>
      </a:accent4>
      <a:accent5>
        <a:srgbClr val="28BB21"/>
      </a:accent5>
      <a:accent6>
        <a:srgbClr val="14BC53"/>
      </a:accent6>
      <a:hlink>
        <a:srgbClr val="398BAD"/>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114</TotalTime>
  <Words>1062</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Cambria Math</vt:lpstr>
      <vt:lpstr>Georgia Pro Cond Light</vt:lpstr>
      <vt:lpstr>Speak Pro</vt:lpstr>
      <vt:lpstr>RetrospectVTI</vt:lpstr>
      <vt:lpstr>EE603 Course Project</vt:lpstr>
      <vt:lpstr>Introduction</vt:lpstr>
      <vt:lpstr>Data Pre-processing</vt:lpstr>
      <vt:lpstr>Data  Pre-processing continued</vt:lpstr>
      <vt:lpstr>Models Used</vt:lpstr>
      <vt:lpstr>Linear Model</vt:lpstr>
      <vt:lpstr>Neural Network (NN)</vt:lpstr>
      <vt:lpstr>Convolutional Neural Networks (CNN)</vt:lpstr>
      <vt:lpstr>Recurrent Neural Networks (RNN)</vt:lpstr>
      <vt:lpstr>Gaussian Mixture Models (GMM)</vt:lpstr>
      <vt:lpstr>Audio Event Detection</vt:lpstr>
      <vt:lpstr>Audio Tagging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EE603 Course Project</dc:title>
  <dc:creator>Videh Aggarwal</dc:creator>
  <cp:lastModifiedBy>Videh Aggarwal</cp:lastModifiedBy>
  <cp:revision>10</cp:revision>
  <dcterms:created xsi:type="dcterms:W3CDTF">2021-11-17T08:19:12Z</dcterms:created>
  <dcterms:modified xsi:type="dcterms:W3CDTF">2021-11-18T11:52:01Z</dcterms:modified>
</cp:coreProperties>
</file>