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Title</a:t>
            </a:r>
            <a:r>
              <a:rPr lang="en-US" sz="4000" dirty="0"/>
              <a:t>: Exploratory Data Analysis (EDA) for Real Estate Pricing</a:t>
            </a:r>
            <a:br>
              <a:rPr lang="en-US" sz="4000" dirty="0"/>
            </a:br>
            <a:br>
              <a:rPr lang="en-US" sz="4000" dirty="0"/>
            </a:br>
            <a:r>
              <a:rPr lang="en-US" sz="4000" b="1" dirty="0"/>
              <a:t>Subtitle</a:t>
            </a:r>
            <a:r>
              <a:rPr lang="en-US" sz="4000" dirty="0"/>
              <a:t>: Understanding Key Insights from Housing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b="1" dirty="0"/>
              <a:t>Presented by</a:t>
            </a:r>
            <a:r>
              <a:rPr lang="en-US" dirty="0"/>
              <a:t>: Dhruv </a:t>
            </a:r>
            <a:r>
              <a:rPr lang="en-US" dirty="0" err="1"/>
              <a:t>godhasara</a:t>
            </a:r>
            <a:br>
              <a:rPr lang="en-US" dirty="0"/>
            </a:br>
            <a:r>
              <a:rPr lang="en-US" b="1" dirty="0"/>
              <a:t>Date</a:t>
            </a:r>
            <a:r>
              <a:rPr lang="en-US" dirty="0"/>
              <a:t>: 20 April 2025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3401-259D-46C7-A998-161235BE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Why Feature Engineering for Real Estate?</a:t>
            </a:r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ED3E8F-E5CF-4BC3-B579-93BF74DC29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" y="2013030"/>
            <a:ext cx="11905488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Raw features like 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bedrooms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 or 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square footage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 may not be      enough.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Need to capture complex relationships such as:</a:t>
            </a:r>
          </a:p>
          <a:p>
            <a:pPr marL="475488" lvl="2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Location desirability</a:t>
            </a:r>
          </a:p>
          <a:p>
            <a:pPr marL="475488" lvl="2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Age vs. renovation value</a:t>
            </a:r>
          </a:p>
          <a:p>
            <a:pPr marL="475488" lvl="2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Price per square foot</a:t>
            </a:r>
          </a:p>
          <a:p>
            <a:pPr marL="475488" lvl="2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Aharoni" panose="02010803020104030203" pitchFamily="2" charset="-79"/>
              </a:rPr>
              <a:t>Interaction between features (e.g., luxury area + pool)</a:t>
            </a:r>
          </a:p>
        </p:txBody>
      </p:sp>
    </p:spTree>
    <p:extLst>
      <p:ext uri="{BB962C8B-B14F-4D97-AF65-F5344CB8AC3E}">
        <p14:creationId xmlns:p14="http://schemas.microsoft.com/office/powerpoint/2010/main" val="686214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13CC-4DE3-47BA-BFB7-66D4C2513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461849"/>
            <a:ext cx="10058400" cy="1450757"/>
          </a:xfrm>
        </p:spPr>
        <p:txBody>
          <a:bodyPr/>
          <a:lstStyle/>
          <a:p>
            <a:pPr algn="ctr"/>
            <a:r>
              <a:rPr lang="en-US" dirty="0"/>
              <a:t>Feature Types in Real Estate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AE42E87-FE05-47F9-8EDD-A87413B911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744819"/>
              </p:ext>
            </p:extLst>
          </p:nvPr>
        </p:nvGraphicFramePr>
        <p:xfrm>
          <a:off x="1096963" y="2112264"/>
          <a:ext cx="10058400" cy="4023360"/>
        </p:xfrm>
        <a:graphic>
          <a:graphicData uri="http://schemas.openxmlformats.org/drawingml/2006/table">
            <a:tbl>
              <a:tblPr/>
              <a:tblGrid>
                <a:gridCol w="5029200">
                  <a:extLst>
                    <a:ext uri="{9D8B030D-6E8A-4147-A177-3AD203B41FA5}">
                      <a16:colId xmlns:a16="http://schemas.microsoft.com/office/drawing/2014/main" val="418736477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731438075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r>
                        <a:rPr lang="en-IN"/>
                        <a:t>Feature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Examples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72598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en-IN"/>
                        <a:t>Numerical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Price, Square Footage, Year Built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988408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en-IN"/>
                        <a:t>Categorical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Location, Property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580897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en-IN"/>
                        <a:t>Ordinal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Condition Rating (Poor, Fair, Good)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394024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en-IN"/>
                        <a:t>Boolean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Has Garage, Has Pool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31030"/>
                  </a:ext>
                </a:extLst>
              </a:tr>
              <a:tr h="670560">
                <a:tc>
                  <a:txBody>
                    <a:bodyPr/>
                    <a:lstStyle/>
                    <a:p>
                      <a:r>
                        <a:rPr lang="en-IN"/>
                        <a:t>Derived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per Sq Ft, Age of </a:t>
                      </a:r>
                      <a:r>
                        <a:rPr lang="en-US" dirty="0" err="1"/>
                        <a:t>Propert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798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49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FD38-2C37-432F-9944-9C585FFF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627797"/>
            <a:ext cx="10058400" cy="1450757"/>
          </a:xfrm>
        </p:spPr>
        <p:txBody>
          <a:bodyPr/>
          <a:lstStyle/>
          <a:p>
            <a:pPr algn="ctr"/>
            <a:r>
              <a:rPr lang="en-IN"/>
              <a:t>Creating New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A82C5C-69EF-4AB4-A59C-89DBB182F5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8524" y="2218264"/>
            <a:ext cx="1129347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of Property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Current Year - Year Built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per Sq Ft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Price / Square Footage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Rooms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Bedrooms + Bathrooms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Luxury Indicator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If Price &gt; 95th percentile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Renovation Status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Renovated (Yes/No)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Distance to City Center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(If location coordinates available)</a:t>
            </a:r>
          </a:p>
        </p:txBody>
      </p:sp>
    </p:spTree>
    <p:extLst>
      <p:ext uri="{BB962C8B-B14F-4D97-AF65-F5344CB8AC3E}">
        <p14:creationId xmlns:p14="http://schemas.microsoft.com/office/powerpoint/2010/main" val="3050541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4E79-3DCC-4565-80F7-D1CE62A34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Key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A3C86D-DB72-46F8-B423-E73E1981E3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1005" y="3071897"/>
            <a:ext cx="1099947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Larger homes in premium areas tend to be priced higher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bathrooms shows stronger correlation with price than bedrooms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Properties with garages and pools also show price hikes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28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BCDC-F17B-4649-9BFE-F4283C8F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637697"/>
          </a:xfrm>
        </p:spPr>
        <p:txBody>
          <a:bodyPr>
            <a:normAutofit/>
          </a:bodyPr>
          <a:lstStyle/>
          <a:p>
            <a:pPr algn="ctr"/>
            <a:r>
              <a:rPr lang="en-IN" sz="9600" dirty="0" err="1"/>
              <a:t>ThankYou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29376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9F72-5D5C-4CA7-838D-1A3B628F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 to EDA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42664C-442F-44F7-A3FD-DB7BC4991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8140" y="2402761"/>
            <a:ext cx="1147572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EDA?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EDA is the process of analyzing datasets to summarize their main characteristics.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EDA for Real Estate?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uncover patterns, detect outliers, and understand relationships between property features and prices.</a:t>
            </a:r>
          </a:p>
        </p:txBody>
      </p:sp>
    </p:spTree>
    <p:extLst>
      <p:ext uri="{BB962C8B-B14F-4D97-AF65-F5344CB8AC3E}">
        <p14:creationId xmlns:p14="http://schemas.microsoft.com/office/powerpoint/2010/main" val="164014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8B6E-064C-41BF-B0A3-CD05EB55E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536357"/>
            <a:ext cx="10058400" cy="1450757"/>
          </a:xfrm>
        </p:spPr>
        <p:txBody>
          <a:bodyPr/>
          <a:lstStyle/>
          <a:p>
            <a:pPr algn="ctr"/>
            <a:r>
              <a:rPr lang="en-IN" dirty="0"/>
              <a:t>Dataset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606DC4-41EF-4320-BF80-5E844FFF2A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27793" y="2136708"/>
            <a:ext cx="7736413" cy="472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IN" sz="3200" dirty="0" err="1">
                <a:latin typeface="Algerian" panose="04020705040A02060702" pitchFamily="82" charset="0"/>
              </a:rPr>
              <a:t>NextHikes</a:t>
            </a:r>
            <a:r>
              <a:rPr lang="en-IN" sz="3200" dirty="0">
                <a:latin typeface="Algerian" panose="04020705040A02060702" pitchFamily="82" charset="0"/>
              </a:rPr>
              <a:t> IT Solutions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lgerian" panose="04020705040A020607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1008560" lvl="5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</a:t>
            </a:r>
          </a:p>
          <a:p>
            <a:pPr marL="1008560" lvl="5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 (sq ft)</a:t>
            </a:r>
          </a:p>
          <a:p>
            <a:pPr marL="1008560" lvl="5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Bedrooms, Bathrooms</a:t>
            </a:r>
          </a:p>
          <a:p>
            <a:pPr marL="1008560" lvl="5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 Built</a:t>
            </a:r>
          </a:p>
          <a:p>
            <a:pPr marL="1008560" lvl="5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</a:t>
            </a:r>
          </a:p>
          <a:p>
            <a:pPr marL="1008560" lvl="5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Amenities (Pool, Garage,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1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9834-E3C9-4472-B3EA-AD54E4E7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461849"/>
            <a:ext cx="10058400" cy="1450757"/>
          </a:xfrm>
        </p:spPr>
        <p:txBody>
          <a:bodyPr/>
          <a:lstStyle/>
          <a:p>
            <a:pPr algn="ctr"/>
            <a:r>
              <a:rPr lang="en-IN" dirty="0"/>
              <a:t>Data Cleaning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BD4404-829D-4690-AA01-2213179F72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46576"/>
            <a:ext cx="11196591" cy="388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Values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1208560" lvl="6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via imputation or removal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Duplicates Removed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Type Fixes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1208560" lvl="6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e.g., converting strings to numbers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1208560" lvl="6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Visualized and treated using IQR or Z-score methods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69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751C-B1E1-41C6-BC5C-B9F70C9C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591221"/>
            <a:ext cx="10058400" cy="1450757"/>
          </a:xfrm>
        </p:spPr>
        <p:txBody>
          <a:bodyPr/>
          <a:lstStyle/>
          <a:p>
            <a:pPr algn="ctr"/>
            <a:r>
              <a:rPr lang="en-IN" dirty="0"/>
              <a:t>Univariate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94ADBC-AC39-411D-9AD6-AF51E4B02D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35875" y="2056686"/>
            <a:ext cx="853163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Variable (Price)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408560" lvl="7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Distribution: Right-skewed</a:t>
            </a:r>
          </a:p>
          <a:p>
            <a:pPr marL="1408560" lvl="7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 Tendency: Mean, Median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Categorical Features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408560" lvl="7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dirty="0" err="1">
                <a:solidFill>
                  <a:schemeClr val="tx1"/>
                </a:solidFill>
                <a:latin typeface="Arial" panose="020B0604020202020204" pitchFamily="34" charset="0"/>
              </a:rPr>
              <a:t>HouseStyle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408560" lvl="7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 frequency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1408560" lvl="7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Histograms, Bar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94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ED62-7337-41DF-9329-8D35441B6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536357"/>
            <a:ext cx="10058400" cy="1450757"/>
          </a:xfrm>
        </p:spPr>
        <p:txBody>
          <a:bodyPr/>
          <a:lstStyle/>
          <a:p>
            <a:pPr algn="ctr"/>
            <a:r>
              <a:rPr lang="en-IN" dirty="0"/>
              <a:t>Bivariate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FDA774-0395-47F0-9271-B508157BA1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37286"/>
            <a:ext cx="10572446" cy="430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600" b="1" dirty="0" err="1">
                <a:solidFill>
                  <a:schemeClr val="tx1"/>
                </a:solidFill>
                <a:latin typeface="Arial" panose="020B0604020202020204" pitchFamily="34" charset="0"/>
              </a:rPr>
              <a:t>LotArea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 Sale Price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1008560" lvl="5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 Correlation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vs Location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1008560" lvl="5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Certain neighborhoods have premium pricing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1008560" lvl="5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Scatter plots</a:t>
            </a:r>
          </a:p>
          <a:p>
            <a:pPr marL="1008560" lvl="5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 plots by category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83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5AC0-94C8-4544-AEB1-41653D8C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508925"/>
            <a:ext cx="10058400" cy="1450757"/>
          </a:xfrm>
        </p:spPr>
        <p:txBody>
          <a:bodyPr/>
          <a:lstStyle/>
          <a:p>
            <a:pPr algn="ctr"/>
            <a:r>
              <a:rPr lang="en-IN" dirty="0"/>
              <a:t>Multivariate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3248AA-A6ED-4EE7-9C70-EC4B950765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7084" y="1972052"/>
            <a:ext cx="916279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Combined effect of multiple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LotArea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SalePrice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   			   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SaleCondition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of heatmaps, pair plots for 	 	visualizing multiple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13258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8D298-2199-4612-AFBE-25DB9BB9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554645"/>
            <a:ext cx="10058400" cy="1450757"/>
          </a:xfrm>
        </p:spPr>
        <p:txBody>
          <a:bodyPr/>
          <a:lstStyle/>
          <a:p>
            <a:pPr algn="ctr"/>
            <a:r>
              <a:rPr lang="en-IN" dirty="0"/>
              <a:t>Correlation Matrix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7BA2B4-7047-41FF-BAC6-F7C9020061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351275"/>
            <a:ext cx="10595978" cy="327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Correlated Features with Price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1608560" lvl="8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Square Footage</a:t>
            </a:r>
          </a:p>
          <a:p>
            <a:pPr marL="1608560" lvl="8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Bathrooms</a:t>
            </a:r>
          </a:p>
          <a:p>
            <a:pPr marL="1608560" lvl="8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 score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Heatmap (Seaborn),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 matrix</a:t>
            </a:r>
          </a:p>
        </p:txBody>
      </p:sp>
    </p:spTree>
    <p:extLst>
      <p:ext uri="{BB962C8B-B14F-4D97-AF65-F5344CB8AC3E}">
        <p14:creationId xmlns:p14="http://schemas.microsoft.com/office/powerpoint/2010/main" val="611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B77A-B526-4AF9-92B6-2AB9169D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61849"/>
            <a:ext cx="10058400" cy="1450757"/>
          </a:xfrm>
        </p:spPr>
        <p:txBody>
          <a:bodyPr/>
          <a:lstStyle/>
          <a:p>
            <a:pPr algn="ctr"/>
            <a:r>
              <a:rPr lang="en-IN"/>
              <a:t>What is Feature Engineering?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E89E2B-3697-4134-A20F-97DBC55CD3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632" y="1927480"/>
            <a:ext cx="10908792" cy="456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Process of </a:t>
            </a:r>
            <a:r>
              <a:rPr lang="en-US" sz="3200" b="1" dirty="0"/>
              <a:t>creating, transforming, or selecting input variables</a:t>
            </a:r>
            <a:r>
              <a:rPr lang="en-US" sz="3200" dirty="0"/>
              <a:t> (features) to improve model performance.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Converts raw data into formats more suitable for machine learning models.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Critical for </a:t>
            </a:r>
            <a:r>
              <a:rPr lang="en-US" sz="3200" b="1" dirty="0"/>
              <a:t>capturing domain knowledge</a:t>
            </a:r>
            <a:r>
              <a:rPr lang="en-US" sz="3200" dirty="0"/>
              <a:t> in structured form.</a:t>
            </a:r>
          </a:p>
        </p:txBody>
      </p:sp>
    </p:spTree>
    <p:extLst>
      <p:ext uri="{BB962C8B-B14F-4D97-AF65-F5344CB8AC3E}">
        <p14:creationId xmlns:p14="http://schemas.microsoft.com/office/powerpoint/2010/main" val="5160330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{829D156C-9B99-4174-B7E6-CA21A66683BF}tf56160789_win32</Template>
  <TotalTime>34</TotalTime>
  <Words>479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Arial Black</vt:lpstr>
      <vt:lpstr>Bookman Old Style</vt:lpstr>
      <vt:lpstr>Calibri</vt:lpstr>
      <vt:lpstr>Franklin Gothic Book</vt:lpstr>
      <vt:lpstr>Custom</vt:lpstr>
      <vt:lpstr>Title: Exploratory Data Analysis (EDA) for Real Estate Pricing  Subtitle: Understanding Key Insights from Housing Data</vt:lpstr>
      <vt:lpstr>Introduction to EDA</vt:lpstr>
      <vt:lpstr>Dataset Overview</vt:lpstr>
      <vt:lpstr>Data Cleaning</vt:lpstr>
      <vt:lpstr>Univariate Analysis</vt:lpstr>
      <vt:lpstr>Bivariate Analysis</vt:lpstr>
      <vt:lpstr>Multivariate Analysis</vt:lpstr>
      <vt:lpstr>Correlation Matrix</vt:lpstr>
      <vt:lpstr>What is Feature Engineering?</vt:lpstr>
      <vt:lpstr>Why Feature Engineering for Real Estate?</vt:lpstr>
      <vt:lpstr>Feature Types in Real Estate</vt:lpstr>
      <vt:lpstr>Creating New Features</vt:lpstr>
      <vt:lpstr>Key Insights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Exploratory Data Analysis (EDA) for Real Estate Pricing  Subtitle: Understanding Key Insights from Housing Data</dc:title>
  <dc:creator>Dhruv Godhasara</dc:creator>
  <cp:lastModifiedBy>Dhruv Godhasara</cp:lastModifiedBy>
  <cp:revision>4</cp:revision>
  <dcterms:created xsi:type="dcterms:W3CDTF">2025-04-19T16:54:29Z</dcterms:created>
  <dcterms:modified xsi:type="dcterms:W3CDTF">2025-04-19T17:29:16Z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