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Godhasara" userId="d216177dc9f925ab" providerId="LiveId" clId="{D22C2584-060F-4120-BE20-046314F71140}"/>
    <pc:docChg chg="custSel modSld">
      <pc:chgData name="Dhruv Godhasara" userId="d216177dc9f925ab" providerId="LiveId" clId="{D22C2584-060F-4120-BE20-046314F71140}" dt="2025-05-19T04:43:47.866" v="117" actId="1076"/>
      <pc:docMkLst>
        <pc:docMk/>
      </pc:docMkLst>
      <pc:sldChg chg="addSp modSp mod">
        <pc:chgData name="Dhruv Godhasara" userId="d216177dc9f925ab" providerId="LiveId" clId="{D22C2584-060F-4120-BE20-046314F71140}" dt="2025-05-19T04:16:51.406" v="3" actId="1076"/>
        <pc:sldMkLst>
          <pc:docMk/>
          <pc:sldMk cId="917989093" sldId="260"/>
        </pc:sldMkLst>
        <pc:picChg chg="add mod">
          <ac:chgData name="Dhruv Godhasara" userId="d216177dc9f925ab" providerId="LiveId" clId="{D22C2584-060F-4120-BE20-046314F71140}" dt="2025-05-19T04:16:51.406" v="3" actId="1076"/>
          <ac:picMkLst>
            <pc:docMk/>
            <pc:sldMk cId="917989093" sldId="260"/>
            <ac:picMk id="5" creationId="{D2850252-5469-4A55-8865-EFC9511745F4}"/>
          </ac:picMkLst>
        </pc:picChg>
      </pc:sldChg>
      <pc:sldChg chg="addSp delSp modSp mod">
        <pc:chgData name="Dhruv Godhasara" userId="d216177dc9f925ab" providerId="LiveId" clId="{D22C2584-060F-4120-BE20-046314F71140}" dt="2025-05-19T04:37:22.101" v="50" actId="14100"/>
        <pc:sldMkLst>
          <pc:docMk/>
          <pc:sldMk cId="2364387920" sldId="262"/>
        </pc:sldMkLst>
        <pc:spChg chg="mod">
          <ac:chgData name="Dhruv Godhasara" userId="d216177dc9f925ab" providerId="LiveId" clId="{D22C2584-060F-4120-BE20-046314F71140}" dt="2025-05-19T04:37:12.228" v="48" actId="14100"/>
          <ac:spMkLst>
            <pc:docMk/>
            <pc:sldMk cId="2364387920" sldId="262"/>
            <ac:spMk id="5" creationId="{B5E3FD8F-C623-43DC-A185-A178B2552E0E}"/>
          </ac:spMkLst>
        </pc:spChg>
        <pc:spChg chg="del">
          <ac:chgData name="Dhruv Godhasara" userId="d216177dc9f925ab" providerId="LiveId" clId="{D22C2584-060F-4120-BE20-046314F71140}" dt="2025-05-19T04:24:17.012" v="4" actId="931"/>
          <ac:spMkLst>
            <pc:docMk/>
            <pc:sldMk cId="2364387920" sldId="262"/>
            <ac:spMk id="6" creationId="{8AACA83D-9CE9-42C3-90CC-FFA453EB9A00}"/>
          </ac:spMkLst>
        </pc:spChg>
        <pc:spChg chg="mod">
          <ac:chgData name="Dhruv Godhasara" userId="d216177dc9f925ab" providerId="LiveId" clId="{D22C2584-060F-4120-BE20-046314F71140}" dt="2025-05-19T04:36:58.786" v="46" actId="1076"/>
          <ac:spMkLst>
            <pc:docMk/>
            <pc:sldMk cId="2364387920" sldId="262"/>
            <ac:spMk id="7" creationId="{EC9AFCA6-3113-42A2-9C78-B818A31BFAC4}"/>
          </ac:spMkLst>
        </pc:spChg>
        <pc:spChg chg="del mod">
          <ac:chgData name="Dhruv Godhasara" userId="d216177dc9f925ab" providerId="LiveId" clId="{D22C2584-060F-4120-BE20-046314F71140}" dt="2025-05-19T04:35:43.182" v="39" actId="931"/>
          <ac:spMkLst>
            <pc:docMk/>
            <pc:sldMk cId="2364387920" sldId="262"/>
            <ac:spMk id="8" creationId="{37B2759F-B805-46A4-8ED1-F5B2EC21EB5C}"/>
          </ac:spMkLst>
        </pc:spChg>
        <pc:spChg chg="add del mod">
          <ac:chgData name="Dhruv Godhasara" userId="d216177dc9f925ab" providerId="LiveId" clId="{D22C2584-060F-4120-BE20-046314F71140}" dt="2025-05-19T04:29:37.807" v="30" actId="931"/>
          <ac:spMkLst>
            <pc:docMk/>
            <pc:sldMk cId="2364387920" sldId="262"/>
            <ac:spMk id="9" creationId="{6EB3A899-658E-4F58-A6ED-95C26C24A580}"/>
          </ac:spMkLst>
        </pc:spChg>
        <pc:spChg chg="add del mod">
          <ac:chgData name="Dhruv Godhasara" userId="d216177dc9f925ab" providerId="LiveId" clId="{D22C2584-060F-4120-BE20-046314F71140}" dt="2025-05-19T04:36:28.281" v="41" actId="931"/>
          <ac:spMkLst>
            <pc:docMk/>
            <pc:sldMk cId="2364387920" sldId="262"/>
            <ac:spMk id="15" creationId="{232FB687-3B27-4BF0-BDC9-782AE953DEB1}"/>
          </ac:spMkLst>
        </pc:spChg>
        <pc:picChg chg="add del mod">
          <ac:chgData name="Dhruv Godhasara" userId="d216177dc9f925ab" providerId="LiveId" clId="{D22C2584-060F-4120-BE20-046314F71140}" dt="2025-05-19T04:29:29.729" v="29" actId="21"/>
          <ac:picMkLst>
            <pc:docMk/>
            <pc:sldMk cId="2364387920" sldId="262"/>
            <ac:picMk id="3" creationId="{0912ECA9-8205-4B66-95D3-5C2B7E120375}"/>
          </ac:picMkLst>
        </pc:picChg>
        <pc:picChg chg="add mod">
          <ac:chgData name="Dhruv Godhasara" userId="d216177dc9f925ab" providerId="LiveId" clId="{D22C2584-060F-4120-BE20-046314F71140}" dt="2025-05-19T04:37:16.775" v="49" actId="14100"/>
          <ac:picMkLst>
            <pc:docMk/>
            <pc:sldMk cId="2364387920" sldId="262"/>
            <ac:picMk id="11" creationId="{60819494-F6ED-4C3F-B899-7D038A563BAF}"/>
          </ac:picMkLst>
        </pc:picChg>
        <pc:picChg chg="add del mod">
          <ac:chgData name="Dhruv Godhasara" userId="d216177dc9f925ab" providerId="LiveId" clId="{D22C2584-060F-4120-BE20-046314F71140}" dt="2025-05-19T04:35:49.652" v="40" actId="21"/>
          <ac:picMkLst>
            <pc:docMk/>
            <pc:sldMk cId="2364387920" sldId="262"/>
            <ac:picMk id="13" creationId="{E69E5F44-8183-464D-98F6-86FB2BA21717}"/>
          </ac:picMkLst>
        </pc:picChg>
        <pc:picChg chg="add mod">
          <ac:chgData name="Dhruv Godhasara" userId="d216177dc9f925ab" providerId="LiveId" clId="{D22C2584-060F-4120-BE20-046314F71140}" dt="2025-05-19T04:37:22.101" v="50" actId="14100"/>
          <ac:picMkLst>
            <pc:docMk/>
            <pc:sldMk cId="2364387920" sldId="262"/>
            <ac:picMk id="17" creationId="{1EE67C17-8D32-4F85-9962-579794800E3D}"/>
          </ac:picMkLst>
        </pc:picChg>
      </pc:sldChg>
      <pc:sldChg chg="modSp mod">
        <pc:chgData name="Dhruv Godhasara" userId="d216177dc9f925ab" providerId="LiveId" clId="{D22C2584-060F-4120-BE20-046314F71140}" dt="2025-05-19T04:39:11.065" v="75" actId="2711"/>
        <pc:sldMkLst>
          <pc:docMk/>
          <pc:sldMk cId="997381868" sldId="263"/>
        </pc:sldMkLst>
        <pc:spChg chg="mod">
          <ac:chgData name="Dhruv Godhasara" userId="d216177dc9f925ab" providerId="LiveId" clId="{D22C2584-060F-4120-BE20-046314F71140}" dt="2025-05-19T04:38:05.661" v="57" actId="1076"/>
          <ac:spMkLst>
            <pc:docMk/>
            <pc:sldMk cId="997381868" sldId="263"/>
            <ac:spMk id="2" creationId="{403E56A0-259B-4BD3-B252-86D003DAB69D}"/>
          </ac:spMkLst>
        </pc:spChg>
        <pc:spChg chg="mod">
          <ac:chgData name="Dhruv Godhasara" userId="d216177dc9f925ab" providerId="LiveId" clId="{D22C2584-060F-4120-BE20-046314F71140}" dt="2025-05-19T04:39:11.065" v="75" actId="2711"/>
          <ac:spMkLst>
            <pc:docMk/>
            <pc:sldMk cId="997381868" sldId="263"/>
            <ac:spMk id="3" creationId="{D721FDBF-F80A-4C69-A051-7D442A167074}"/>
          </ac:spMkLst>
        </pc:spChg>
      </pc:sldChg>
      <pc:sldChg chg="modSp mod">
        <pc:chgData name="Dhruv Godhasara" userId="d216177dc9f925ab" providerId="LiveId" clId="{D22C2584-060F-4120-BE20-046314F71140}" dt="2025-05-19T04:38:56.093" v="74" actId="404"/>
        <pc:sldMkLst>
          <pc:docMk/>
          <pc:sldMk cId="1984642256" sldId="264"/>
        </pc:sldMkLst>
        <pc:spChg chg="mod">
          <ac:chgData name="Dhruv Godhasara" userId="d216177dc9f925ab" providerId="LiveId" clId="{D22C2584-060F-4120-BE20-046314F71140}" dt="2025-05-19T04:38:24.687" v="61" actId="115"/>
          <ac:spMkLst>
            <pc:docMk/>
            <pc:sldMk cId="1984642256" sldId="264"/>
            <ac:spMk id="2" creationId="{B0AC3B93-BB05-42FB-9D36-3E277C8354FE}"/>
          </ac:spMkLst>
        </pc:spChg>
        <pc:spChg chg="mod">
          <ac:chgData name="Dhruv Godhasara" userId="d216177dc9f925ab" providerId="LiveId" clId="{D22C2584-060F-4120-BE20-046314F71140}" dt="2025-05-19T04:38:56.093" v="74" actId="404"/>
          <ac:spMkLst>
            <pc:docMk/>
            <pc:sldMk cId="1984642256" sldId="264"/>
            <ac:spMk id="4" creationId="{FE34FEAB-9013-4B87-BB41-310CDCCA1B31}"/>
          </ac:spMkLst>
        </pc:spChg>
      </pc:sldChg>
      <pc:sldChg chg="modSp mod">
        <pc:chgData name="Dhruv Godhasara" userId="d216177dc9f925ab" providerId="LiveId" clId="{D22C2584-060F-4120-BE20-046314F71140}" dt="2025-05-19T04:39:43.570" v="88" actId="1076"/>
        <pc:sldMkLst>
          <pc:docMk/>
          <pc:sldMk cId="2398243106" sldId="265"/>
        </pc:sldMkLst>
        <pc:spChg chg="mod">
          <ac:chgData name="Dhruv Godhasara" userId="d216177dc9f925ab" providerId="LiveId" clId="{D22C2584-060F-4120-BE20-046314F71140}" dt="2025-05-19T04:39:43.570" v="88" actId="1076"/>
          <ac:spMkLst>
            <pc:docMk/>
            <pc:sldMk cId="2398243106" sldId="265"/>
            <ac:spMk id="2" creationId="{B7AD530C-21B4-45A8-A7BE-36F5868FDE79}"/>
          </ac:spMkLst>
        </pc:spChg>
        <pc:spChg chg="mod">
          <ac:chgData name="Dhruv Godhasara" userId="d216177dc9f925ab" providerId="LiveId" clId="{D22C2584-060F-4120-BE20-046314F71140}" dt="2025-05-19T04:39:30.581" v="81" actId="404"/>
          <ac:spMkLst>
            <pc:docMk/>
            <pc:sldMk cId="2398243106" sldId="265"/>
            <ac:spMk id="5" creationId="{09AC4BEB-BC29-41AF-A1DA-BE46EA48F61A}"/>
          </ac:spMkLst>
        </pc:spChg>
      </pc:sldChg>
      <pc:sldChg chg="addSp delSp modSp mod">
        <pc:chgData name="Dhruv Godhasara" userId="d216177dc9f925ab" providerId="LiveId" clId="{D22C2584-060F-4120-BE20-046314F71140}" dt="2025-05-19T04:43:47.866" v="117" actId="1076"/>
        <pc:sldMkLst>
          <pc:docMk/>
          <pc:sldMk cId="126785782" sldId="266"/>
        </pc:sldMkLst>
        <pc:spChg chg="mod">
          <ac:chgData name="Dhruv Godhasara" userId="d216177dc9f925ab" providerId="LiveId" clId="{D22C2584-060F-4120-BE20-046314F71140}" dt="2025-05-19T04:43:04.846" v="108" actId="1076"/>
          <ac:spMkLst>
            <pc:docMk/>
            <pc:sldMk cId="126785782" sldId="266"/>
            <ac:spMk id="2" creationId="{D5E838DA-8C7B-4AF3-A16C-F5324509AB02}"/>
          </ac:spMkLst>
        </pc:spChg>
        <pc:spChg chg="del">
          <ac:chgData name="Dhruv Godhasara" userId="d216177dc9f925ab" providerId="LiveId" clId="{D22C2584-060F-4120-BE20-046314F71140}" dt="2025-05-19T04:42:43.998" v="103"/>
          <ac:spMkLst>
            <pc:docMk/>
            <pc:sldMk cId="126785782" sldId="266"/>
            <ac:spMk id="3" creationId="{5F42878E-08A6-442C-AD0A-3B259124840D}"/>
          </ac:spMkLst>
        </pc:spChg>
        <pc:spChg chg="add mod">
          <ac:chgData name="Dhruv Godhasara" userId="d216177dc9f925ab" providerId="LiveId" clId="{D22C2584-060F-4120-BE20-046314F71140}" dt="2025-05-19T04:43:47.866" v="117" actId="1076"/>
          <ac:spMkLst>
            <pc:docMk/>
            <pc:sldMk cId="126785782" sldId="266"/>
            <ac:spMk id="4" creationId="{7CF1AF26-785C-45A1-8C1A-AFB395981B48}"/>
          </ac:spMkLst>
        </pc:spChg>
      </pc:sldChg>
      <pc:sldChg chg="modSp mod">
        <pc:chgData name="Dhruv Godhasara" userId="d216177dc9f925ab" providerId="LiveId" clId="{D22C2584-060F-4120-BE20-046314F71140}" dt="2025-05-19T04:40:54.094" v="102" actId="1076"/>
        <pc:sldMkLst>
          <pc:docMk/>
          <pc:sldMk cId="3804612939" sldId="267"/>
        </pc:sldMkLst>
        <pc:spChg chg="mod">
          <ac:chgData name="Dhruv Godhasara" userId="d216177dc9f925ab" providerId="LiveId" clId="{D22C2584-060F-4120-BE20-046314F71140}" dt="2025-05-19T04:40:50.675" v="101" actId="2711"/>
          <ac:spMkLst>
            <pc:docMk/>
            <pc:sldMk cId="3804612939" sldId="267"/>
            <ac:spMk id="2" creationId="{34F03E1B-7F2D-4DE9-BA94-38E82131437F}"/>
          </ac:spMkLst>
        </pc:spChg>
        <pc:spChg chg="mod">
          <ac:chgData name="Dhruv Godhasara" userId="d216177dc9f925ab" providerId="LiveId" clId="{D22C2584-060F-4120-BE20-046314F71140}" dt="2025-05-19T04:40:54.094" v="102" actId="1076"/>
          <ac:spMkLst>
            <pc:docMk/>
            <pc:sldMk cId="3804612939" sldId="267"/>
            <ac:spMk id="4" creationId="{BCF32260-8358-4B50-BE92-C0B03711E6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2809" y="639097"/>
            <a:ext cx="6907757" cy="3686015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 Title</a:t>
            </a:r>
            <a:r>
              <a:rPr lang="en-US" sz="4000" dirty="0"/>
              <a:t>: </a:t>
            </a:r>
            <a:r>
              <a:rPr lang="en-US" sz="4000" dirty="0">
                <a:solidFill>
                  <a:schemeClr val="tx1"/>
                </a:solidFill>
              </a:rPr>
              <a:t>Feature Extraction and Price Prediction for Mobile Phones</a:t>
            </a:r>
            <a:br>
              <a:rPr lang="en-US" sz="4000" dirty="0">
                <a:solidFill>
                  <a:schemeClr val="tx1"/>
                </a:solidFill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b="1" dirty="0"/>
              <a:t>Subtitle</a:t>
            </a:r>
            <a:r>
              <a:rPr lang="en-US" sz="4000" dirty="0"/>
              <a:t>: </a:t>
            </a:r>
            <a:r>
              <a:rPr lang="en-US" sz="4000" dirty="0">
                <a:solidFill>
                  <a:schemeClr val="tx1"/>
                </a:solidFill>
              </a:rPr>
              <a:t>Using Machine Learning for Smart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814" y="5197405"/>
            <a:ext cx="6269347" cy="1021498"/>
          </a:xfrm>
        </p:spPr>
        <p:txBody>
          <a:bodyPr>
            <a:normAutofit/>
          </a:bodyPr>
          <a:lstStyle/>
          <a:p>
            <a:r>
              <a:rPr lang="en-US" b="1" dirty="0"/>
              <a:t> Presented by</a:t>
            </a:r>
            <a:r>
              <a:rPr lang="en-US" dirty="0"/>
              <a:t>: </a:t>
            </a:r>
            <a:r>
              <a:rPr lang="en-US" sz="2400" b="1" dirty="0">
                <a:solidFill>
                  <a:srgbClr val="FFFF00"/>
                </a:solidFill>
                <a:latin typeface="Algerian" panose="04020705040A02060702" pitchFamily="82" charset="0"/>
              </a:rPr>
              <a:t>Dhruv </a:t>
            </a:r>
            <a:r>
              <a:rPr lang="en-US" sz="2400" b="1" dirty="0" err="1">
                <a:solidFill>
                  <a:srgbClr val="FFFF00"/>
                </a:solidFill>
                <a:latin typeface="Algerian" panose="04020705040A02060702" pitchFamily="82" charset="0"/>
              </a:rPr>
              <a:t>godhasara</a:t>
            </a:r>
            <a:br>
              <a:rPr lang="en-US" dirty="0"/>
            </a:br>
            <a:r>
              <a:rPr lang="en-US" dirty="0"/>
              <a:t>Date: 23 May 2025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530C-21B4-45A8-A7BE-36F5868FD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78" y="207264"/>
            <a:ext cx="8596668" cy="1320800"/>
          </a:xfrm>
        </p:spPr>
        <p:txBody>
          <a:bodyPr/>
          <a:lstStyle/>
          <a:p>
            <a:r>
              <a:rPr lang="en-IN" b="1" u="sng" dirty="0">
                <a:solidFill>
                  <a:srgbClr val="FFC000"/>
                </a:solidFill>
                <a:latin typeface="Algerian" panose="04020705040A02060702" pitchFamily="82" charset="0"/>
              </a:rPr>
              <a:t>Challenges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AC4BEB-BC29-41AF-A1DA-BE46EA48F6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2102" y="2540296"/>
            <a:ext cx="1041381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Data quality and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Feature selection and dimensionality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43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3E1B-7F2D-4DE9-BA94-38E82131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solidFill>
                  <a:srgbClr val="FFC000"/>
                </a:solidFill>
                <a:latin typeface="Algerian" panose="04020705040A02060702" pitchFamily="82" charset="0"/>
              </a:rPr>
              <a:t>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F32260-8358-4B50-BE92-C0B03711E6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414" y="2065279"/>
            <a:ext cx="1083662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more advanced models (e.g., deep learning)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image/text features from product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price tracking</a:t>
            </a:r>
          </a:p>
        </p:txBody>
      </p:sp>
    </p:spTree>
    <p:extLst>
      <p:ext uri="{BB962C8B-B14F-4D97-AF65-F5344CB8AC3E}">
        <p14:creationId xmlns:p14="http://schemas.microsoft.com/office/powerpoint/2010/main" val="380461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38DA-8C7B-4AF3-A16C-F5324509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484" y="0"/>
            <a:ext cx="8596668" cy="1320800"/>
          </a:xfrm>
        </p:spPr>
        <p:txBody>
          <a:bodyPr/>
          <a:lstStyle/>
          <a:p>
            <a:r>
              <a:rPr lang="en-IN" b="1" u="sng" dirty="0">
                <a:solidFill>
                  <a:srgbClr val="FFC000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F1AF26-785C-45A1-8C1A-AFB395981B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725" y="855054"/>
            <a:ext cx="1137179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Feature Extraction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mobile phone attributes such as RAM, ROM, camera quality, battery capacity, and processor type were successfully extracted and analyzed.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Price Prediction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 like Linear Regression, Random Forest,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promising results in predicting mobile phone prices with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Gained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like brand, storage, and camera resolution significantly influence the price of a mobile phone.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🚀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Applications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can help e-commerce platforms, retailers, and consumers make informed pricing and purchasing decisions.</a:t>
            </a:r>
          </a:p>
        </p:txBody>
      </p:sp>
    </p:spTree>
    <p:extLst>
      <p:ext uri="{BB962C8B-B14F-4D97-AF65-F5344CB8AC3E}">
        <p14:creationId xmlns:p14="http://schemas.microsoft.com/office/powerpoint/2010/main" val="126785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B10D-1043-47DD-9953-D8CC3CDA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22" y="2612136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IN" sz="8800" b="1" dirty="0">
                <a:solidFill>
                  <a:schemeClr val="tx1"/>
                </a:solidFill>
                <a:latin typeface="Century" panose="02040604050505020304" pitchFamily="18" charset="0"/>
              </a:rPr>
              <a:t>THANK   YOU </a:t>
            </a:r>
          </a:p>
        </p:txBody>
      </p:sp>
    </p:spTree>
    <p:extLst>
      <p:ext uri="{BB962C8B-B14F-4D97-AF65-F5344CB8AC3E}">
        <p14:creationId xmlns:p14="http://schemas.microsoft.com/office/powerpoint/2010/main" val="14864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CCF0-9CFA-4751-BDFE-ABA7584C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u="sng" dirty="0">
                <a:solidFill>
                  <a:srgbClr val="FFC000"/>
                </a:solidFill>
                <a:latin typeface="Algerian" panose="04020705040A02060702" pitchFamily="82" charset="0"/>
              </a:rPr>
              <a:t>Objectives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BE2914-2ECC-4CCA-A74E-E9FBAF730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0662BE-3440-4195-AAF8-B3293B2A2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216" y="3403685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344ED90-4DF3-437F-8146-B0608AB104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2495" y="7747976"/>
            <a:ext cx="3720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F4BE151-9C9A-48E3-8C74-CBE2836DFD6F}"/>
              </a:ext>
            </a:extLst>
          </p:cNvPr>
          <p:cNvSpPr txBox="1">
            <a:spLocks/>
          </p:cNvSpPr>
          <p:nvPr/>
        </p:nvSpPr>
        <p:spPr>
          <a:xfrm>
            <a:off x="374250" y="1665437"/>
            <a:ext cx="9985902" cy="374497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Extract relevant features from mobile phone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Train machine learning models to predict prices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Evaluate model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Provide actionable insights for vendors/customers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79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ECB5-6A93-4413-8ADB-AA96E036E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u="sng" dirty="0">
                <a:solidFill>
                  <a:srgbClr val="FFC000"/>
                </a:solidFill>
                <a:latin typeface="Algerian" panose="04020705040A02060702" pitchFamily="82" charset="0"/>
              </a:rPr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208295-01C6-4AE2-9F90-8204AAC654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694" y="1750058"/>
            <a:ext cx="1061550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Source of dataset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Nexthike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Solution)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Number of records and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Sample features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:Brand, RAM, Storage, Camera specs, Battery,  Processor, Screen size,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Target variable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23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ABB2-E7A5-4604-9D7B-6649FB18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82" y="0"/>
            <a:ext cx="8596668" cy="1320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u="sng" dirty="0">
                <a:solidFill>
                  <a:srgbClr val="FFC000"/>
                </a:solidFill>
                <a:latin typeface="Algerian" panose="04020705040A02060702" pitchFamily="82" charset="0"/>
              </a:rPr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A679-262A-4271-9963-EEC22C733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22" y="935293"/>
            <a:ext cx="10944690" cy="5739827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Feature extraction</a:t>
            </a:r>
            <a:r>
              <a:rPr lang="en-US" sz="3200" dirty="0"/>
              <a:t> is the process of transforming raw data into a set of meaningful characteristics (called </a:t>
            </a:r>
            <a:r>
              <a:rPr lang="en-US" sz="3200" i="1" dirty="0"/>
              <a:t>features</a:t>
            </a:r>
            <a:r>
              <a:rPr lang="en-US" sz="3200" dirty="0"/>
              <a:t>) that can be used effectively by machine learning models or other data analysis methods.</a:t>
            </a:r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Techniques used: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Handling categorical features (Label Encoding / One-Hot Encoding)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Normalization for numerical features</a:t>
            </a:r>
          </a:p>
          <a:p>
            <a:endParaRPr lang="en-IN" sz="3200" dirty="0"/>
          </a:p>
          <a:p>
            <a:r>
              <a:rPr lang="en-US" sz="3200" dirty="0"/>
              <a:t>Mention tools/libraries: Pandas, NumPy, Scikit-learn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42635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1715-E991-4BD8-87D9-696F6DAA7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46" y="0"/>
            <a:ext cx="8596668" cy="13208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b="1" u="sng" dirty="0">
                <a:solidFill>
                  <a:srgbClr val="FFC000"/>
                </a:solidFill>
                <a:latin typeface="Algerian" panose="04020705040A02060702" pitchFamily="82" charset="0"/>
              </a:rPr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09E8-E827-4D72-AE9F-EA8F91511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46" y="788989"/>
            <a:ext cx="11520762" cy="5721539"/>
          </a:xfrm>
        </p:spPr>
        <p:txBody>
          <a:bodyPr>
            <a:normAutofit/>
          </a:bodyPr>
          <a:lstStyle/>
          <a:p>
            <a:r>
              <a:rPr lang="en-IN" sz="3200" b="1" i="1" dirty="0">
                <a:latin typeface="Arial Black" panose="020B0A04020102020204" pitchFamily="34" charset="0"/>
              </a:rPr>
              <a:t>Linear Regression : </a:t>
            </a:r>
          </a:p>
          <a:p>
            <a:pPr marL="0" indent="0">
              <a:buNone/>
            </a:pPr>
            <a:r>
              <a:rPr lang="en-US" sz="2400" b="1" dirty="0"/>
              <a:t>Linear regression</a:t>
            </a:r>
            <a:r>
              <a:rPr lang="en-US" sz="2400" dirty="0"/>
              <a:t> is a statistical method used to model the relationship between a </a:t>
            </a:r>
            <a:r>
              <a:rPr lang="en-US" sz="2400" b="1" dirty="0"/>
              <a:t>dependent variable (target)</a:t>
            </a:r>
            <a:r>
              <a:rPr lang="en-US" sz="2400" dirty="0"/>
              <a:t> and one or more </a:t>
            </a:r>
            <a:r>
              <a:rPr lang="en-US" sz="2400" b="1" dirty="0"/>
              <a:t>independent variables (features)</a:t>
            </a:r>
            <a:r>
              <a:rPr lang="en-US" sz="2400" dirty="0"/>
              <a:t>. It is one of the simplest and most widely used techniques in machine learning and statistics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IN" sz="3200" b="1" i="1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50252-5469-4A55-8865-EFC951174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751" y="2730910"/>
            <a:ext cx="5926939" cy="40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8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AE2D-9BEB-4493-924E-E2DFACA8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58" y="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sz="2700" b="1" u="sng" dirty="0">
                <a:solidFill>
                  <a:srgbClr val="FFC000"/>
                </a:solidFill>
              </a:rPr>
              <a:t>Types of Linear Regression</a:t>
            </a:r>
            <a:r>
              <a:rPr lang="en-IN" sz="2000" b="1" dirty="0">
                <a:solidFill>
                  <a:srgbClr val="FFC000"/>
                </a:solidFill>
              </a:rPr>
              <a:t>: </a:t>
            </a:r>
            <a:br>
              <a:rPr lang="en-IN" sz="2000" b="1" dirty="0">
                <a:solidFill>
                  <a:srgbClr val="FFC000"/>
                </a:solidFill>
              </a:rPr>
            </a:br>
            <a:br>
              <a:rPr lang="en-IN" sz="2000" b="1" dirty="0">
                <a:solidFill>
                  <a:srgbClr val="FFC000"/>
                </a:solidFill>
              </a:rPr>
            </a:br>
            <a:r>
              <a:rPr lang="en-IN" sz="2000" b="1" dirty="0">
                <a:solidFill>
                  <a:srgbClr val="FFC000"/>
                </a:solidFill>
              </a:rPr>
              <a:t>     </a:t>
            </a:r>
            <a:br>
              <a:rPr lang="en-IN" sz="2000" b="1" dirty="0">
                <a:solidFill>
                  <a:srgbClr val="FFC000"/>
                </a:solidFill>
              </a:rPr>
            </a:b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ED23-A3F8-4A96-9C26-A0ECC601A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58" y="2203705"/>
            <a:ext cx="10021146" cy="4654295"/>
          </a:xfrm>
        </p:spPr>
        <p:txBody>
          <a:bodyPr/>
          <a:lstStyle/>
          <a:p>
            <a:r>
              <a:rPr lang="en-IN" sz="2400" b="1" u="sng" dirty="0">
                <a:solidFill>
                  <a:srgbClr val="FFC000"/>
                </a:solidFill>
              </a:rPr>
              <a:t>Equation of Linear Regression</a:t>
            </a:r>
            <a:r>
              <a:rPr lang="en-IN" u="sng" dirty="0"/>
              <a:t>:</a:t>
            </a:r>
          </a:p>
          <a:p>
            <a:endParaRPr lang="en-IN" dirty="0"/>
          </a:p>
          <a:p>
            <a:r>
              <a:rPr lang="en-IN" sz="2000" dirty="0"/>
              <a:t>For simple linear regression</a:t>
            </a:r>
            <a:r>
              <a:rPr lang="en-IN" dirty="0"/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sz="2800" b="1" dirty="0"/>
              <a:t>                   y=</a:t>
            </a:r>
            <a:r>
              <a:rPr lang="el-GR" sz="2800" b="1" dirty="0"/>
              <a:t>β0+β1</a:t>
            </a:r>
            <a:r>
              <a:rPr lang="en-IN" sz="2800" b="1" dirty="0"/>
              <a:t>x+</a:t>
            </a:r>
            <a:r>
              <a:rPr lang="el-GR" sz="2800" b="1" dirty="0"/>
              <a:t>ε</a:t>
            </a:r>
            <a:endParaRPr lang="en-IN" sz="2800" b="1" dirty="0"/>
          </a:p>
          <a:p>
            <a:pPr marL="0" indent="0">
              <a:buNone/>
            </a:pPr>
            <a:endParaRPr lang="en-IN" sz="2800" b="1" dirty="0"/>
          </a:p>
          <a:p>
            <a:r>
              <a:rPr lang="en-IN" sz="2000" dirty="0"/>
              <a:t>For multiple linear regression:</a:t>
            </a:r>
          </a:p>
          <a:p>
            <a:endParaRPr lang="en-IN" sz="2000" b="1" dirty="0"/>
          </a:p>
          <a:p>
            <a:pPr marL="0" indent="0">
              <a:buNone/>
            </a:pPr>
            <a:r>
              <a:rPr lang="en-IN" sz="2800" b="1" dirty="0"/>
              <a:t>                   y </a:t>
            </a:r>
            <a:r>
              <a:rPr lang="el-GR" sz="2800" b="1" dirty="0"/>
              <a:t>=β0​+β1​</a:t>
            </a:r>
            <a:r>
              <a:rPr lang="en-IN" sz="2800" b="1" dirty="0"/>
              <a:t>x1​+</a:t>
            </a:r>
            <a:r>
              <a:rPr lang="el-GR" sz="2800" b="1" dirty="0"/>
              <a:t>β2​</a:t>
            </a:r>
            <a:r>
              <a:rPr lang="en-IN" sz="2800" b="1" dirty="0"/>
              <a:t>x2​+⋯+</a:t>
            </a:r>
            <a:r>
              <a:rPr lang="el-GR" sz="2800" b="1" dirty="0"/>
              <a:t>β</a:t>
            </a:r>
            <a:r>
              <a:rPr lang="en-IN" sz="2800" b="1" dirty="0"/>
              <a:t>n​</a:t>
            </a:r>
            <a:r>
              <a:rPr lang="en-IN" sz="2800" b="1" dirty="0" err="1"/>
              <a:t>xn</a:t>
            </a:r>
            <a:r>
              <a:rPr lang="en-IN" sz="2800" b="1" dirty="0"/>
              <a:t>​+</a:t>
            </a:r>
            <a:r>
              <a:rPr lang="el-GR" sz="2800" b="1" dirty="0"/>
              <a:t>ε</a:t>
            </a:r>
            <a:endParaRPr lang="en-IN" sz="2800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EDAEAD-1C9B-4969-9E52-7E350E82C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58" y="533133"/>
            <a:ext cx="1127387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Simple Linear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One independent variable.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Example: Predicting a person's weight based on their height.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Multiple Linear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More than one independent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Example: Predicting house prices based on area, number of rooms, and 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34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3FD8F-C623-43DC-A185-A178B255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295" y="1466134"/>
            <a:ext cx="4532777" cy="576262"/>
          </a:xfrm>
        </p:spPr>
        <p:txBody>
          <a:bodyPr/>
          <a:lstStyle/>
          <a:p>
            <a:r>
              <a:rPr lang="en-IN" b="1" u="sng" dirty="0">
                <a:solidFill>
                  <a:srgbClr val="FFFF00"/>
                </a:solidFill>
              </a:rPr>
              <a:t>Decision Tree </a:t>
            </a:r>
            <a:r>
              <a:rPr lang="en-IN" b="1" dirty="0">
                <a:solidFill>
                  <a:srgbClr val="FFFF00"/>
                </a:solidFill>
              </a:rPr>
              <a:t> : 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Decision tree is a simple diagram that shows different choices and their possible results helping you make decisions easily.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9AFCA6-3113-42A2-9C78-B818A31BF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1356" y="1178003"/>
            <a:ext cx="4185618" cy="576262"/>
          </a:xfrm>
        </p:spPr>
        <p:txBody>
          <a:bodyPr/>
          <a:lstStyle/>
          <a:p>
            <a:r>
              <a:rPr lang="en-IN" b="1" u="sng" dirty="0">
                <a:solidFill>
                  <a:srgbClr val="FFFF00"/>
                </a:solidFill>
              </a:rPr>
              <a:t>Random Forest </a:t>
            </a:r>
            <a:r>
              <a:rPr lang="en-IN" b="1" dirty="0">
                <a:solidFill>
                  <a:schemeClr val="tx1"/>
                </a:solidFill>
              </a:rPr>
              <a:t>: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A Random Forest is a collection of decision trees that work together to make predictions.</a:t>
            </a:r>
            <a:r>
              <a:rPr lang="en-IN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0819494-F6ED-4C3F-B899-7D038A563B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8802" y="2148840"/>
            <a:ext cx="5130165" cy="3123153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EE67C17-8D32-4F85-9962-579794800E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0082" y="2148839"/>
            <a:ext cx="5482526" cy="3123153"/>
          </a:xfrm>
        </p:spPr>
      </p:pic>
    </p:spTree>
    <p:extLst>
      <p:ext uri="{BB962C8B-B14F-4D97-AF65-F5344CB8AC3E}">
        <p14:creationId xmlns:p14="http://schemas.microsoft.com/office/powerpoint/2010/main" val="236438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E56A0-259B-4BD3-B252-86D003DA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197105"/>
            <a:ext cx="8596668" cy="1320800"/>
          </a:xfrm>
        </p:spPr>
        <p:txBody>
          <a:bodyPr/>
          <a:lstStyle/>
          <a:p>
            <a:r>
              <a:rPr lang="en-IN" b="1" u="sng" dirty="0">
                <a:solidFill>
                  <a:srgbClr val="FFC000"/>
                </a:solidFill>
                <a:latin typeface="Algerian" panose="04020705040A02060702" pitchFamily="82" charset="0"/>
              </a:rPr>
              <a:t>Model Training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FDBF-F80A-4C69-A051-7D442A167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517905"/>
            <a:ext cx="8889954" cy="45234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Train-test split (e.g., 80-20)</a:t>
            </a:r>
          </a:p>
          <a:p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IN" sz="3200" dirty="0">
                <a:latin typeface="Aharoni" panose="02010803020104030203" pitchFamily="2" charset="-79"/>
                <a:cs typeface="Aharoni" panose="02010803020104030203" pitchFamily="2" charset="-79"/>
              </a:rPr>
              <a:t>Evaluation metrics: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+mj-lt"/>
              <a:buAutoNum type="arabicParenR"/>
            </a:pPr>
            <a:r>
              <a:rPr lang="en-IN" sz="3200" dirty="0">
                <a:latin typeface="Aharoni" panose="02010803020104030203" pitchFamily="2" charset="-79"/>
                <a:cs typeface="Aharoni" panose="02010803020104030203" pitchFamily="2" charset="-79"/>
              </a:rPr>
              <a:t>Mean Absolute Error (MAE)</a:t>
            </a:r>
            <a:endParaRPr lang="en-US" sz="3200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buFont typeface="+mj-lt"/>
              <a:buAutoNum type="arabicParenR"/>
            </a:pP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Root Mean Squared Error (RMSE)</a:t>
            </a:r>
            <a:r>
              <a:rPr lang="en-US" sz="32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sz="3200" dirty="0" err="1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etc</a:t>
            </a:r>
            <a:r>
              <a:rPr lang="en-US" sz="3200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…….</a:t>
            </a:r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9738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3B93-BB05-42FB-9D36-3E277C83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FFC000"/>
                </a:solidFill>
                <a:latin typeface="Algerian" panose="04020705040A02060702" pitchFamily="82" charset="0"/>
              </a:rPr>
              <a:t>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34FEAB-9013-4B87-BB41-310CDCCA1B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9006" y="2305615"/>
            <a:ext cx="1073749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Best-performing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Visual: Predicted vs Actual Price plot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Feature importance chart (e.g., from Random Forest)</a:t>
            </a:r>
          </a:p>
        </p:txBody>
      </p:sp>
    </p:spTree>
    <p:extLst>
      <p:ext uri="{BB962C8B-B14F-4D97-AF65-F5344CB8AC3E}">
        <p14:creationId xmlns:p14="http://schemas.microsoft.com/office/powerpoint/2010/main" val="19846422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560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Aharoni</vt:lpstr>
      <vt:lpstr>Algerian</vt:lpstr>
      <vt:lpstr>Arial</vt:lpstr>
      <vt:lpstr>Arial Black</vt:lpstr>
      <vt:lpstr>Century</vt:lpstr>
      <vt:lpstr>Nunito</vt:lpstr>
      <vt:lpstr>Trebuchet MS</vt:lpstr>
      <vt:lpstr>Wingdings</vt:lpstr>
      <vt:lpstr>Wingdings 3</vt:lpstr>
      <vt:lpstr>Facet</vt:lpstr>
      <vt:lpstr> Title: Feature Extraction and Price Prediction for Mobile Phones  Subtitle: Using Machine Learning for Smart Pricing</vt:lpstr>
      <vt:lpstr>Objectives</vt:lpstr>
      <vt:lpstr>Dataset Overview</vt:lpstr>
      <vt:lpstr>Feature Extraction</vt:lpstr>
      <vt:lpstr>Model Selection</vt:lpstr>
      <vt:lpstr>Types of Linear Regression:         </vt:lpstr>
      <vt:lpstr>PowerPoint Presentation</vt:lpstr>
      <vt:lpstr>Model Training &amp; Evaluation</vt:lpstr>
      <vt:lpstr>Results</vt:lpstr>
      <vt:lpstr>Challenges</vt:lpstr>
      <vt:lpstr>Future Work</vt:lpstr>
      <vt:lpstr>Conclusion</vt:lpstr>
      <vt:lpstr>THANK  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Title: Feature Extraction and Price Prediction for Mobile Phones  Subtitle: Using Machine Learning for Smart Pricing</dc:title>
  <dc:creator>Dhruv Godhasara</dc:creator>
  <cp:lastModifiedBy>Dhruv Godhasara</cp:lastModifiedBy>
  <cp:revision>8</cp:revision>
  <dcterms:created xsi:type="dcterms:W3CDTF">2025-05-12T18:00:23Z</dcterms:created>
  <dcterms:modified xsi:type="dcterms:W3CDTF">2025-05-19T04:45:27Z</dcterms:modified>
</cp:coreProperties>
</file>