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6" r:id="rId1"/>
  </p:sldMasterIdLst>
  <p:notesMasterIdLst>
    <p:notesMasterId r:id="rId42"/>
  </p:notesMasterIdLst>
  <p:sldIdLst>
    <p:sldId id="256" r:id="rId2"/>
    <p:sldId id="264" r:id="rId3"/>
    <p:sldId id="265" r:id="rId4"/>
    <p:sldId id="263" r:id="rId5"/>
    <p:sldId id="266" r:id="rId6"/>
    <p:sldId id="267" r:id="rId7"/>
    <p:sldId id="268" r:id="rId8"/>
    <p:sldId id="269" r:id="rId9"/>
    <p:sldId id="270" r:id="rId10"/>
    <p:sldId id="271" r:id="rId11"/>
    <p:sldId id="272" r:id="rId12"/>
    <p:sldId id="274"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1" r:id="rId30"/>
    <p:sldId id="290" r:id="rId31"/>
    <p:sldId id="292" r:id="rId32"/>
    <p:sldId id="293" r:id="rId33"/>
    <p:sldId id="294" r:id="rId34"/>
    <p:sldId id="295" r:id="rId35"/>
    <p:sldId id="296" r:id="rId36"/>
    <p:sldId id="297" r:id="rId37"/>
    <p:sldId id="298" r:id="rId38"/>
    <p:sldId id="299" r:id="rId39"/>
    <p:sldId id="300" r:id="rId40"/>
    <p:sldId id="301" r:id="rId41"/>
  </p:sldIdLst>
  <p:sldSz cx="9144000" cy="5143500" type="screen16x9"/>
  <p:notesSz cx="6858000" cy="9144000"/>
  <p:embeddedFontLst>
    <p:embeddedFont>
      <p:font typeface="Arial Black" panose="020B0A04020102020204" pitchFamily="34" charset="0"/>
      <p:bold r:id="rId43"/>
    </p:embeddedFont>
    <p:embeddedFont>
      <p:font typeface="Arial Rounded MT Bold" panose="020F0704030504030204" pitchFamily="34" charset="0"/>
      <p:regular r:id="rId44"/>
    </p:embeddedFont>
    <p:embeddedFont>
      <p:font typeface="Red Hat Display" panose="020B0604020202020204" charset="0"/>
      <p:regular r:id="rId45"/>
      <p:bold r:id="rId46"/>
      <p:italic r:id="rId47"/>
      <p:boldItalic r:id="rId48"/>
    </p:embeddedFont>
    <p:embeddedFont>
      <p:font typeface="Trebuchet MS" panose="020B0603020202020204" pitchFamily="34" charset="0"/>
      <p:regular r:id="rId49"/>
      <p:bold r:id="rId50"/>
      <p:italic r:id="rId51"/>
      <p:boldItalic r:id="rId52"/>
    </p:embeddedFont>
    <p:embeddedFont>
      <p:font typeface="Wingdings 3" panose="05040102010807070707" pitchFamily="18" charset="2"/>
      <p:regular r:id="rId5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84B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88"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454993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5278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89551134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22385724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360966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109264856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08504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37158473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120285359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222357836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312302333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225382693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35582351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28192610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169134652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37350136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144813545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69243150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6/29/2025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dirty="0"/>
          </a:p>
        </p:txBody>
      </p:sp>
    </p:spTree>
    <p:extLst>
      <p:ext uri="{BB962C8B-B14F-4D97-AF65-F5344CB8AC3E}">
        <p14:creationId xmlns:p14="http://schemas.microsoft.com/office/powerpoint/2010/main" val="4038306762"/>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ransition>
    <p:fade thruBlk="1"/>
  </p:transition>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idx="4294967295"/>
          </p:nvPr>
        </p:nvSpPr>
        <p:spPr>
          <a:xfrm>
            <a:off x="0" y="742950"/>
            <a:ext cx="2800350" cy="603250"/>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0" tIns="0" rIns="0" bIns="0" anchor="ctr" anchorCtr="0">
            <a:noAutofit/>
          </a:bodyPr>
          <a:lstStyle/>
          <a:p>
            <a:pPr>
              <a:spcBef>
                <a:spcPts val="505"/>
              </a:spcBef>
              <a:buClr>
                <a:schemeClr val="tx1">
                  <a:lumMod val="75000"/>
                  <a:lumOff val="25000"/>
                </a:schemeClr>
              </a:buClr>
            </a:pPr>
            <a:r>
              <a:rPr lang="en-US" sz="2800" i="1" dirty="0">
                <a:solidFill>
                  <a:srgbClr val="002060"/>
                </a:solidFill>
              </a:rPr>
              <a:t>Welcome’s You</a:t>
            </a:r>
            <a:endParaRPr sz="2800" i="1" dirty="0">
              <a:solidFill>
                <a:srgbClr val="002060"/>
              </a:solidFill>
            </a:endParaRPr>
          </a:p>
        </p:txBody>
      </p:sp>
      <p:sp>
        <p:nvSpPr>
          <p:cNvPr id="22530" name="AutoShape 2" descr="Integral Institute of Medical Sciences &amp; Research | Luckn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2532" name="AutoShape 4" descr="Integral University_Inspiring Excellence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16BF0956-7E7F-315D-216B-DD6EEE9B8365}"/>
              </a:ext>
            </a:extLst>
          </p:cNvPr>
          <p:cNvSpPr txBox="1"/>
          <p:nvPr/>
        </p:nvSpPr>
        <p:spPr>
          <a:xfrm>
            <a:off x="1414976" y="1674166"/>
            <a:ext cx="6263562" cy="523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2800" b="1" dirty="0">
                <a:solidFill>
                  <a:srgbClr val="002060"/>
                </a:solidFill>
                <a:latin typeface="Red Hat Display" panose="020B0604020202020204" charset="0"/>
                <a:cs typeface="Calibri" panose="020F0502020204030204" pitchFamily="34" charset="0"/>
              </a:rPr>
              <a:t>Into the </a:t>
            </a:r>
            <a:r>
              <a:rPr lang="en-US" sz="2800" b="1" dirty="0">
                <a:solidFill>
                  <a:srgbClr val="002060"/>
                </a:solidFill>
                <a:latin typeface="+mj-lt"/>
                <a:cs typeface="Calibri" panose="020F0502020204030204" pitchFamily="34" charset="0"/>
              </a:rPr>
              <a:t>Project-5_Next-Hikes.ppt</a:t>
            </a:r>
          </a:p>
        </p:txBody>
      </p:sp>
      <p:sp>
        <p:nvSpPr>
          <p:cNvPr id="3" name="TextBox 2">
            <a:extLst>
              <a:ext uri="{FF2B5EF4-FFF2-40B4-BE49-F238E27FC236}">
                <a16:creationId xmlns:a16="http://schemas.microsoft.com/office/drawing/2014/main" id="{E6E36C10-21B6-78D2-B56A-C962904478A7}"/>
              </a:ext>
            </a:extLst>
          </p:cNvPr>
          <p:cNvSpPr txBox="1"/>
          <p:nvPr/>
        </p:nvSpPr>
        <p:spPr>
          <a:xfrm>
            <a:off x="3784817" y="2589281"/>
            <a:ext cx="2472856"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4" name="TextBox 3">
            <a:extLst>
              <a:ext uri="{FF2B5EF4-FFF2-40B4-BE49-F238E27FC236}">
                <a16:creationId xmlns:a16="http://schemas.microsoft.com/office/drawing/2014/main" id="{EFC9FCE6-92A1-A552-C94E-A255BE476382}"/>
              </a:ext>
            </a:extLst>
          </p:cNvPr>
          <p:cNvSpPr txBox="1"/>
          <p:nvPr/>
        </p:nvSpPr>
        <p:spPr>
          <a:xfrm>
            <a:off x="3906077" y="2823417"/>
            <a:ext cx="2055413"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04710A8C-1F20-80C4-3185-25550E0D0107}"/>
              </a:ext>
            </a:extLst>
          </p:cNvPr>
          <p:cNvSpPr txBox="1"/>
          <p:nvPr/>
        </p:nvSpPr>
        <p:spPr>
          <a:xfrm>
            <a:off x="1414976" y="2458340"/>
            <a:ext cx="7037614" cy="954107"/>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wrap="square" rtlCol="0">
            <a:spAutoFit/>
          </a:bodyPr>
          <a:lstStyle/>
          <a:p>
            <a:r>
              <a:rPr lang="en-US" sz="2800" b="1" dirty="0">
                <a:latin typeface="Red Hat Display" panose="020B0604020202020204" charset="0"/>
              </a:rPr>
              <a:t>User Analytics in the Telecommunication Industry - Overview </a:t>
            </a:r>
            <a:endParaRPr lang="en-IN" sz="2800" b="1" dirty="0">
              <a:latin typeface="Red Hat Display" panose="020B0604020202020204" charset="0"/>
            </a:endParaRPr>
          </a:p>
        </p:txBody>
      </p:sp>
      <p:sp>
        <p:nvSpPr>
          <p:cNvPr id="17" name="TextBox 16">
            <a:extLst>
              <a:ext uri="{FF2B5EF4-FFF2-40B4-BE49-F238E27FC236}">
                <a16:creationId xmlns:a16="http://schemas.microsoft.com/office/drawing/2014/main" id="{9704CE0D-7B44-EDEE-F591-2677FD575E7E}"/>
              </a:ext>
            </a:extLst>
          </p:cNvPr>
          <p:cNvSpPr txBox="1"/>
          <p:nvPr/>
        </p:nvSpPr>
        <p:spPr>
          <a:xfrm>
            <a:off x="619952" y="3976008"/>
            <a:ext cx="4606056" cy="523220"/>
          </a:xfrm>
          <a:prstGeom prst="rect">
            <a:avLst/>
          </a:prstGeom>
          <a:solidFill>
            <a:srgbClr val="FFFF0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b="1" dirty="0">
                <a:latin typeface="Red Hat Display" panose="020B0604020202020204" charset="0"/>
              </a:rPr>
              <a:t>Name : Dhruv Godhasara</a:t>
            </a:r>
          </a:p>
        </p:txBody>
      </p:sp>
      <p:sp>
        <p:nvSpPr>
          <p:cNvPr id="18" name="TextBox 17">
            <a:extLst>
              <a:ext uri="{FF2B5EF4-FFF2-40B4-BE49-F238E27FC236}">
                <a16:creationId xmlns:a16="http://schemas.microsoft.com/office/drawing/2014/main" id="{EC91E1CF-66C2-17A7-3860-4B8149C56784}"/>
              </a:ext>
            </a:extLst>
          </p:cNvPr>
          <p:cNvSpPr txBox="1"/>
          <p:nvPr/>
        </p:nvSpPr>
        <p:spPr>
          <a:xfrm>
            <a:off x="619952" y="4539569"/>
            <a:ext cx="3952048" cy="523220"/>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b="1" dirty="0">
                <a:latin typeface="Red Hat Display" panose="020B0604020202020204" charset="0"/>
              </a:rPr>
              <a:t>Date: 30 June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A0D994-11C2-9416-7ACD-BDB82502168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dirty="0"/>
          </a:p>
        </p:txBody>
      </p:sp>
      <p:pic>
        <p:nvPicPr>
          <p:cNvPr id="4" name="Picture 3">
            <a:extLst>
              <a:ext uri="{FF2B5EF4-FFF2-40B4-BE49-F238E27FC236}">
                <a16:creationId xmlns:a16="http://schemas.microsoft.com/office/drawing/2014/main" id="{77B505C2-2100-4F65-B908-6427EF365972}"/>
              </a:ext>
            </a:extLst>
          </p:cNvPr>
          <p:cNvPicPr>
            <a:picLocks noChangeAspect="1"/>
          </p:cNvPicPr>
          <p:nvPr/>
        </p:nvPicPr>
        <p:blipFill>
          <a:blip r:embed="rId2"/>
          <a:stretch>
            <a:fillRect/>
          </a:stretch>
        </p:blipFill>
        <p:spPr>
          <a:xfrm>
            <a:off x="990290" y="947056"/>
            <a:ext cx="6896410" cy="3626043"/>
          </a:xfrm>
          <a:prstGeom prst="rect">
            <a:avLst/>
          </a:prstGeom>
        </p:spPr>
      </p:pic>
      <p:sp>
        <p:nvSpPr>
          <p:cNvPr id="5" name="TextBox 4">
            <a:extLst>
              <a:ext uri="{FF2B5EF4-FFF2-40B4-BE49-F238E27FC236}">
                <a16:creationId xmlns:a16="http://schemas.microsoft.com/office/drawing/2014/main" id="{8B420E63-212D-2597-E891-E36D2D447220}"/>
              </a:ext>
            </a:extLst>
          </p:cNvPr>
          <p:cNvSpPr txBox="1"/>
          <p:nvPr/>
        </p:nvSpPr>
        <p:spPr>
          <a:xfrm>
            <a:off x="586932" y="116151"/>
            <a:ext cx="2120871" cy="369332"/>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t>Visualization</a:t>
            </a:r>
          </a:p>
        </p:txBody>
      </p:sp>
    </p:spTree>
    <p:extLst>
      <p:ext uri="{BB962C8B-B14F-4D97-AF65-F5344CB8AC3E}">
        <p14:creationId xmlns:p14="http://schemas.microsoft.com/office/powerpoint/2010/main" val="378899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F2B6BC-EB36-4416-9A2E-78F6D074451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dirty="0"/>
          </a:p>
        </p:txBody>
      </p:sp>
      <p:sp>
        <p:nvSpPr>
          <p:cNvPr id="3" name="TextBox 2">
            <a:extLst>
              <a:ext uri="{FF2B5EF4-FFF2-40B4-BE49-F238E27FC236}">
                <a16:creationId xmlns:a16="http://schemas.microsoft.com/office/drawing/2014/main" id="{B02FFB1D-3E37-C81A-4B75-3BDB9A8AA940}"/>
              </a:ext>
            </a:extLst>
          </p:cNvPr>
          <p:cNvSpPr txBox="1"/>
          <p:nvPr/>
        </p:nvSpPr>
        <p:spPr>
          <a:xfrm>
            <a:off x="526569" y="512411"/>
            <a:ext cx="3821256" cy="369332"/>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Wingdings" panose="05000000000000000000" pitchFamily="2" charset="2"/>
              <a:buChar char="Ø"/>
            </a:pPr>
            <a:r>
              <a:rPr lang="en-US" b="1" dirty="0"/>
              <a:t>Identify the top_3 Handsets</a:t>
            </a:r>
          </a:p>
        </p:txBody>
      </p:sp>
      <p:pic>
        <p:nvPicPr>
          <p:cNvPr id="5" name="Picture 4">
            <a:extLst>
              <a:ext uri="{FF2B5EF4-FFF2-40B4-BE49-F238E27FC236}">
                <a16:creationId xmlns:a16="http://schemas.microsoft.com/office/drawing/2014/main" id="{4F4AC1F7-611C-C5BE-9094-E95A5018012D}"/>
              </a:ext>
            </a:extLst>
          </p:cNvPr>
          <p:cNvPicPr>
            <a:picLocks noChangeAspect="1"/>
          </p:cNvPicPr>
          <p:nvPr/>
        </p:nvPicPr>
        <p:blipFill>
          <a:blip r:embed="rId2"/>
          <a:stretch>
            <a:fillRect/>
          </a:stretch>
        </p:blipFill>
        <p:spPr>
          <a:xfrm>
            <a:off x="971550" y="1481313"/>
            <a:ext cx="7560129" cy="2780444"/>
          </a:xfrm>
          <a:prstGeom prst="rect">
            <a:avLst/>
          </a:prstGeom>
        </p:spPr>
      </p:pic>
    </p:spTree>
    <p:extLst>
      <p:ext uri="{BB962C8B-B14F-4D97-AF65-F5344CB8AC3E}">
        <p14:creationId xmlns:p14="http://schemas.microsoft.com/office/powerpoint/2010/main" val="67473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61D65A-5A85-FA72-0172-14EA203B9FA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dirty="0"/>
          </a:p>
        </p:txBody>
      </p:sp>
      <p:sp>
        <p:nvSpPr>
          <p:cNvPr id="4" name="TextBox 3">
            <a:extLst>
              <a:ext uri="{FF2B5EF4-FFF2-40B4-BE49-F238E27FC236}">
                <a16:creationId xmlns:a16="http://schemas.microsoft.com/office/drawing/2014/main" id="{DD06D911-6ABB-16A6-3075-0F92F4F23E98}"/>
              </a:ext>
            </a:extLst>
          </p:cNvPr>
          <p:cNvSpPr txBox="1"/>
          <p:nvPr/>
        </p:nvSpPr>
        <p:spPr>
          <a:xfrm>
            <a:off x="620485" y="350771"/>
            <a:ext cx="2464877" cy="369332"/>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dirty="0"/>
              <a:t>Visualization</a:t>
            </a:r>
          </a:p>
        </p:txBody>
      </p:sp>
      <p:pic>
        <p:nvPicPr>
          <p:cNvPr id="6" name="Picture 5">
            <a:extLst>
              <a:ext uri="{FF2B5EF4-FFF2-40B4-BE49-F238E27FC236}">
                <a16:creationId xmlns:a16="http://schemas.microsoft.com/office/drawing/2014/main" id="{364063C4-8698-123B-719D-21ECE769F8DA}"/>
              </a:ext>
            </a:extLst>
          </p:cNvPr>
          <p:cNvPicPr>
            <a:picLocks noChangeAspect="1"/>
          </p:cNvPicPr>
          <p:nvPr/>
        </p:nvPicPr>
        <p:blipFill>
          <a:blip r:embed="rId2"/>
          <a:stretch>
            <a:fillRect/>
          </a:stretch>
        </p:blipFill>
        <p:spPr>
          <a:xfrm>
            <a:off x="984997" y="1126671"/>
            <a:ext cx="7032332" cy="3395109"/>
          </a:xfrm>
          <a:prstGeom prst="rect">
            <a:avLst/>
          </a:prstGeom>
        </p:spPr>
      </p:pic>
    </p:spTree>
    <p:extLst>
      <p:ext uri="{BB962C8B-B14F-4D97-AF65-F5344CB8AC3E}">
        <p14:creationId xmlns:p14="http://schemas.microsoft.com/office/powerpoint/2010/main" val="37724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8BA8B-89F3-DF76-C4CB-191754D3A288}"/>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dirty="0"/>
          </a:p>
        </p:txBody>
      </p:sp>
      <p:sp>
        <p:nvSpPr>
          <p:cNvPr id="4" name="TextBox 3">
            <a:extLst>
              <a:ext uri="{FF2B5EF4-FFF2-40B4-BE49-F238E27FC236}">
                <a16:creationId xmlns:a16="http://schemas.microsoft.com/office/drawing/2014/main" id="{563425DE-03A3-EE51-39CF-68C5AA7D7B7F}"/>
              </a:ext>
            </a:extLst>
          </p:cNvPr>
          <p:cNvSpPr txBox="1"/>
          <p:nvPr/>
        </p:nvSpPr>
        <p:spPr>
          <a:xfrm>
            <a:off x="571500" y="359361"/>
            <a:ext cx="5404546"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b="1" i="0" dirty="0">
                <a:solidFill>
                  <a:srgbClr val="000000"/>
                </a:solidFill>
                <a:effectLst/>
                <a:highlight>
                  <a:srgbClr val="FFFFFF"/>
                </a:highlight>
                <a:latin typeface="Helvetica Neue"/>
              </a:rPr>
              <a:t>Summing the data usage for each application</a:t>
            </a:r>
          </a:p>
        </p:txBody>
      </p:sp>
      <p:pic>
        <p:nvPicPr>
          <p:cNvPr id="6" name="Picture 5">
            <a:extLst>
              <a:ext uri="{FF2B5EF4-FFF2-40B4-BE49-F238E27FC236}">
                <a16:creationId xmlns:a16="http://schemas.microsoft.com/office/drawing/2014/main" id="{47D0C929-5F78-9032-E56C-C301C93CA991}"/>
              </a:ext>
            </a:extLst>
          </p:cNvPr>
          <p:cNvPicPr>
            <a:picLocks noChangeAspect="1"/>
          </p:cNvPicPr>
          <p:nvPr/>
        </p:nvPicPr>
        <p:blipFill>
          <a:blip r:embed="rId2"/>
          <a:stretch>
            <a:fillRect/>
          </a:stretch>
        </p:blipFill>
        <p:spPr>
          <a:xfrm>
            <a:off x="987878" y="1044996"/>
            <a:ext cx="6964136" cy="3585254"/>
          </a:xfrm>
          <a:prstGeom prst="rect">
            <a:avLst/>
          </a:prstGeom>
        </p:spPr>
      </p:pic>
    </p:spTree>
    <p:extLst>
      <p:ext uri="{BB962C8B-B14F-4D97-AF65-F5344CB8AC3E}">
        <p14:creationId xmlns:p14="http://schemas.microsoft.com/office/powerpoint/2010/main" val="424921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E54619-7FAF-B36B-3627-B865B35079C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dirty="0"/>
          </a:p>
        </p:txBody>
      </p:sp>
      <p:sp>
        <p:nvSpPr>
          <p:cNvPr id="4" name="TextBox 3">
            <a:extLst>
              <a:ext uri="{FF2B5EF4-FFF2-40B4-BE49-F238E27FC236}">
                <a16:creationId xmlns:a16="http://schemas.microsoft.com/office/drawing/2014/main" id="{16A06C6C-D385-03CE-2495-D9829FB6ADBF}"/>
              </a:ext>
            </a:extLst>
          </p:cNvPr>
          <p:cNvSpPr txBox="1"/>
          <p:nvPr/>
        </p:nvSpPr>
        <p:spPr>
          <a:xfrm>
            <a:off x="587828" y="251515"/>
            <a:ext cx="1777813"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t>Visualization</a:t>
            </a:r>
          </a:p>
        </p:txBody>
      </p:sp>
      <p:pic>
        <p:nvPicPr>
          <p:cNvPr id="6" name="Picture 5">
            <a:extLst>
              <a:ext uri="{FF2B5EF4-FFF2-40B4-BE49-F238E27FC236}">
                <a16:creationId xmlns:a16="http://schemas.microsoft.com/office/drawing/2014/main" id="{70DDDC3C-938A-58D6-5825-A9F4C660F977}"/>
              </a:ext>
            </a:extLst>
          </p:cNvPr>
          <p:cNvPicPr>
            <a:picLocks noChangeAspect="1"/>
          </p:cNvPicPr>
          <p:nvPr/>
        </p:nvPicPr>
        <p:blipFill>
          <a:blip r:embed="rId2"/>
          <a:stretch>
            <a:fillRect/>
          </a:stretch>
        </p:blipFill>
        <p:spPr>
          <a:xfrm>
            <a:off x="980382" y="1060123"/>
            <a:ext cx="7639443" cy="3477986"/>
          </a:xfrm>
          <a:prstGeom prst="rect">
            <a:avLst/>
          </a:prstGeom>
        </p:spPr>
      </p:pic>
    </p:spTree>
    <p:extLst>
      <p:ext uri="{BB962C8B-B14F-4D97-AF65-F5344CB8AC3E}">
        <p14:creationId xmlns:p14="http://schemas.microsoft.com/office/powerpoint/2010/main" val="156494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C2CBB7-66EA-6219-2842-AD5207719AD5}"/>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dirty="0"/>
          </a:p>
        </p:txBody>
      </p:sp>
      <p:pic>
        <p:nvPicPr>
          <p:cNvPr id="4" name="Picture 3">
            <a:extLst>
              <a:ext uri="{FF2B5EF4-FFF2-40B4-BE49-F238E27FC236}">
                <a16:creationId xmlns:a16="http://schemas.microsoft.com/office/drawing/2014/main" id="{03958B6C-BBB8-2B82-86E5-5884755A8E80}"/>
              </a:ext>
            </a:extLst>
          </p:cNvPr>
          <p:cNvPicPr>
            <a:picLocks noChangeAspect="1"/>
          </p:cNvPicPr>
          <p:nvPr/>
        </p:nvPicPr>
        <p:blipFill>
          <a:blip r:embed="rId2"/>
          <a:stretch>
            <a:fillRect/>
          </a:stretch>
        </p:blipFill>
        <p:spPr>
          <a:xfrm>
            <a:off x="947768" y="566041"/>
            <a:ext cx="7607691" cy="4064209"/>
          </a:xfrm>
          <a:prstGeom prst="rect">
            <a:avLst/>
          </a:prstGeom>
        </p:spPr>
      </p:pic>
    </p:spTree>
    <p:extLst>
      <p:ext uri="{BB962C8B-B14F-4D97-AF65-F5344CB8AC3E}">
        <p14:creationId xmlns:p14="http://schemas.microsoft.com/office/powerpoint/2010/main" val="490735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60ACA5-049F-13FC-7217-F912DBA2F9B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dirty="0"/>
          </a:p>
        </p:txBody>
      </p:sp>
      <p:sp>
        <p:nvSpPr>
          <p:cNvPr id="4" name="TextBox 3">
            <a:extLst>
              <a:ext uri="{FF2B5EF4-FFF2-40B4-BE49-F238E27FC236}">
                <a16:creationId xmlns:a16="http://schemas.microsoft.com/office/drawing/2014/main" id="{3244FFEE-03B4-4801-E4DA-551DDAFE82A9}"/>
              </a:ext>
            </a:extLst>
          </p:cNvPr>
          <p:cNvSpPr txBox="1"/>
          <p:nvPr/>
        </p:nvSpPr>
        <p:spPr>
          <a:xfrm>
            <a:off x="531573" y="190084"/>
            <a:ext cx="2624582" cy="369332"/>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l">
              <a:buFont typeface="Wingdings" panose="05000000000000000000" pitchFamily="2" charset="2"/>
              <a:buChar char="Ø"/>
            </a:pPr>
            <a:r>
              <a:rPr lang="en-US" b="1" i="0" dirty="0">
                <a:solidFill>
                  <a:srgbClr val="000000"/>
                </a:solidFill>
                <a:effectLst/>
                <a:highlight>
                  <a:srgbClr val="FFFFFF"/>
                </a:highlight>
                <a:latin typeface="+mn-lt"/>
              </a:rPr>
              <a:t>Bivariate Analysis :</a:t>
            </a:r>
          </a:p>
        </p:txBody>
      </p:sp>
      <p:pic>
        <p:nvPicPr>
          <p:cNvPr id="6" name="Picture 5">
            <a:extLst>
              <a:ext uri="{FF2B5EF4-FFF2-40B4-BE49-F238E27FC236}">
                <a16:creationId xmlns:a16="http://schemas.microsoft.com/office/drawing/2014/main" id="{5C4FB53A-3482-93F4-C8B0-8ADFA1A03E8C}"/>
              </a:ext>
            </a:extLst>
          </p:cNvPr>
          <p:cNvPicPr>
            <a:picLocks noChangeAspect="1"/>
          </p:cNvPicPr>
          <p:nvPr/>
        </p:nvPicPr>
        <p:blipFill>
          <a:blip r:embed="rId2"/>
          <a:stretch>
            <a:fillRect/>
          </a:stretch>
        </p:blipFill>
        <p:spPr>
          <a:xfrm>
            <a:off x="961394" y="1054293"/>
            <a:ext cx="7447820" cy="3575957"/>
          </a:xfrm>
          <a:prstGeom prst="rect">
            <a:avLst/>
          </a:prstGeom>
        </p:spPr>
      </p:pic>
    </p:spTree>
    <p:extLst>
      <p:ext uri="{BB962C8B-B14F-4D97-AF65-F5344CB8AC3E}">
        <p14:creationId xmlns:p14="http://schemas.microsoft.com/office/powerpoint/2010/main" val="358101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F8A91-673D-5176-DE5A-FE3663630B6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dirty="0"/>
          </a:p>
        </p:txBody>
      </p:sp>
      <p:sp>
        <p:nvSpPr>
          <p:cNvPr id="4" name="TextBox 3">
            <a:extLst>
              <a:ext uri="{FF2B5EF4-FFF2-40B4-BE49-F238E27FC236}">
                <a16:creationId xmlns:a16="http://schemas.microsoft.com/office/drawing/2014/main" id="{9383B744-021E-E826-11E9-ABC6D68A51C6}"/>
              </a:ext>
            </a:extLst>
          </p:cNvPr>
          <p:cNvSpPr txBox="1"/>
          <p:nvPr/>
        </p:nvSpPr>
        <p:spPr>
          <a:xfrm>
            <a:off x="586934" y="359361"/>
            <a:ext cx="2852390" cy="369332"/>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l">
              <a:buFont typeface="Wingdings" panose="05000000000000000000" pitchFamily="2" charset="2"/>
              <a:buChar char="Ø"/>
            </a:pPr>
            <a:r>
              <a:rPr lang="en-US" b="1" i="0" dirty="0">
                <a:solidFill>
                  <a:srgbClr val="000000"/>
                </a:solidFill>
                <a:effectLst/>
                <a:highlight>
                  <a:srgbClr val="FFFFFF"/>
                </a:highlight>
                <a:latin typeface="Helvetica Neue"/>
              </a:rPr>
              <a:t>Correlation Analysis:</a:t>
            </a:r>
          </a:p>
        </p:txBody>
      </p:sp>
      <p:pic>
        <p:nvPicPr>
          <p:cNvPr id="6" name="Picture 5">
            <a:extLst>
              <a:ext uri="{FF2B5EF4-FFF2-40B4-BE49-F238E27FC236}">
                <a16:creationId xmlns:a16="http://schemas.microsoft.com/office/drawing/2014/main" id="{E79C78F0-2DCA-D662-CC2C-9F9C8006E25A}"/>
              </a:ext>
            </a:extLst>
          </p:cNvPr>
          <p:cNvPicPr>
            <a:picLocks noChangeAspect="1"/>
          </p:cNvPicPr>
          <p:nvPr/>
        </p:nvPicPr>
        <p:blipFill>
          <a:blip r:embed="rId2"/>
          <a:stretch>
            <a:fillRect/>
          </a:stretch>
        </p:blipFill>
        <p:spPr>
          <a:xfrm>
            <a:off x="950824" y="1066435"/>
            <a:ext cx="7242351" cy="3563815"/>
          </a:xfrm>
          <a:prstGeom prst="rect">
            <a:avLst/>
          </a:prstGeom>
        </p:spPr>
      </p:pic>
    </p:spTree>
    <p:extLst>
      <p:ext uri="{BB962C8B-B14F-4D97-AF65-F5344CB8AC3E}">
        <p14:creationId xmlns:p14="http://schemas.microsoft.com/office/powerpoint/2010/main" val="109644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E406B2-317E-F1AC-BA48-690DC72859F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dirty="0"/>
          </a:p>
        </p:txBody>
      </p:sp>
      <p:sp>
        <p:nvSpPr>
          <p:cNvPr id="4" name="TextBox 3">
            <a:extLst>
              <a:ext uri="{FF2B5EF4-FFF2-40B4-BE49-F238E27FC236}">
                <a16:creationId xmlns:a16="http://schemas.microsoft.com/office/drawing/2014/main" id="{9BDA0F9E-E9F3-3990-AE91-9EF6334EE20B}"/>
              </a:ext>
            </a:extLst>
          </p:cNvPr>
          <p:cNvSpPr txBox="1"/>
          <p:nvPr/>
        </p:nvSpPr>
        <p:spPr>
          <a:xfrm>
            <a:off x="595993" y="646212"/>
            <a:ext cx="4049486"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1800" b="1" dirty="0"/>
              <a:t>Task 2 - User Engagement Analysis</a:t>
            </a:r>
          </a:p>
        </p:txBody>
      </p:sp>
      <p:pic>
        <p:nvPicPr>
          <p:cNvPr id="6" name="Picture 5">
            <a:extLst>
              <a:ext uri="{FF2B5EF4-FFF2-40B4-BE49-F238E27FC236}">
                <a16:creationId xmlns:a16="http://schemas.microsoft.com/office/drawing/2014/main" id="{9E7C6822-6BD4-AB94-050C-7A580D60343D}"/>
              </a:ext>
            </a:extLst>
          </p:cNvPr>
          <p:cNvPicPr>
            <a:picLocks noChangeAspect="1"/>
          </p:cNvPicPr>
          <p:nvPr/>
        </p:nvPicPr>
        <p:blipFill>
          <a:blip r:embed="rId2"/>
          <a:stretch>
            <a:fillRect/>
          </a:stretch>
        </p:blipFill>
        <p:spPr>
          <a:xfrm>
            <a:off x="595993" y="1414620"/>
            <a:ext cx="4906736" cy="3082668"/>
          </a:xfrm>
          <a:prstGeom prst="rect">
            <a:avLst/>
          </a:prstGeom>
        </p:spPr>
      </p:pic>
      <p:pic>
        <p:nvPicPr>
          <p:cNvPr id="8" name="Picture 7">
            <a:extLst>
              <a:ext uri="{FF2B5EF4-FFF2-40B4-BE49-F238E27FC236}">
                <a16:creationId xmlns:a16="http://schemas.microsoft.com/office/drawing/2014/main" id="{5135B8C5-7352-445E-3F78-687895ED843F}"/>
              </a:ext>
            </a:extLst>
          </p:cNvPr>
          <p:cNvPicPr>
            <a:picLocks noChangeAspect="1"/>
          </p:cNvPicPr>
          <p:nvPr/>
        </p:nvPicPr>
        <p:blipFill>
          <a:blip r:embed="rId3"/>
          <a:stretch>
            <a:fillRect/>
          </a:stretch>
        </p:blipFill>
        <p:spPr>
          <a:xfrm>
            <a:off x="5571606" y="1414620"/>
            <a:ext cx="2976401" cy="3082668"/>
          </a:xfrm>
          <a:prstGeom prst="rect">
            <a:avLst/>
          </a:prstGeom>
        </p:spPr>
      </p:pic>
    </p:spTree>
    <p:extLst>
      <p:ext uri="{BB962C8B-B14F-4D97-AF65-F5344CB8AC3E}">
        <p14:creationId xmlns:p14="http://schemas.microsoft.com/office/powerpoint/2010/main" val="3715389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13EDE8-0323-69F1-D68B-0923009E616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dirty="0"/>
          </a:p>
        </p:txBody>
      </p:sp>
      <p:pic>
        <p:nvPicPr>
          <p:cNvPr id="4" name="Picture 3">
            <a:extLst>
              <a:ext uri="{FF2B5EF4-FFF2-40B4-BE49-F238E27FC236}">
                <a16:creationId xmlns:a16="http://schemas.microsoft.com/office/drawing/2014/main" id="{A06FE3C5-2141-BF0E-33AF-0774C9853652}"/>
              </a:ext>
            </a:extLst>
          </p:cNvPr>
          <p:cNvPicPr>
            <a:picLocks noChangeAspect="1"/>
          </p:cNvPicPr>
          <p:nvPr/>
        </p:nvPicPr>
        <p:blipFill>
          <a:blip r:embed="rId2"/>
          <a:stretch>
            <a:fillRect/>
          </a:stretch>
        </p:blipFill>
        <p:spPr>
          <a:xfrm>
            <a:off x="538237" y="863796"/>
            <a:ext cx="5054298" cy="3415907"/>
          </a:xfrm>
          <a:prstGeom prst="rect">
            <a:avLst/>
          </a:prstGeom>
        </p:spPr>
      </p:pic>
      <p:pic>
        <p:nvPicPr>
          <p:cNvPr id="6" name="Picture 5">
            <a:extLst>
              <a:ext uri="{FF2B5EF4-FFF2-40B4-BE49-F238E27FC236}">
                <a16:creationId xmlns:a16="http://schemas.microsoft.com/office/drawing/2014/main" id="{C9A08AE7-87FD-542E-3011-E749D8330F09}"/>
              </a:ext>
            </a:extLst>
          </p:cNvPr>
          <p:cNvPicPr>
            <a:picLocks noChangeAspect="1"/>
          </p:cNvPicPr>
          <p:nvPr/>
        </p:nvPicPr>
        <p:blipFill>
          <a:blip r:embed="rId3"/>
          <a:stretch>
            <a:fillRect/>
          </a:stretch>
        </p:blipFill>
        <p:spPr>
          <a:xfrm>
            <a:off x="5686344" y="863796"/>
            <a:ext cx="2837171" cy="3415907"/>
          </a:xfrm>
          <a:prstGeom prst="rect">
            <a:avLst/>
          </a:prstGeom>
        </p:spPr>
      </p:pic>
    </p:spTree>
    <p:extLst>
      <p:ext uri="{BB962C8B-B14F-4D97-AF65-F5344CB8AC3E}">
        <p14:creationId xmlns:p14="http://schemas.microsoft.com/office/powerpoint/2010/main" val="155273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AFAE44-4A49-45D9-7D54-2A8D80654A3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dirty="0"/>
          </a:p>
        </p:txBody>
      </p:sp>
      <p:sp>
        <p:nvSpPr>
          <p:cNvPr id="4" name="TextBox 3">
            <a:extLst>
              <a:ext uri="{FF2B5EF4-FFF2-40B4-BE49-F238E27FC236}">
                <a16:creationId xmlns:a16="http://schemas.microsoft.com/office/drawing/2014/main" id="{1B30C396-9EA0-80C8-D5B3-FE5B6DA81921}"/>
              </a:ext>
            </a:extLst>
          </p:cNvPr>
          <p:cNvSpPr txBox="1"/>
          <p:nvPr/>
        </p:nvSpPr>
        <p:spPr>
          <a:xfrm>
            <a:off x="563335" y="629883"/>
            <a:ext cx="1624693"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400" b="1" dirty="0"/>
              <a:t>Abstract:</a:t>
            </a:r>
          </a:p>
        </p:txBody>
      </p:sp>
      <p:sp>
        <p:nvSpPr>
          <p:cNvPr id="7" name="TextBox 6">
            <a:extLst>
              <a:ext uri="{FF2B5EF4-FFF2-40B4-BE49-F238E27FC236}">
                <a16:creationId xmlns:a16="http://schemas.microsoft.com/office/drawing/2014/main" id="{E09EC339-96B2-5BEB-25F9-8507FA79C844}"/>
              </a:ext>
            </a:extLst>
          </p:cNvPr>
          <p:cNvSpPr txBox="1"/>
          <p:nvPr/>
        </p:nvSpPr>
        <p:spPr>
          <a:xfrm>
            <a:off x="445784" y="1091548"/>
            <a:ext cx="8134881" cy="4401205"/>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User analytics in the telecommunication industry has become increasingly vital for understanding customer behavior, optimizing services, and driving business growth. This study aims to explore the patterns and trends in user activity by analyzing extensive datasets, including Call Detail Records (CDR) and data sessions Detail Records (</a:t>
            </a:r>
            <a:r>
              <a:rPr lang="en-US" sz="1400" dirty="0" err="1">
                <a:latin typeface="Times New Roman" panose="02020603050405020304" pitchFamily="18" charset="0"/>
                <a:cs typeface="Times New Roman" panose="02020603050405020304" pitchFamily="18" charset="0"/>
              </a:rPr>
              <a:t>xDR</a:t>
            </a:r>
            <a:r>
              <a:rPr lang="en-US" sz="1400" dirty="0">
                <a:latin typeface="Times New Roman" panose="02020603050405020304" pitchFamily="18" charset="0"/>
                <a:cs typeface="Times New Roman" panose="02020603050405020304" pitchFamily="18" charset="0"/>
              </a:rPr>
              <a:t>). We employed advanced data analysis techniques using Python libraries such as pandas for data cleaning and handling, and machine learning models for predictive insights.</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Our analysis focused on identifying key factors influencing user behavior, including call duration, frequency of data usage, and application preferences. Additionally, we implemented geospatial analysis to map user activity across different regions, providing insights into regional variations in service demand. The study revealed significant trends, such as the increasing popularity of streaming services and the impact of social media usage on network performance.</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findings from this research offer valuable insights for telecommunication companies to enhance their service offerings, tailor marketing strategies, and improve network infrastructure. By leveraging user analytics, companies can make data-driven decisions that cater to the evolving needs of their customers, ultimately leading to improved customer satisfaction and business performance.</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98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D84291-416D-A28B-E4C4-E5188DBE16A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dirty="0"/>
          </a:p>
        </p:txBody>
      </p:sp>
      <p:pic>
        <p:nvPicPr>
          <p:cNvPr id="4" name="Picture 3">
            <a:extLst>
              <a:ext uri="{FF2B5EF4-FFF2-40B4-BE49-F238E27FC236}">
                <a16:creationId xmlns:a16="http://schemas.microsoft.com/office/drawing/2014/main" id="{54C23524-9B8C-0C19-49D6-FF22D54CEDDB}"/>
              </a:ext>
            </a:extLst>
          </p:cNvPr>
          <p:cNvPicPr>
            <a:picLocks noChangeAspect="1"/>
          </p:cNvPicPr>
          <p:nvPr/>
        </p:nvPicPr>
        <p:blipFill>
          <a:blip r:embed="rId2"/>
          <a:stretch>
            <a:fillRect/>
          </a:stretch>
        </p:blipFill>
        <p:spPr>
          <a:xfrm>
            <a:off x="567940" y="914401"/>
            <a:ext cx="5274128" cy="3292112"/>
          </a:xfrm>
          <a:prstGeom prst="rect">
            <a:avLst/>
          </a:prstGeom>
        </p:spPr>
      </p:pic>
      <p:pic>
        <p:nvPicPr>
          <p:cNvPr id="6" name="Picture 5">
            <a:extLst>
              <a:ext uri="{FF2B5EF4-FFF2-40B4-BE49-F238E27FC236}">
                <a16:creationId xmlns:a16="http://schemas.microsoft.com/office/drawing/2014/main" id="{7F4FB209-058D-96DD-9D4A-01D1C652E4ED}"/>
              </a:ext>
            </a:extLst>
          </p:cNvPr>
          <p:cNvPicPr>
            <a:picLocks noChangeAspect="1"/>
          </p:cNvPicPr>
          <p:nvPr/>
        </p:nvPicPr>
        <p:blipFill>
          <a:blip r:embed="rId3"/>
          <a:stretch>
            <a:fillRect/>
          </a:stretch>
        </p:blipFill>
        <p:spPr>
          <a:xfrm>
            <a:off x="5881846" y="914401"/>
            <a:ext cx="2654436" cy="3292111"/>
          </a:xfrm>
          <a:prstGeom prst="rect">
            <a:avLst/>
          </a:prstGeom>
        </p:spPr>
      </p:pic>
    </p:spTree>
    <p:extLst>
      <p:ext uri="{BB962C8B-B14F-4D97-AF65-F5344CB8AC3E}">
        <p14:creationId xmlns:p14="http://schemas.microsoft.com/office/powerpoint/2010/main" val="2630915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A7D147-9D16-BD99-87BF-F634239C813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dirty="0"/>
          </a:p>
        </p:txBody>
      </p:sp>
      <p:pic>
        <p:nvPicPr>
          <p:cNvPr id="4" name="Picture 3">
            <a:extLst>
              <a:ext uri="{FF2B5EF4-FFF2-40B4-BE49-F238E27FC236}">
                <a16:creationId xmlns:a16="http://schemas.microsoft.com/office/drawing/2014/main" id="{BB878F17-4FDC-5FD1-89F6-47EB2F0081B8}"/>
              </a:ext>
            </a:extLst>
          </p:cNvPr>
          <p:cNvPicPr>
            <a:picLocks noChangeAspect="1"/>
          </p:cNvPicPr>
          <p:nvPr/>
        </p:nvPicPr>
        <p:blipFill>
          <a:blip r:embed="rId2"/>
          <a:stretch>
            <a:fillRect/>
          </a:stretch>
        </p:blipFill>
        <p:spPr>
          <a:xfrm>
            <a:off x="963386" y="538843"/>
            <a:ext cx="7592785" cy="4091407"/>
          </a:xfrm>
          <a:prstGeom prst="rect">
            <a:avLst/>
          </a:prstGeom>
        </p:spPr>
      </p:pic>
    </p:spTree>
    <p:extLst>
      <p:ext uri="{BB962C8B-B14F-4D97-AF65-F5344CB8AC3E}">
        <p14:creationId xmlns:p14="http://schemas.microsoft.com/office/powerpoint/2010/main" val="3237715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725661-6088-26D7-CE78-A6A676E7833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dirty="0"/>
          </a:p>
        </p:txBody>
      </p:sp>
      <p:pic>
        <p:nvPicPr>
          <p:cNvPr id="4" name="Picture 3">
            <a:extLst>
              <a:ext uri="{FF2B5EF4-FFF2-40B4-BE49-F238E27FC236}">
                <a16:creationId xmlns:a16="http://schemas.microsoft.com/office/drawing/2014/main" id="{B9BDB059-351D-0CEB-0625-C84135CB0443}"/>
              </a:ext>
            </a:extLst>
          </p:cNvPr>
          <p:cNvPicPr>
            <a:picLocks noChangeAspect="1"/>
          </p:cNvPicPr>
          <p:nvPr/>
        </p:nvPicPr>
        <p:blipFill>
          <a:blip r:embed="rId2"/>
          <a:stretch>
            <a:fillRect/>
          </a:stretch>
        </p:blipFill>
        <p:spPr>
          <a:xfrm>
            <a:off x="971549" y="702130"/>
            <a:ext cx="7494815" cy="3608614"/>
          </a:xfrm>
          <a:prstGeom prst="rect">
            <a:avLst/>
          </a:prstGeom>
        </p:spPr>
      </p:pic>
    </p:spTree>
    <p:extLst>
      <p:ext uri="{BB962C8B-B14F-4D97-AF65-F5344CB8AC3E}">
        <p14:creationId xmlns:p14="http://schemas.microsoft.com/office/powerpoint/2010/main" val="3883042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9275A2-C099-EEAA-92CE-FB8163DF15A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23</a:t>
            </a:fld>
            <a:endParaRPr lang="en" dirty="0"/>
          </a:p>
        </p:txBody>
      </p:sp>
      <p:sp>
        <p:nvSpPr>
          <p:cNvPr id="4" name="TextBox 3">
            <a:extLst>
              <a:ext uri="{FF2B5EF4-FFF2-40B4-BE49-F238E27FC236}">
                <a16:creationId xmlns:a16="http://schemas.microsoft.com/office/drawing/2014/main" id="{91D6DDBD-E729-9D39-32EF-F94BD9F2A92A}"/>
              </a:ext>
            </a:extLst>
          </p:cNvPr>
          <p:cNvSpPr txBox="1"/>
          <p:nvPr/>
        </p:nvSpPr>
        <p:spPr>
          <a:xfrm>
            <a:off x="604157" y="520059"/>
            <a:ext cx="3404507"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1800" b="1" dirty="0"/>
              <a:t>Task 3 - Experience Analytics</a:t>
            </a:r>
          </a:p>
        </p:txBody>
      </p:sp>
      <p:pic>
        <p:nvPicPr>
          <p:cNvPr id="8" name="Picture 7">
            <a:extLst>
              <a:ext uri="{FF2B5EF4-FFF2-40B4-BE49-F238E27FC236}">
                <a16:creationId xmlns:a16="http://schemas.microsoft.com/office/drawing/2014/main" id="{AF6281A5-A4AC-6105-067F-A9A75BF387EB}"/>
              </a:ext>
            </a:extLst>
          </p:cNvPr>
          <p:cNvPicPr>
            <a:picLocks noChangeAspect="1"/>
          </p:cNvPicPr>
          <p:nvPr/>
        </p:nvPicPr>
        <p:blipFill>
          <a:blip r:embed="rId2"/>
          <a:stretch>
            <a:fillRect/>
          </a:stretch>
        </p:blipFill>
        <p:spPr>
          <a:xfrm>
            <a:off x="961711" y="1189651"/>
            <a:ext cx="7220578" cy="3327600"/>
          </a:xfrm>
          <a:prstGeom prst="rect">
            <a:avLst/>
          </a:prstGeom>
        </p:spPr>
      </p:pic>
    </p:spTree>
    <p:extLst>
      <p:ext uri="{BB962C8B-B14F-4D97-AF65-F5344CB8AC3E}">
        <p14:creationId xmlns:p14="http://schemas.microsoft.com/office/powerpoint/2010/main" val="4210009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CCFEB7-A90F-4554-C0E1-82116BCB04D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24</a:t>
            </a:fld>
            <a:endParaRPr lang="en" dirty="0"/>
          </a:p>
        </p:txBody>
      </p:sp>
      <p:pic>
        <p:nvPicPr>
          <p:cNvPr id="4" name="Picture 3">
            <a:extLst>
              <a:ext uri="{FF2B5EF4-FFF2-40B4-BE49-F238E27FC236}">
                <a16:creationId xmlns:a16="http://schemas.microsoft.com/office/drawing/2014/main" id="{8B52ACB3-A586-6828-530E-C77765903B98}"/>
              </a:ext>
            </a:extLst>
          </p:cNvPr>
          <p:cNvPicPr>
            <a:picLocks noChangeAspect="1"/>
          </p:cNvPicPr>
          <p:nvPr/>
        </p:nvPicPr>
        <p:blipFill>
          <a:blip r:embed="rId2"/>
          <a:stretch>
            <a:fillRect/>
          </a:stretch>
        </p:blipFill>
        <p:spPr>
          <a:xfrm>
            <a:off x="975018" y="538293"/>
            <a:ext cx="7352554" cy="4066914"/>
          </a:xfrm>
          <a:prstGeom prst="rect">
            <a:avLst/>
          </a:prstGeom>
        </p:spPr>
      </p:pic>
    </p:spTree>
    <p:extLst>
      <p:ext uri="{BB962C8B-B14F-4D97-AF65-F5344CB8AC3E}">
        <p14:creationId xmlns:p14="http://schemas.microsoft.com/office/powerpoint/2010/main" val="1036260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E38F65-6F8D-A0E9-7883-BAE2FA279A32}"/>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25</a:t>
            </a:fld>
            <a:endParaRPr lang="en" dirty="0"/>
          </a:p>
        </p:txBody>
      </p:sp>
      <p:pic>
        <p:nvPicPr>
          <p:cNvPr id="4" name="Picture 3">
            <a:extLst>
              <a:ext uri="{FF2B5EF4-FFF2-40B4-BE49-F238E27FC236}">
                <a16:creationId xmlns:a16="http://schemas.microsoft.com/office/drawing/2014/main" id="{53E4F4DB-421B-70CD-A069-865395D77AA2}"/>
              </a:ext>
            </a:extLst>
          </p:cNvPr>
          <p:cNvPicPr>
            <a:picLocks noChangeAspect="1"/>
          </p:cNvPicPr>
          <p:nvPr/>
        </p:nvPicPr>
        <p:blipFill>
          <a:blip r:embed="rId2"/>
          <a:stretch>
            <a:fillRect/>
          </a:stretch>
        </p:blipFill>
        <p:spPr>
          <a:xfrm>
            <a:off x="635332" y="587828"/>
            <a:ext cx="7873336" cy="3967843"/>
          </a:xfrm>
          <a:prstGeom prst="rect">
            <a:avLst/>
          </a:prstGeom>
        </p:spPr>
      </p:pic>
    </p:spTree>
    <p:extLst>
      <p:ext uri="{BB962C8B-B14F-4D97-AF65-F5344CB8AC3E}">
        <p14:creationId xmlns:p14="http://schemas.microsoft.com/office/powerpoint/2010/main" val="1769719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ACC6AD-5A1A-B063-9AC0-CE2A7BB943A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26</a:t>
            </a:fld>
            <a:endParaRPr lang="en" dirty="0"/>
          </a:p>
        </p:txBody>
      </p:sp>
      <p:sp>
        <p:nvSpPr>
          <p:cNvPr id="4" name="TextBox 3">
            <a:extLst>
              <a:ext uri="{FF2B5EF4-FFF2-40B4-BE49-F238E27FC236}">
                <a16:creationId xmlns:a16="http://schemas.microsoft.com/office/drawing/2014/main" id="{0D11FD6E-8B0D-0ADE-87B1-3EC565DB32D5}"/>
              </a:ext>
            </a:extLst>
          </p:cNvPr>
          <p:cNvSpPr txBox="1"/>
          <p:nvPr/>
        </p:nvSpPr>
        <p:spPr>
          <a:xfrm>
            <a:off x="603262" y="306789"/>
            <a:ext cx="2299221" cy="3693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t>Visualization</a:t>
            </a:r>
          </a:p>
        </p:txBody>
      </p:sp>
      <p:pic>
        <p:nvPicPr>
          <p:cNvPr id="6" name="Picture 5">
            <a:extLst>
              <a:ext uri="{FF2B5EF4-FFF2-40B4-BE49-F238E27FC236}">
                <a16:creationId xmlns:a16="http://schemas.microsoft.com/office/drawing/2014/main" id="{F19FFB11-DDE4-AACD-18F5-0DAD8C7646CF}"/>
              </a:ext>
            </a:extLst>
          </p:cNvPr>
          <p:cNvPicPr>
            <a:picLocks noChangeAspect="1"/>
          </p:cNvPicPr>
          <p:nvPr/>
        </p:nvPicPr>
        <p:blipFill>
          <a:blip r:embed="rId2"/>
          <a:stretch>
            <a:fillRect/>
          </a:stretch>
        </p:blipFill>
        <p:spPr>
          <a:xfrm>
            <a:off x="663448" y="1036864"/>
            <a:ext cx="7817104" cy="3593386"/>
          </a:xfrm>
          <a:prstGeom prst="rect">
            <a:avLst/>
          </a:prstGeom>
        </p:spPr>
      </p:pic>
    </p:spTree>
    <p:extLst>
      <p:ext uri="{BB962C8B-B14F-4D97-AF65-F5344CB8AC3E}">
        <p14:creationId xmlns:p14="http://schemas.microsoft.com/office/powerpoint/2010/main" val="231139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8C5865-E85B-4A10-47DC-B0B88B39ED3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27</a:t>
            </a:fld>
            <a:endParaRPr lang="en" dirty="0"/>
          </a:p>
        </p:txBody>
      </p:sp>
      <p:pic>
        <p:nvPicPr>
          <p:cNvPr id="4" name="Picture 3">
            <a:extLst>
              <a:ext uri="{FF2B5EF4-FFF2-40B4-BE49-F238E27FC236}">
                <a16:creationId xmlns:a16="http://schemas.microsoft.com/office/drawing/2014/main" id="{8BEBDC6E-5616-298A-FC5A-0DCA37CD0764}"/>
              </a:ext>
            </a:extLst>
          </p:cNvPr>
          <p:cNvPicPr>
            <a:picLocks noChangeAspect="1"/>
          </p:cNvPicPr>
          <p:nvPr/>
        </p:nvPicPr>
        <p:blipFill>
          <a:blip r:embed="rId2"/>
          <a:stretch>
            <a:fillRect/>
          </a:stretch>
        </p:blipFill>
        <p:spPr>
          <a:xfrm>
            <a:off x="408404" y="546534"/>
            <a:ext cx="8103016" cy="3902528"/>
          </a:xfrm>
          <a:prstGeom prst="rect">
            <a:avLst/>
          </a:prstGeom>
        </p:spPr>
      </p:pic>
    </p:spTree>
    <p:extLst>
      <p:ext uri="{BB962C8B-B14F-4D97-AF65-F5344CB8AC3E}">
        <p14:creationId xmlns:p14="http://schemas.microsoft.com/office/powerpoint/2010/main" val="367573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A4C7B5-7BDB-8445-9782-DCE0AB8C8F0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28</a:t>
            </a:fld>
            <a:endParaRPr lang="en" dirty="0"/>
          </a:p>
        </p:txBody>
      </p:sp>
      <p:pic>
        <p:nvPicPr>
          <p:cNvPr id="4" name="Picture 3">
            <a:extLst>
              <a:ext uri="{FF2B5EF4-FFF2-40B4-BE49-F238E27FC236}">
                <a16:creationId xmlns:a16="http://schemas.microsoft.com/office/drawing/2014/main" id="{837A3FA9-79D8-1686-2485-0BB6DF825B68}"/>
              </a:ext>
            </a:extLst>
          </p:cNvPr>
          <p:cNvPicPr>
            <a:picLocks noChangeAspect="1"/>
          </p:cNvPicPr>
          <p:nvPr/>
        </p:nvPicPr>
        <p:blipFill>
          <a:blip r:embed="rId2"/>
          <a:stretch>
            <a:fillRect/>
          </a:stretch>
        </p:blipFill>
        <p:spPr>
          <a:xfrm>
            <a:off x="975632" y="624568"/>
            <a:ext cx="7192735" cy="3894364"/>
          </a:xfrm>
          <a:prstGeom prst="rect">
            <a:avLst/>
          </a:prstGeom>
        </p:spPr>
      </p:pic>
    </p:spTree>
    <p:extLst>
      <p:ext uri="{BB962C8B-B14F-4D97-AF65-F5344CB8AC3E}">
        <p14:creationId xmlns:p14="http://schemas.microsoft.com/office/powerpoint/2010/main" val="3247820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517160-3628-4E71-D966-2617970AEEE6}"/>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29</a:t>
            </a:fld>
            <a:endParaRPr lang="en" dirty="0"/>
          </a:p>
        </p:txBody>
      </p:sp>
      <p:sp>
        <p:nvSpPr>
          <p:cNvPr id="4" name="TextBox 3">
            <a:extLst>
              <a:ext uri="{FF2B5EF4-FFF2-40B4-BE49-F238E27FC236}">
                <a16:creationId xmlns:a16="http://schemas.microsoft.com/office/drawing/2014/main" id="{BC991C7D-8F72-2FCC-D266-AEEE1CF4397D}"/>
              </a:ext>
            </a:extLst>
          </p:cNvPr>
          <p:cNvSpPr txBox="1"/>
          <p:nvPr/>
        </p:nvSpPr>
        <p:spPr>
          <a:xfrm>
            <a:off x="604157" y="589062"/>
            <a:ext cx="3396343"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1800" b="1" dirty="0"/>
              <a:t>Task 4 - Satisfaction Analysis </a:t>
            </a:r>
          </a:p>
        </p:txBody>
      </p:sp>
      <p:sp>
        <p:nvSpPr>
          <p:cNvPr id="6" name="TextBox 5">
            <a:extLst>
              <a:ext uri="{FF2B5EF4-FFF2-40B4-BE49-F238E27FC236}">
                <a16:creationId xmlns:a16="http://schemas.microsoft.com/office/drawing/2014/main" id="{CD86B85C-5D15-DFC2-252B-3123C09FFD62}"/>
              </a:ext>
            </a:extLst>
          </p:cNvPr>
          <p:cNvSpPr txBox="1"/>
          <p:nvPr/>
        </p:nvSpPr>
        <p:spPr>
          <a:xfrm>
            <a:off x="604156" y="1111576"/>
            <a:ext cx="3216729" cy="338554"/>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l">
              <a:buFont typeface="Wingdings" panose="05000000000000000000" pitchFamily="2" charset="2"/>
              <a:buChar char="Ø"/>
            </a:pPr>
            <a:r>
              <a:rPr lang="en-US" sz="1600" b="1" i="0" dirty="0">
                <a:solidFill>
                  <a:srgbClr val="000000"/>
                </a:solidFill>
                <a:effectLst/>
                <a:highlight>
                  <a:srgbClr val="FFFFFF"/>
                </a:highlight>
                <a:latin typeface="+mj-lt"/>
              </a:rPr>
              <a:t>Perform Euclidean </a:t>
            </a:r>
            <a:r>
              <a:rPr lang="en-US" sz="1600" b="1" dirty="0">
                <a:solidFill>
                  <a:srgbClr val="000000"/>
                </a:solidFill>
                <a:highlight>
                  <a:srgbClr val="FFFFFF"/>
                </a:highlight>
                <a:latin typeface="+mj-lt"/>
              </a:rPr>
              <a:t>D</a:t>
            </a:r>
            <a:r>
              <a:rPr lang="en-US" sz="1600" b="1" i="0" dirty="0">
                <a:solidFill>
                  <a:srgbClr val="000000"/>
                </a:solidFill>
                <a:effectLst/>
                <a:highlight>
                  <a:srgbClr val="FFFFFF"/>
                </a:highlight>
                <a:latin typeface="+mj-lt"/>
              </a:rPr>
              <a:t>istance</a:t>
            </a:r>
          </a:p>
        </p:txBody>
      </p:sp>
      <p:pic>
        <p:nvPicPr>
          <p:cNvPr id="8" name="Picture 7">
            <a:extLst>
              <a:ext uri="{FF2B5EF4-FFF2-40B4-BE49-F238E27FC236}">
                <a16:creationId xmlns:a16="http://schemas.microsoft.com/office/drawing/2014/main" id="{2F3DA190-3CDD-57E3-97C4-C3AEF1B99EBA}"/>
              </a:ext>
            </a:extLst>
          </p:cNvPr>
          <p:cNvPicPr>
            <a:picLocks noChangeAspect="1"/>
          </p:cNvPicPr>
          <p:nvPr/>
        </p:nvPicPr>
        <p:blipFill>
          <a:blip r:embed="rId2"/>
          <a:stretch>
            <a:fillRect/>
          </a:stretch>
        </p:blipFill>
        <p:spPr>
          <a:xfrm>
            <a:off x="952184" y="1557943"/>
            <a:ext cx="7424373" cy="3072307"/>
          </a:xfrm>
          <a:prstGeom prst="rect">
            <a:avLst/>
          </a:prstGeom>
        </p:spPr>
      </p:pic>
    </p:spTree>
    <p:extLst>
      <p:ext uri="{BB962C8B-B14F-4D97-AF65-F5344CB8AC3E}">
        <p14:creationId xmlns:p14="http://schemas.microsoft.com/office/powerpoint/2010/main" val="150966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11955-9CB0-FE8F-5CFC-BC817A27B30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dirty="0"/>
          </a:p>
        </p:txBody>
      </p:sp>
      <p:sp>
        <p:nvSpPr>
          <p:cNvPr id="4" name="TextBox 3">
            <a:extLst>
              <a:ext uri="{FF2B5EF4-FFF2-40B4-BE49-F238E27FC236}">
                <a16:creationId xmlns:a16="http://schemas.microsoft.com/office/drawing/2014/main" id="{B8C6E2F7-F076-06E5-471A-A3977A19352E}"/>
              </a:ext>
            </a:extLst>
          </p:cNvPr>
          <p:cNvSpPr txBox="1"/>
          <p:nvPr/>
        </p:nvSpPr>
        <p:spPr>
          <a:xfrm>
            <a:off x="579663" y="199123"/>
            <a:ext cx="1665514"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400" b="1" dirty="0">
                <a:latin typeface="Arial Black" panose="020B0A04020102020204" pitchFamily="34" charset="0"/>
              </a:rPr>
              <a:t>Content:</a:t>
            </a:r>
            <a:endParaRPr lang="en-IN" sz="2400" b="1" dirty="0">
              <a:latin typeface="Arial Black" panose="020B0A04020102020204" pitchFamily="34" charset="0"/>
            </a:endParaRPr>
          </a:p>
        </p:txBody>
      </p:sp>
      <p:sp>
        <p:nvSpPr>
          <p:cNvPr id="7" name="TextBox 6">
            <a:extLst>
              <a:ext uri="{FF2B5EF4-FFF2-40B4-BE49-F238E27FC236}">
                <a16:creationId xmlns:a16="http://schemas.microsoft.com/office/drawing/2014/main" id="{632FD682-AFB8-AA78-4A45-4A13CF01CF4D}"/>
              </a:ext>
            </a:extLst>
          </p:cNvPr>
          <p:cNvSpPr txBox="1"/>
          <p:nvPr/>
        </p:nvSpPr>
        <p:spPr>
          <a:xfrm>
            <a:off x="579663" y="660788"/>
            <a:ext cx="2141174" cy="1323439"/>
          </a:xfrm>
          <a:prstGeom prst="rect">
            <a:avLst/>
          </a:prstGeom>
          <a:noFill/>
        </p:spPr>
        <p:txBody>
          <a:bodyPr wrap="square" rtlCol="0">
            <a:spAutoFit/>
          </a:bodyPr>
          <a:lstStyle/>
          <a:p>
            <a:pPr marL="285750" lvl="0" indent="-285750" algn="just">
              <a:buFont typeface="Wingdings" panose="05000000000000000000" pitchFamily="2" charset="2"/>
              <a:buChar char="Ø"/>
            </a:pPr>
            <a:r>
              <a:rPr lang="en-IN" sz="1600" b="1" dirty="0"/>
              <a:t>Introduction</a:t>
            </a:r>
          </a:p>
          <a:p>
            <a:pPr marL="285750" lvl="0" indent="-285750" algn="just">
              <a:buFont typeface="Wingdings" panose="05000000000000000000" pitchFamily="2" charset="2"/>
              <a:buChar char="Ø"/>
            </a:pPr>
            <a:r>
              <a:rPr lang="en-IN" sz="1600" b="1" dirty="0"/>
              <a:t>Objectives</a:t>
            </a:r>
          </a:p>
          <a:p>
            <a:pPr marL="285750" lvl="0" indent="-285750" algn="just">
              <a:buFont typeface="Wingdings" panose="05000000000000000000" pitchFamily="2" charset="2"/>
              <a:buChar char="Ø"/>
            </a:pPr>
            <a:r>
              <a:rPr lang="en-IN" sz="1600" b="1" dirty="0"/>
              <a:t>Methods</a:t>
            </a:r>
          </a:p>
          <a:p>
            <a:pPr marL="285750" lvl="0" indent="-285750" algn="just">
              <a:buFont typeface="Wingdings" panose="05000000000000000000" pitchFamily="2" charset="2"/>
              <a:buChar char="Ø"/>
            </a:pPr>
            <a:r>
              <a:rPr lang="en-IN" sz="1600" b="1" dirty="0"/>
              <a:t>Results</a:t>
            </a:r>
          </a:p>
          <a:p>
            <a:pPr marL="285750" lvl="0" indent="-285750" algn="just">
              <a:buFont typeface="Wingdings" panose="05000000000000000000" pitchFamily="2" charset="2"/>
              <a:buChar char="Ø"/>
            </a:pPr>
            <a:r>
              <a:rPr lang="en-IN" sz="1600" b="1" dirty="0"/>
              <a:t>Conclusions </a:t>
            </a:r>
          </a:p>
        </p:txBody>
      </p:sp>
      <p:sp>
        <p:nvSpPr>
          <p:cNvPr id="8" name="TextBox 7">
            <a:extLst>
              <a:ext uri="{FF2B5EF4-FFF2-40B4-BE49-F238E27FC236}">
                <a16:creationId xmlns:a16="http://schemas.microsoft.com/office/drawing/2014/main" id="{F1A3676A-F19E-1598-C5E8-75332F4C411E}"/>
              </a:ext>
            </a:extLst>
          </p:cNvPr>
          <p:cNvSpPr txBox="1"/>
          <p:nvPr/>
        </p:nvSpPr>
        <p:spPr>
          <a:xfrm>
            <a:off x="3067856" y="51585"/>
            <a:ext cx="2112239" cy="461665"/>
          </a:xfrm>
          <a:prstGeom prst="rect">
            <a:avLst/>
          </a:prstGeom>
          <a:noFill/>
        </p:spPr>
        <p:txBody>
          <a:bodyPr wrap="square" rtlCol="0">
            <a:spAutoFit/>
          </a:bodyPr>
          <a:lstStyle/>
          <a:p>
            <a:r>
              <a:rPr lang="en-US" sz="2400" dirty="0">
                <a:latin typeface="Arial Black" panose="020B0A04020102020204" pitchFamily="34" charset="0"/>
              </a:rPr>
              <a:t>Chapter - 1</a:t>
            </a:r>
            <a:endParaRPr lang="en-IN" sz="2400" dirty="0">
              <a:latin typeface="Arial Black" panose="020B0A04020102020204" pitchFamily="34" charset="0"/>
            </a:endParaRPr>
          </a:p>
        </p:txBody>
      </p:sp>
      <p:sp>
        <p:nvSpPr>
          <p:cNvPr id="9" name="TextBox 8">
            <a:extLst>
              <a:ext uri="{FF2B5EF4-FFF2-40B4-BE49-F238E27FC236}">
                <a16:creationId xmlns:a16="http://schemas.microsoft.com/office/drawing/2014/main" id="{E1B7833B-9C97-F265-DFCE-58D3C3711CEC}"/>
              </a:ext>
            </a:extLst>
          </p:cNvPr>
          <p:cNvSpPr txBox="1"/>
          <p:nvPr/>
        </p:nvSpPr>
        <p:spPr>
          <a:xfrm>
            <a:off x="3122692" y="584114"/>
            <a:ext cx="1812473" cy="338554"/>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lvl="0" indent="-285750">
              <a:buFont typeface="Wingdings" panose="05000000000000000000" pitchFamily="2" charset="2"/>
              <a:buChar char="Ø"/>
            </a:pPr>
            <a:r>
              <a:rPr lang="en-IN" sz="1600" b="1" dirty="0"/>
              <a:t>Introduction</a:t>
            </a:r>
          </a:p>
        </p:txBody>
      </p:sp>
      <p:sp>
        <p:nvSpPr>
          <p:cNvPr id="10" name="TextBox 9">
            <a:extLst>
              <a:ext uri="{FF2B5EF4-FFF2-40B4-BE49-F238E27FC236}">
                <a16:creationId xmlns:a16="http://schemas.microsoft.com/office/drawing/2014/main" id="{1C48D2AF-CD02-24EF-1B84-5B7615B89968}"/>
              </a:ext>
            </a:extLst>
          </p:cNvPr>
          <p:cNvSpPr txBox="1"/>
          <p:nvPr/>
        </p:nvSpPr>
        <p:spPr>
          <a:xfrm>
            <a:off x="503805" y="1868753"/>
            <a:ext cx="8040162" cy="304698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telecommunication industry has undergone a transformative evolution over the past few decades, driven by rapid advancements in technology and the proliferation of mobile devices. In this dynamic landscape, user analytics has emerged as a critical tool for telecom companies to understand and cater to their customers' needs effectively. User analytics involves the systematic analysis of customer data, providing insights into user behavior, preferences, and usage patterns.</a:t>
            </a:r>
          </a:p>
          <a:p>
            <a:pPr algn="just"/>
            <a:r>
              <a:rPr lang="en-US" sz="1600" dirty="0">
                <a:latin typeface="Times New Roman" panose="02020603050405020304" pitchFamily="18" charset="0"/>
                <a:cs typeface="Times New Roman" panose="02020603050405020304" pitchFamily="18" charset="0"/>
              </a:rPr>
              <a:t>The importance of user analytics in the telecommunication industry cannot be overstated. By leveraging data analytics, telecom companies can enhance customer satisfaction through personalized services, optimize their marketing strategies to target specific user segments, and improve network performance by anticipating and addressing potential issues. Furthermore, user analytics helps in identifying trends and patterns that can inform strategic business decisions, driving growth and competitiveness in a highly saturated market.</a:t>
            </a:r>
          </a:p>
        </p:txBody>
      </p:sp>
    </p:spTree>
    <p:extLst>
      <p:ext uri="{BB962C8B-B14F-4D97-AF65-F5344CB8AC3E}">
        <p14:creationId xmlns:p14="http://schemas.microsoft.com/office/powerpoint/2010/main" val="2477218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78C0E-86D9-3D3E-647E-A0CD24508DE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30</a:t>
            </a:fld>
            <a:endParaRPr lang="en" dirty="0"/>
          </a:p>
        </p:txBody>
      </p:sp>
      <p:pic>
        <p:nvPicPr>
          <p:cNvPr id="4" name="Picture 3">
            <a:extLst>
              <a:ext uri="{FF2B5EF4-FFF2-40B4-BE49-F238E27FC236}">
                <a16:creationId xmlns:a16="http://schemas.microsoft.com/office/drawing/2014/main" id="{9731FF0C-A133-0DEF-20D0-EF3F2154B27F}"/>
              </a:ext>
            </a:extLst>
          </p:cNvPr>
          <p:cNvPicPr>
            <a:picLocks noChangeAspect="1"/>
          </p:cNvPicPr>
          <p:nvPr/>
        </p:nvPicPr>
        <p:blipFill>
          <a:blip r:embed="rId2"/>
          <a:stretch>
            <a:fillRect/>
          </a:stretch>
        </p:blipFill>
        <p:spPr>
          <a:xfrm>
            <a:off x="987879" y="626609"/>
            <a:ext cx="7631946" cy="3890282"/>
          </a:xfrm>
          <a:prstGeom prst="rect">
            <a:avLst/>
          </a:prstGeom>
        </p:spPr>
      </p:pic>
    </p:spTree>
    <p:extLst>
      <p:ext uri="{BB962C8B-B14F-4D97-AF65-F5344CB8AC3E}">
        <p14:creationId xmlns:p14="http://schemas.microsoft.com/office/powerpoint/2010/main" val="114171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EAFE30-B33C-AB55-6547-31EC24FA64C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31</a:t>
            </a:fld>
            <a:endParaRPr lang="en" dirty="0"/>
          </a:p>
        </p:txBody>
      </p:sp>
      <p:pic>
        <p:nvPicPr>
          <p:cNvPr id="4" name="Picture 3">
            <a:extLst>
              <a:ext uri="{FF2B5EF4-FFF2-40B4-BE49-F238E27FC236}">
                <a16:creationId xmlns:a16="http://schemas.microsoft.com/office/drawing/2014/main" id="{56F1E89B-2F5A-9532-4157-38A5E84BD84B}"/>
              </a:ext>
            </a:extLst>
          </p:cNvPr>
          <p:cNvPicPr>
            <a:picLocks noChangeAspect="1"/>
          </p:cNvPicPr>
          <p:nvPr/>
        </p:nvPicPr>
        <p:blipFill>
          <a:blip r:embed="rId2"/>
          <a:stretch>
            <a:fillRect/>
          </a:stretch>
        </p:blipFill>
        <p:spPr>
          <a:xfrm>
            <a:off x="971551" y="720478"/>
            <a:ext cx="7558468" cy="3702543"/>
          </a:xfrm>
          <a:prstGeom prst="rect">
            <a:avLst/>
          </a:prstGeom>
        </p:spPr>
      </p:pic>
    </p:spTree>
    <p:extLst>
      <p:ext uri="{BB962C8B-B14F-4D97-AF65-F5344CB8AC3E}">
        <p14:creationId xmlns:p14="http://schemas.microsoft.com/office/powerpoint/2010/main" val="2977715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4B5CBD-0E40-91A9-91DC-AE059A31676B}"/>
              </a:ext>
            </a:extLst>
          </p:cNvPr>
          <p:cNvSpPr>
            <a:spLocks noGrp="1"/>
          </p:cNvSpPr>
          <p:nvPr>
            <p:ph type="sldNum" sz="quarter" idx="12"/>
          </p:nvPr>
        </p:nvSpPr>
        <p:spPr/>
        <p:style>
          <a:lnRef idx="1">
            <a:schemeClr val="dk1"/>
          </a:lnRef>
          <a:fillRef idx="3">
            <a:schemeClr val="dk1"/>
          </a:fillRef>
          <a:effectRef idx="2">
            <a:schemeClr val="dk1"/>
          </a:effectRef>
          <a:fontRef idx="minor">
            <a:schemeClr val="lt1"/>
          </a:fontRef>
        </p:style>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32</a:t>
            </a:fld>
            <a:endParaRPr lang="en" dirty="0"/>
          </a:p>
        </p:txBody>
      </p:sp>
      <p:sp>
        <p:nvSpPr>
          <p:cNvPr id="6" name="TextBox 5">
            <a:extLst>
              <a:ext uri="{FF2B5EF4-FFF2-40B4-BE49-F238E27FC236}">
                <a16:creationId xmlns:a16="http://schemas.microsoft.com/office/drawing/2014/main" id="{6EE88FCC-FA67-EB78-BADD-BC72CE208876}"/>
              </a:ext>
            </a:extLst>
          </p:cNvPr>
          <p:cNvSpPr txBox="1"/>
          <p:nvPr/>
        </p:nvSpPr>
        <p:spPr>
          <a:xfrm>
            <a:off x="587829" y="595942"/>
            <a:ext cx="4106635" cy="338554"/>
          </a:xfrm>
          <a:prstGeom prst="rect">
            <a:avLst/>
          </a:prstGeom>
          <a:solidFill>
            <a:srgbClr val="FFFF0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Wingdings" panose="05000000000000000000" pitchFamily="2" charset="2"/>
              <a:buChar char="v"/>
            </a:pPr>
            <a:r>
              <a:rPr lang="en-US" sz="1600" b="1" dirty="0"/>
              <a:t>Initialize the Linear-regression-model</a:t>
            </a:r>
          </a:p>
        </p:txBody>
      </p:sp>
      <p:pic>
        <p:nvPicPr>
          <p:cNvPr id="8" name="Picture 7">
            <a:extLst>
              <a:ext uri="{FF2B5EF4-FFF2-40B4-BE49-F238E27FC236}">
                <a16:creationId xmlns:a16="http://schemas.microsoft.com/office/drawing/2014/main" id="{C89CAA6D-6B69-88F6-A273-854023534774}"/>
              </a:ext>
            </a:extLst>
          </p:cNvPr>
          <p:cNvPicPr>
            <a:picLocks noChangeAspect="1"/>
          </p:cNvPicPr>
          <p:nvPr/>
        </p:nvPicPr>
        <p:blipFill>
          <a:blip r:embed="rId2"/>
          <a:stretch>
            <a:fillRect/>
          </a:stretch>
        </p:blipFill>
        <p:spPr>
          <a:xfrm>
            <a:off x="996043" y="1135835"/>
            <a:ext cx="6662057" cy="3494365"/>
          </a:xfrm>
          <a:prstGeom prst="rect">
            <a:avLst/>
          </a:prstGeom>
        </p:spPr>
      </p:pic>
    </p:spTree>
    <p:extLst>
      <p:ext uri="{BB962C8B-B14F-4D97-AF65-F5344CB8AC3E}">
        <p14:creationId xmlns:p14="http://schemas.microsoft.com/office/powerpoint/2010/main" val="1542527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ECF549-5EED-0421-4C9B-B93F6E13781C}"/>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33</a:t>
            </a:fld>
            <a:endParaRPr lang="en" dirty="0"/>
          </a:p>
        </p:txBody>
      </p:sp>
      <p:pic>
        <p:nvPicPr>
          <p:cNvPr id="4" name="Picture 3">
            <a:extLst>
              <a:ext uri="{FF2B5EF4-FFF2-40B4-BE49-F238E27FC236}">
                <a16:creationId xmlns:a16="http://schemas.microsoft.com/office/drawing/2014/main" id="{7AF7D72E-F55D-D5FA-2166-5CDF5325D0A7}"/>
              </a:ext>
            </a:extLst>
          </p:cNvPr>
          <p:cNvPicPr>
            <a:picLocks noChangeAspect="1"/>
          </p:cNvPicPr>
          <p:nvPr/>
        </p:nvPicPr>
        <p:blipFill>
          <a:blip r:embed="rId2"/>
          <a:stretch>
            <a:fillRect/>
          </a:stretch>
        </p:blipFill>
        <p:spPr>
          <a:xfrm>
            <a:off x="767876" y="601379"/>
            <a:ext cx="7787861" cy="3940742"/>
          </a:xfrm>
          <a:prstGeom prst="rect">
            <a:avLst/>
          </a:prstGeom>
        </p:spPr>
      </p:pic>
    </p:spTree>
    <p:extLst>
      <p:ext uri="{BB962C8B-B14F-4D97-AF65-F5344CB8AC3E}">
        <p14:creationId xmlns:p14="http://schemas.microsoft.com/office/powerpoint/2010/main" val="1305757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77100E-A938-94DD-5E3F-864676437E3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34</a:t>
            </a:fld>
            <a:endParaRPr lang="en" dirty="0"/>
          </a:p>
        </p:txBody>
      </p:sp>
      <p:sp>
        <p:nvSpPr>
          <p:cNvPr id="3" name="TextBox 2">
            <a:extLst>
              <a:ext uri="{FF2B5EF4-FFF2-40B4-BE49-F238E27FC236}">
                <a16:creationId xmlns:a16="http://schemas.microsoft.com/office/drawing/2014/main" id="{55435F2C-A379-6B91-6B3C-9427005D44DC}"/>
              </a:ext>
            </a:extLst>
          </p:cNvPr>
          <p:cNvSpPr txBox="1"/>
          <p:nvPr/>
        </p:nvSpPr>
        <p:spPr>
          <a:xfrm>
            <a:off x="579666" y="610057"/>
            <a:ext cx="2988128" cy="338554"/>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1600" b="1" dirty="0"/>
              <a:t>Connect </a:t>
            </a:r>
            <a:r>
              <a:rPr lang="en-US" sz="1600" b="1" dirty="0" err="1"/>
              <a:t>MySql</a:t>
            </a:r>
            <a:r>
              <a:rPr lang="en-US" sz="1600" b="1" dirty="0"/>
              <a:t> database:</a:t>
            </a:r>
          </a:p>
        </p:txBody>
      </p:sp>
      <p:pic>
        <p:nvPicPr>
          <p:cNvPr id="5" name="Picture 4">
            <a:extLst>
              <a:ext uri="{FF2B5EF4-FFF2-40B4-BE49-F238E27FC236}">
                <a16:creationId xmlns:a16="http://schemas.microsoft.com/office/drawing/2014/main" id="{008AD0D6-C258-670B-CB96-6C2E044AFE3E}"/>
              </a:ext>
            </a:extLst>
          </p:cNvPr>
          <p:cNvPicPr>
            <a:picLocks noChangeAspect="1"/>
          </p:cNvPicPr>
          <p:nvPr/>
        </p:nvPicPr>
        <p:blipFill>
          <a:blip r:embed="rId2"/>
          <a:stretch>
            <a:fillRect/>
          </a:stretch>
        </p:blipFill>
        <p:spPr>
          <a:xfrm>
            <a:off x="960458" y="1068086"/>
            <a:ext cx="7522236" cy="3405941"/>
          </a:xfrm>
          <a:prstGeom prst="rect">
            <a:avLst/>
          </a:prstGeom>
        </p:spPr>
      </p:pic>
    </p:spTree>
    <p:extLst>
      <p:ext uri="{BB962C8B-B14F-4D97-AF65-F5344CB8AC3E}">
        <p14:creationId xmlns:p14="http://schemas.microsoft.com/office/powerpoint/2010/main" val="1809644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8FCC8C-BDA5-B59D-8F8C-9730170CA16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35</a:t>
            </a:fld>
            <a:endParaRPr lang="en" dirty="0"/>
          </a:p>
        </p:txBody>
      </p:sp>
      <p:pic>
        <p:nvPicPr>
          <p:cNvPr id="4" name="Picture 3">
            <a:extLst>
              <a:ext uri="{FF2B5EF4-FFF2-40B4-BE49-F238E27FC236}">
                <a16:creationId xmlns:a16="http://schemas.microsoft.com/office/drawing/2014/main" id="{C4149A8A-6636-58A2-CC8A-933A089AD15E}"/>
              </a:ext>
            </a:extLst>
          </p:cNvPr>
          <p:cNvPicPr>
            <a:picLocks noChangeAspect="1"/>
          </p:cNvPicPr>
          <p:nvPr/>
        </p:nvPicPr>
        <p:blipFill>
          <a:blip r:embed="rId2"/>
          <a:stretch>
            <a:fillRect/>
          </a:stretch>
        </p:blipFill>
        <p:spPr>
          <a:xfrm>
            <a:off x="979714" y="652865"/>
            <a:ext cx="7184571" cy="3837770"/>
          </a:xfrm>
          <a:prstGeom prst="rect">
            <a:avLst/>
          </a:prstGeom>
        </p:spPr>
      </p:pic>
    </p:spTree>
    <p:extLst>
      <p:ext uri="{BB962C8B-B14F-4D97-AF65-F5344CB8AC3E}">
        <p14:creationId xmlns:p14="http://schemas.microsoft.com/office/powerpoint/2010/main" val="769545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5D90BD-6892-3346-515E-E2AEBDC876F0}"/>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36</a:t>
            </a:fld>
            <a:endParaRPr lang="en" dirty="0"/>
          </a:p>
        </p:txBody>
      </p:sp>
      <p:sp>
        <p:nvSpPr>
          <p:cNvPr id="4" name="TextBox 3">
            <a:extLst>
              <a:ext uri="{FF2B5EF4-FFF2-40B4-BE49-F238E27FC236}">
                <a16:creationId xmlns:a16="http://schemas.microsoft.com/office/drawing/2014/main" id="{B36F1882-B405-5A38-3E4E-A0B36A59A2FF}"/>
              </a:ext>
            </a:extLst>
          </p:cNvPr>
          <p:cNvSpPr txBox="1"/>
          <p:nvPr/>
        </p:nvSpPr>
        <p:spPr>
          <a:xfrm>
            <a:off x="2974065" y="89155"/>
            <a:ext cx="2098221" cy="461665"/>
          </a:xfrm>
          <a:prstGeom prst="rect">
            <a:avLst/>
          </a:prstGeom>
          <a:noFill/>
        </p:spPr>
        <p:txBody>
          <a:bodyPr wrap="square">
            <a:spAutoFit/>
          </a:bodyPr>
          <a:lstStyle/>
          <a:p>
            <a:r>
              <a:rPr lang="en-US" sz="2400" b="1" dirty="0">
                <a:latin typeface="Arial Black" panose="020B0A04020102020204" pitchFamily="34" charset="0"/>
              </a:rPr>
              <a:t>Chapter - 4</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C7CE4024-9593-EB21-9527-48C2E3F463C5}"/>
              </a:ext>
            </a:extLst>
          </p:cNvPr>
          <p:cNvSpPr txBox="1"/>
          <p:nvPr/>
        </p:nvSpPr>
        <p:spPr>
          <a:xfrm>
            <a:off x="687170" y="611203"/>
            <a:ext cx="1453243" cy="338554"/>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Results</a:t>
            </a:r>
          </a:p>
        </p:txBody>
      </p:sp>
      <p:sp>
        <p:nvSpPr>
          <p:cNvPr id="8" name="TextBox 7">
            <a:extLst>
              <a:ext uri="{FF2B5EF4-FFF2-40B4-BE49-F238E27FC236}">
                <a16:creationId xmlns:a16="http://schemas.microsoft.com/office/drawing/2014/main" id="{9748C9BC-B92C-A647-89BB-3E85E23D6F05}"/>
              </a:ext>
            </a:extLst>
          </p:cNvPr>
          <p:cNvSpPr txBox="1"/>
          <p:nvPr/>
        </p:nvSpPr>
        <p:spPr>
          <a:xfrm>
            <a:off x="963385" y="1254501"/>
            <a:ext cx="7217229" cy="2677656"/>
          </a:xfrm>
          <a:prstGeom prst="rect">
            <a:avLst/>
          </a:prstGeom>
          <a:noFill/>
        </p:spPr>
        <p:txBody>
          <a:bodyPr wrap="square">
            <a:spAutoFit/>
          </a:bodyPr>
          <a:lstStyle/>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Some of the columns in the datasets have large percentages of missing values, thus cannot be analysis.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 has no timestamp. It might contain old records which might give a false overview of the current situation.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analysis is focused only on the user leaving out potential insights that could be obtained from other aspects like handsets-analysis.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call detail record (voice channel) is ignored and more focus is put on data sessions detail record.</a:t>
            </a:r>
          </a:p>
        </p:txBody>
      </p:sp>
      <p:sp>
        <p:nvSpPr>
          <p:cNvPr id="10" name="TextBox 9">
            <a:extLst>
              <a:ext uri="{FF2B5EF4-FFF2-40B4-BE49-F238E27FC236}">
                <a16:creationId xmlns:a16="http://schemas.microsoft.com/office/drawing/2014/main" id="{4F4B4734-8502-411F-9E04-2C73401BAED1}"/>
              </a:ext>
            </a:extLst>
          </p:cNvPr>
          <p:cNvSpPr txBox="1"/>
          <p:nvPr/>
        </p:nvSpPr>
        <p:spPr>
          <a:xfrm>
            <a:off x="3421732" y="948815"/>
            <a:ext cx="4572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Limitations:</a:t>
            </a:r>
            <a:endParaRPr lang="en-US" sz="1600" dirty="0"/>
          </a:p>
        </p:txBody>
      </p:sp>
    </p:spTree>
    <p:extLst>
      <p:ext uri="{BB962C8B-B14F-4D97-AF65-F5344CB8AC3E}">
        <p14:creationId xmlns:p14="http://schemas.microsoft.com/office/powerpoint/2010/main" val="883918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B571A-7C1C-B6B8-BB91-B60E68E342A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37</a:t>
            </a:fld>
            <a:endParaRPr lang="en" dirty="0"/>
          </a:p>
        </p:txBody>
      </p:sp>
      <p:sp>
        <p:nvSpPr>
          <p:cNvPr id="4" name="TextBox 3">
            <a:extLst>
              <a:ext uri="{FF2B5EF4-FFF2-40B4-BE49-F238E27FC236}">
                <a16:creationId xmlns:a16="http://schemas.microsoft.com/office/drawing/2014/main" id="{71B3726F-A80C-6E6A-DF1F-0E75D4122011}"/>
              </a:ext>
            </a:extLst>
          </p:cNvPr>
          <p:cNvSpPr txBox="1"/>
          <p:nvPr/>
        </p:nvSpPr>
        <p:spPr>
          <a:xfrm>
            <a:off x="381377" y="560899"/>
            <a:ext cx="8074479" cy="24622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 </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company has some weaknesses and strengths based on the analysis. It is worth buying with some changes to be made: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handset types should be stocked depending on their number of users. </a:t>
            </a:r>
          </a:p>
          <a:p>
            <a:pPr algn="just"/>
            <a:r>
              <a:rPr lang="en-US" dirty="0">
                <a:latin typeface="Times New Roman" panose="02020603050405020304" pitchFamily="18" charset="0"/>
                <a:cs typeface="Times New Roman" panose="02020603050405020304" pitchFamily="18" charset="0"/>
              </a:rPr>
              <a:t>● More gaming handsets should be introduced given that majority of traffic is as a result of games. </a:t>
            </a:r>
          </a:p>
          <a:p>
            <a:pPr algn="just"/>
            <a:r>
              <a:rPr lang="en-US" dirty="0">
                <a:latin typeface="Times New Roman" panose="02020603050405020304" pitchFamily="18" charset="0"/>
                <a:cs typeface="Times New Roman" panose="02020603050405020304" pitchFamily="18" charset="0"/>
              </a:rPr>
              <a:t>● More features should be added to the existing gaming apps to increase sessions traffic. </a:t>
            </a:r>
          </a:p>
          <a:p>
            <a:pPr algn="just"/>
            <a:r>
              <a:rPr lang="en-US" dirty="0">
                <a:latin typeface="Times New Roman" panose="02020603050405020304" pitchFamily="18" charset="0"/>
                <a:cs typeface="Times New Roman" panose="02020603050405020304" pitchFamily="18" charset="0"/>
              </a:rPr>
              <a:t>● Handsets with a wide variety of applications should be introduced to in order to capture the attention of less</a:t>
            </a:r>
          </a:p>
          <a:p>
            <a:pPr algn="just"/>
            <a:r>
              <a:rPr lang="en-US" dirty="0">
                <a:latin typeface="Times New Roman" panose="02020603050405020304" pitchFamily="18" charset="0"/>
                <a:cs typeface="Times New Roman" panose="02020603050405020304" pitchFamily="18" charset="0"/>
              </a:rPr>
              <a:t>   engaged users.</a:t>
            </a:r>
          </a:p>
          <a:p>
            <a:pPr algn="just"/>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A1FBB6-00F8-8F2E-0A56-459F56235974}"/>
              </a:ext>
            </a:extLst>
          </p:cNvPr>
          <p:cNvSpPr txBox="1"/>
          <p:nvPr/>
        </p:nvSpPr>
        <p:spPr>
          <a:xfrm>
            <a:off x="2408675" y="371110"/>
            <a:ext cx="3337297" cy="52322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Recommendations:</a:t>
            </a:r>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62821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EF8EA4-6775-BBF7-4A50-CA89033238F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38</a:t>
            </a:fld>
            <a:endParaRPr lang="en" dirty="0"/>
          </a:p>
        </p:txBody>
      </p:sp>
      <p:sp>
        <p:nvSpPr>
          <p:cNvPr id="4" name="TextBox 3">
            <a:extLst>
              <a:ext uri="{FF2B5EF4-FFF2-40B4-BE49-F238E27FC236}">
                <a16:creationId xmlns:a16="http://schemas.microsoft.com/office/drawing/2014/main" id="{913DC280-3791-8EFB-24A0-D8892FC73708}"/>
              </a:ext>
            </a:extLst>
          </p:cNvPr>
          <p:cNvSpPr txBox="1"/>
          <p:nvPr/>
        </p:nvSpPr>
        <p:spPr>
          <a:xfrm>
            <a:off x="2970431" y="212720"/>
            <a:ext cx="2032907" cy="461665"/>
          </a:xfrm>
          <a:prstGeom prst="rect">
            <a:avLst/>
          </a:prstGeom>
          <a:noFill/>
        </p:spPr>
        <p:txBody>
          <a:bodyPr wrap="square">
            <a:spAutoFit/>
          </a:bodyPr>
          <a:lstStyle/>
          <a:p>
            <a:r>
              <a:rPr lang="en-US" sz="2400" b="1" dirty="0">
                <a:latin typeface="Arial Black" panose="020B0A04020102020204" pitchFamily="34" charset="0"/>
              </a:rPr>
              <a:t>Chapter - 5</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A7BDFA92-B8B2-FDFB-B78B-D803E6CFDFF6}"/>
              </a:ext>
            </a:extLst>
          </p:cNvPr>
          <p:cNvSpPr txBox="1"/>
          <p:nvPr/>
        </p:nvSpPr>
        <p:spPr>
          <a:xfrm>
            <a:off x="655407" y="574096"/>
            <a:ext cx="1690007" cy="338554"/>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Conclusions</a:t>
            </a:r>
          </a:p>
        </p:txBody>
      </p:sp>
      <p:sp>
        <p:nvSpPr>
          <p:cNvPr id="8" name="TextBox 7">
            <a:extLst>
              <a:ext uri="{FF2B5EF4-FFF2-40B4-BE49-F238E27FC236}">
                <a16:creationId xmlns:a16="http://schemas.microsoft.com/office/drawing/2014/main" id="{D8B3AEAB-2E56-FEC6-9BFA-D0DCD6E9C81D}"/>
              </a:ext>
            </a:extLst>
          </p:cNvPr>
          <p:cNvSpPr txBox="1"/>
          <p:nvPr/>
        </p:nvSpPr>
        <p:spPr>
          <a:xfrm>
            <a:off x="839079" y="670344"/>
            <a:ext cx="7584622" cy="3323987"/>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conducting an extensive analysis of </a:t>
            </a:r>
            <a:r>
              <a:rPr lang="en-US" dirty="0" err="1">
                <a:latin typeface="Times New Roman" panose="02020603050405020304" pitchFamily="18" charset="0"/>
                <a:cs typeface="Times New Roman" panose="02020603050405020304" pitchFamily="18" charset="0"/>
              </a:rPr>
              <a:t>TellCo’s</a:t>
            </a:r>
            <a:r>
              <a:rPr lang="en-US" dirty="0">
                <a:latin typeface="Times New Roman" panose="02020603050405020304" pitchFamily="18" charset="0"/>
                <a:cs typeface="Times New Roman" panose="02020603050405020304" pitchFamily="18" charset="0"/>
              </a:rPr>
              <a:t> user data, we have identified several key insights and opportunities for growth:</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Overview</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The top 10 handsets and top 3 manufacturers dominate the market. Marketing strategies should target these popular devices to maximize reach.</a:t>
            </a:r>
          </a:p>
          <a:p>
            <a:pPr lvl="1" algn="just"/>
            <a:r>
              <a:rPr lang="en-US" dirty="0">
                <a:latin typeface="Times New Roman" panose="02020603050405020304" pitchFamily="18" charset="0"/>
                <a:cs typeface="Times New Roman" panose="02020603050405020304" pitchFamily="18" charset="0"/>
              </a:rPr>
              <a:t>The aggregated user behavior data highlights significant usage patterns across various applications, providing a clear picture of customer preferences.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Engagement</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High engagement metrics were observed for users frequently accessing social media, YouTube, and Netflix. Enhancing network resources for these applications could improve user satisfaction and retention.</a:t>
            </a:r>
          </a:p>
          <a:p>
            <a:pPr lvl="1" algn="just"/>
            <a:r>
              <a:rPr lang="en-US" dirty="0">
                <a:latin typeface="Times New Roman" panose="02020603050405020304" pitchFamily="18" charset="0"/>
                <a:cs typeface="Times New Roman" panose="02020603050405020304" pitchFamily="18" charset="0"/>
              </a:rPr>
              <a:t>K-means clustering revealed distinct user segments based on engagement levels, allowing for targeted marketing and resource allocation.</a:t>
            </a:r>
          </a:p>
        </p:txBody>
      </p:sp>
    </p:spTree>
    <p:extLst>
      <p:ext uri="{BB962C8B-B14F-4D97-AF65-F5344CB8AC3E}">
        <p14:creationId xmlns:p14="http://schemas.microsoft.com/office/powerpoint/2010/main" val="483645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0D3A4A-E913-E972-99FB-FED834CED34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39</a:t>
            </a:fld>
            <a:endParaRPr lang="en" dirty="0"/>
          </a:p>
        </p:txBody>
      </p:sp>
      <p:sp>
        <p:nvSpPr>
          <p:cNvPr id="4" name="TextBox 3">
            <a:extLst>
              <a:ext uri="{FF2B5EF4-FFF2-40B4-BE49-F238E27FC236}">
                <a16:creationId xmlns:a16="http://schemas.microsoft.com/office/drawing/2014/main" id="{0FFA6120-19B6-C65E-921B-D31759E52AE7}"/>
              </a:ext>
            </a:extLst>
          </p:cNvPr>
          <p:cNvSpPr txBox="1"/>
          <p:nvPr/>
        </p:nvSpPr>
        <p:spPr>
          <a:xfrm>
            <a:off x="991960" y="1017479"/>
            <a:ext cx="7160079" cy="2893100"/>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Experience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Average throughput and TCP retransmission rates vary across handset types, indicating potential areas for network optimization.</a:t>
            </a:r>
          </a:p>
          <a:p>
            <a:pPr lvl="1" algn="just"/>
            <a:r>
              <a:rPr lang="en-US" dirty="0">
                <a:latin typeface="Times New Roman" panose="02020603050405020304" pitchFamily="18" charset="0"/>
                <a:cs typeface="Times New Roman" panose="02020603050405020304" pitchFamily="18" charset="0"/>
              </a:rPr>
              <a:t>Clustering users based on experience metrics identified groups with specific needs and challenges, guiding network improvement efforts.</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Satisfaction</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Combining engagement and experience scores provided a comprehensive satisfaction score. The regression model accurately predicted user satisfaction, aiding in proactive service improvements.</a:t>
            </a:r>
          </a:p>
          <a:p>
            <a:pPr lvl="1" algn="just"/>
            <a:r>
              <a:rPr lang="en-US" dirty="0">
                <a:latin typeface="Times New Roman" panose="02020603050405020304" pitchFamily="18" charset="0"/>
                <a:cs typeface="Times New Roman" panose="02020603050405020304" pitchFamily="18" charset="0"/>
              </a:rPr>
              <a:t>Clustering satisfaction scores identified distinct user groups, enabling tailored customer service strategies.</a:t>
            </a:r>
          </a:p>
        </p:txBody>
      </p:sp>
    </p:spTree>
    <p:extLst>
      <p:ext uri="{BB962C8B-B14F-4D97-AF65-F5344CB8AC3E}">
        <p14:creationId xmlns:p14="http://schemas.microsoft.com/office/powerpoint/2010/main" val="41090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6E36B6-0851-1B5F-A21F-96DC133802D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dirty="0"/>
          </a:p>
        </p:txBody>
      </p:sp>
      <p:sp>
        <p:nvSpPr>
          <p:cNvPr id="4" name="TextBox 3">
            <a:extLst>
              <a:ext uri="{FF2B5EF4-FFF2-40B4-BE49-F238E27FC236}">
                <a16:creationId xmlns:a16="http://schemas.microsoft.com/office/drawing/2014/main" id="{72A4CDE5-8FFB-812B-B242-51900B23B3A9}"/>
              </a:ext>
            </a:extLst>
          </p:cNvPr>
          <p:cNvSpPr txBox="1"/>
          <p:nvPr/>
        </p:nvSpPr>
        <p:spPr>
          <a:xfrm>
            <a:off x="3116919" y="0"/>
            <a:ext cx="2049236" cy="461665"/>
          </a:xfrm>
          <a:prstGeom prst="rect">
            <a:avLst/>
          </a:prstGeom>
          <a:noFill/>
        </p:spPr>
        <p:txBody>
          <a:bodyPr wrap="square">
            <a:spAutoFit/>
          </a:bodyPr>
          <a:lstStyle/>
          <a:p>
            <a:pPr algn="ctr"/>
            <a:r>
              <a:rPr lang="en-US" sz="2400" b="1" dirty="0">
                <a:latin typeface="Arial Black" panose="020B0A04020102020204" pitchFamily="34" charset="0"/>
              </a:rPr>
              <a:t>Chapter - 2</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AEE53A49-208E-9B05-F7DB-B57160D7F75F}"/>
              </a:ext>
            </a:extLst>
          </p:cNvPr>
          <p:cNvSpPr txBox="1"/>
          <p:nvPr/>
        </p:nvSpPr>
        <p:spPr>
          <a:xfrm>
            <a:off x="614159" y="415988"/>
            <a:ext cx="1641021" cy="338554"/>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Objectives</a:t>
            </a:r>
          </a:p>
        </p:txBody>
      </p:sp>
      <p:sp>
        <p:nvSpPr>
          <p:cNvPr id="9" name="TextBox 8">
            <a:extLst>
              <a:ext uri="{FF2B5EF4-FFF2-40B4-BE49-F238E27FC236}">
                <a16:creationId xmlns:a16="http://schemas.microsoft.com/office/drawing/2014/main" id="{588E3FCE-70A0-7473-868F-F005D64DF3EC}"/>
              </a:ext>
            </a:extLst>
          </p:cNvPr>
          <p:cNvSpPr txBox="1"/>
          <p:nvPr/>
        </p:nvSpPr>
        <p:spPr>
          <a:xfrm>
            <a:off x="506187" y="771256"/>
            <a:ext cx="8023833"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primary objective of this research is to leverage user analytics to gain comprehensive insights into customer behavior and usage patterns in the telecommunication industry. This will aid telecom companies in optimizing their services and enhancing customer satisfaction. The specific objectives of this study are:</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2D9A97-D499-E8A5-6A23-B696077F677B}"/>
              </a:ext>
            </a:extLst>
          </p:cNvPr>
          <p:cNvSpPr txBox="1"/>
          <p:nvPr/>
        </p:nvSpPr>
        <p:spPr>
          <a:xfrm>
            <a:off x="506187" y="2440789"/>
            <a:ext cx="8023834" cy="138499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1.Data Collection</a:t>
            </a:r>
            <a:r>
              <a:rPr lang="en-US" dirty="0">
                <a:latin typeface="Times New Roman" panose="02020603050405020304" pitchFamily="18" charset="0"/>
                <a:cs typeface="Times New Roman" panose="02020603050405020304" pitchFamily="18" charset="0"/>
              </a:rPr>
              <a:t>: The data collection process is a critical component of our research on user analytics in the telecommunication industry, enabling us to gather comprehensive insights into customer behavior and usage patterns. The following subsections detail the sources, types, methods, and tools used in this study.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2.Data Cleaning and Preprocessing</a:t>
            </a:r>
            <a:r>
              <a:rPr lang="en-US" dirty="0">
                <a:latin typeface="Times New Roman" panose="02020603050405020304" pitchFamily="18" charset="0"/>
                <a:cs typeface="Times New Roman" panose="02020603050405020304" pitchFamily="18" charset="0"/>
              </a:rPr>
              <a:t>: Ensuring the quality of data by handling missing values, removing duplicates, and correcting inconsistencies.</a:t>
            </a:r>
          </a:p>
        </p:txBody>
      </p:sp>
    </p:spTree>
    <p:extLst>
      <p:ext uri="{BB962C8B-B14F-4D97-AF65-F5344CB8AC3E}">
        <p14:creationId xmlns:p14="http://schemas.microsoft.com/office/powerpoint/2010/main" val="2421999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066A5C-AC81-48CD-9043-AF7E453AD13C}"/>
              </a:ext>
            </a:extLst>
          </p:cNvPr>
          <p:cNvSpPr>
            <a:spLocks noGrp="1"/>
          </p:cNvSpPr>
          <p:nvPr>
            <p:ph type="title"/>
          </p:nvPr>
        </p:nvSpPr>
        <p:spPr>
          <a:xfrm>
            <a:off x="629113" y="1789438"/>
            <a:ext cx="6447501" cy="990600"/>
          </a:xfrm>
        </p:spPr>
        <p:txBody>
          <a:bodyPr>
            <a:normAutofit fontScale="90000"/>
          </a:bodyPr>
          <a:lstStyle/>
          <a:p>
            <a:pPr algn="ctr"/>
            <a:r>
              <a:rPr lang="en-IN" sz="9800" b="1" u="sng" dirty="0">
                <a:solidFill>
                  <a:srgbClr val="FFFF00"/>
                </a:solidFill>
                <a:latin typeface="Arial Rounded MT Bold" panose="020F0704030504030204" pitchFamily="34" charset="0"/>
              </a:rPr>
              <a:t>  Thank</a:t>
            </a:r>
            <a:r>
              <a:rPr lang="en-IN" sz="9800" b="1" dirty="0">
                <a:solidFill>
                  <a:srgbClr val="FFFF00"/>
                </a:solidFill>
                <a:latin typeface="Arial Rounded MT Bold" panose="020F0704030504030204" pitchFamily="34" charset="0"/>
              </a:rPr>
              <a:t> </a:t>
            </a:r>
            <a:r>
              <a:rPr lang="en-IN" sz="9800" b="1" u="sng" dirty="0">
                <a:solidFill>
                  <a:srgbClr val="FFFF00"/>
                </a:solidFill>
                <a:latin typeface="Arial Rounded MT Bold" panose="020F0704030504030204" pitchFamily="34" charset="0"/>
              </a:rPr>
              <a:t>you</a:t>
            </a:r>
            <a:endParaRPr lang="en-IN" b="1" u="sng" dirty="0">
              <a:solidFill>
                <a:srgbClr val="FFFF00"/>
              </a:solidFill>
              <a:latin typeface="Arial Rounded MT Bold" panose="020F0704030504030204" pitchFamily="34" charset="0"/>
            </a:endParaRPr>
          </a:p>
        </p:txBody>
      </p:sp>
      <p:sp>
        <p:nvSpPr>
          <p:cNvPr id="2" name="Slide Number Placeholder 1">
            <a:extLst>
              <a:ext uri="{FF2B5EF4-FFF2-40B4-BE49-F238E27FC236}">
                <a16:creationId xmlns:a16="http://schemas.microsoft.com/office/drawing/2014/main" id="{5A47F9D3-0B43-6C25-A9AF-8A24060CD63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40</a:t>
            </a:fld>
            <a:endParaRPr lang="en" dirty="0"/>
          </a:p>
        </p:txBody>
      </p:sp>
    </p:spTree>
    <p:extLst>
      <p:ext uri="{BB962C8B-B14F-4D97-AF65-F5344CB8AC3E}">
        <p14:creationId xmlns:p14="http://schemas.microsoft.com/office/powerpoint/2010/main" val="39631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2715C-039B-2B81-BF2D-456FF0578A98}"/>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dirty="0"/>
          </a:p>
        </p:txBody>
      </p:sp>
      <p:sp>
        <p:nvSpPr>
          <p:cNvPr id="4" name="TextBox 3">
            <a:extLst>
              <a:ext uri="{FF2B5EF4-FFF2-40B4-BE49-F238E27FC236}">
                <a16:creationId xmlns:a16="http://schemas.microsoft.com/office/drawing/2014/main" id="{38F29DB8-B13A-A25F-3EEC-6D3E731D7C16}"/>
              </a:ext>
            </a:extLst>
          </p:cNvPr>
          <p:cNvSpPr txBox="1"/>
          <p:nvPr/>
        </p:nvSpPr>
        <p:spPr>
          <a:xfrm>
            <a:off x="733575" y="952398"/>
            <a:ext cx="7676850" cy="2677656"/>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3.Exploratory Data Analysis (EDA)</a:t>
            </a:r>
            <a:r>
              <a:rPr lang="en-US" dirty="0">
                <a:latin typeface="Times New Roman" panose="02020603050405020304" pitchFamily="18" charset="0"/>
                <a:cs typeface="Times New Roman" panose="02020603050405020304" pitchFamily="18" charset="0"/>
              </a:rPr>
              <a:t>: Analyzing the dataset to identify key features, uncover patterns, and visualize trends that impact house prices.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4.Feature Engineering</a:t>
            </a:r>
            <a:r>
              <a:rPr lang="en-US" dirty="0">
                <a:latin typeface="Times New Roman" panose="02020603050405020304" pitchFamily="18" charset="0"/>
                <a:cs typeface="Times New Roman" panose="02020603050405020304" pitchFamily="18" charset="0"/>
              </a:rPr>
              <a:t>: Creating new features based on domain knowledge and statistical methods to enhance the predictive power of the model.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5.Model Development and Evaluation</a:t>
            </a:r>
            <a:r>
              <a:rPr lang="en-US" dirty="0">
                <a:latin typeface="Times New Roman" panose="02020603050405020304" pitchFamily="18" charset="0"/>
                <a:cs typeface="Times New Roman" panose="02020603050405020304" pitchFamily="18" charset="0"/>
              </a:rPr>
              <a:t>: Building, training, and evaluating several machine learning models, including linear regression, decision trees, and random forests, to identify the best-performing model.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6.Model Deployment</a:t>
            </a:r>
            <a:r>
              <a:rPr lang="en-US" dirty="0">
                <a:latin typeface="Times New Roman" panose="02020603050405020304" pitchFamily="18" charset="0"/>
                <a:cs typeface="Times New Roman" panose="02020603050405020304" pitchFamily="18" charset="0"/>
              </a:rPr>
              <a:t>: Developing a user-friendly web application using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to make the prediction model accessible for  user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estimation.</a:t>
            </a:r>
          </a:p>
        </p:txBody>
      </p:sp>
    </p:spTree>
    <p:extLst>
      <p:ext uri="{BB962C8B-B14F-4D97-AF65-F5344CB8AC3E}">
        <p14:creationId xmlns:p14="http://schemas.microsoft.com/office/powerpoint/2010/main" val="99332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38E9AC-8A4C-4D00-C511-623169517DBD}"/>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dirty="0"/>
          </a:p>
        </p:txBody>
      </p:sp>
      <p:sp>
        <p:nvSpPr>
          <p:cNvPr id="4" name="TextBox 3">
            <a:extLst>
              <a:ext uri="{FF2B5EF4-FFF2-40B4-BE49-F238E27FC236}">
                <a16:creationId xmlns:a16="http://schemas.microsoft.com/office/drawing/2014/main" id="{E2EEDB98-9AE5-8604-0408-71C251B234D7}"/>
              </a:ext>
            </a:extLst>
          </p:cNvPr>
          <p:cNvSpPr txBox="1"/>
          <p:nvPr/>
        </p:nvSpPr>
        <p:spPr>
          <a:xfrm>
            <a:off x="473528" y="233348"/>
            <a:ext cx="4710792" cy="461665"/>
          </a:xfrm>
          <a:prstGeom prst="rect">
            <a:avLst/>
          </a:prstGeom>
          <a:noFill/>
        </p:spPr>
        <p:txBody>
          <a:bodyPr wrap="square">
            <a:spAutoFit/>
          </a:bodyPr>
          <a:lstStyle/>
          <a:p>
            <a:pPr algn="r"/>
            <a:r>
              <a:rPr lang="en-US" sz="2400" dirty="0">
                <a:latin typeface="Arial Black" panose="020B0A04020102020204" pitchFamily="34" charset="0"/>
              </a:rPr>
              <a:t>Chapter - 3</a:t>
            </a:r>
            <a:endParaRPr lang="en-IN" sz="2400" dirty="0">
              <a:latin typeface="Arial Black" panose="020B0A04020102020204" pitchFamily="34" charset="0"/>
            </a:endParaRPr>
          </a:p>
        </p:txBody>
      </p:sp>
      <p:sp>
        <p:nvSpPr>
          <p:cNvPr id="6" name="TextBox 5">
            <a:extLst>
              <a:ext uri="{FF2B5EF4-FFF2-40B4-BE49-F238E27FC236}">
                <a16:creationId xmlns:a16="http://schemas.microsoft.com/office/drawing/2014/main" id="{5EBB75BA-F27C-894A-2676-2A27E864FC0A}"/>
              </a:ext>
            </a:extLst>
          </p:cNvPr>
          <p:cNvSpPr txBox="1"/>
          <p:nvPr/>
        </p:nvSpPr>
        <p:spPr>
          <a:xfrm>
            <a:off x="718457" y="725502"/>
            <a:ext cx="1526722" cy="338554"/>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Methods</a:t>
            </a:r>
          </a:p>
        </p:txBody>
      </p:sp>
      <p:sp>
        <p:nvSpPr>
          <p:cNvPr id="8" name="TextBox 7">
            <a:extLst>
              <a:ext uri="{FF2B5EF4-FFF2-40B4-BE49-F238E27FC236}">
                <a16:creationId xmlns:a16="http://schemas.microsoft.com/office/drawing/2014/main" id="{35BE55C4-ADAB-1180-E088-6633D720EF69}"/>
              </a:ext>
            </a:extLst>
          </p:cNvPr>
          <p:cNvSpPr txBox="1"/>
          <p:nvPr/>
        </p:nvSpPr>
        <p:spPr>
          <a:xfrm>
            <a:off x="473528" y="1118045"/>
            <a:ext cx="4572000" cy="307777"/>
          </a:xfrm>
          <a:prstGeom prst="rect">
            <a:avLst/>
          </a:prstGeom>
          <a:noFill/>
        </p:spPr>
        <p:txBody>
          <a:bodyPr wrap="square">
            <a:spAutoFit/>
          </a:bodyPr>
          <a:lstStyle/>
          <a:p>
            <a:r>
              <a:rPr lang="en-IN" dirty="0">
                <a:latin typeface="Arial Black" panose="020B0A04020102020204" pitchFamily="34" charset="0"/>
              </a:rPr>
              <a:t>(</a:t>
            </a:r>
            <a:r>
              <a:rPr lang="en-IN" dirty="0" err="1">
                <a:latin typeface="Arial Black" panose="020B0A04020102020204" pitchFamily="34" charset="0"/>
              </a:rPr>
              <a:t>i</a:t>
            </a:r>
            <a:r>
              <a:rPr lang="en-IN" dirty="0">
                <a:latin typeface="Arial Black" panose="020B0A04020102020204" pitchFamily="34" charset="0"/>
              </a:rPr>
              <a:t>). Loading the Data:</a:t>
            </a:r>
          </a:p>
        </p:txBody>
      </p:sp>
      <p:sp>
        <p:nvSpPr>
          <p:cNvPr id="10" name="TextBox 9">
            <a:extLst>
              <a:ext uri="{FF2B5EF4-FFF2-40B4-BE49-F238E27FC236}">
                <a16:creationId xmlns:a16="http://schemas.microsoft.com/office/drawing/2014/main" id="{D99AC56F-DF56-0AA4-07D1-71A36A6F2FAC}"/>
              </a:ext>
            </a:extLst>
          </p:cNvPr>
          <p:cNvSpPr txBox="1"/>
          <p:nvPr/>
        </p:nvSpPr>
        <p:spPr>
          <a:xfrm>
            <a:off x="685801" y="1493144"/>
            <a:ext cx="7845878"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load the real estate pricing dataset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Load the dataset provided in a CSV or Excel format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to facilitate easy manipulation and analysis. Using </a:t>
            </a:r>
            <a:r>
              <a:rPr lang="en-IN" dirty="0">
                <a:latin typeface="Times New Roman" panose="02020603050405020304" pitchFamily="18" charset="0"/>
                <a:cs typeface="Times New Roman" panose="02020603050405020304" pitchFamily="18" charset="0"/>
              </a:rPr>
              <a:t>Python  Pandas Library.</a:t>
            </a:r>
          </a:p>
        </p:txBody>
      </p:sp>
      <p:pic>
        <p:nvPicPr>
          <p:cNvPr id="12" name="Picture 11">
            <a:extLst>
              <a:ext uri="{FF2B5EF4-FFF2-40B4-BE49-F238E27FC236}">
                <a16:creationId xmlns:a16="http://schemas.microsoft.com/office/drawing/2014/main" id="{9F8F6FBE-0110-8F7D-2BDD-46422E9884A8}"/>
              </a:ext>
            </a:extLst>
          </p:cNvPr>
          <p:cNvPicPr>
            <a:picLocks noChangeAspect="1"/>
          </p:cNvPicPr>
          <p:nvPr/>
        </p:nvPicPr>
        <p:blipFill>
          <a:blip r:embed="rId2"/>
          <a:stretch>
            <a:fillRect/>
          </a:stretch>
        </p:blipFill>
        <p:spPr>
          <a:xfrm>
            <a:off x="1481818" y="2541739"/>
            <a:ext cx="7049861" cy="2053521"/>
          </a:xfrm>
          <a:prstGeom prst="rect">
            <a:avLst/>
          </a:prstGeom>
        </p:spPr>
      </p:pic>
    </p:spTree>
    <p:extLst>
      <p:ext uri="{BB962C8B-B14F-4D97-AF65-F5344CB8AC3E}">
        <p14:creationId xmlns:p14="http://schemas.microsoft.com/office/powerpoint/2010/main" val="302001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BA3629-60A8-EB7E-2A3F-3E1D2EF9DA7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dirty="0"/>
          </a:p>
        </p:txBody>
      </p:sp>
      <p:sp>
        <p:nvSpPr>
          <p:cNvPr id="4" name="TextBox 3">
            <a:extLst>
              <a:ext uri="{FF2B5EF4-FFF2-40B4-BE49-F238E27FC236}">
                <a16:creationId xmlns:a16="http://schemas.microsoft.com/office/drawing/2014/main" id="{08330C25-5E4E-D086-A673-D714D02F1570}"/>
              </a:ext>
            </a:extLst>
          </p:cNvPr>
          <p:cNvSpPr txBox="1"/>
          <p:nvPr/>
        </p:nvSpPr>
        <p:spPr>
          <a:xfrm>
            <a:off x="530679" y="109739"/>
            <a:ext cx="4572000" cy="307777"/>
          </a:xfrm>
          <a:prstGeom prst="rect">
            <a:avLst/>
          </a:prstGeom>
          <a:noFill/>
        </p:spPr>
        <p:txBody>
          <a:bodyPr wrap="square">
            <a:spAutoFit/>
          </a:bodyPr>
          <a:lstStyle/>
          <a:p>
            <a:r>
              <a:rPr lang="en-IN" sz="1400" dirty="0">
                <a:latin typeface="Arial Black" panose="020B0A04020102020204" pitchFamily="34" charset="0"/>
              </a:rPr>
              <a:t>(ii).</a:t>
            </a:r>
            <a:r>
              <a:rPr lang="en-IN" dirty="0">
                <a:latin typeface="Arial Black" panose="020B0A04020102020204" pitchFamily="34" charset="0"/>
              </a:rPr>
              <a:t> </a:t>
            </a:r>
            <a:r>
              <a:rPr lang="en-IN" sz="1400" dirty="0">
                <a:latin typeface="Arial Black" panose="020B0A04020102020204" pitchFamily="34" charset="0"/>
              </a:rPr>
              <a:t>Cleaning the Data:</a:t>
            </a:r>
          </a:p>
        </p:txBody>
      </p:sp>
      <p:sp>
        <p:nvSpPr>
          <p:cNvPr id="6" name="TextBox 5">
            <a:extLst>
              <a:ext uri="{FF2B5EF4-FFF2-40B4-BE49-F238E27FC236}">
                <a16:creationId xmlns:a16="http://schemas.microsoft.com/office/drawing/2014/main" id="{AB1F3211-83A5-9986-2D6B-525E65F84CE9}"/>
              </a:ext>
            </a:extLst>
          </p:cNvPr>
          <p:cNvSpPr txBox="1"/>
          <p:nvPr/>
        </p:nvSpPr>
        <p:spPr>
          <a:xfrm>
            <a:off x="790273" y="506749"/>
            <a:ext cx="7756073" cy="95410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Cleaning the data is an essential step in the data analysis process, particularly for User Analytics in the Telecommunication Industry - Overview. It involves preparing the dataset by addressing missing values, removing duplicate entries, and fixing any anomalies or inconsistencies. This ensures that the data is accurate and reliable for further analysis.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71828EB-B9E0-7E9D-8D21-C54DA4F366BB}"/>
              </a:ext>
            </a:extLst>
          </p:cNvPr>
          <p:cNvSpPr txBox="1"/>
          <p:nvPr/>
        </p:nvSpPr>
        <p:spPr>
          <a:xfrm>
            <a:off x="451144" y="2263973"/>
            <a:ext cx="4572000" cy="307777"/>
          </a:xfrm>
          <a:prstGeom prst="rect">
            <a:avLst/>
          </a:prstGeom>
          <a:noFill/>
        </p:spPr>
        <p:txBody>
          <a:bodyPr wrap="square">
            <a:spAutoFit/>
          </a:bodyPr>
          <a:lstStyle/>
          <a:p>
            <a:pPr marL="285750" indent="-285750">
              <a:buFont typeface="Wingdings" panose="05000000000000000000" pitchFamily="2" charset="2"/>
              <a:buChar char="q"/>
            </a:pPr>
            <a:r>
              <a:rPr lang="en-IN" b="1" dirty="0">
                <a:latin typeface="Arial Black" panose="020B0A04020102020204" pitchFamily="34" charset="0"/>
              </a:rPr>
              <a:t>Handling Missing Values</a:t>
            </a:r>
            <a:r>
              <a:rPr lang="en-IN" dirty="0">
                <a:latin typeface="Arial Black" panose="020B0A04020102020204" pitchFamily="34" charset="0"/>
              </a:rPr>
              <a:t>: </a:t>
            </a:r>
          </a:p>
        </p:txBody>
      </p:sp>
      <p:sp>
        <p:nvSpPr>
          <p:cNvPr id="10" name="TextBox 9">
            <a:extLst>
              <a:ext uri="{FF2B5EF4-FFF2-40B4-BE49-F238E27FC236}">
                <a16:creationId xmlns:a16="http://schemas.microsoft.com/office/drawing/2014/main" id="{945E0639-5767-B1B2-A958-35453899A326}"/>
              </a:ext>
            </a:extLst>
          </p:cNvPr>
          <p:cNvSpPr txBox="1"/>
          <p:nvPr/>
        </p:nvSpPr>
        <p:spPr>
          <a:xfrm>
            <a:off x="790273" y="2811974"/>
            <a:ext cx="7346198"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Missing values can occur due to various reasons such as data entry errors or incomplete records. To handle missing values, you can: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isnull</a:t>
            </a:r>
            <a:r>
              <a:rPr lang="en-US" dirty="0">
                <a:latin typeface="Times New Roman" panose="02020603050405020304" pitchFamily="18" charset="0"/>
                <a:cs typeface="Times New Roman" panose="02020603050405020304" pitchFamily="18" charset="0"/>
              </a:rPr>
              <a:t>()  method to identify missing values in the dataset.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fillna</a:t>
            </a:r>
            <a:r>
              <a:rPr lang="en-US" dirty="0">
                <a:latin typeface="Times New Roman" panose="02020603050405020304" pitchFamily="18" charset="0"/>
                <a:cs typeface="Times New Roman" panose="02020603050405020304" pitchFamily="18" charset="0"/>
              </a:rPr>
              <a:t>() method to replace missing values with appropriate values, such as the mean, median, or mode of the column.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Alternatively, you can use the </a:t>
            </a:r>
            <a:r>
              <a:rPr lang="en-US" dirty="0" err="1">
                <a:latin typeface="Times New Roman" panose="02020603050405020304" pitchFamily="18" charset="0"/>
                <a:cs typeface="Times New Roman" panose="02020603050405020304" pitchFamily="18" charset="0"/>
              </a:rPr>
              <a:t>dropna</a:t>
            </a:r>
            <a:r>
              <a:rPr lang="en-US" dirty="0">
                <a:latin typeface="Times New Roman" panose="02020603050405020304" pitchFamily="18" charset="0"/>
                <a:cs typeface="Times New Roman" panose="02020603050405020304" pitchFamily="18" charset="0"/>
              </a:rPr>
              <a:t>() method to remove rows with missing values if they are not critical for your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09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60C82-B88B-438D-FAA3-0021521FD36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dirty="0"/>
          </a:p>
        </p:txBody>
      </p:sp>
      <p:pic>
        <p:nvPicPr>
          <p:cNvPr id="4" name="Picture 3">
            <a:extLst>
              <a:ext uri="{FF2B5EF4-FFF2-40B4-BE49-F238E27FC236}">
                <a16:creationId xmlns:a16="http://schemas.microsoft.com/office/drawing/2014/main" id="{29A5C0F0-BB5C-0444-9518-A7818A0EBA71}"/>
              </a:ext>
            </a:extLst>
          </p:cNvPr>
          <p:cNvPicPr>
            <a:picLocks noChangeAspect="1"/>
          </p:cNvPicPr>
          <p:nvPr/>
        </p:nvPicPr>
        <p:blipFill>
          <a:blip r:embed="rId2"/>
          <a:stretch>
            <a:fillRect/>
          </a:stretch>
        </p:blipFill>
        <p:spPr>
          <a:xfrm>
            <a:off x="767442" y="315451"/>
            <a:ext cx="7609115" cy="1830033"/>
          </a:xfrm>
          <a:prstGeom prst="rect">
            <a:avLst/>
          </a:prstGeom>
        </p:spPr>
      </p:pic>
      <p:sp>
        <p:nvSpPr>
          <p:cNvPr id="6" name="TextBox 5">
            <a:extLst>
              <a:ext uri="{FF2B5EF4-FFF2-40B4-BE49-F238E27FC236}">
                <a16:creationId xmlns:a16="http://schemas.microsoft.com/office/drawing/2014/main" id="{0BAFD2A7-1D5E-694B-A949-8E7BEA51C94F}"/>
              </a:ext>
            </a:extLst>
          </p:cNvPr>
          <p:cNvSpPr txBox="1"/>
          <p:nvPr/>
        </p:nvSpPr>
        <p:spPr>
          <a:xfrm>
            <a:off x="432707" y="2278351"/>
            <a:ext cx="4572000" cy="307777"/>
          </a:xfrm>
          <a:prstGeom prst="rect">
            <a:avLst/>
          </a:prstGeom>
          <a:noFill/>
        </p:spPr>
        <p:txBody>
          <a:bodyPr wrap="square">
            <a:spAutoFit/>
          </a:bodyPr>
          <a:lstStyle/>
          <a:p>
            <a:pPr marL="285750" indent="-285750">
              <a:buFont typeface="Wingdings" panose="05000000000000000000" pitchFamily="2" charset="2"/>
              <a:buChar char="q"/>
            </a:pPr>
            <a:r>
              <a:rPr lang="en-IN" sz="1400" b="1" dirty="0">
                <a:latin typeface="Arial Black" panose="020B0A04020102020204" pitchFamily="34" charset="0"/>
              </a:rPr>
              <a:t>Removing Duplicates</a:t>
            </a:r>
            <a:r>
              <a:rPr lang="en-IN" sz="1400" dirty="0">
                <a:latin typeface="Arial Black" panose="020B0A04020102020204" pitchFamily="34" charset="0"/>
              </a:rPr>
              <a:t>: </a:t>
            </a:r>
          </a:p>
        </p:txBody>
      </p:sp>
      <p:sp>
        <p:nvSpPr>
          <p:cNvPr id="8" name="TextBox 7">
            <a:extLst>
              <a:ext uri="{FF2B5EF4-FFF2-40B4-BE49-F238E27FC236}">
                <a16:creationId xmlns:a16="http://schemas.microsoft.com/office/drawing/2014/main" id="{1E8AC23B-6889-A2D5-1238-95226AAB587F}"/>
              </a:ext>
            </a:extLst>
          </p:cNvPr>
          <p:cNvSpPr txBox="1"/>
          <p:nvPr/>
        </p:nvSpPr>
        <p:spPr>
          <a:xfrm>
            <a:off x="809159" y="2475326"/>
            <a:ext cx="7192736" cy="116955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Duplicate entries can skew the analysis results. To remove duplicates, you can: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the duplicated() </a:t>
            </a:r>
            <a:r>
              <a:rPr lang="en-US" dirty="0">
                <a:latin typeface="Times New Roman" panose="02020603050405020304" pitchFamily="18" charset="0"/>
                <a:cs typeface="Times New Roman" panose="02020603050405020304" pitchFamily="18" charset="0"/>
              </a:rPr>
              <a:t>method to identify duplicate rows in the dataset.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the </a:t>
            </a:r>
            <a:r>
              <a:rPr lang="en-IN" dirty="0" err="1">
                <a:latin typeface="Times New Roman" panose="02020603050405020304" pitchFamily="18" charset="0"/>
                <a:cs typeface="Times New Roman" panose="02020603050405020304" pitchFamily="18" charset="0"/>
              </a:rPr>
              <a:t>drop_duplicated</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to remove duplicate rows and keep only unique entries.</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E0E5332-1242-D437-02D2-18D4996963B6}"/>
              </a:ext>
            </a:extLst>
          </p:cNvPr>
          <p:cNvPicPr>
            <a:picLocks noChangeAspect="1"/>
          </p:cNvPicPr>
          <p:nvPr/>
        </p:nvPicPr>
        <p:blipFill>
          <a:blip r:embed="rId3"/>
          <a:stretch>
            <a:fillRect/>
          </a:stretch>
        </p:blipFill>
        <p:spPr>
          <a:xfrm>
            <a:off x="767441" y="4038335"/>
            <a:ext cx="7609115" cy="985373"/>
          </a:xfrm>
          <a:prstGeom prst="rect">
            <a:avLst/>
          </a:prstGeom>
        </p:spPr>
      </p:pic>
    </p:spTree>
    <p:extLst>
      <p:ext uri="{BB962C8B-B14F-4D97-AF65-F5344CB8AC3E}">
        <p14:creationId xmlns:p14="http://schemas.microsoft.com/office/powerpoint/2010/main" val="6830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4CF1FF-BFEB-8CB4-F983-19CC0A07430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dirty="0"/>
          </a:p>
        </p:txBody>
      </p:sp>
      <p:sp>
        <p:nvSpPr>
          <p:cNvPr id="4" name="TextBox 3">
            <a:extLst>
              <a:ext uri="{FF2B5EF4-FFF2-40B4-BE49-F238E27FC236}">
                <a16:creationId xmlns:a16="http://schemas.microsoft.com/office/drawing/2014/main" id="{3E0EF66D-F344-D37E-054E-3D9DEFB19A2C}"/>
              </a:ext>
            </a:extLst>
          </p:cNvPr>
          <p:cNvSpPr txBox="1"/>
          <p:nvPr/>
        </p:nvSpPr>
        <p:spPr>
          <a:xfrm>
            <a:off x="513875" y="186535"/>
            <a:ext cx="377190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1800" b="1" dirty="0"/>
              <a:t>Task 1 - User Overview Analysis:</a:t>
            </a:r>
          </a:p>
        </p:txBody>
      </p:sp>
      <p:sp>
        <p:nvSpPr>
          <p:cNvPr id="5" name="TextBox 4">
            <a:extLst>
              <a:ext uri="{FF2B5EF4-FFF2-40B4-BE49-F238E27FC236}">
                <a16:creationId xmlns:a16="http://schemas.microsoft.com/office/drawing/2014/main" id="{DCF2682B-7934-F3CA-EB36-529AD152253C}"/>
              </a:ext>
            </a:extLst>
          </p:cNvPr>
          <p:cNvSpPr txBox="1"/>
          <p:nvPr/>
        </p:nvSpPr>
        <p:spPr>
          <a:xfrm>
            <a:off x="570130" y="763356"/>
            <a:ext cx="4167051" cy="369332"/>
          </a:xfrm>
          <a:prstGeom prst="rect">
            <a:avLst/>
          </a:prstGeom>
          <a:solidFill>
            <a:srgbClr val="FFC000"/>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Wingdings" panose="05000000000000000000" pitchFamily="2" charset="2"/>
              <a:buChar char="Ø"/>
            </a:pPr>
            <a:r>
              <a:rPr lang="en-US" b="1" dirty="0"/>
              <a:t>Identify the top_10 Handsets</a:t>
            </a:r>
          </a:p>
        </p:txBody>
      </p:sp>
      <p:pic>
        <p:nvPicPr>
          <p:cNvPr id="7" name="Picture 6">
            <a:extLst>
              <a:ext uri="{FF2B5EF4-FFF2-40B4-BE49-F238E27FC236}">
                <a16:creationId xmlns:a16="http://schemas.microsoft.com/office/drawing/2014/main" id="{0EE6CD95-E962-40DF-FB2B-F0053A256EE0}"/>
              </a:ext>
            </a:extLst>
          </p:cNvPr>
          <p:cNvPicPr>
            <a:picLocks noChangeAspect="1"/>
          </p:cNvPicPr>
          <p:nvPr/>
        </p:nvPicPr>
        <p:blipFill>
          <a:blip r:embed="rId2"/>
          <a:stretch>
            <a:fillRect/>
          </a:stretch>
        </p:blipFill>
        <p:spPr>
          <a:xfrm>
            <a:off x="980417" y="1586400"/>
            <a:ext cx="7265512" cy="2947307"/>
          </a:xfrm>
          <a:prstGeom prst="rect">
            <a:avLst/>
          </a:prstGeom>
        </p:spPr>
      </p:pic>
    </p:spTree>
    <p:extLst>
      <p:ext uri="{BB962C8B-B14F-4D97-AF65-F5344CB8AC3E}">
        <p14:creationId xmlns:p14="http://schemas.microsoft.com/office/powerpoint/2010/main" val="35793765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1314</TotalTime>
  <Words>1392</Words>
  <Application>Microsoft Office PowerPoint</Application>
  <PresentationFormat>On-screen Show (16:9)</PresentationFormat>
  <Paragraphs>146</Paragraphs>
  <Slides>40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 Black</vt:lpstr>
      <vt:lpstr>Arial</vt:lpstr>
      <vt:lpstr>Red Hat Display</vt:lpstr>
      <vt:lpstr>Arial Rounded MT Bold</vt:lpstr>
      <vt:lpstr>Times New Roman</vt:lpstr>
      <vt:lpstr>Wingdings</vt:lpstr>
      <vt:lpstr>Helvetica Neue</vt:lpstr>
      <vt:lpstr>Trebuchet MS</vt:lpstr>
      <vt:lpstr>Wingdings 3</vt:lpstr>
      <vt:lpstr>Facet</vt:lpstr>
      <vt:lpstr>Welcome’s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Data Science</dc:creator>
  <cp:lastModifiedBy>Dhruv Godhasara</cp:lastModifiedBy>
  <cp:revision>230</cp:revision>
  <cp:lastPrinted>2023-02-27T03:00:54Z</cp:lastPrinted>
  <dcterms:modified xsi:type="dcterms:W3CDTF">2025-06-29T09:01:46Z</dcterms:modified>
</cp:coreProperties>
</file>