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94660"/>
  </p:normalViewPr>
  <p:slideViewPr>
    <p:cSldViewPr>
      <p:cViewPr varScale="1">
        <p:scale>
          <a:sx n="107" d="100"/>
          <a:sy n="107" d="100"/>
        </p:scale>
        <p:origin x="1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_30">
    <p:spTree>
      <p:nvGrpSpPr>
        <p:cNvPr id="1" name=""/>
        <p:cNvGrpSpPr/>
        <p:nvPr/>
      </p:nvGrpSpPr>
      <p:grpSpPr>
        <a:xfrm>
          <a:off x="0" y="0"/>
          <a:ext cx="9144000" cy="5143500"/>
          <a:chOff x="0" y="0"/>
          <a:chExt cx="9144000" cy="5143500"/>
        </a:xfrm>
      </p:grpSpPr>
      <p:pic>
        <p:nvPicPr>
          <p:cNvPr id="2" name="Google Shape;9;p2"/>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_31_1_1_1_1_1_1">
    <p:spTree>
      <p:nvGrpSpPr>
        <p:cNvPr id="1" name=""/>
        <p:cNvGrpSpPr/>
        <p:nvPr/>
      </p:nvGrpSpPr>
      <p:grpSpPr>
        <a:xfrm>
          <a:off x="0" y="0"/>
          <a:ext cx="9144000" cy="5143500"/>
          <a:chOff x="0" y="0"/>
          <a:chExt cx="9144000" cy="5143500"/>
        </a:xfrm>
      </p:grpSpPr>
      <p:pic>
        <p:nvPicPr>
          <p:cNvPr id="2" name="Google Shape;27;p11"/>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USTOM_31_1_1_1_1_1_1_1">
    <p:spTree>
      <p:nvGrpSpPr>
        <p:cNvPr id="1" name=""/>
        <p:cNvGrpSpPr/>
        <p:nvPr/>
      </p:nvGrpSpPr>
      <p:grpSpPr>
        <a:xfrm>
          <a:off x="0" y="0"/>
          <a:ext cx="9144000" cy="5143500"/>
          <a:chOff x="0" y="0"/>
          <a:chExt cx="9144000" cy="5143500"/>
        </a:xfrm>
      </p:grpSpPr>
      <p:pic>
        <p:nvPicPr>
          <p:cNvPr id="2" name="Google Shape;29;p12"/>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_31_1_1_1_1_1_1_1_1">
    <p:spTree>
      <p:nvGrpSpPr>
        <p:cNvPr id="1" name=""/>
        <p:cNvGrpSpPr/>
        <p:nvPr/>
      </p:nvGrpSpPr>
      <p:grpSpPr>
        <a:xfrm>
          <a:off x="0" y="0"/>
          <a:ext cx="9144000" cy="5143500"/>
          <a:chOff x="0" y="0"/>
          <a:chExt cx="9144000" cy="5143500"/>
        </a:xfrm>
      </p:grpSpPr>
      <p:pic>
        <p:nvPicPr>
          <p:cNvPr id="2" name="Google Shape;31;p13"/>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_31_1_1_1_1_1_1_1_1_1">
    <p:spTree>
      <p:nvGrpSpPr>
        <p:cNvPr id="1" name=""/>
        <p:cNvGrpSpPr/>
        <p:nvPr/>
      </p:nvGrpSpPr>
      <p:grpSpPr>
        <a:xfrm>
          <a:off x="0" y="0"/>
          <a:ext cx="9144000" cy="5143500"/>
          <a:chOff x="0" y="0"/>
          <a:chExt cx="9144000" cy="5143500"/>
        </a:xfrm>
      </p:grpSpPr>
      <p:pic>
        <p:nvPicPr>
          <p:cNvPr id="2" name="Google Shape;33;p14"/>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_30_1">
    <p:bg>
      <p:bgPr>
        <a:solidFill>
          <a:srgbClr val="9DD7CE"/>
        </a:solidFill>
        <a:effectLst/>
      </p:bgPr>
    </p:bg>
    <p:spTree>
      <p:nvGrpSpPr>
        <p:cNvPr id="1" name=""/>
        <p:cNvGrpSpPr/>
        <p:nvPr/>
      </p:nvGrpSpPr>
      <p:grpSpPr>
        <a:xfrm>
          <a:off x="0" y="0"/>
          <a:ext cx="9144000" cy="5143500"/>
          <a:chOff x="0" y="0"/>
          <a:chExt cx="9144000" cy="5143500"/>
        </a:xfrm>
      </p:grpSpPr>
      <p:pic>
        <p:nvPicPr>
          <p:cNvPr id="2" name="Google Shape;11;p3"/>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_32">
    <p:spTree>
      <p:nvGrpSpPr>
        <p:cNvPr id="1" name=""/>
        <p:cNvGrpSpPr/>
        <p:nvPr/>
      </p:nvGrpSpPr>
      <p:grpSpPr>
        <a:xfrm>
          <a:off x="0" y="0"/>
          <a:ext cx="9144000" cy="5143500"/>
          <a:chOff x="0" y="0"/>
          <a:chExt cx="9144000" cy="5143500"/>
        </a:xfrm>
      </p:grpSpPr>
      <p:pic>
        <p:nvPicPr>
          <p:cNvPr id="2" name="Google Shape;13;p4"/>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_31">
    <p:spTree>
      <p:nvGrpSpPr>
        <p:cNvPr id="1" name=""/>
        <p:cNvGrpSpPr/>
        <p:nvPr/>
      </p:nvGrpSpPr>
      <p:grpSpPr>
        <a:xfrm>
          <a:off x="0" y="0"/>
          <a:ext cx="9144000" cy="5143500"/>
          <a:chOff x="0" y="0"/>
          <a:chExt cx="9144000" cy="5143500"/>
        </a:xfrm>
      </p:grpSpPr>
      <p:pic>
        <p:nvPicPr>
          <p:cNvPr id="2" name="Google Shape;15;p5"/>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_31_1">
    <p:spTree>
      <p:nvGrpSpPr>
        <p:cNvPr id="1" name=""/>
        <p:cNvGrpSpPr/>
        <p:nvPr/>
      </p:nvGrpSpPr>
      <p:grpSpPr>
        <a:xfrm>
          <a:off x="0" y="0"/>
          <a:ext cx="9144000" cy="5143500"/>
          <a:chOff x="0" y="0"/>
          <a:chExt cx="9144000" cy="5143500"/>
        </a:xfrm>
      </p:grpSpPr>
      <p:pic>
        <p:nvPicPr>
          <p:cNvPr id="2" name="Google Shape;17;p6"/>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USTOM_31_1_1">
    <p:spTree>
      <p:nvGrpSpPr>
        <p:cNvPr id="1" name=""/>
        <p:cNvGrpSpPr/>
        <p:nvPr/>
      </p:nvGrpSpPr>
      <p:grpSpPr>
        <a:xfrm>
          <a:off x="0" y="0"/>
          <a:ext cx="9144000" cy="5143500"/>
          <a:chOff x="0" y="0"/>
          <a:chExt cx="9144000" cy="5143500"/>
        </a:xfrm>
      </p:grpSpPr>
      <p:pic>
        <p:nvPicPr>
          <p:cNvPr id="2" name="Google Shape;19;p7"/>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USTOM_31_1_1_1">
    <p:spTree>
      <p:nvGrpSpPr>
        <p:cNvPr id="1" name=""/>
        <p:cNvGrpSpPr/>
        <p:nvPr/>
      </p:nvGrpSpPr>
      <p:grpSpPr>
        <a:xfrm>
          <a:off x="0" y="0"/>
          <a:ext cx="9144000" cy="5143500"/>
          <a:chOff x="0" y="0"/>
          <a:chExt cx="9144000" cy="5143500"/>
        </a:xfrm>
      </p:grpSpPr>
      <p:pic>
        <p:nvPicPr>
          <p:cNvPr id="2" name="Google Shape;21;p8"/>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USTOM_31_1_1_1_1">
    <p:spTree>
      <p:nvGrpSpPr>
        <p:cNvPr id="1" name=""/>
        <p:cNvGrpSpPr/>
        <p:nvPr/>
      </p:nvGrpSpPr>
      <p:grpSpPr>
        <a:xfrm>
          <a:off x="0" y="0"/>
          <a:ext cx="9144000" cy="5143500"/>
          <a:chOff x="0" y="0"/>
          <a:chExt cx="9144000" cy="5143500"/>
        </a:xfrm>
      </p:grpSpPr>
      <p:pic>
        <p:nvPicPr>
          <p:cNvPr id="2" name="Google Shape;23;p9"/>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USTOM_31_1_1_1_1_1">
    <p:spTree>
      <p:nvGrpSpPr>
        <p:cNvPr id="1" name=""/>
        <p:cNvGrpSpPr/>
        <p:nvPr/>
      </p:nvGrpSpPr>
      <p:grpSpPr>
        <a:xfrm>
          <a:off x="0" y="0"/>
          <a:ext cx="9144000" cy="5143500"/>
          <a:chOff x="0" y="0"/>
          <a:chExt cx="9144000" cy="5143500"/>
        </a:xfrm>
      </p:grpSpPr>
      <p:pic>
        <p:nvPicPr>
          <p:cNvPr id="2" name="Google Shape;25;p10"/>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for title"/>
          <p:cNvSpPr txBox="1">
            <a:spLocks noGrp="1"/>
          </p:cNvSpPr>
          <p:nvPr>
            <p:ph type="title"/>
          </p:nvPr>
        </p:nvSpPr>
        <p:spPr>
          <a:xfrm>
            <a:off x="790575" y="542925"/>
            <a:ext cx="7591425" cy="571500"/>
          </a:xfrm>
          <a:prstGeom prst="rect">
            <a:avLst/>
          </a:prstGeom>
        </p:spPr>
        <p:txBody>
          <a:bodyPr/>
          <a:lstStyle/>
          <a:p>
            <a:pPr marL="0" marR="0" lvl="0" indent="0" algn="l" rtl="0" fontAlgn="base">
              <a:lnSpc>
                <a:spcPct val="100000"/>
              </a:lnSpc>
              <a:spcBef>
                <a:spcPts val="0"/>
              </a:spcBef>
              <a:spcAft>
                <a:spcPts val="0"/>
              </a:spcAft>
            </a:pPr>
            <a:endParaRPr/>
          </a:p>
        </p:txBody>
      </p:sp>
      <p:sp>
        <p:nvSpPr>
          <p:cNvPr id="3" name="Placeholder for body"/>
          <p:cNvSpPr txBox="1">
            <a:spLocks noGrp="1"/>
          </p:cNvSpPr>
          <p:nvPr>
            <p:ph type="body"/>
          </p:nvPr>
        </p:nvSpPr>
        <p:spPr>
          <a:xfrm>
            <a:off x="723900" y="1152525"/>
            <a:ext cx="7686675" cy="3419475"/>
          </a:xfrm>
          <a:prstGeom prst="rect">
            <a:avLst/>
          </a:prstGeom>
        </p:spPr>
        <p:txBody>
          <a:bodyPr/>
          <a:lstStyle/>
          <a:p>
            <a:pPr marL="0" marR="0" lvl="0" indent="0" algn="l" rtl="0" fontAlgn="base">
              <a:lnSpc>
                <a:spcPct val="100000"/>
              </a:lnSpc>
              <a:spcBef>
                <a:spcPts val="0"/>
              </a:spcBef>
              <a:spcAft>
                <a:spcPts val="0"/>
              </a:spcAft>
            </a:pPr>
            <a:endParaRPr/>
          </a:p>
        </p:txBody>
      </p:sp>
    </p:spTree>
  </p:cSld>
  <p:clrMap bg1="lt1" tx1="dk1" bg2="dk2" tx2="lt2" accent1="accent1" accent2="accent2" accent3="accent3" accent4="accent4" accent5="accent5" accent6="accent6" hlink="hlink" folHlink="folHlink"/>
  <p:sldLayoutIdLst>
    <p:sldLayoutId id="2421056157" r:id="rId1"/>
    <p:sldLayoutId id="2421056158" r:id="rId2"/>
    <p:sldLayoutId id="2421056159" r:id="rId3"/>
    <p:sldLayoutId id="2421056160" r:id="rId4"/>
    <p:sldLayoutId id="2421056161" r:id="rId5"/>
    <p:sldLayoutId id="2421056162" r:id="rId6"/>
    <p:sldLayoutId id="2421056163" r:id="rId7"/>
    <p:sldLayoutId id="2421056164" r:id="rId8"/>
    <p:sldLayoutId id="2421056165" r:id="rId9"/>
    <p:sldLayoutId id="2421056166" r:id="rId10"/>
    <p:sldLayoutId id="2421056167" r:id="rId11"/>
    <p:sldLayoutId id="2421056168" r:id="rId12"/>
    <p:sldLayoutId id="2421056169" r:id="rId13"/>
  </p:sldLayoutIdLst>
  <p:txStyles>
    <p:title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titleStyle>
    <p:body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bodyStyle>
    <p:other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543050"/>
          <a:ext cx="8229600" cy="2857500"/>
          <a:chOff x="914400" y="1543050"/>
          <a:chExt cx="8229600" cy="2857500"/>
        </a:xfrm>
      </p:grpSpPr>
      <p:sp>
        <p:nvSpPr>
          <p:cNvPr id="2" name="TextBox 1"/>
          <p:cNvSpPr txBox="1"/>
          <p:nvPr/>
        </p:nvSpPr>
        <p:spPr>
          <a:xfrm>
            <a:off x="1828800" y="1543050"/>
            <a:ext cx="5486400" cy="114300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4000" b="1" u="none" strike="noStrike" cap="none" spc="0" dirty="0">
                <a:solidFill>
                  <a:srgbClr val="5A9E91">
                    <a:alpha val="100000"/>
                  </a:srgbClr>
                </a:solidFill>
                <a:latin typeface="Calibri"/>
              </a:rPr>
              <a:t>Content Management System Development</a:t>
            </a:r>
          </a:p>
        </p:txBody>
      </p:sp>
      <p:sp>
        <p:nvSpPr>
          <p:cNvPr id="3" name="TextBox 2"/>
          <p:cNvSpPr txBox="1"/>
          <p:nvPr/>
        </p:nvSpPr>
        <p:spPr>
          <a:xfrm>
            <a:off x="914400" y="2859782"/>
            <a:ext cx="7315200" cy="28575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2000" b="1" u="none" strike="noStrike" cap="none" spc="0" dirty="0">
                <a:solidFill>
                  <a:srgbClr val="003F4F">
                    <a:alpha val="100000"/>
                  </a:srgbClr>
                </a:solidFill>
                <a:latin typeface="Calibri"/>
              </a:rPr>
              <a:t>Automating Data Extraction and Summarization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019425"/>
          <a:chOff x="914400" y="1028700"/>
          <a:chExt cx="8229600" cy="3019425"/>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5A9E91">
                    <a:alpha val="100000"/>
                  </a:srgbClr>
                </a:solidFill>
                <a:latin typeface="Calibri"/>
              </a:rPr>
              <a:t>Hardware and Software Requirements</a:t>
            </a:r>
          </a:p>
        </p:txBody>
      </p:sp>
      <p:sp>
        <p:nvSpPr>
          <p:cNvPr id="3" name="TextBox 2"/>
          <p:cNvSpPr txBox="1"/>
          <p:nvPr/>
        </p:nvSpPr>
        <p:spPr>
          <a:xfrm>
            <a:off x="914400" y="1800225"/>
            <a:ext cx="7315200" cy="12192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a:solidFill>
                  <a:srgbClr val="003F4F">
                    <a:alpha val="100000"/>
                  </a:srgbClr>
                </a:solidFill>
                <a:latin typeface="Calibri"/>
              </a:rPr>
              <a:t>Hardware: Multi-core processors, ample RAM (16GB-32GB recommended), sufficient storage.
Software: Python (3.8+), necessary libraries (Beautiful Soup, requests), and IDEs.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228975"/>
          <a:chOff x="914400" y="1028700"/>
          <a:chExt cx="8229600" cy="3228975"/>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5A9E91">
                    <a:alpha val="100000"/>
                  </a:srgbClr>
                </a:solidFill>
                <a:latin typeface="Calibri"/>
              </a:rPr>
              <a:t>Conclusion</a:t>
            </a:r>
          </a:p>
        </p:txBody>
      </p:sp>
      <p:sp>
        <p:nvSpPr>
          <p:cNvPr id="3" name="TextBox 2"/>
          <p:cNvSpPr txBox="1"/>
          <p:nvPr/>
        </p:nvSpPr>
        <p:spPr>
          <a:xfrm>
            <a:off x="914400" y="1800225"/>
            <a:ext cx="7315200" cy="142875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a:solidFill>
                  <a:srgbClr val="003F4F">
                    <a:alpha val="100000"/>
                  </a:srgbClr>
                </a:solidFill>
                <a:latin typeface="Calibri"/>
              </a:rPr>
              <a:t>The CMS developed enhances content management efficiency through automation. It utilizes advanced technologies to streamline data extraction and summarization, providing users with tailored insights from vast information resources.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067050"/>
          <a:chOff x="914400" y="1028700"/>
          <a:chExt cx="8229600" cy="3067050"/>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5A9E91">
                    <a:alpha val="100000"/>
                  </a:srgbClr>
                </a:solidFill>
                <a:latin typeface="Calibri"/>
              </a:rPr>
              <a:t>References</a:t>
            </a:r>
          </a:p>
        </p:txBody>
      </p:sp>
      <p:sp>
        <p:nvSpPr>
          <p:cNvPr id="3" name="TextBox 2"/>
          <p:cNvSpPr txBox="1"/>
          <p:nvPr/>
        </p:nvSpPr>
        <p:spPr>
          <a:xfrm>
            <a:off x="914400" y="1543050"/>
            <a:ext cx="7315200" cy="1524000"/>
          </a:xfrm>
          <a:prstGeom prst="rect">
            <a:avLst/>
          </a:prstGeom>
          <a:noFill/>
        </p:spPr>
        <p:txBody>
          <a:bodyPr vert="horz" lIns="91440" tIns="45720" rIns="91440" bIns="45720" rtlCol="0" anchorCtr="0">
            <a:spAutoFit/>
          </a:bodyPr>
          <a:lstStyle/>
          <a:p>
            <a:pPr marL="0" marR="0" lvl="0" indent="0" algn="l" rtl="0" fontAlgn="base">
              <a:lnSpc>
                <a:spcPct val="120000"/>
              </a:lnSpc>
              <a:spcBef>
                <a:spcPts val="0"/>
              </a:spcBef>
              <a:spcAft>
                <a:spcPts val="0"/>
              </a:spcAft>
              <a:buClr>
                <a:srgbClr val="003F4F">
                  <a:alpha val="100000"/>
                </a:srgbClr>
              </a:buClr>
              <a:buFont typeface="Calibri"/>
              <a:buChar char="-"/>
            </a:pPr>
            <a:r>
              <a:rPr lang="en-US" sz="1400" b="1" u="none" strike="noStrike" cap="none" spc="0">
                <a:solidFill>
                  <a:srgbClr val="003F4F">
                    <a:alpha val="100000"/>
                  </a:srgbClr>
                </a:solidFill>
                <a:latin typeface="Calibri"/>
              </a:rPr>
              <a:t> https://www.crummy.com/software/BeautifulSoup/bs4/doc/</a:t>
            </a:r>
          </a:p>
          <a:p>
            <a:pPr marL="0" marR="0" lvl="0" indent="0" algn="l" rtl="0" fontAlgn="base">
              <a:lnSpc>
                <a:spcPct val="120000"/>
              </a:lnSpc>
              <a:spcBef>
                <a:spcPts val="0"/>
              </a:spcBef>
              <a:spcAft>
                <a:spcPts val="0"/>
              </a:spcAft>
              <a:buClr>
                <a:srgbClr val="003F4F">
                  <a:alpha val="100000"/>
                </a:srgbClr>
              </a:buClr>
              <a:buFont typeface="Calibri"/>
              <a:buChar char="-"/>
            </a:pPr>
            <a:r>
              <a:rPr lang="en-US" sz="1400" b="1" u="none" strike="noStrike" cap="none" spc="0">
                <a:solidFill>
                  <a:srgbClr val="003F4F">
                    <a:alpha val="100000"/>
                  </a:srgbClr>
                </a:solidFill>
                <a:latin typeface="Calibri"/>
              </a:rPr>
              <a:t> https://docs.python-telegram-bot.org/en/v21.7/</a:t>
            </a:r>
          </a:p>
          <a:p>
            <a:pPr marL="0" marR="0" lvl="0" indent="0" algn="l" rtl="0" fontAlgn="base">
              <a:lnSpc>
                <a:spcPct val="120000"/>
              </a:lnSpc>
              <a:spcBef>
                <a:spcPts val="0"/>
              </a:spcBef>
              <a:spcAft>
                <a:spcPts val="0"/>
              </a:spcAft>
              <a:buClr>
                <a:srgbClr val="003F4F">
                  <a:alpha val="100000"/>
                </a:srgbClr>
              </a:buClr>
              <a:buFont typeface="Calibri"/>
              <a:buChar char="-"/>
            </a:pPr>
            <a:r>
              <a:rPr lang="en-US" sz="1400" b="1" u="none" strike="noStrike" cap="none" spc="0">
                <a:solidFill>
                  <a:srgbClr val="003F4F">
                    <a:alpha val="100000"/>
                  </a:srgbClr>
                </a:solidFill>
                <a:latin typeface="Calibri"/>
              </a:rPr>
              <a:t> https://www.linkedin.com/pulse/text-summarisation-chatgpt-api-python-implementation-eshan-sharma-v07ke/</a:t>
            </a:r>
          </a:p>
          <a:p>
            <a:pPr marL="0" marR="0" lvl="0" indent="0" algn="l" rtl="0" fontAlgn="base">
              <a:lnSpc>
                <a:spcPct val="120000"/>
              </a:lnSpc>
              <a:spcBef>
                <a:spcPts val="0"/>
              </a:spcBef>
              <a:spcAft>
                <a:spcPts val="0"/>
              </a:spcAft>
              <a:buClr>
                <a:srgbClr val="003F4F">
                  <a:alpha val="100000"/>
                </a:srgbClr>
              </a:buClr>
              <a:buFont typeface="Calibri"/>
              <a:buChar char="-"/>
            </a:pPr>
            <a:r>
              <a:rPr lang="en-US" sz="1400" b="1" u="none" strike="noStrike" cap="none" spc="0">
                <a:solidFill>
                  <a:srgbClr val="003F4F">
                    <a:alpha val="100000"/>
                  </a:srgbClr>
                </a:solidFill>
                <a:latin typeface="Calibri"/>
              </a:rPr>
              <a:t> https://ai.google.dev/api?lang=python</a:t>
            </a:r>
          </a:p>
          <a:p>
            <a:pPr marL="0" marR="0" lvl="0" indent="0" algn="l" rtl="0" fontAlgn="base">
              <a:lnSpc>
                <a:spcPct val="120000"/>
              </a:lnSpc>
              <a:spcBef>
                <a:spcPts val="0"/>
              </a:spcBef>
              <a:spcAft>
                <a:spcPts val="0"/>
              </a:spcAft>
              <a:buClr>
                <a:srgbClr val="003F4F">
                  <a:alpha val="100000"/>
                </a:srgbClr>
              </a:buClr>
              <a:buFont typeface="Calibri"/>
              <a:buChar char="-"/>
            </a:pPr>
            <a:r>
              <a:rPr lang="en-US" sz="1400" b="1" u="none" strike="noStrike" cap="none" spc="0">
                <a:solidFill>
                  <a:srgbClr val="003F4F">
                    <a:alpha val="100000"/>
                  </a:srgbClr>
                </a:solidFill>
                <a:latin typeface="Calibri"/>
              </a:rPr>
              <a:t> https://docs.streamlit.io/develop/api-reference/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1828800" y="1028700"/>
          <a:ext cx="7315200" cy="3581400"/>
          <a:chOff x="1828800" y="1028700"/>
          <a:chExt cx="7315200" cy="3581400"/>
        </a:xfrm>
      </p:grpSpPr>
      <p:sp>
        <p:nvSpPr>
          <p:cNvPr id="2" name="TextBox 1"/>
          <p:cNvSpPr txBox="1"/>
          <p:nvPr/>
        </p:nvSpPr>
        <p:spPr>
          <a:xfrm>
            <a:off x="1828800" y="1028700"/>
            <a:ext cx="5486400" cy="85725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6000" b="1" u="none" strike="noStrike" cap="none" spc="0">
                <a:solidFill>
                  <a:srgbClr val="003F4F">
                    <a:alpha val="100000"/>
                  </a:srgbClr>
                </a:solidFill>
                <a:latin typeface="Calibri"/>
              </a:rPr>
              <a:t>Thank you!</a:t>
            </a:r>
          </a:p>
        </p:txBody>
      </p:sp>
      <p:sp>
        <p:nvSpPr>
          <p:cNvPr id="3" name="TextBox 2"/>
          <p:cNvSpPr txBox="1"/>
          <p:nvPr/>
        </p:nvSpPr>
        <p:spPr>
          <a:xfrm>
            <a:off x="1828800" y="2057400"/>
            <a:ext cx="5486400" cy="1015663"/>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2000" b="1" dirty="0">
                <a:solidFill>
                  <a:srgbClr val="5A9E91">
                    <a:alpha val="100000"/>
                  </a:srgbClr>
                </a:solidFill>
                <a:latin typeface="Calibri"/>
              </a:rPr>
              <a:t>Dhruv Goel</a:t>
            </a:r>
            <a:br>
              <a:rPr lang="en-US" sz="2000" b="1" dirty="0">
                <a:solidFill>
                  <a:srgbClr val="5A9E91">
                    <a:alpha val="100000"/>
                  </a:srgbClr>
                </a:solidFill>
                <a:latin typeface="Calibri"/>
              </a:rPr>
            </a:br>
            <a:r>
              <a:rPr lang="en-US" sz="2000" b="1" dirty="0">
                <a:solidFill>
                  <a:srgbClr val="5A9E91">
                    <a:alpha val="100000"/>
                  </a:srgbClr>
                </a:solidFill>
                <a:latin typeface="Calibri"/>
              </a:rPr>
              <a:t>02619011621</a:t>
            </a:r>
            <a:br>
              <a:rPr lang="en-US" sz="2000" b="1" dirty="0">
                <a:solidFill>
                  <a:srgbClr val="5A9E91">
                    <a:alpha val="100000"/>
                  </a:srgbClr>
                </a:solidFill>
                <a:latin typeface="Calibri"/>
              </a:rPr>
            </a:br>
            <a:r>
              <a:rPr lang="en-US" sz="2000" b="1" dirty="0">
                <a:solidFill>
                  <a:srgbClr val="5A9E91">
                    <a:alpha val="100000"/>
                  </a:srgbClr>
                </a:solidFill>
                <a:latin typeface="Calibri"/>
              </a:rPr>
              <a:t>AIML B1</a:t>
            </a:r>
            <a:endParaRPr lang="en-US" sz="2000" b="1" u="none" strike="noStrike" cap="none" spc="0" dirty="0">
              <a:solidFill>
                <a:srgbClr val="5A9E91">
                  <a:alpha val="100000"/>
                </a:srgbClr>
              </a:solidFill>
              <a:latin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6115050"/>
          <a:chOff x="914400" y="1028700"/>
          <a:chExt cx="8229600" cy="6115050"/>
        </a:xfrm>
      </p:grpSpPr>
      <p:sp>
        <p:nvSpPr>
          <p:cNvPr id="2" name="TextBox 1"/>
          <p:cNvSpPr txBox="1"/>
          <p:nvPr/>
        </p:nvSpPr>
        <p:spPr>
          <a:xfrm>
            <a:off x="1691680" y="195486"/>
            <a:ext cx="5486400" cy="57150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4000" b="1" u="none" strike="noStrike" cap="none" spc="0" dirty="0">
                <a:solidFill>
                  <a:srgbClr val="003F4F">
                    <a:alpha val="100000"/>
                  </a:srgbClr>
                </a:solidFill>
                <a:latin typeface="Calibri"/>
              </a:rPr>
              <a:t>Introduction</a:t>
            </a:r>
          </a:p>
        </p:txBody>
      </p:sp>
      <p:sp>
        <p:nvSpPr>
          <p:cNvPr id="3" name="TextBox 2"/>
          <p:cNvSpPr txBox="1"/>
          <p:nvPr/>
        </p:nvSpPr>
        <p:spPr>
          <a:xfrm>
            <a:off x="777280" y="915566"/>
            <a:ext cx="7315200" cy="4314825"/>
          </a:xfrm>
          <a:prstGeom prst="rect">
            <a:avLst/>
          </a:prstGeom>
          <a:noFill/>
        </p:spPr>
        <p:txBody>
          <a:bodyPr vert="horz" lIns="91440" tIns="45720" rIns="91440" bIns="45720" rtlCol="0" anchor="t" anchorCtr="0">
            <a:spAutoFit/>
          </a:bodyPr>
          <a:lstStyle/>
          <a:p>
            <a:pPr marL="0" marR="0" lvl="0" indent="0" algn="ctr" rtl="0" fontAlgn="t">
              <a:lnSpc>
                <a:spcPct val="120000"/>
              </a:lnSpc>
              <a:spcBef>
                <a:spcPts val="0"/>
              </a:spcBef>
              <a:spcAft>
                <a:spcPts val="0"/>
              </a:spcAft>
            </a:pPr>
            <a:r>
              <a:rPr lang="en-US" sz="2800" b="1" u="none" strike="noStrike" cap="none" spc="0" dirty="0">
                <a:solidFill>
                  <a:srgbClr val="003F4F">
                    <a:alpha val="100000"/>
                  </a:srgbClr>
                </a:solidFill>
                <a:latin typeface="Calibri"/>
              </a:rPr>
              <a:t>In today's rapidly evolving digital landscape, effective management and analysis of vast information are crucial. This presentation covers the development of a robust Content Management System (CMS) that leverages Python and web scraping to streamline content collection, organization, and summarization.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467225"/>
          <a:chOff x="914400" y="1028700"/>
          <a:chExt cx="8229600" cy="4467225"/>
        </a:xfrm>
      </p:grpSpPr>
      <p:sp>
        <p:nvSpPr>
          <p:cNvPr id="2" name="TextBox 1"/>
          <p:cNvSpPr txBox="1"/>
          <p:nvPr/>
        </p:nvSpPr>
        <p:spPr>
          <a:xfrm>
            <a:off x="1259632" y="915566"/>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5A9E91">
                    <a:alpha val="100000"/>
                  </a:srgbClr>
                </a:solidFill>
                <a:latin typeface="Calibri"/>
              </a:rPr>
              <a:t>Table of contents</a:t>
            </a:r>
          </a:p>
        </p:txBody>
      </p:sp>
      <p:sp>
        <p:nvSpPr>
          <p:cNvPr id="3" name="TextBox 2"/>
          <p:cNvSpPr txBox="1"/>
          <p:nvPr/>
        </p:nvSpPr>
        <p:spPr>
          <a:xfrm>
            <a:off x="914400" y="1543050"/>
            <a:ext cx="7315200" cy="2924175"/>
          </a:xfrm>
          <a:prstGeom prst="rect">
            <a:avLst/>
          </a:prstGeom>
          <a:noFill/>
        </p:spPr>
        <p:txBody>
          <a:bodyPr vert="horz" lIns="91440" tIns="45720" rIns="91440" bIns="45720" rtlCol="0" anchorCtr="0">
            <a:spAutoFit/>
          </a:bodyPr>
          <a:lstStyle/>
          <a:p>
            <a:pPr marL="0" marR="0" lvl="0" indent="0" algn="l" rtl="0" fontAlgn="base">
              <a:lnSpc>
                <a:spcPct val="120000"/>
              </a:lnSpc>
              <a:spcBef>
                <a:spcPts val="0"/>
              </a:spcBef>
              <a:spcAft>
                <a:spcPts val="0"/>
              </a:spcAft>
              <a:buClr>
                <a:srgbClr val="003F4F">
                  <a:alpha val="100000"/>
                </a:srgbClr>
              </a:buClr>
              <a:buFont typeface="Calibri"/>
              <a:buChar char="-"/>
            </a:pPr>
            <a:r>
              <a:rPr lang="en-US" sz="2000" b="1" u="none" strike="noStrike" cap="none" spc="0">
                <a:solidFill>
                  <a:srgbClr val="003F4F">
                    <a:alpha val="100000"/>
                  </a:srgbClr>
                </a:solidFill>
                <a:latin typeface="Calibri"/>
              </a:rPr>
              <a:t> Project Overview</a:t>
            </a:r>
          </a:p>
          <a:p>
            <a:pPr marL="0" marR="0" lvl="0" indent="0" algn="l" rtl="0" fontAlgn="base">
              <a:lnSpc>
                <a:spcPct val="120000"/>
              </a:lnSpc>
              <a:spcBef>
                <a:spcPts val="0"/>
              </a:spcBef>
              <a:spcAft>
                <a:spcPts val="0"/>
              </a:spcAft>
              <a:buClr>
                <a:srgbClr val="003F4F">
                  <a:alpha val="100000"/>
                </a:srgbClr>
              </a:buClr>
              <a:buFont typeface="Calibri"/>
              <a:buChar char="-"/>
            </a:pPr>
            <a:r>
              <a:rPr lang="en-US" sz="2000" b="1" u="none" strike="noStrike" cap="none" spc="0">
                <a:solidFill>
                  <a:srgbClr val="003F4F">
                    <a:alpha val="100000"/>
                  </a:srgbClr>
                </a:solidFill>
                <a:latin typeface="Calibri"/>
              </a:rPr>
              <a:t> Core Technologies</a:t>
            </a:r>
          </a:p>
          <a:p>
            <a:pPr marL="0" marR="0" lvl="0" indent="0" algn="l" rtl="0" fontAlgn="base">
              <a:lnSpc>
                <a:spcPct val="120000"/>
              </a:lnSpc>
              <a:spcBef>
                <a:spcPts val="0"/>
              </a:spcBef>
              <a:spcAft>
                <a:spcPts val="0"/>
              </a:spcAft>
              <a:buClr>
                <a:srgbClr val="003F4F">
                  <a:alpha val="100000"/>
                </a:srgbClr>
              </a:buClr>
              <a:buFont typeface="Calibri"/>
              <a:buChar char="-"/>
            </a:pPr>
            <a:r>
              <a:rPr lang="en-US" sz="2000" b="1" u="none" strike="noStrike" cap="none" spc="0">
                <a:solidFill>
                  <a:srgbClr val="003F4F">
                    <a:alpha val="100000"/>
                  </a:srgbClr>
                </a:solidFill>
                <a:latin typeface="Calibri"/>
              </a:rPr>
              <a:t> Web Scraping with Beautiful Soup</a:t>
            </a:r>
          </a:p>
          <a:p>
            <a:pPr marL="0" marR="0" lvl="0" indent="0" algn="l" rtl="0" fontAlgn="base">
              <a:lnSpc>
                <a:spcPct val="120000"/>
              </a:lnSpc>
              <a:spcBef>
                <a:spcPts val="0"/>
              </a:spcBef>
              <a:spcAft>
                <a:spcPts val="0"/>
              </a:spcAft>
              <a:buClr>
                <a:srgbClr val="003F4F">
                  <a:alpha val="100000"/>
                </a:srgbClr>
              </a:buClr>
              <a:buFont typeface="Calibri"/>
              <a:buChar char="-"/>
            </a:pPr>
            <a:r>
              <a:rPr lang="en-US" sz="2000" b="1" u="none" strike="noStrike" cap="none" spc="0">
                <a:solidFill>
                  <a:srgbClr val="003F4F">
                    <a:alpha val="100000"/>
                  </a:srgbClr>
                </a:solidFill>
                <a:latin typeface="Calibri"/>
              </a:rPr>
              <a:t> Telegram Bot Integration</a:t>
            </a:r>
          </a:p>
          <a:p>
            <a:pPr marL="0" marR="0" lvl="0" indent="0" algn="l" rtl="0" fontAlgn="base">
              <a:lnSpc>
                <a:spcPct val="120000"/>
              </a:lnSpc>
              <a:spcBef>
                <a:spcPts val="0"/>
              </a:spcBef>
              <a:spcAft>
                <a:spcPts val="0"/>
              </a:spcAft>
              <a:buClr>
                <a:srgbClr val="003F4F">
                  <a:alpha val="100000"/>
                </a:srgbClr>
              </a:buClr>
              <a:buFont typeface="Calibri"/>
              <a:buChar char="-"/>
            </a:pPr>
            <a:r>
              <a:rPr lang="en-US" sz="2000" b="1" u="none" strike="noStrike" cap="none" spc="0">
                <a:solidFill>
                  <a:srgbClr val="003F4F">
                    <a:alpha val="100000"/>
                  </a:srgbClr>
                </a:solidFill>
                <a:latin typeface="Calibri"/>
              </a:rPr>
              <a:t> Summarization Using Gemini API</a:t>
            </a:r>
          </a:p>
          <a:p>
            <a:pPr marL="0" marR="0" lvl="0" indent="0" algn="l" rtl="0" fontAlgn="base">
              <a:lnSpc>
                <a:spcPct val="120000"/>
              </a:lnSpc>
              <a:spcBef>
                <a:spcPts val="0"/>
              </a:spcBef>
              <a:spcAft>
                <a:spcPts val="0"/>
              </a:spcAft>
              <a:buClr>
                <a:srgbClr val="003F4F">
                  <a:alpha val="100000"/>
                </a:srgbClr>
              </a:buClr>
              <a:buFont typeface="Calibri"/>
              <a:buChar char="-"/>
            </a:pPr>
            <a:r>
              <a:rPr lang="en-US" sz="2000" b="1" u="none" strike="noStrike" cap="none" spc="0">
                <a:solidFill>
                  <a:srgbClr val="003F4F">
                    <a:alpha val="100000"/>
                  </a:srgbClr>
                </a:solidFill>
                <a:latin typeface="Calibri"/>
              </a:rPr>
              <a:t> Prompt Engineering for Summarization</a:t>
            </a:r>
          </a:p>
          <a:p>
            <a:pPr marL="0" marR="0" lvl="0" indent="0" algn="l" rtl="0" fontAlgn="base">
              <a:lnSpc>
                <a:spcPct val="120000"/>
              </a:lnSpc>
              <a:spcBef>
                <a:spcPts val="0"/>
              </a:spcBef>
              <a:spcAft>
                <a:spcPts val="0"/>
              </a:spcAft>
              <a:buClr>
                <a:srgbClr val="003F4F">
                  <a:alpha val="100000"/>
                </a:srgbClr>
              </a:buClr>
              <a:buFont typeface="Calibri"/>
              <a:buChar char="-"/>
            </a:pPr>
            <a:r>
              <a:rPr lang="en-US" sz="2000" b="1" u="none" strike="noStrike" cap="none" spc="0">
                <a:solidFill>
                  <a:srgbClr val="003F4F">
                    <a:alpha val="100000"/>
                  </a:srgbClr>
                </a:solidFill>
                <a:latin typeface="Calibri"/>
              </a:rPr>
              <a:t> Hardware and Software Requirements</a:t>
            </a:r>
          </a:p>
          <a:p>
            <a:pPr marL="0" marR="0" lvl="0" indent="0" algn="l" rtl="0" fontAlgn="base">
              <a:lnSpc>
                <a:spcPct val="120000"/>
              </a:lnSpc>
              <a:spcBef>
                <a:spcPts val="0"/>
              </a:spcBef>
              <a:spcAft>
                <a:spcPts val="0"/>
              </a:spcAft>
              <a:buClr>
                <a:srgbClr val="003F4F">
                  <a:alpha val="100000"/>
                </a:srgbClr>
              </a:buClr>
              <a:buFont typeface="Calibri"/>
              <a:buChar char="-"/>
            </a:pPr>
            <a:r>
              <a:rPr lang="en-US" sz="2000" b="1" u="none" strike="noStrike" cap="none" spc="0">
                <a:solidFill>
                  <a:srgbClr val="003F4F">
                    <a:alpha val="100000"/>
                  </a:srgbClr>
                </a:solidFill>
                <a:latin typeface="Calibri"/>
              </a:rPr>
              <a:t> 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8505825"/>
          <a:chOff x="914400" y="1028700"/>
          <a:chExt cx="8229600" cy="8505825"/>
        </a:xfrm>
      </p:grpSpPr>
      <p:sp>
        <p:nvSpPr>
          <p:cNvPr id="2" name="TextBox 1"/>
          <p:cNvSpPr txBox="1"/>
          <p:nvPr/>
        </p:nvSpPr>
        <p:spPr>
          <a:xfrm>
            <a:off x="827584" y="188332"/>
            <a:ext cx="7315200" cy="52322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2800" b="1" u="none" strike="noStrike" cap="none" spc="0" dirty="0">
                <a:solidFill>
                  <a:srgbClr val="5A9E91">
                    <a:alpha val="100000"/>
                  </a:srgbClr>
                </a:solidFill>
                <a:latin typeface="Calibri"/>
              </a:rPr>
              <a:t>Project Overview</a:t>
            </a:r>
          </a:p>
        </p:txBody>
      </p:sp>
      <p:sp>
        <p:nvSpPr>
          <p:cNvPr id="3" name="TextBox 2"/>
          <p:cNvSpPr txBox="1"/>
          <p:nvPr/>
        </p:nvSpPr>
        <p:spPr>
          <a:xfrm>
            <a:off x="844476" y="865406"/>
            <a:ext cx="7315200" cy="4278094"/>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1700" u="none" strike="noStrike" cap="none" spc="0" dirty="0">
                <a:solidFill>
                  <a:srgbClr val="003F4F">
                    <a:alpha val="100000"/>
                  </a:srgbClr>
                </a:solidFill>
                <a:latin typeface="Calibri"/>
              </a:rPr>
              <a:t>The Content Management System (CMS) is designed to manage both structured and unstructured data efficiently, addressing the challenges posed by the vast amounts of information available online.
Leveraging Python's rich ecosystem of libraries, the CMS can easily incorporate additional functionalities such as data visualization and analysis modules.
Web scraping techniques, while powerful, require careful implementation to adhere to the legal and ethical guidelines regarding data usage and website policies.
The CMS emphasizes user-friendliness, making it accessible for users with varying levels of technical expertise, which is crucial for widespread adoption.
By incorporating machine learning algorithms, the CMS can adapt its summarization techniques, improving over time based on user feedback and interaction patterns.
The project's scalability is a key consideration, ensuring that as data sources grow, the CMS can accommodate increased loads without degradation of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543425"/>
          <a:chOff x="914400" y="1028700"/>
          <a:chExt cx="8229600" cy="4543425"/>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5A9E91">
                    <a:alpha val="100000"/>
                  </a:srgbClr>
                </a:solidFill>
                <a:latin typeface="Calibri"/>
              </a:rPr>
              <a:t>Core Technologies</a:t>
            </a:r>
          </a:p>
        </p:txBody>
      </p:sp>
      <p:sp>
        <p:nvSpPr>
          <p:cNvPr id="3" name="TextBox 2"/>
          <p:cNvSpPr txBox="1"/>
          <p:nvPr/>
        </p:nvSpPr>
        <p:spPr>
          <a:xfrm>
            <a:off x="914400" y="1800225"/>
            <a:ext cx="7315200" cy="27432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a:solidFill>
                  <a:srgbClr val="003F4F">
                    <a:alpha val="100000"/>
                  </a:srgbClr>
                </a:solidFill>
                <a:latin typeface="Calibri"/>
              </a:rPr>
              <a:t>Python: Provides a vast range of libraries for web scraping and data analysis.
Beautiful Soup: A library for parsing HTML and XML documents.
Streamlit: Used for creating a user-friendly web application interface.
Gemini API: Generates concise and informative summaries.
Telegram Bot: Facilitates interaction with the CMS.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324225"/>
          <a:chOff x="914400" y="1028700"/>
          <a:chExt cx="8229600" cy="3324225"/>
        </a:xfrm>
      </p:grpSpPr>
      <p:sp>
        <p:nvSpPr>
          <p:cNvPr id="2" name="TextBox 1"/>
          <p:cNvSpPr txBox="1"/>
          <p:nvPr/>
        </p:nvSpPr>
        <p:spPr>
          <a:xfrm>
            <a:off x="914400" y="1028700"/>
            <a:ext cx="7315200" cy="52322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2800" b="1" u="none" strike="noStrike" cap="none" spc="0" dirty="0">
                <a:solidFill>
                  <a:srgbClr val="5A9E91">
                    <a:alpha val="100000"/>
                  </a:srgbClr>
                </a:solidFill>
                <a:latin typeface="Calibri"/>
              </a:rPr>
              <a:t>Web Scraping with Beautiful Soup</a:t>
            </a:r>
          </a:p>
        </p:txBody>
      </p:sp>
      <p:sp>
        <p:nvSpPr>
          <p:cNvPr id="3" name="TextBox 2"/>
          <p:cNvSpPr txBox="1"/>
          <p:nvPr/>
        </p:nvSpPr>
        <p:spPr>
          <a:xfrm>
            <a:off x="914400" y="1800225"/>
            <a:ext cx="7315200" cy="15240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a:solidFill>
                  <a:srgbClr val="003F4F">
                    <a:alpha val="100000"/>
                  </a:srgbClr>
                </a:solidFill>
                <a:latin typeface="Calibri"/>
              </a:rPr>
              <a:t>Extracts data from diverse sources including news articles and research papers.
Utilizes HTML parsing to navigate and retrieve structured data.
Stored data in CSV format for future processing.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324225"/>
          <a:chOff x="914400" y="1028700"/>
          <a:chExt cx="8229600" cy="3324225"/>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5A9E91">
                    <a:alpha val="100000"/>
                  </a:srgbClr>
                </a:solidFill>
                <a:latin typeface="Calibri"/>
              </a:rPr>
              <a:t>Telegram Bot Integration</a:t>
            </a:r>
          </a:p>
        </p:txBody>
      </p:sp>
      <p:sp>
        <p:nvSpPr>
          <p:cNvPr id="3" name="TextBox 2"/>
          <p:cNvSpPr txBox="1"/>
          <p:nvPr/>
        </p:nvSpPr>
        <p:spPr>
          <a:xfrm>
            <a:off x="914400" y="1800225"/>
            <a:ext cx="7315200" cy="15240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a:solidFill>
                  <a:srgbClr val="003F4F">
                    <a:alpha val="100000"/>
                  </a:srgbClr>
                </a:solidFill>
                <a:latin typeface="Calibri"/>
              </a:rPr>
              <a:t>Acts as an interface between users and the CMS.
Users can send commands via Telegram and receive information.
Enhances user experience through direct interaction.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629025"/>
          <a:chOff x="914400" y="1028700"/>
          <a:chExt cx="8229600" cy="3629025"/>
        </a:xfrm>
      </p:grpSpPr>
      <p:sp>
        <p:nvSpPr>
          <p:cNvPr id="2" name="TextBox 1"/>
          <p:cNvSpPr txBox="1"/>
          <p:nvPr/>
        </p:nvSpPr>
        <p:spPr>
          <a:xfrm>
            <a:off x="914400" y="1028700"/>
            <a:ext cx="7315200" cy="52322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2800" b="1" u="none" strike="noStrike" cap="none" spc="0" dirty="0">
                <a:solidFill>
                  <a:srgbClr val="5A9E91">
                    <a:alpha val="100000"/>
                  </a:srgbClr>
                </a:solidFill>
                <a:latin typeface="Calibri"/>
              </a:rPr>
              <a:t>Summarization Using Gemini API</a:t>
            </a:r>
          </a:p>
        </p:txBody>
      </p:sp>
      <p:sp>
        <p:nvSpPr>
          <p:cNvPr id="3" name="TextBox 2"/>
          <p:cNvSpPr txBox="1"/>
          <p:nvPr/>
        </p:nvSpPr>
        <p:spPr>
          <a:xfrm>
            <a:off x="1259632" y="1923678"/>
            <a:ext cx="7315200" cy="1015663"/>
          </a:xfrm>
          <a:prstGeom prst="rect">
            <a:avLst/>
          </a:prstGeom>
          <a:noFill/>
        </p:spPr>
        <p:txBody>
          <a:bodyPr vert="horz" lIns="91440" tIns="45720" rIns="91440" bIns="45720" rtlCol="0" anchorCtr="0">
            <a:spAutoFit/>
          </a:bodyPr>
          <a:lstStyle/>
          <a:p>
            <a:pPr marL="0" marR="0" lvl="0" indent="0" rtl="0" fontAlgn="base">
              <a:lnSpc>
                <a:spcPct val="100000"/>
              </a:lnSpc>
              <a:spcBef>
                <a:spcPts val="0"/>
              </a:spcBef>
              <a:spcAft>
                <a:spcPts val="0"/>
              </a:spcAft>
            </a:pPr>
            <a:r>
              <a:rPr lang="en-US" sz="2000" u="none" strike="noStrike" cap="none" spc="0" dirty="0">
                <a:solidFill>
                  <a:srgbClr val="003F4F">
                    <a:alpha val="100000"/>
                  </a:srgbClr>
                </a:solidFill>
                <a:latin typeface="Calibri"/>
              </a:rPr>
              <a:t>Gemini API analyzes and generates summaries from extracted data.
Summaries highlight key points for better understanding.
Improves users' efficiency in processing large volumes of text.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629025"/>
          <a:chOff x="914400" y="1028700"/>
          <a:chExt cx="8229600" cy="3629025"/>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5A9E91">
                    <a:alpha val="100000"/>
                  </a:srgbClr>
                </a:solidFill>
                <a:latin typeface="Calibri"/>
              </a:rPr>
              <a:t>Prompt Engineering for Summarization</a:t>
            </a:r>
          </a:p>
        </p:txBody>
      </p:sp>
      <p:sp>
        <p:nvSpPr>
          <p:cNvPr id="3" name="TextBox 2"/>
          <p:cNvSpPr txBox="1"/>
          <p:nvPr/>
        </p:nvSpPr>
        <p:spPr>
          <a:xfrm>
            <a:off x="914400" y="1800225"/>
            <a:ext cx="7315200" cy="18288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a:solidFill>
                  <a:srgbClr val="003F4F">
                    <a:alpha val="100000"/>
                  </a:srgbClr>
                </a:solidFill>
                <a:latin typeface="Calibri"/>
              </a:rPr>
              <a:t>Creation of effective prompts to guide the summarization process.
Involves clear instructions, context incorporation, and feedback refinement.
Aim to enhance the accuracy and relevance of generated summaries.</a:t>
            </a:r>
          </a:p>
        </p:txBody>
      </p:sp>
    </p:spTree>
  </p:cSld>
  <p:clrMapOvr>
    <a:masterClrMapping/>
  </p:clrMapOvr>
</p:sld>
</file>

<file path=ppt/theme/theme1.xml><?xml version="1.0" encoding="utf-8"?>
<a:theme xmlns:a="http://schemas.openxmlformats.org/drawingml/2006/main" name="Theme33">
  <a:themeElements>
    <a:clrScheme name="Theme33">
      <a:dk1>
        <a:sysClr val="windowText" lastClr="000000"/>
      </a:dk1>
      <a:lt1>
        <a:sysClr val="window" lastClr="FFFFFF"/>
      </a:lt1>
      <a:dk2>
        <a:srgbClr val="FFFFFF"/>
      </a:dk2>
      <a:lt2>
        <a:srgbClr val="FFFFFF"/>
      </a:lt2>
      <a:accent1>
        <a:srgbClr val="F49394"/>
      </a:accent1>
      <a:accent2>
        <a:srgbClr val="F55B6A"/>
      </a:accent2>
      <a:accent3>
        <a:srgbClr val="9BA0C4"/>
      </a:accent3>
      <a:accent4>
        <a:srgbClr val="003F4F"/>
      </a:accent4>
      <a:accent5>
        <a:srgbClr val="9DD7CE"/>
      </a:accent5>
      <a:accent6>
        <a:srgbClr val="5A9E91"/>
      </a:accent6>
      <a:hlink>
        <a:srgbClr val="003F4F"/>
      </a:hlink>
      <a:folHlink>
        <a:srgbClr val="0097A7"/>
      </a:folHlink>
    </a:clrScheme>
    <a:fontScheme name="Theme33">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heme33">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607</Words>
  <Application>Microsoft Office PowerPoint</Application>
  <PresentationFormat>On-screen Show (16:9)</PresentationFormat>
  <Paragraphs>37</Paragraphs>
  <Slides>13</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13</vt:i4>
      </vt:variant>
    </vt:vector>
  </HeadingPairs>
  <TitlesOfParts>
    <vt:vector size="15" baseType="lpstr">
      <vt:lpstr>Calibri</vt:lpstr>
      <vt:lpstr>Theme33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Presentation</dc:title>
  <dc:subject/>
  <dc:creator>Unknown Creator</dc:creator>
  <cp:keywords/>
  <dc:description/>
  <cp:lastModifiedBy>Dhruv Goel</cp:lastModifiedBy>
  <cp:revision>3</cp:revision>
  <dcterms:created xsi:type="dcterms:W3CDTF">2024-11-19T18:11:24Z</dcterms:created>
  <dcterms:modified xsi:type="dcterms:W3CDTF">2024-11-19T18:14:24Z</dcterms:modified>
  <cp:category/>
  <cp:contentStatus/>
</cp:coreProperties>
</file>