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nva Sans" panose="020B0604020202020204" charset="0"/>
      <p:regular r:id="rId15"/>
    </p:embeddedFont>
    <p:embeddedFont>
      <p:font typeface="Canva Sans Bold" panose="020B0604020202020204" charset="0"/>
      <p:regular r:id="rId16"/>
    </p:embeddedFont>
    <p:embeddedFont>
      <p:font typeface="Etna Sans Serif" panose="020B0604020202020204" charset="0"/>
      <p:regular r:id="rId17"/>
    </p:embeddedFont>
    <p:embeddedFont>
      <p:font typeface="Poppins" panose="00000500000000000000" pitchFamily="2" charset="0"/>
      <p:regular r:id="rId18"/>
    </p:embeddedFont>
    <p:embeddedFont>
      <p:font typeface="Poppins Bold" panose="020B0604020202020204" charset="0"/>
      <p:regular r:id="rId19"/>
    </p:embeddedFont>
    <p:embeddedFont>
      <p:font typeface="Poppins Italics" panose="020B0604020202020204" charset="0"/>
      <p:regular r:id="rId20"/>
    </p:embeddedFont>
    <p:embeddedFont>
      <p:font typeface="TT Interphases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965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ruv Goel" userId="69ec168dae4da48c" providerId="LiveId" clId="{ABC8225D-6892-4D98-8483-5A9150216E6F}"/>
    <pc:docChg chg="undo custSel modSld">
      <pc:chgData name="Dhruv Goel" userId="69ec168dae4da48c" providerId="LiveId" clId="{ABC8225D-6892-4D98-8483-5A9150216E6F}" dt="2025-05-20T07:22:40.199" v="24" actId="20577"/>
      <pc:docMkLst>
        <pc:docMk/>
      </pc:docMkLst>
      <pc:sldChg chg="modSp mod">
        <pc:chgData name="Dhruv Goel" userId="69ec168dae4da48c" providerId="LiveId" clId="{ABC8225D-6892-4D98-8483-5A9150216E6F}" dt="2025-05-20T07:22:40.199" v="24" actId="20577"/>
        <pc:sldMkLst>
          <pc:docMk/>
          <pc:sldMk cId="0" sldId="257"/>
        </pc:sldMkLst>
        <pc:spChg chg="mod">
          <ac:chgData name="Dhruv Goel" userId="69ec168dae4da48c" providerId="LiveId" clId="{ABC8225D-6892-4D98-8483-5A9150216E6F}" dt="2025-05-20T07:22:40.199" v="24" actId="20577"/>
          <ac:spMkLst>
            <pc:docMk/>
            <pc:sldMk cId="0" sldId="257"/>
            <ac:spMk id="6" creationId="{00000000-0000-0000-0000-000000000000}"/>
          </ac:spMkLst>
        </pc:spChg>
      </pc:sldChg>
      <pc:sldChg chg="modSp mod">
        <pc:chgData name="Dhruv Goel" userId="69ec168dae4da48c" providerId="LiveId" clId="{ABC8225D-6892-4D98-8483-5A9150216E6F}" dt="2025-05-20T06:31:47.959" v="8" actId="1076"/>
        <pc:sldMkLst>
          <pc:docMk/>
          <pc:sldMk cId="0" sldId="262"/>
        </pc:sldMkLst>
        <pc:spChg chg="mod">
          <ac:chgData name="Dhruv Goel" userId="69ec168dae4da48c" providerId="LiveId" clId="{ABC8225D-6892-4D98-8483-5A9150216E6F}" dt="2025-05-20T06:31:47.959" v="8" actId="1076"/>
          <ac:spMkLst>
            <pc:docMk/>
            <pc:sldMk cId="0" sldId="262"/>
            <ac:spMk id="17" creationId="{00000000-0000-0000-0000-000000000000}"/>
          </ac:spMkLst>
        </pc:spChg>
        <pc:spChg chg="mod">
          <ac:chgData name="Dhruv Goel" userId="69ec168dae4da48c" providerId="LiveId" clId="{ABC8225D-6892-4D98-8483-5A9150216E6F}" dt="2025-05-20T06:30:16.669" v="7" actId="20577"/>
          <ac:spMkLst>
            <pc:docMk/>
            <pc:sldMk cId="0" sldId="262"/>
            <ac:spMk id="19" creationId="{00000000-0000-0000-0000-000000000000}"/>
          </ac:spMkLst>
        </pc:spChg>
      </pc:sldChg>
      <pc:sldChg chg="modSp mod">
        <pc:chgData name="Dhruv Goel" userId="69ec168dae4da48c" providerId="LiveId" clId="{ABC8225D-6892-4D98-8483-5A9150216E6F}" dt="2025-05-20T06:35:48.732" v="9" actId="313"/>
        <pc:sldMkLst>
          <pc:docMk/>
          <pc:sldMk cId="0" sldId="264"/>
        </pc:sldMkLst>
        <pc:spChg chg="mod">
          <ac:chgData name="Dhruv Goel" userId="69ec168dae4da48c" providerId="LiveId" clId="{ABC8225D-6892-4D98-8483-5A9150216E6F}" dt="2025-05-20T06:35:48.732" v="9" actId="313"/>
          <ac:spMkLst>
            <pc:docMk/>
            <pc:sldMk cId="0" sldId="264"/>
            <ac:spMk id="10" creationId="{00000000-0000-0000-0000-000000000000}"/>
          </ac:spMkLst>
        </pc:spChg>
      </pc:sldChg>
      <pc:sldChg chg="modSp mod">
        <pc:chgData name="Dhruv Goel" userId="69ec168dae4da48c" providerId="LiveId" clId="{ABC8225D-6892-4D98-8483-5A9150216E6F}" dt="2025-05-20T06:37:06.530" v="11" actId="1076"/>
        <pc:sldMkLst>
          <pc:docMk/>
          <pc:sldMk cId="0" sldId="266"/>
        </pc:sldMkLst>
        <pc:spChg chg="mod">
          <ac:chgData name="Dhruv Goel" userId="69ec168dae4da48c" providerId="LiveId" clId="{ABC8225D-6892-4D98-8483-5A9150216E6F}" dt="2025-05-20T06:37:06.530" v="11" actId="1076"/>
          <ac:spMkLst>
            <pc:docMk/>
            <pc:sldMk cId="0" sldId="266"/>
            <ac:spMk id="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1.png"/><Relationship Id="rId7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3.svg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20.jpeg"/><Relationship Id="rId4" Type="http://schemas.openxmlformats.org/officeDocument/2006/relationships/image" Target="../media/image8.png"/><Relationship Id="rId9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2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863858" y="9154429"/>
            <a:ext cx="2082522" cy="565884"/>
            <a:chOff x="0" y="0"/>
            <a:chExt cx="812800" cy="22086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20862"/>
            </a:xfrm>
            <a:custGeom>
              <a:avLst/>
              <a:gdLst/>
              <a:ahLst/>
              <a:cxnLst/>
              <a:rect l="l" t="t" r="r" b="b"/>
              <a:pathLst>
                <a:path w="812800" h="220862">
                  <a:moveTo>
                    <a:pt x="110431" y="0"/>
                  </a:moveTo>
                  <a:lnTo>
                    <a:pt x="702369" y="0"/>
                  </a:lnTo>
                  <a:cubicBezTo>
                    <a:pt x="731657" y="0"/>
                    <a:pt x="759746" y="11635"/>
                    <a:pt x="780455" y="32345"/>
                  </a:cubicBezTo>
                  <a:cubicBezTo>
                    <a:pt x="801165" y="53054"/>
                    <a:pt x="812800" y="81143"/>
                    <a:pt x="812800" y="110431"/>
                  </a:cubicBezTo>
                  <a:lnTo>
                    <a:pt x="812800" y="110431"/>
                  </a:lnTo>
                  <a:cubicBezTo>
                    <a:pt x="812800" y="139719"/>
                    <a:pt x="801165" y="167808"/>
                    <a:pt x="780455" y="188518"/>
                  </a:cubicBezTo>
                  <a:cubicBezTo>
                    <a:pt x="759746" y="209228"/>
                    <a:pt x="731657" y="220862"/>
                    <a:pt x="702369" y="220862"/>
                  </a:cubicBezTo>
                  <a:lnTo>
                    <a:pt x="110431" y="220862"/>
                  </a:lnTo>
                  <a:cubicBezTo>
                    <a:pt x="81143" y="220862"/>
                    <a:pt x="53054" y="209228"/>
                    <a:pt x="32345" y="188518"/>
                  </a:cubicBezTo>
                  <a:cubicBezTo>
                    <a:pt x="11635" y="167808"/>
                    <a:pt x="0" y="139719"/>
                    <a:pt x="0" y="110431"/>
                  </a:cubicBezTo>
                  <a:lnTo>
                    <a:pt x="0" y="110431"/>
                  </a:lnTo>
                  <a:cubicBezTo>
                    <a:pt x="0" y="81143"/>
                    <a:pt x="11635" y="53054"/>
                    <a:pt x="32345" y="32345"/>
                  </a:cubicBezTo>
                  <a:cubicBezTo>
                    <a:pt x="53054" y="11635"/>
                    <a:pt x="81143" y="0"/>
                    <a:pt x="110431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2589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6726374" y="8796287"/>
            <a:ext cx="357491" cy="358142"/>
          </a:xfrm>
          <a:custGeom>
            <a:avLst/>
            <a:gdLst/>
            <a:ahLst/>
            <a:cxnLst/>
            <a:rect l="l" t="t" r="r" b="b"/>
            <a:pathLst>
              <a:path w="357491" h="358142">
                <a:moveTo>
                  <a:pt x="0" y="0"/>
                </a:moveTo>
                <a:lnTo>
                  <a:pt x="357491" y="0"/>
                </a:lnTo>
                <a:lnTo>
                  <a:pt x="357491" y="358142"/>
                </a:lnTo>
                <a:lnTo>
                  <a:pt x="0" y="35814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-418178" y="3888898"/>
            <a:ext cx="836356" cy="1406715"/>
          </a:xfrm>
          <a:custGeom>
            <a:avLst/>
            <a:gdLst/>
            <a:ahLst/>
            <a:cxnLst/>
            <a:rect l="l" t="t" r="r" b="b"/>
            <a:pathLst>
              <a:path w="836356" h="1406715">
                <a:moveTo>
                  <a:pt x="0" y="0"/>
                </a:moveTo>
                <a:lnTo>
                  <a:pt x="836356" y="0"/>
                </a:lnTo>
                <a:lnTo>
                  <a:pt x="836356" y="1406714"/>
                </a:lnTo>
                <a:lnTo>
                  <a:pt x="0" y="14067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5400000">
            <a:off x="-418178" y="4972903"/>
            <a:ext cx="836356" cy="1406715"/>
          </a:xfrm>
          <a:custGeom>
            <a:avLst/>
            <a:gdLst/>
            <a:ahLst/>
            <a:cxnLst/>
            <a:rect l="l" t="t" r="r" b="b"/>
            <a:pathLst>
              <a:path w="836356" h="1406715">
                <a:moveTo>
                  <a:pt x="0" y="0"/>
                </a:moveTo>
                <a:lnTo>
                  <a:pt x="836356" y="0"/>
                </a:lnTo>
                <a:lnTo>
                  <a:pt x="836356" y="1406715"/>
                </a:lnTo>
                <a:lnTo>
                  <a:pt x="0" y="14067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181732" y="4050376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6210307" y="9252201"/>
            <a:ext cx="1389625" cy="322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1"/>
              </a:lnSpc>
            </a:pPr>
            <a:r>
              <a:rPr lang="en-US" sz="1822" b="1">
                <a:solidFill>
                  <a:srgbClr val="033C47"/>
                </a:solidFill>
                <a:latin typeface="Poppins Bold"/>
                <a:ea typeface="Poppins Bold"/>
                <a:cs typeface="Poppins Bold"/>
                <a:sym typeface="Poppins Bold"/>
              </a:rPr>
              <a:t>Next Page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30938" y="942975"/>
            <a:ext cx="16228362" cy="1676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95"/>
              </a:lnSpc>
            </a:pPr>
            <a:r>
              <a:rPr lang="en-US" sz="4853" b="1" u="sng">
                <a:solidFill>
                  <a:srgbClr val="FFFFFF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“THE INFLUENCE OF NEWS SENTIMENTS ON STOCK PRICE PREDICTION: A MACHINE LEARNING APPROACH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31571" y="4088352"/>
            <a:ext cx="8943264" cy="2702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78"/>
              </a:lnSpc>
              <a:spcBef>
                <a:spcPct val="0"/>
              </a:spcBef>
            </a:pPr>
            <a:r>
              <a:rPr lang="en-US" sz="3056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Submitted By: </a:t>
            </a:r>
          </a:p>
          <a:p>
            <a:pPr algn="l">
              <a:lnSpc>
                <a:spcPts val="4278"/>
              </a:lnSpc>
              <a:spcBef>
                <a:spcPct val="0"/>
              </a:spcBef>
            </a:pPr>
            <a:r>
              <a:rPr lang="en-US" sz="3056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Name: Kuldeep Singh Prajapati </a:t>
            </a:r>
          </a:p>
          <a:p>
            <a:pPr algn="l">
              <a:lnSpc>
                <a:spcPts val="4278"/>
              </a:lnSpc>
              <a:spcBef>
                <a:spcPct val="0"/>
              </a:spcBef>
            </a:pPr>
            <a:r>
              <a:rPr lang="en-US" sz="3056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Enrollment No: 05119011621 </a:t>
            </a:r>
          </a:p>
          <a:p>
            <a:pPr algn="l">
              <a:lnSpc>
                <a:spcPts val="4278"/>
              </a:lnSpc>
              <a:spcBef>
                <a:spcPct val="0"/>
              </a:spcBef>
            </a:pPr>
            <a:r>
              <a:rPr lang="en-US" sz="3056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University School of Automation &amp; Robotics , GGSIPU EDC, Surajmal Vihar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826127" y="7083195"/>
            <a:ext cx="7037732" cy="1619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332"/>
              </a:lnSpc>
              <a:spcBef>
                <a:spcPct val="0"/>
              </a:spcBef>
            </a:pPr>
            <a:r>
              <a:rPr lang="en-US" sz="3094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Supervised By: </a:t>
            </a:r>
          </a:p>
          <a:p>
            <a:pPr algn="r">
              <a:lnSpc>
                <a:spcPts val="4332"/>
              </a:lnSpc>
              <a:spcBef>
                <a:spcPct val="0"/>
              </a:spcBef>
            </a:pPr>
            <a:r>
              <a:rPr lang="en-US" sz="3094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Dr. Anshul Bhatia</a:t>
            </a:r>
          </a:p>
          <a:p>
            <a:pPr algn="r">
              <a:lnSpc>
                <a:spcPts val="4332"/>
              </a:lnSpc>
              <a:spcBef>
                <a:spcPct val="0"/>
              </a:spcBef>
            </a:pPr>
            <a:r>
              <a:rPr lang="en-US" sz="3094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Assistant Professor, USAR </a:t>
            </a:r>
          </a:p>
        </p:txBody>
      </p:sp>
      <p:sp>
        <p:nvSpPr>
          <p:cNvPr id="14" name="Freeform 14"/>
          <p:cNvSpPr/>
          <p:nvPr/>
        </p:nvSpPr>
        <p:spPr>
          <a:xfrm rot="5400000">
            <a:off x="-418178" y="6056909"/>
            <a:ext cx="836356" cy="1406715"/>
          </a:xfrm>
          <a:custGeom>
            <a:avLst/>
            <a:gdLst/>
            <a:ahLst/>
            <a:cxnLst/>
            <a:rect l="l" t="t" r="r" b="b"/>
            <a:pathLst>
              <a:path w="836356" h="1406715">
                <a:moveTo>
                  <a:pt x="0" y="0"/>
                </a:moveTo>
                <a:lnTo>
                  <a:pt x="836356" y="0"/>
                </a:lnTo>
                <a:lnTo>
                  <a:pt x="836356" y="1406715"/>
                </a:lnTo>
                <a:lnTo>
                  <a:pt x="0" y="14067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656538" y="9433906"/>
            <a:ext cx="2082522" cy="565884"/>
            <a:chOff x="0" y="0"/>
            <a:chExt cx="812800" cy="2208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20862"/>
            </a:xfrm>
            <a:custGeom>
              <a:avLst/>
              <a:gdLst/>
              <a:ahLst/>
              <a:cxnLst/>
              <a:rect l="l" t="t" r="r" b="b"/>
              <a:pathLst>
                <a:path w="812800" h="220862">
                  <a:moveTo>
                    <a:pt x="110431" y="0"/>
                  </a:moveTo>
                  <a:lnTo>
                    <a:pt x="702369" y="0"/>
                  </a:lnTo>
                  <a:cubicBezTo>
                    <a:pt x="731657" y="0"/>
                    <a:pt x="759746" y="11635"/>
                    <a:pt x="780455" y="32345"/>
                  </a:cubicBezTo>
                  <a:cubicBezTo>
                    <a:pt x="801165" y="53054"/>
                    <a:pt x="812800" y="81143"/>
                    <a:pt x="812800" y="110431"/>
                  </a:cubicBezTo>
                  <a:lnTo>
                    <a:pt x="812800" y="110431"/>
                  </a:lnTo>
                  <a:cubicBezTo>
                    <a:pt x="812800" y="139719"/>
                    <a:pt x="801165" y="167808"/>
                    <a:pt x="780455" y="188518"/>
                  </a:cubicBezTo>
                  <a:cubicBezTo>
                    <a:pt x="759746" y="209228"/>
                    <a:pt x="731657" y="220862"/>
                    <a:pt x="702369" y="220862"/>
                  </a:cubicBezTo>
                  <a:lnTo>
                    <a:pt x="110431" y="220862"/>
                  </a:lnTo>
                  <a:cubicBezTo>
                    <a:pt x="81143" y="220862"/>
                    <a:pt x="53054" y="209228"/>
                    <a:pt x="32345" y="188518"/>
                  </a:cubicBezTo>
                  <a:cubicBezTo>
                    <a:pt x="11635" y="167808"/>
                    <a:pt x="0" y="139719"/>
                    <a:pt x="0" y="110431"/>
                  </a:cubicBezTo>
                  <a:lnTo>
                    <a:pt x="0" y="110431"/>
                  </a:lnTo>
                  <a:cubicBezTo>
                    <a:pt x="0" y="81143"/>
                    <a:pt x="11635" y="53054"/>
                    <a:pt x="32345" y="32345"/>
                  </a:cubicBezTo>
                  <a:cubicBezTo>
                    <a:pt x="53054" y="11635"/>
                    <a:pt x="81143" y="0"/>
                    <a:pt x="110431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2589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838636" y="9531679"/>
            <a:ext cx="1389625" cy="322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1"/>
              </a:lnSpc>
            </a:pPr>
            <a:r>
              <a:rPr lang="en-US" sz="1822" b="1">
                <a:solidFill>
                  <a:srgbClr val="033C47"/>
                </a:solidFill>
                <a:latin typeface="Poppins Bold"/>
                <a:ea typeface="Poppins Bold"/>
                <a:cs typeface="Poppins Bold"/>
                <a:sym typeface="Poppins Bold"/>
              </a:rPr>
              <a:t>Next Page</a:t>
            </a:r>
          </a:p>
        </p:txBody>
      </p:sp>
      <p:sp>
        <p:nvSpPr>
          <p:cNvPr id="6" name="Freeform 6"/>
          <p:cNvSpPr/>
          <p:nvPr/>
        </p:nvSpPr>
        <p:spPr>
          <a:xfrm>
            <a:off x="16697799" y="8796287"/>
            <a:ext cx="357491" cy="358142"/>
          </a:xfrm>
          <a:custGeom>
            <a:avLst/>
            <a:gdLst/>
            <a:ahLst/>
            <a:cxnLst/>
            <a:rect l="l" t="t" r="r" b="b"/>
            <a:pathLst>
              <a:path w="357491" h="358142">
                <a:moveTo>
                  <a:pt x="0" y="0"/>
                </a:moveTo>
                <a:lnTo>
                  <a:pt x="357491" y="0"/>
                </a:lnTo>
                <a:lnTo>
                  <a:pt x="357491" y="358142"/>
                </a:lnTo>
                <a:lnTo>
                  <a:pt x="0" y="358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-1362899" y="5248759"/>
            <a:ext cx="2725798" cy="1134923"/>
          </a:xfrm>
          <a:custGeom>
            <a:avLst/>
            <a:gdLst/>
            <a:ahLst/>
            <a:cxnLst/>
            <a:rect l="l" t="t" r="r" b="b"/>
            <a:pathLst>
              <a:path w="2725798" h="1134923">
                <a:moveTo>
                  <a:pt x="0" y="0"/>
                </a:moveTo>
                <a:lnTo>
                  <a:pt x="2725798" y="0"/>
                </a:lnTo>
                <a:lnTo>
                  <a:pt x="2725798" y="1134923"/>
                </a:lnTo>
                <a:lnTo>
                  <a:pt x="0" y="11349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5400000">
            <a:off x="16925101" y="2302501"/>
            <a:ext cx="2725798" cy="1134923"/>
          </a:xfrm>
          <a:custGeom>
            <a:avLst/>
            <a:gdLst/>
            <a:ahLst/>
            <a:cxnLst/>
            <a:rect l="l" t="t" r="r" b="b"/>
            <a:pathLst>
              <a:path w="2725798" h="1134923">
                <a:moveTo>
                  <a:pt x="0" y="0"/>
                </a:moveTo>
                <a:lnTo>
                  <a:pt x="2725798" y="0"/>
                </a:lnTo>
                <a:lnTo>
                  <a:pt x="2725798" y="1134923"/>
                </a:lnTo>
                <a:lnTo>
                  <a:pt x="0" y="11349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859121" y="442277"/>
            <a:ext cx="12040123" cy="1191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40"/>
              </a:lnSpc>
            </a:pPr>
            <a:r>
              <a:rPr lang="en-US" sz="8000" u="sng">
                <a:solidFill>
                  <a:srgbClr val="FFFF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Conclusion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69039" y="2288729"/>
            <a:ext cx="3299530" cy="1553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27"/>
              </a:lnSpc>
            </a:pPr>
            <a:r>
              <a:rPr lang="en-US" sz="4448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Findings:-</a:t>
            </a:r>
          </a:p>
          <a:p>
            <a:pPr algn="ctr">
              <a:lnSpc>
                <a:spcPts val="6227"/>
              </a:lnSpc>
            </a:pPr>
            <a:endParaRPr lang="en-US" sz="4448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30703" y="3739147"/>
            <a:ext cx="15445842" cy="478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Historical data remains most impactful for short-term forecasting.</a:t>
            </a:r>
          </a:p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Sentiment data adds marginal improvement, especially when news is impactful.</a:t>
            </a:r>
          </a:p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Ensemble models like XGBoost outperformed traditional ones in terms of accuracy.</a:t>
            </a:r>
          </a:p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Buy/Sell/Hold recommendations based on sentiment, MACD, and RSI showed promising alignment with trends.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656538" y="9258300"/>
            <a:ext cx="2082522" cy="565884"/>
            <a:chOff x="0" y="0"/>
            <a:chExt cx="812800" cy="2208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20862"/>
            </a:xfrm>
            <a:custGeom>
              <a:avLst/>
              <a:gdLst/>
              <a:ahLst/>
              <a:cxnLst/>
              <a:rect l="l" t="t" r="r" b="b"/>
              <a:pathLst>
                <a:path w="812800" h="220862">
                  <a:moveTo>
                    <a:pt x="110431" y="0"/>
                  </a:moveTo>
                  <a:lnTo>
                    <a:pt x="702369" y="0"/>
                  </a:lnTo>
                  <a:cubicBezTo>
                    <a:pt x="731657" y="0"/>
                    <a:pt x="759746" y="11635"/>
                    <a:pt x="780455" y="32345"/>
                  </a:cubicBezTo>
                  <a:cubicBezTo>
                    <a:pt x="801165" y="53054"/>
                    <a:pt x="812800" y="81143"/>
                    <a:pt x="812800" y="110431"/>
                  </a:cubicBezTo>
                  <a:lnTo>
                    <a:pt x="812800" y="110431"/>
                  </a:lnTo>
                  <a:cubicBezTo>
                    <a:pt x="812800" y="139719"/>
                    <a:pt x="801165" y="167808"/>
                    <a:pt x="780455" y="188518"/>
                  </a:cubicBezTo>
                  <a:cubicBezTo>
                    <a:pt x="759746" y="209228"/>
                    <a:pt x="731657" y="220862"/>
                    <a:pt x="702369" y="220862"/>
                  </a:cubicBezTo>
                  <a:lnTo>
                    <a:pt x="110431" y="220862"/>
                  </a:lnTo>
                  <a:cubicBezTo>
                    <a:pt x="81143" y="220862"/>
                    <a:pt x="53054" y="209228"/>
                    <a:pt x="32345" y="188518"/>
                  </a:cubicBezTo>
                  <a:cubicBezTo>
                    <a:pt x="11635" y="167808"/>
                    <a:pt x="0" y="139719"/>
                    <a:pt x="0" y="110431"/>
                  </a:cubicBezTo>
                  <a:lnTo>
                    <a:pt x="0" y="110431"/>
                  </a:lnTo>
                  <a:cubicBezTo>
                    <a:pt x="0" y="81143"/>
                    <a:pt x="11635" y="53054"/>
                    <a:pt x="32345" y="32345"/>
                  </a:cubicBezTo>
                  <a:cubicBezTo>
                    <a:pt x="53054" y="11635"/>
                    <a:pt x="81143" y="0"/>
                    <a:pt x="110431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2589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838636" y="9356072"/>
            <a:ext cx="1389625" cy="322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1"/>
              </a:lnSpc>
            </a:pPr>
            <a:r>
              <a:rPr lang="en-US" sz="1822" b="1">
                <a:solidFill>
                  <a:srgbClr val="033C47"/>
                </a:solidFill>
                <a:latin typeface="Poppins Bold"/>
                <a:ea typeface="Poppins Bold"/>
                <a:cs typeface="Poppins Bold"/>
                <a:sym typeface="Poppins Bold"/>
              </a:rPr>
              <a:t>Next Page</a:t>
            </a:r>
          </a:p>
        </p:txBody>
      </p:sp>
      <p:sp>
        <p:nvSpPr>
          <p:cNvPr id="6" name="Freeform 6"/>
          <p:cNvSpPr/>
          <p:nvPr/>
        </p:nvSpPr>
        <p:spPr>
          <a:xfrm>
            <a:off x="16697799" y="8796287"/>
            <a:ext cx="357491" cy="358142"/>
          </a:xfrm>
          <a:custGeom>
            <a:avLst/>
            <a:gdLst/>
            <a:ahLst/>
            <a:cxnLst/>
            <a:rect l="l" t="t" r="r" b="b"/>
            <a:pathLst>
              <a:path w="357491" h="358142">
                <a:moveTo>
                  <a:pt x="0" y="0"/>
                </a:moveTo>
                <a:lnTo>
                  <a:pt x="357491" y="0"/>
                </a:lnTo>
                <a:lnTo>
                  <a:pt x="357491" y="358142"/>
                </a:lnTo>
                <a:lnTo>
                  <a:pt x="0" y="358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54696" y="9074575"/>
            <a:ext cx="2911938" cy="1212425"/>
          </a:xfrm>
          <a:custGeom>
            <a:avLst/>
            <a:gdLst/>
            <a:ahLst/>
            <a:cxnLst/>
            <a:rect l="l" t="t" r="r" b="b"/>
            <a:pathLst>
              <a:path w="2911938" h="1212425">
                <a:moveTo>
                  <a:pt x="0" y="0"/>
                </a:moveTo>
                <a:lnTo>
                  <a:pt x="2911937" y="0"/>
                </a:lnTo>
                <a:lnTo>
                  <a:pt x="2911937" y="1212425"/>
                </a:lnTo>
                <a:lnTo>
                  <a:pt x="0" y="12124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324921" y="322839"/>
            <a:ext cx="7638157" cy="13589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99"/>
              </a:lnSpc>
            </a:pPr>
            <a:r>
              <a:rPr lang="en-US" sz="7999" b="1" u="sng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Scope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88820" y="2033621"/>
            <a:ext cx="16710360" cy="6009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5"/>
              </a:lnSpc>
            </a:pPr>
            <a:endParaRPr/>
          </a:p>
          <a:p>
            <a:pPr marL="815161" lvl="1" indent="-407581" algn="l">
              <a:lnSpc>
                <a:spcPts val="5285"/>
              </a:lnSpc>
              <a:buFont typeface="Arial"/>
              <a:buChar char="•"/>
            </a:pPr>
            <a:r>
              <a:rPr lang="en-US" sz="3775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Advanced NLP: Use transformer models like FinBERT/LLMs for deeper sentiment analysis.</a:t>
            </a:r>
          </a:p>
          <a:p>
            <a:pPr marL="815161" lvl="1" indent="-407581" algn="l">
              <a:lnSpc>
                <a:spcPts val="5285"/>
              </a:lnSpc>
              <a:buFont typeface="Arial"/>
              <a:buChar char="•"/>
            </a:pPr>
            <a:endParaRPr lang="en-US" sz="3775" b="1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marL="815161" lvl="1" indent="-407581" algn="l">
              <a:lnSpc>
                <a:spcPts val="5285"/>
              </a:lnSpc>
              <a:buFont typeface="Arial"/>
              <a:buChar char="•"/>
            </a:pPr>
            <a:r>
              <a:rPr lang="en-US" sz="3775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Real-time Data: Integrate streaming news and minute-level stock data for timely signals.</a:t>
            </a:r>
          </a:p>
          <a:p>
            <a:pPr marL="815161" lvl="1" indent="-407581" algn="l">
              <a:lnSpc>
                <a:spcPts val="5285"/>
              </a:lnSpc>
              <a:buFont typeface="Arial"/>
              <a:buChar char="•"/>
            </a:pPr>
            <a:endParaRPr lang="en-US" sz="3775" b="1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marL="815161" lvl="1" indent="-407581" algn="l">
              <a:lnSpc>
                <a:spcPts val="5285"/>
              </a:lnSpc>
              <a:buFont typeface="Arial"/>
              <a:buChar char="•"/>
            </a:pPr>
            <a:r>
              <a:rPr lang="en-US" sz="3775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Multi-modal Learning: Combine textual, numerical, social media &amp; macroeconomic data.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638016" y="9258300"/>
            <a:ext cx="2082522" cy="565884"/>
            <a:chOff x="0" y="0"/>
            <a:chExt cx="812800" cy="2208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20862"/>
            </a:xfrm>
            <a:custGeom>
              <a:avLst/>
              <a:gdLst/>
              <a:ahLst/>
              <a:cxnLst/>
              <a:rect l="l" t="t" r="r" b="b"/>
              <a:pathLst>
                <a:path w="812800" h="220862">
                  <a:moveTo>
                    <a:pt x="110431" y="0"/>
                  </a:moveTo>
                  <a:lnTo>
                    <a:pt x="702369" y="0"/>
                  </a:lnTo>
                  <a:cubicBezTo>
                    <a:pt x="731657" y="0"/>
                    <a:pt x="759746" y="11635"/>
                    <a:pt x="780455" y="32345"/>
                  </a:cubicBezTo>
                  <a:cubicBezTo>
                    <a:pt x="801165" y="53054"/>
                    <a:pt x="812800" y="81143"/>
                    <a:pt x="812800" y="110431"/>
                  </a:cubicBezTo>
                  <a:lnTo>
                    <a:pt x="812800" y="110431"/>
                  </a:lnTo>
                  <a:cubicBezTo>
                    <a:pt x="812800" y="139719"/>
                    <a:pt x="801165" y="167808"/>
                    <a:pt x="780455" y="188518"/>
                  </a:cubicBezTo>
                  <a:cubicBezTo>
                    <a:pt x="759746" y="209228"/>
                    <a:pt x="731657" y="220862"/>
                    <a:pt x="702369" y="220862"/>
                  </a:cubicBezTo>
                  <a:lnTo>
                    <a:pt x="110431" y="220862"/>
                  </a:lnTo>
                  <a:cubicBezTo>
                    <a:pt x="81143" y="220862"/>
                    <a:pt x="53054" y="209228"/>
                    <a:pt x="32345" y="188518"/>
                  </a:cubicBezTo>
                  <a:cubicBezTo>
                    <a:pt x="11635" y="167808"/>
                    <a:pt x="0" y="139719"/>
                    <a:pt x="0" y="110431"/>
                  </a:cubicBezTo>
                  <a:lnTo>
                    <a:pt x="0" y="110431"/>
                  </a:lnTo>
                  <a:cubicBezTo>
                    <a:pt x="0" y="81143"/>
                    <a:pt x="11635" y="53054"/>
                    <a:pt x="32345" y="32345"/>
                  </a:cubicBezTo>
                  <a:cubicBezTo>
                    <a:pt x="53054" y="11635"/>
                    <a:pt x="81143" y="0"/>
                    <a:pt x="110431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2589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820114" y="9356072"/>
            <a:ext cx="1389625" cy="322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1"/>
              </a:lnSpc>
            </a:pPr>
            <a:r>
              <a:rPr lang="en-US" sz="1822" b="1">
                <a:solidFill>
                  <a:srgbClr val="033C47"/>
                </a:solidFill>
                <a:latin typeface="Poppins Bold"/>
                <a:ea typeface="Poppins Bold"/>
                <a:cs typeface="Poppins Bold"/>
                <a:sym typeface="Poppins Bold"/>
              </a:rPr>
              <a:t>Next Page</a:t>
            </a:r>
          </a:p>
        </p:txBody>
      </p:sp>
      <p:sp>
        <p:nvSpPr>
          <p:cNvPr id="6" name="Freeform 6"/>
          <p:cNvSpPr/>
          <p:nvPr/>
        </p:nvSpPr>
        <p:spPr>
          <a:xfrm>
            <a:off x="16697799" y="8796287"/>
            <a:ext cx="357491" cy="358142"/>
          </a:xfrm>
          <a:custGeom>
            <a:avLst/>
            <a:gdLst/>
            <a:ahLst/>
            <a:cxnLst/>
            <a:rect l="l" t="t" r="r" b="b"/>
            <a:pathLst>
              <a:path w="357491" h="358142">
                <a:moveTo>
                  <a:pt x="0" y="0"/>
                </a:moveTo>
                <a:lnTo>
                  <a:pt x="357491" y="0"/>
                </a:lnTo>
                <a:lnTo>
                  <a:pt x="357491" y="358142"/>
                </a:lnTo>
                <a:lnTo>
                  <a:pt x="0" y="358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-1362899" y="5248759"/>
            <a:ext cx="2725798" cy="1134923"/>
          </a:xfrm>
          <a:custGeom>
            <a:avLst/>
            <a:gdLst/>
            <a:ahLst/>
            <a:cxnLst/>
            <a:rect l="l" t="t" r="r" b="b"/>
            <a:pathLst>
              <a:path w="2725798" h="1134923">
                <a:moveTo>
                  <a:pt x="0" y="0"/>
                </a:moveTo>
                <a:lnTo>
                  <a:pt x="2725798" y="0"/>
                </a:lnTo>
                <a:lnTo>
                  <a:pt x="2725798" y="1134923"/>
                </a:lnTo>
                <a:lnTo>
                  <a:pt x="0" y="11349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5400000">
            <a:off x="16925101" y="2302501"/>
            <a:ext cx="2725798" cy="1134923"/>
          </a:xfrm>
          <a:custGeom>
            <a:avLst/>
            <a:gdLst/>
            <a:ahLst/>
            <a:cxnLst/>
            <a:rect l="l" t="t" r="r" b="b"/>
            <a:pathLst>
              <a:path w="2725798" h="1134923">
                <a:moveTo>
                  <a:pt x="0" y="0"/>
                </a:moveTo>
                <a:lnTo>
                  <a:pt x="2725798" y="0"/>
                </a:lnTo>
                <a:lnTo>
                  <a:pt x="2725798" y="1134923"/>
                </a:lnTo>
                <a:lnTo>
                  <a:pt x="0" y="11349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573532" y="4348546"/>
            <a:ext cx="15458718" cy="1009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If you have any question , you may ask.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333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4828723" y="4352285"/>
            <a:ext cx="1582429" cy="1582429"/>
          </a:xfrm>
          <a:custGeom>
            <a:avLst/>
            <a:gdLst/>
            <a:ahLst/>
            <a:cxnLst/>
            <a:rect l="l" t="t" r="r" b="b"/>
            <a:pathLst>
              <a:path w="1582429" h="1582429">
                <a:moveTo>
                  <a:pt x="0" y="0"/>
                </a:moveTo>
                <a:lnTo>
                  <a:pt x="1582430" y="0"/>
                </a:lnTo>
                <a:lnTo>
                  <a:pt x="1582430" y="1582430"/>
                </a:lnTo>
                <a:lnTo>
                  <a:pt x="0" y="15824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-618977" y="7383357"/>
            <a:ext cx="3295354" cy="1072488"/>
          </a:xfrm>
          <a:custGeom>
            <a:avLst/>
            <a:gdLst/>
            <a:ahLst/>
            <a:cxnLst/>
            <a:rect l="l" t="t" r="r" b="b"/>
            <a:pathLst>
              <a:path w="3295354" h="1072488">
                <a:moveTo>
                  <a:pt x="0" y="0"/>
                </a:moveTo>
                <a:lnTo>
                  <a:pt x="3295354" y="0"/>
                </a:lnTo>
                <a:lnTo>
                  <a:pt x="3295354" y="1072488"/>
                </a:lnTo>
                <a:lnTo>
                  <a:pt x="0" y="10724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258451" y="-2267650"/>
            <a:ext cx="5117154" cy="5507700"/>
          </a:xfrm>
          <a:custGeom>
            <a:avLst/>
            <a:gdLst/>
            <a:ahLst/>
            <a:cxnLst/>
            <a:rect l="l" t="t" r="r" b="b"/>
            <a:pathLst>
              <a:path w="5117154" h="5507700">
                <a:moveTo>
                  <a:pt x="0" y="0"/>
                </a:moveTo>
                <a:lnTo>
                  <a:pt x="5117154" y="0"/>
                </a:lnTo>
                <a:lnTo>
                  <a:pt x="5117154" y="5507700"/>
                </a:lnTo>
                <a:lnTo>
                  <a:pt x="0" y="55077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607459" y="1275496"/>
            <a:ext cx="13358594" cy="2256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782"/>
              </a:lnSpc>
            </a:pPr>
            <a:r>
              <a:rPr lang="en-US" sz="15069">
                <a:solidFill>
                  <a:srgbClr val="FFFF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Thank You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001244" y="4819967"/>
            <a:ext cx="28551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233392" y="4395470"/>
            <a:ext cx="7535704" cy="2451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your time , Sir/Mam</a:t>
            </a:r>
          </a:p>
          <a:p>
            <a:pPr algn="ctr">
              <a:lnSpc>
                <a:spcPts val="7279"/>
              </a:lnSpc>
            </a:pPr>
            <a:endParaRPr lang="en-US" sz="5199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(Have a nice day)</a:t>
            </a:r>
          </a:p>
        </p:txBody>
      </p:sp>
      <p:sp>
        <p:nvSpPr>
          <p:cNvPr id="9" name="Freeform 9"/>
          <p:cNvSpPr/>
          <p:nvPr/>
        </p:nvSpPr>
        <p:spPr>
          <a:xfrm rot="5460686">
            <a:off x="10441287" y="6724025"/>
            <a:ext cx="8163441" cy="8786483"/>
          </a:xfrm>
          <a:custGeom>
            <a:avLst/>
            <a:gdLst/>
            <a:ahLst/>
            <a:cxnLst/>
            <a:rect l="l" t="t" r="r" b="b"/>
            <a:pathLst>
              <a:path w="8163441" h="8786483">
                <a:moveTo>
                  <a:pt x="0" y="0"/>
                </a:moveTo>
                <a:lnTo>
                  <a:pt x="8163441" y="0"/>
                </a:lnTo>
                <a:lnTo>
                  <a:pt x="8163441" y="8786483"/>
                </a:lnTo>
                <a:lnTo>
                  <a:pt x="0" y="878648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97799" y="8796287"/>
            <a:ext cx="357491" cy="358142"/>
          </a:xfrm>
          <a:custGeom>
            <a:avLst/>
            <a:gdLst/>
            <a:ahLst/>
            <a:cxnLst/>
            <a:rect l="l" t="t" r="r" b="b"/>
            <a:pathLst>
              <a:path w="357491" h="358142">
                <a:moveTo>
                  <a:pt x="0" y="0"/>
                </a:moveTo>
                <a:lnTo>
                  <a:pt x="357491" y="0"/>
                </a:lnTo>
                <a:lnTo>
                  <a:pt x="357491" y="358142"/>
                </a:lnTo>
                <a:lnTo>
                  <a:pt x="0" y="358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829121" y="9154429"/>
            <a:ext cx="8339085" cy="2926261"/>
          </a:xfrm>
          <a:custGeom>
            <a:avLst/>
            <a:gdLst/>
            <a:ahLst/>
            <a:cxnLst/>
            <a:rect l="l" t="t" r="r" b="b"/>
            <a:pathLst>
              <a:path w="8339085" h="2926261">
                <a:moveTo>
                  <a:pt x="0" y="0"/>
                </a:moveTo>
                <a:lnTo>
                  <a:pt x="8339085" y="0"/>
                </a:lnTo>
                <a:lnTo>
                  <a:pt x="8339085" y="2926261"/>
                </a:lnTo>
                <a:lnTo>
                  <a:pt x="0" y="29262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548623" y="2317154"/>
            <a:ext cx="3916001" cy="1758640"/>
          </a:xfrm>
          <a:custGeom>
            <a:avLst/>
            <a:gdLst/>
            <a:ahLst/>
            <a:cxnLst/>
            <a:rect l="l" t="t" r="r" b="b"/>
            <a:pathLst>
              <a:path w="3916001" h="1758640">
                <a:moveTo>
                  <a:pt x="0" y="0"/>
                </a:moveTo>
                <a:lnTo>
                  <a:pt x="3916001" y="0"/>
                </a:lnTo>
                <a:lnTo>
                  <a:pt x="3916001" y="1758641"/>
                </a:lnTo>
                <a:lnTo>
                  <a:pt x="0" y="17586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106799" y="178753"/>
            <a:ext cx="10074403" cy="1368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u="sng">
                <a:solidFill>
                  <a:srgbClr val="FFFF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Introduction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21316" y="2114978"/>
            <a:ext cx="15266367" cy="3028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36"/>
              </a:lnSpc>
            </a:pPr>
            <a:r>
              <a:rPr lang="en-US" sz="2454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Overview:</a:t>
            </a:r>
          </a:p>
          <a:p>
            <a:pPr marL="529924" lvl="1" indent="-264962" algn="just">
              <a:lnSpc>
                <a:spcPts val="3436"/>
              </a:lnSpc>
              <a:buFont typeface="Arial"/>
              <a:buChar char="•"/>
            </a:pPr>
            <a:r>
              <a:rPr lang="en-US" sz="2454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This project explores how financial news sentiment impacts short-term stock price movements of American-listed companies.</a:t>
            </a:r>
          </a:p>
          <a:p>
            <a:pPr marL="529924" lvl="1" indent="-264962" algn="just">
              <a:lnSpc>
                <a:spcPts val="3436"/>
              </a:lnSpc>
              <a:buFont typeface="Arial"/>
              <a:buChar char="•"/>
            </a:pPr>
            <a:r>
              <a:rPr lang="en-US" sz="2454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Combines historical stock data with sentiment scores from top </a:t>
            </a:r>
            <a:r>
              <a:rPr lang="en-US" sz="245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news summary.</a:t>
            </a:r>
            <a:endParaRPr lang="en-US" sz="2454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529924" lvl="1" indent="-264962" algn="just">
              <a:lnSpc>
                <a:spcPts val="3436"/>
              </a:lnSpc>
              <a:buFont typeface="Arial"/>
              <a:buChar char="•"/>
            </a:pPr>
            <a:r>
              <a:rPr lang="en-US" sz="2454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Uses Natural Language Processing (NLP) and machine learning to create hybrid forecasting models.</a:t>
            </a:r>
          </a:p>
          <a:p>
            <a:pPr algn="just">
              <a:lnSpc>
                <a:spcPts val="3436"/>
              </a:lnSpc>
            </a:pPr>
            <a:endParaRPr lang="en-US" sz="2454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21316" y="5543550"/>
            <a:ext cx="6310090" cy="3403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89"/>
              </a:lnSpc>
            </a:pPr>
            <a:r>
              <a:rPr lang="en-US" sz="24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Key Objectives:</a:t>
            </a:r>
          </a:p>
          <a:p>
            <a:pPr marL="522721" lvl="1" indent="-261360" algn="just">
              <a:lnSpc>
                <a:spcPts val="3389"/>
              </a:lnSpc>
              <a:buFont typeface="Arial"/>
              <a:buChar char="•"/>
            </a:pPr>
            <a:r>
              <a:rPr lang="en-US" sz="24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🧠 Assess impact of news sentiment on stock prices.</a:t>
            </a:r>
          </a:p>
          <a:p>
            <a:pPr marL="522721" lvl="1" indent="-261360" algn="just">
              <a:lnSpc>
                <a:spcPts val="3389"/>
              </a:lnSpc>
              <a:buFont typeface="Arial"/>
              <a:buChar char="•"/>
            </a:pPr>
            <a:r>
              <a:rPr lang="en-US" sz="24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📈 Predict stock prices for the next 5 days.</a:t>
            </a:r>
          </a:p>
          <a:p>
            <a:pPr marL="522721" lvl="1" indent="-261360" algn="just">
              <a:lnSpc>
                <a:spcPts val="3389"/>
              </a:lnSpc>
              <a:buFont typeface="Arial"/>
              <a:buChar char="•"/>
            </a:pPr>
            <a:r>
              <a:rPr lang="en-US" sz="24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💹 Provide daily trading recommendations.</a:t>
            </a:r>
          </a:p>
          <a:p>
            <a:pPr algn="just">
              <a:lnSpc>
                <a:spcPts val="3389"/>
              </a:lnSpc>
            </a:pPr>
            <a:endParaRPr lang="en-US" sz="242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5987683" y="9306829"/>
            <a:ext cx="2082522" cy="565884"/>
            <a:chOff x="0" y="0"/>
            <a:chExt cx="812800" cy="22086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220862"/>
            </a:xfrm>
            <a:custGeom>
              <a:avLst/>
              <a:gdLst/>
              <a:ahLst/>
              <a:cxnLst/>
              <a:rect l="l" t="t" r="r" b="b"/>
              <a:pathLst>
                <a:path w="812800" h="220862">
                  <a:moveTo>
                    <a:pt x="110431" y="0"/>
                  </a:moveTo>
                  <a:lnTo>
                    <a:pt x="702369" y="0"/>
                  </a:lnTo>
                  <a:cubicBezTo>
                    <a:pt x="731657" y="0"/>
                    <a:pt x="759746" y="11635"/>
                    <a:pt x="780455" y="32345"/>
                  </a:cubicBezTo>
                  <a:cubicBezTo>
                    <a:pt x="801165" y="53054"/>
                    <a:pt x="812800" y="81143"/>
                    <a:pt x="812800" y="110431"/>
                  </a:cubicBezTo>
                  <a:lnTo>
                    <a:pt x="812800" y="110431"/>
                  </a:lnTo>
                  <a:cubicBezTo>
                    <a:pt x="812800" y="139719"/>
                    <a:pt x="801165" y="167808"/>
                    <a:pt x="780455" y="188518"/>
                  </a:cubicBezTo>
                  <a:cubicBezTo>
                    <a:pt x="759746" y="209228"/>
                    <a:pt x="731657" y="220862"/>
                    <a:pt x="702369" y="220862"/>
                  </a:cubicBezTo>
                  <a:lnTo>
                    <a:pt x="110431" y="220862"/>
                  </a:lnTo>
                  <a:cubicBezTo>
                    <a:pt x="81143" y="220862"/>
                    <a:pt x="53054" y="209228"/>
                    <a:pt x="32345" y="188518"/>
                  </a:cubicBezTo>
                  <a:cubicBezTo>
                    <a:pt x="11635" y="167808"/>
                    <a:pt x="0" y="139719"/>
                    <a:pt x="0" y="110431"/>
                  </a:cubicBezTo>
                  <a:lnTo>
                    <a:pt x="0" y="110431"/>
                  </a:lnTo>
                  <a:cubicBezTo>
                    <a:pt x="0" y="81143"/>
                    <a:pt x="11635" y="53054"/>
                    <a:pt x="32345" y="32345"/>
                  </a:cubicBezTo>
                  <a:cubicBezTo>
                    <a:pt x="53054" y="11635"/>
                    <a:pt x="81143" y="0"/>
                    <a:pt x="110431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2589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6850199" y="8948687"/>
            <a:ext cx="357491" cy="358142"/>
          </a:xfrm>
          <a:custGeom>
            <a:avLst/>
            <a:gdLst/>
            <a:ahLst/>
            <a:cxnLst/>
            <a:rect l="l" t="t" r="r" b="b"/>
            <a:pathLst>
              <a:path w="357491" h="358142">
                <a:moveTo>
                  <a:pt x="0" y="0"/>
                </a:moveTo>
                <a:lnTo>
                  <a:pt x="357491" y="0"/>
                </a:lnTo>
                <a:lnTo>
                  <a:pt x="357491" y="358142"/>
                </a:lnTo>
                <a:lnTo>
                  <a:pt x="0" y="358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6334132" y="9404601"/>
            <a:ext cx="1389625" cy="322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1"/>
              </a:lnSpc>
            </a:pPr>
            <a:r>
              <a:rPr lang="en-US" sz="1822" b="1">
                <a:solidFill>
                  <a:srgbClr val="033C47"/>
                </a:solidFill>
                <a:latin typeface="Poppins Bold"/>
                <a:ea typeface="Poppins Bold"/>
                <a:cs typeface="Poppins Bold"/>
                <a:sym typeface="Poppins Bold"/>
              </a:rPr>
              <a:t>Next Page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448425" y="5067300"/>
            <a:ext cx="10275332" cy="4300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5"/>
              </a:lnSpc>
              <a:spcBef>
                <a:spcPct val="0"/>
              </a:spcBef>
            </a:pPr>
            <a:r>
              <a:rPr lang="en-US" sz="244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Approach:</a:t>
            </a:r>
          </a:p>
          <a:p>
            <a:pPr marL="528277" lvl="1" indent="-264139" algn="l">
              <a:lnSpc>
                <a:spcPts val="3425"/>
              </a:lnSpc>
              <a:buFont typeface="Arial"/>
              <a:buChar char="•"/>
            </a:pPr>
            <a:r>
              <a:rPr lang="en-US" sz="244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Gathered data from Yahoo Finance &amp; Finnhub API.</a:t>
            </a:r>
          </a:p>
          <a:p>
            <a:pPr marL="528277" lvl="1" indent="-264139" algn="l">
              <a:lnSpc>
                <a:spcPts val="3425"/>
              </a:lnSpc>
              <a:buFont typeface="Arial"/>
              <a:buChar char="•"/>
            </a:pPr>
            <a:r>
              <a:rPr lang="en-US" sz="244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Used VADER for sentiment scoring and technical indicators like:</a:t>
            </a:r>
          </a:p>
          <a:p>
            <a:pPr marL="528277" lvl="1" indent="-264139" algn="l">
              <a:lnSpc>
                <a:spcPts val="3425"/>
              </a:lnSpc>
              <a:buAutoNum type="arabicPeriod"/>
            </a:pPr>
            <a:r>
              <a:rPr lang="en-US" sz="244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MACD</a:t>
            </a:r>
          </a:p>
          <a:p>
            <a:pPr marL="528277" lvl="1" indent="-264139" algn="l">
              <a:lnSpc>
                <a:spcPts val="3425"/>
              </a:lnSpc>
              <a:spcBef>
                <a:spcPct val="0"/>
              </a:spcBef>
              <a:buAutoNum type="arabicPeriod"/>
            </a:pPr>
            <a:r>
              <a:rPr lang="en-US" sz="244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RSI</a:t>
            </a:r>
          </a:p>
          <a:p>
            <a:pPr marL="528277" lvl="1" indent="-264139" algn="l">
              <a:lnSpc>
                <a:spcPts val="3425"/>
              </a:lnSpc>
              <a:spcBef>
                <a:spcPct val="0"/>
              </a:spcBef>
              <a:buAutoNum type="arabicPeriod"/>
            </a:pPr>
            <a:r>
              <a:rPr lang="en-US" sz="244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Bollinger Bands</a:t>
            </a:r>
          </a:p>
          <a:p>
            <a:pPr algn="l">
              <a:lnSpc>
                <a:spcPts val="3425"/>
              </a:lnSpc>
              <a:spcBef>
                <a:spcPct val="0"/>
              </a:spcBef>
            </a:pPr>
            <a:endParaRPr lang="en-US" sz="2446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528277" lvl="1" indent="-264139" algn="l">
              <a:lnSpc>
                <a:spcPts val="3425"/>
              </a:lnSpc>
              <a:buFont typeface="Arial"/>
              <a:buChar char="•"/>
            </a:pPr>
            <a:r>
              <a:rPr lang="en-US" sz="244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Applied &amp; compared models:</a:t>
            </a:r>
          </a:p>
          <a:p>
            <a:pPr algn="l">
              <a:lnSpc>
                <a:spcPts val="3425"/>
              </a:lnSpc>
            </a:pPr>
            <a:r>
              <a:rPr lang="en-US" sz="244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1 ML Models: Random Forest, XGBoost</a:t>
            </a:r>
          </a:p>
          <a:p>
            <a:pPr algn="l">
              <a:lnSpc>
                <a:spcPts val="3425"/>
              </a:lnSpc>
            </a:pPr>
            <a:r>
              <a:rPr lang="en-US" sz="244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2 Time Series Models: AR, ARIMA, SARIMA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491382" y="9258300"/>
            <a:ext cx="2082522" cy="565884"/>
            <a:chOff x="0" y="0"/>
            <a:chExt cx="812800" cy="2208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20862"/>
            </a:xfrm>
            <a:custGeom>
              <a:avLst/>
              <a:gdLst/>
              <a:ahLst/>
              <a:cxnLst/>
              <a:rect l="l" t="t" r="r" b="b"/>
              <a:pathLst>
                <a:path w="812800" h="220862">
                  <a:moveTo>
                    <a:pt x="110431" y="0"/>
                  </a:moveTo>
                  <a:lnTo>
                    <a:pt x="702369" y="0"/>
                  </a:lnTo>
                  <a:cubicBezTo>
                    <a:pt x="731657" y="0"/>
                    <a:pt x="759746" y="11635"/>
                    <a:pt x="780455" y="32345"/>
                  </a:cubicBezTo>
                  <a:cubicBezTo>
                    <a:pt x="801165" y="53054"/>
                    <a:pt x="812800" y="81143"/>
                    <a:pt x="812800" y="110431"/>
                  </a:cubicBezTo>
                  <a:lnTo>
                    <a:pt x="812800" y="110431"/>
                  </a:lnTo>
                  <a:cubicBezTo>
                    <a:pt x="812800" y="139719"/>
                    <a:pt x="801165" y="167808"/>
                    <a:pt x="780455" y="188518"/>
                  </a:cubicBezTo>
                  <a:cubicBezTo>
                    <a:pt x="759746" y="209228"/>
                    <a:pt x="731657" y="220862"/>
                    <a:pt x="702369" y="220862"/>
                  </a:cubicBezTo>
                  <a:lnTo>
                    <a:pt x="110431" y="220862"/>
                  </a:lnTo>
                  <a:cubicBezTo>
                    <a:pt x="81143" y="220862"/>
                    <a:pt x="53054" y="209228"/>
                    <a:pt x="32345" y="188518"/>
                  </a:cubicBezTo>
                  <a:cubicBezTo>
                    <a:pt x="11635" y="167808"/>
                    <a:pt x="0" y="139719"/>
                    <a:pt x="0" y="110431"/>
                  </a:cubicBezTo>
                  <a:lnTo>
                    <a:pt x="0" y="110431"/>
                  </a:lnTo>
                  <a:cubicBezTo>
                    <a:pt x="0" y="81143"/>
                    <a:pt x="11635" y="53054"/>
                    <a:pt x="32345" y="32345"/>
                  </a:cubicBezTo>
                  <a:cubicBezTo>
                    <a:pt x="53054" y="11635"/>
                    <a:pt x="81143" y="0"/>
                    <a:pt x="110431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2589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673481" y="9356072"/>
            <a:ext cx="1389625" cy="322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1"/>
              </a:lnSpc>
            </a:pPr>
            <a:r>
              <a:rPr lang="en-US" sz="1822" b="1">
                <a:solidFill>
                  <a:srgbClr val="033C47"/>
                </a:solidFill>
                <a:latin typeface="Poppins Bold"/>
                <a:ea typeface="Poppins Bold"/>
                <a:cs typeface="Poppins Bold"/>
                <a:sym typeface="Poppins Bold"/>
              </a:rPr>
              <a:t>Next Page</a:t>
            </a:r>
          </a:p>
        </p:txBody>
      </p:sp>
      <p:sp>
        <p:nvSpPr>
          <p:cNvPr id="6" name="Freeform 6"/>
          <p:cNvSpPr/>
          <p:nvPr/>
        </p:nvSpPr>
        <p:spPr>
          <a:xfrm>
            <a:off x="16697799" y="8796287"/>
            <a:ext cx="357491" cy="358142"/>
          </a:xfrm>
          <a:custGeom>
            <a:avLst/>
            <a:gdLst/>
            <a:ahLst/>
            <a:cxnLst/>
            <a:rect l="l" t="t" r="r" b="b"/>
            <a:pathLst>
              <a:path w="357491" h="358142">
                <a:moveTo>
                  <a:pt x="0" y="0"/>
                </a:moveTo>
                <a:lnTo>
                  <a:pt x="357491" y="0"/>
                </a:lnTo>
                <a:lnTo>
                  <a:pt x="357491" y="358142"/>
                </a:lnTo>
                <a:lnTo>
                  <a:pt x="0" y="358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074885" y="3171347"/>
            <a:ext cx="509410" cy="514496"/>
            <a:chOff x="0" y="0"/>
            <a:chExt cx="132056" cy="1333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2056" cy="133375"/>
            </a:xfrm>
            <a:custGeom>
              <a:avLst/>
              <a:gdLst/>
              <a:ahLst/>
              <a:cxnLst/>
              <a:rect l="l" t="t" r="r" b="b"/>
              <a:pathLst>
                <a:path w="132056" h="133375">
                  <a:moveTo>
                    <a:pt x="60791" y="0"/>
                  </a:moveTo>
                  <a:lnTo>
                    <a:pt x="71265" y="0"/>
                  </a:lnTo>
                  <a:cubicBezTo>
                    <a:pt x="104839" y="0"/>
                    <a:pt x="132056" y="27217"/>
                    <a:pt x="132056" y="60791"/>
                  </a:cubicBezTo>
                  <a:lnTo>
                    <a:pt x="132056" y="72584"/>
                  </a:lnTo>
                  <a:cubicBezTo>
                    <a:pt x="132056" y="106158"/>
                    <a:pt x="104839" y="133375"/>
                    <a:pt x="71265" y="133375"/>
                  </a:cubicBezTo>
                  <a:lnTo>
                    <a:pt x="60791" y="133375"/>
                  </a:lnTo>
                  <a:cubicBezTo>
                    <a:pt x="27217" y="133375"/>
                    <a:pt x="0" y="106158"/>
                    <a:pt x="0" y="72584"/>
                  </a:cubicBezTo>
                  <a:lnTo>
                    <a:pt x="0" y="60791"/>
                  </a:lnTo>
                  <a:cubicBezTo>
                    <a:pt x="0" y="27217"/>
                    <a:pt x="27217" y="0"/>
                    <a:pt x="60791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32056" cy="171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727942" y="7080770"/>
            <a:ext cx="487678" cy="492547"/>
            <a:chOff x="0" y="0"/>
            <a:chExt cx="132056" cy="1333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2056" cy="133375"/>
            </a:xfrm>
            <a:custGeom>
              <a:avLst/>
              <a:gdLst/>
              <a:ahLst/>
              <a:cxnLst/>
              <a:rect l="l" t="t" r="r" b="b"/>
              <a:pathLst>
                <a:path w="132056" h="133375">
                  <a:moveTo>
                    <a:pt x="63500" y="0"/>
                  </a:moveTo>
                  <a:lnTo>
                    <a:pt x="68556" y="0"/>
                  </a:lnTo>
                  <a:cubicBezTo>
                    <a:pt x="103626" y="0"/>
                    <a:pt x="132056" y="28430"/>
                    <a:pt x="132056" y="63500"/>
                  </a:cubicBezTo>
                  <a:lnTo>
                    <a:pt x="132056" y="69875"/>
                  </a:lnTo>
                  <a:cubicBezTo>
                    <a:pt x="132056" y="86716"/>
                    <a:pt x="125366" y="102867"/>
                    <a:pt x="113458" y="114776"/>
                  </a:cubicBezTo>
                  <a:cubicBezTo>
                    <a:pt x="101549" y="126685"/>
                    <a:pt x="85398" y="133375"/>
                    <a:pt x="68556" y="133375"/>
                  </a:cubicBezTo>
                  <a:lnTo>
                    <a:pt x="63500" y="133375"/>
                  </a:lnTo>
                  <a:cubicBezTo>
                    <a:pt x="46659" y="133375"/>
                    <a:pt x="30507" y="126685"/>
                    <a:pt x="18599" y="114776"/>
                  </a:cubicBezTo>
                  <a:cubicBezTo>
                    <a:pt x="6690" y="102867"/>
                    <a:pt x="0" y="86716"/>
                    <a:pt x="0" y="69875"/>
                  </a:cubicBezTo>
                  <a:lnTo>
                    <a:pt x="0" y="63500"/>
                  </a:lnTo>
                  <a:cubicBezTo>
                    <a:pt x="0" y="46659"/>
                    <a:pt x="6690" y="30507"/>
                    <a:pt x="18599" y="18599"/>
                  </a:cubicBezTo>
                  <a:cubicBezTo>
                    <a:pt x="30507" y="6690"/>
                    <a:pt x="46659" y="0"/>
                    <a:pt x="63500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32056" cy="171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 rot="-10800000">
            <a:off x="197120" y="3613045"/>
            <a:ext cx="5879040" cy="2939520"/>
          </a:xfrm>
          <a:custGeom>
            <a:avLst/>
            <a:gdLst/>
            <a:ahLst/>
            <a:cxnLst/>
            <a:rect l="l" t="t" r="r" b="b"/>
            <a:pathLst>
              <a:path w="5879040" h="2939520">
                <a:moveTo>
                  <a:pt x="0" y="0"/>
                </a:moveTo>
                <a:lnTo>
                  <a:pt x="5879040" y="0"/>
                </a:lnTo>
                <a:lnTo>
                  <a:pt x="5879040" y="2939520"/>
                </a:lnTo>
                <a:lnTo>
                  <a:pt x="0" y="29395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513455" y="490221"/>
            <a:ext cx="5246370" cy="5246370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t="-38888" b="-38888"/>
              </a:stretch>
            </a:blipFill>
            <a:ln w="38100" cap="sq">
              <a:solidFill>
                <a:srgbClr val="FFDE59"/>
              </a:solidFill>
              <a:prstDash val="solid"/>
              <a:miter/>
            </a:ln>
          </p:spPr>
        </p:sp>
      </p:grpSp>
      <p:sp>
        <p:nvSpPr>
          <p:cNvPr id="16" name="TextBox 16"/>
          <p:cNvSpPr txBox="1"/>
          <p:nvPr/>
        </p:nvSpPr>
        <p:spPr>
          <a:xfrm>
            <a:off x="8095909" y="473515"/>
            <a:ext cx="7262967" cy="1368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u="sng">
                <a:solidFill>
                  <a:srgbClr val="FFFF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Motivation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095909" y="3104672"/>
            <a:ext cx="7262967" cy="3358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64"/>
              </a:lnSpc>
            </a:pPr>
            <a:r>
              <a:rPr lang="en-US" sz="240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I’ve always been fascinated by financial markets and AI. The idea of using NLP to interpret financial news and integrate it with machine learning and time series forecasting felt like a powerful application of what I’ve studied. Also, it has real-world relevance in algorithmic trading and investment decision-making.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074885" y="3150193"/>
            <a:ext cx="602931" cy="480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4"/>
              </a:lnSpc>
            </a:pPr>
            <a:r>
              <a:rPr lang="en-US" sz="2710">
                <a:solidFill>
                  <a:srgbClr val="033C47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627152" y="7004570"/>
            <a:ext cx="12731724" cy="1802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50"/>
              </a:lnSpc>
            </a:pPr>
            <a:r>
              <a:rPr lang="en-US" sz="253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 a world where a tweet can crash markets faster than a recession, we wondered — can headlines hold the secret to smarter stock predictions? This project combines the </a:t>
            </a:r>
            <a:r>
              <a:rPr lang="en-US" sz="2536" i="1">
                <a:solidFill>
                  <a:srgbClr val="FFFFF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buzz of the news with the brains of machine learning to find out.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683177" y="7066792"/>
            <a:ext cx="577209" cy="453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2"/>
              </a:lnSpc>
            </a:pPr>
            <a:r>
              <a:rPr lang="en-US" sz="2594">
                <a:solidFill>
                  <a:srgbClr val="033C47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</a:p>
        </p:txBody>
      </p:sp>
      <p:sp>
        <p:nvSpPr>
          <p:cNvPr id="21" name="Freeform 21"/>
          <p:cNvSpPr/>
          <p:nvPr/>
        </p:nvSpPr>
        <p:spPr>
          <a:xfrm rot="-5400000">
            <a:off x="16683280" y="1935803"/>
            <a:ext cx="3562499" cy="1781249"/>
          </a:xfrm>
          <a:custGeom>
            <a:avLst/>
            <a:gdLst/>
            <a:ahLst/>
            <a:cxnLst/>
            <a:rect l="l" t="t" r="r" b="b"/>
            <a:pathLst>
              <a:path w="3562499" h="1781249">
                <a:moveTo>
                  <a:pt x="0" y="0"/>
                </a:moveTo>
                <a:lnTo>
                  <a:pt x="3562499" y="0"/>
                </a:lnTo>
                <a:lnTo>
                  <a:pt x="3562499" y="1781249"/>
                </a:lnTo>
                <a:lnTo>
                  <a:pt x="0" y="17812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547165" y="9258300"/>
            <a:ext cx="2082522" cy="565884"/>
            <a:chOff x="0" y="0"/>
            <a:chExt cx="812800" cy="2208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20862"/>
            </a:xfrm>
            <a:custGeom>
              <a:avLst/>
              <a:gdLst/>
              <a:ahLst/>
              <a:cxnLst/>
              <a:rect l="l" t="t" r="r" b="b"/>
              <a:pathLst>
                <a:path w="812800" h="220862">
                  <a:moveTo>
                    <a:pt x="110431" y="0"/>
                  </a:moveTo>
                  <a:lnTo>
                    <a:pt x="702369" y="0"/>
                  </a:lnTo>
                  <a:cubicBezTo>
                    <a:pt x="731657" y="0"/>
                    <a:pt x="759746" y="11635"/>
                    <a:pt x="780455" y="32345"/>
                  </a:cubicBezTo>
                  <a:cubicBezTo>
                    <a:pt x="801165" y="53054"/>
                    <a:pt x="812800" y="81143"/>
                    <a:pt x="812800" y="110431"/>
                  </a:cubicBezTo>
                  <a:lnTo>
                    <a:pt x="812800" y="110431"/>
                  </a:lnTo>
                  <a:cubicBezTo>
                    <a:pt x="812800" y="139719"/>
                    <a:pt x="801165" y="167808"/>
                    <a:pt x="780455" y="188518"/>
                  </a:cubicBezTo>
                  <a:cubicBezTo>
                    <a:pt x="759746" y="209228"/>
                    <a:pt x="731657" y="220862"/>
                    <a:pt x="702369" y="220862"/>
                  </a:cubicBezTo>
                  <a:lnTo>
                    <a:pt x="110431" y="220862"/>
                  </a:lnTo>
                  <a:cubicBezTo>
                    <a:pt x="81143" y="220862"/>
                    <a:pt x="53054" y="209228"/>
                    <a:pt x="32345" y="188518"/>
                  </a:cubicBezTo>
                  <a:cubicBezTo>
                    <a:pt x="11635" y="167808"/>
                    <a:pt x="0" y="139719"/>
                    <a:pt x="0" y="110431"/>
                  </a:cubicBezTo>
                  <a:lnTo>
                    <a:pt x="0" y="110431"/>
                  </a:lnTo>
                  <a:cubicBezTo>
                    <a:pt x="0" y="81143"/>
                    <a:pt x="11635" y="53054"/>
                    <a:pt x="32345" y="32345"/>
                  </a:cubicBezTo>
                  <a:cubicBezTo>
                    <a:pt x="53054" y="11635"/>
                    <a:pt x="81143" y="0"/>
                    <a:pt x="110431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2589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729263" y="9356072"/>
            <a:ext cx="1389625" cy="322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1"/>
              </a:lnSpc>
            </a:pPr>
            <a:r>
              <a:rPr lang="en-US" sz="1822" b="1">
                <a:solidFill>
                  <a:srgbClr val="033C47"/>
                </a:solidFill>
                <a:latin typeface="Poppins Bold"/>
                <a:ea typeface="Poppins Bold"/>
                <a:cs typeface="Poppins Bold"/>
                <a:sym typeface="Poppins Bold"/>
              </a:rPr>
              <a:t>Next Page</a:t>
            </a:r>
          </a:p>
        </p:txBody>
      </p:sp>
      <p:sp>
        <p:nvSpPr>
          <p:cNvPr id="6" name="Freeform 6"/>
          <p:cNvSpPr/>
          <p:nvPr/>
        </p:nvSpPr>
        <p:spPr>
          <a:xfrm>
            <a:off x="17068187" y="9362171"/>
            <a:ext cx="357491" cy="358142"/>
          </a:xfrm>
          <a:custGeom>
            <a:avLst/>
            <a:gdLst/>
            <a:ahLst/>
            <a:cxnLst/>
            <a:rect l="l" t="t" r="r" b="b"/>
            <a:pathLst>
              <a:path w="357491" h="358142">
                <a:moveTo>
                  <a:pt x="0" y="0"/>
                </a:moveTo>
                <a:lnTo>
                  <a:pt x="357490" y="0"/>
                </a:lnTo>
                <a:lnTo>
                  <a:pt x="357490" y="358142"/>
                </a:lnTo>
                <a:lnTo>
                  <a:pt x="0" y="358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519514" y="9258300"/>
            <a:ext cx="2911938" cy="1212425"/>
          </a:xfrm>
          <a:custGeom>
            <a:avLst/>
            <a:gdLst/>
            <a:ahLst/>
            <a:cxnLst/>
            <a:rect l="l" t="t" r="r" b="b"/>
            <a:pathLst>
              <a:path w="2911938" h="1212425">
                <a:moveTo>
                  <a:pt x="0" y="0"/>
                </a:moveTo>
                <a:lnTo>
                  <a:pt x="2911937" y="0"/>
                </a:lnTo>
                <a:lnTo>
                  <a:pt x="2911937" y="1212425"/>
                </a:lnTo>
                <a:lnTo>
                  <a:pt x="0" y="12124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591333" y="3860096"/>
            <a:ext cx="1619631" cy="2724150"/>
          </a:xfrm>
          <a:custGeom>
            <a:avLst/>
            <a:gdLst/>
            <a:ahLst/>
            <a:cxnLst/>
            <a:rect l="l" t="t" r="r" b="b"/>
            <a:pathLst>
              <a:path w="1619631" h="2724150">
                <a:moveTo>
                  <a:pt x="0" y="0"/>
                </a:moveTo>
                <a:lnTo>
                  <a:pt x="1619631" y="0"/>
                </a:lnTo>
                <a:lnTo>
                  <a:pt x="1619631" y="2724150"/>
                </a:lnTo>
                <a:lnTo>
                  <a:pt x="0" y="27241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593114" y="3269757"/>
            <a:ext cx="5454830" cy="3904827"/>
            <a:chOff x="0" y="0"/>
            <a:chExt cx="1135437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35437" cy="812800"/>
            </a:xfrm>
            <a:custGeom>
              <a:avLst/>
              <a:gdLst/>
              <a:ahLst/>
              <a:cxnLst/>
              <a:rect l="l" t="t" r="r" b="b"/>
              <a:pathLst>
                <a:path w="1135437" h="812800">
                  <a:moveTo>
                    <a:pt x="32643" y="0"/>
                  </a:moveTo>
                  <a:lnTo>
                    <a:pt x="1102794" y="0"/>
                  </a:lnTo>
                  <a:cubicBezTo>
                    <a:pt x="1111451" y="0"/>
                    <a:pt x="1119754" y="3439"/>
                    <a:pt x="1125876" y="9561"/>
                  </a:cubicBezTo>
                  <a:cubicBezTo>
                    <a:pt x="1131998" y="15683"/>
                    <a:pt x="1135437" y="23986"/>
                    <a:pt x="1135437" y="32643"/>
                  </a:cubicBezTo>
                  <a:lnTo>
                    <a:pt x="1135437" y="780157"/>
                  </a:lnTo>
                  <a:cubicBezTo>
                    <a:pt x="1135437" y="788814"/>
                    <a:pt x="1131998" y="797117"/>
                    <a:pt x="1125876" y="803239"/>
                  </a:cubicBezTo>
                  <a:cubicBezTo>
                    <a:pt x="1119754" y="809361"/>
                    <a:pt x="1111451" y="812800"/>
                    <a:pt x="1102794" y="812800"/>
                  </a:cubicBezTo>
                  <a:lnTo>
                    <a:pt x="32643" y="812800"/>
                  </a:lnTo>
                  <a:cubicBezTo>
                    <a:pt x="23986" y="812800"/>
                    <a:pt x="15683" y="809361"/>
                    <a:pt x="9561" y="803239"/>
                  </a:cubicBezTo>
                  <a:cubicBezTo>
                    <a:pt x="3439" y="797117"/>
                    <a:pt x="0" y="788814"/>
                    <a:pt x="0" y="780157"/>
                  </a:cubicBezTo>
                  <a:lnTo>
                    <a:pt x="0" y="32643"/>
                  </a:lnTo>
                  <a:cubicBezTo>
                    <a:pt x="0" y="23986"/>
                    <a:pt x="3439" y="15683"/>
                    <a:pt x="9561" y="9561"/>
                  </a:cubicBezTo>
                  <a:cubicBezTo>
                    <a:pt x="15683" y="3439"/>
                    <a:pt x="23986" y="0"/>
                    <a:pt x="32643" y="0"/>
                  </a:cubicBezTo>
                  <a:close/>
                </a:path>
              </a:pathLst>
            </a:custGeom>
            <a:blipFill>
              <a:blip r:embed="rId8"/>
              <a:stretch>
                <a:fillRect l="-3621" r="-3621"/>
              </a:stretch>
            </a:blipFill>
            <a:ln w="38100" cap="rnd">
              <a:solidFill>
                <a:srgbClr val="FFDE59"/>
              </a:solidFill>
              <a:prstDash val="solid"/>
              <a:round/>
            </a:ln>
          </p:spPr>
        </p:sp>
      </p:grpSp>
      <p:sp>
        <p:nvSpPr>
          <p:cNvPr id="11" name="TextBox 11"/>
          <p:cNvSpPr txBox="1"/>
          <p:nvPr/>
        </p:nvSpPr>
        <p:spPr>
          <a:xfrm>
            <a:off x="1028700" y="178753"/>
            <a:ext cx="10038488" cy="1368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u="sng">
                <a:solidFill>
                  <a:srgbClr val="FFFF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Problem Statement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423482" y="2592370"/>
            <a:ext cx="10206206" cy="5202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5"/>
              </a:lnSpc>
              <a:spcBef>
                <a:spcPct val="0"/>
              </a:spcBef>
            </a:pPr>
            <a:r>
              <a:rPr lang="en-US" sz="3304">
                <a:solidFill>
                  <a:srgbClr val="FFFF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Stock price prediction is challenging due to market volatility, especially for mid- and small-cap companies where sentiment plays a major role. Traditional models often overlook real-time news sentiment and technical indicators. This project investigates whether combining sentiment analysis, historical data, and technical indicators can improve short-term stock forecasts and generate actionable trading signals.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706585" y="9258300"/>
            <a:ext cx="2082522" cy="565884"/>
            <a:chOff x="0" y="0"/>
            <a:chExt cx="812800" cy="2208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20862"/>
            </a:xfrm>
            <a:custGeom>
              <a:avLst/>
              <a:gdLst/>
              <a:ahLst/>
              <a:cxnLst/>
              <a:rect l="l" t="t" r="r" b="b"/>
              <a:pathLst>
                <a:path w="812800" h="220862">
                  <a:moveTo>
                    <a:pt x="110431" y="0"/>
                  </a:moveTo>
                  <a:lnTo>
                    <a:pt x="702369" y="0"/>
                  </a:lnTo>
                  <a:cubicBezTo>
                    <a:pt x="731657" y="0"/>
                    <a:pt x="759746" y="11635"/>
                    <a:pt x="780455" y="32345"/>
                  </a:cubicBezTo>
                  <a:cubicBezTo>
                    <a:pt x="801165" y="53054"/>
                    <a:pt x="812800" y="81143"/>
                    <a:pt x="812800" y="110431"/>
                  </a:cubicBezTo>
                  <a:lnTo>
                    <a:pt x="812800" y="110431"/>
                  </a:lnTo>
                  <a:cubicBezTo>
                    <a:pt x="812800" y="139719"/>
                    <a:pt x="801165" y="167808"/>
                    <a:pt x="780455" y="188518"/>
                  </a:cubicBezTo>
                  <a:cubicBezTo>
                    <a:pt x="759746" y="209228"/>
                    <a:pt x="731657" y="220862"/>
                    <a:pt x="702369" y="220862"/>
                  </a:cubicBezTo>
                  <a:lnTo>
                    <a:pt x="110431" y="220862"/>
                  </a:lnTo>
                  <a:cubicBezTo>
                    <a:pt x="81143" y="220862"/>
                    <a:pt x="53054" y="209228"/>
                    <a:pt x="32345" y="188518"/>
                  </a:cubicBezTo>
                  <a:cubicBezTo>
                    <a:pt x="11635" y="167808"/>
                    <a:pt x="0" y="139719"/>
                    <a:pt x="0" y="110431"/>
                  </a:cubicBezTo>
                  <a:lnTo>
                    <a:pt x="0" y="110431"/>
                  </a:lnTo>
                  <a:cubicBezTo>
                    <a:pt x="0" y="81143"/>
                    <a:pt x="11635" y="53054"/>
                    <a:pt x="32345" y="32345"/>
                  </a:cubicBezTo>
                  <a:cubicBezTo>
                    <a:pt x="53054" y="11635"/>
                    <a:pt x="81143" y="0"/>
                    <a:pt x="110431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2589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888683" y="9356072"/>
            <a:ext cx="1389625" cy="322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1"/>
              </a:lnSpc>
            </a:pPr>
            <a:r>
              <a:rPr lang="en-US" sz="1822" b="1">
                <a:solidFill>
                  <a:srgbClr val="033C47"/>
                </a:solidFill>
                <a:latin typeface="Poppins Bold"/>
                <a:ea typeface="Poppins Bold"/>
                <a:cs typeface="Poppins Bold"/>
                <a:sym typeface="Poppins Bold"/>
              </a:rPr>
              <a:t>Next Page</a:t>
            </a:r>
          </a:p>
        </p:txBody>
      </p:sp>
      <p:sp>
        <p:nvSpPr>
          <p:cNvPr id="6" name="Freeform 6"/>
          <p:cNvSpPr/>
          <p:nvPr/>
        </p:nvSpPr>
        <p:spPr>
          <a:xfrm>
            <a:off x="17227606" y="9362171"/>
            <a:ext cx="357491" cy="358142"/>
          </a:xfrm>
          <a:custGeom>
            <a:avLst/>
            <a:gdLst/>
            <a:ahLst/>
            <a:cxnLst/>
            <a:rect l="l" t="t" r="r" b="b"/>
            <a:pathLst>
              <a:path w="357491" h="358142">
                <a:moveTo>
                  <a:pt x="0" y="0"/>
                </a:moveTo>
                <a:lnTo>
                  <a:pt x="357491" y="0"/>
                </a:lnTo>
                <a:lnTo>
                  <a:pt x="357491" y="358142"/>
                </a:lnTo>
                <a:lnTo>
                  <a:pt x="0" y="358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3564217" y="9258300"/>
            <a:ext cx="8339085" cy="2926261"/>
          </a:xfrm>
          <a:custGeom>
            <a:avLst/>
            <a:gdLst/>
            <a:ahLst/>
            <a:cxnLst/>
            <a:rect l="l" t="t" r="r" b="b"/>
            <a:pathLst>
              <a:path w="8339085" h="2926261">
                <a:moveTo>
                  <a:pt x="0" y="0"/>
                </a:moveTo>
                <a:lnTo>
                  <a:pt x="8339085" y="0"/>
                </a:lnTo>
                <a:lnTo>
                  <a:pt x="8339085" y="2926261"/>
                </a:lnTo>
                <a:lnTo>
                  <a:pt x="0" y="29262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982804" y="1028700"/>
            <a:ext cx="3478754" cy="1562277"/>
          </a:xfrm>
          <a:custGeom>
            <a:avLst/>
            <a:gdLst/>
            <a:ahLst/>
            <a:cxnLst/>
            <a:rect l="l" t="t" r="r" b="b"/>
            <a:pathLst>
              <a:path w="3478754" h="1562277">
                <a:moveTo>
                  <a:pt x="0" y="0"/>
                </a:moveTo>
                <a:lnTo>
                  <a:pt x="3478755" y="0"/>
                </a:lnTo>
                <a:lnTo>
                  <a:pt x="3478755" y="1562277"/>
                </a:lnTo>
                <a:lnTo>
                  <a:pt x="0" y="15622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63918" y="1558697"/>
            <a:ext cx="3303182" cy="2081457"/>
          </a:xfrm>
          <a:custGeom>
            <a:avLst/>
            <a:gdLst/>
            <a:ahLst/>
            <a:cxnLst/>
            <a:rect l="l" t="t" r="r" b="b"/>
            <a:pathLst>
              <a:path w="3303182" h="2081457">
                <a:moveTo>
                  <a:pt x="0" y="0"/>
                </a:moveTo>
                <a:lnTo>
                  <a:pt x="3303182" y="0"/>
                </a:lnTo>
                <a:lnTo>
                  <a:pt x="3303182" y="2081457"/>
                </a:lnTo>
                <a:lnTo>
                  <a:pt x="0" y="208145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2234057" y="1558697"/>
            <a:ext cx="3664129" cy="2064560"/>
          </a:xfrm>
          <a:custGeom>
            <a:avLst/>
            <a:gdLst/>
            <a:ahLst/>
            <a:cxnLst/>
            <a:rect l="l" t="t" r="r" b="b"/>
            <a:pathLst>
              <a:path w="3664129" h="2064560">
                <a:moveTo>
                  <a:pt x="0" y="0"/>
                </a:moveTo>
                <a:lnTo>
                  <a:pt x="3664130" y="0"/>
                </a:lnTo>
                <a:lnTo>
                  <a:pt x="3664130" y="2064560"/>
                </a:lnTo>
                <a:lnTo>
                  <a:pt x="0" y="206456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643900" y="7148374"/>
            <a:ext cx="4231382" cy="2109926"/>
          </a:xfrm>
          <a:custGeom>
            <a:avLst/>
            <a:gdLst/>
            <a:ahLst/>
            <a:cxnLst/>
            <a:rect l="l" t="t" r="r" b="b"/>
            <a:pathLst>
              <a:path w="4231382" h="2109926">
                <a:moveTo>
                  <a:pt x="0" y="0"/>
                </a:moveTo>
                <a:lnTo>
                  <a:pt x="4231382" y="0"/>
                </a:lnTo>
                <a:lnTo>
                  <a:pt x="4231382" y="2109926"/>
                </a:lnTo>
                <a:lnTo>
                  <a:pt x="0" y="210992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886046" y="-295023"/>
            <a:ext cx="10074403" cy="1368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u="sng">
                <a:solidFill>
                  <a:srgbClr val="FFFF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Data Sources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39692" y="4025432"/>
            <a:ext cx="4151633" cy="478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Historical Stock Data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Collected from Yahoo Finance, providing past stock prices and trends.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763435" y="1529142"/>
            <a:ext cx="3992312" cy="538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News Sentiment Data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Obtain via Finnhub API and analyzed using VADER and TextBlob sentiment analysis tools.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427857" y="3843670"/>
            <a:ext cx="3337016" cy="5980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5"/>
              </a:lnSpc>
            </a:pPr>
            <a:r>
              <a:rPr lang="en-US" sz="309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Technical Indicators</a:t>
            </a:r>
          </a:p>
          <a:p>
            <a:pPr algn="ctr">
              <a:lnSpc>
                <a:spcPts val="4335"/>
              </a:lnSpc>
            </a:pPr>
            <a:endParaRPr lang="en-US" sz="3096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335"/>
              </a:lnSpc>
            </a:pPr>
            <a:r>
              <a:rPr lang="en-US" sz="309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RSI (Relative Strength Index)</a:t>
            </a:r>
          </a:p>
          <a:p>
            <a:pPr algn="ctr">
              <a:lnSpc>
                <a:spcPts val="4335"/>
              </a:lnSpc>
            </a:pPr>
            <a:r>
              <a:rPr lang="en-US" sz="309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MACD (Moving Average Convergence Divergence)</a:t>
            </a:r>
          </a:p>
          <a:p>
            <a:pPr algn="ctr">
              <a:lnSpc>
                <a:spcPts val="4335"/>
              </a:lnSpc>
            </a:pPr>
            <a:r>
              <a:rPr lang="en-US" sz="309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BB (Bollinger Bands)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500037" y="9258300"/>
            <a:ext cx="2082522" cy="565884"/>
            <a:chOff x="0" y="0"/>
            <a:chExt cx="812800" cy="2208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20862"/>
            </a:xfrm>
            <a:custGeom>
              <a:avLst/>
              <a:gdLst/>
              <a:ahLst/>
              <a:cxnLst/>
              <a:rect l="l" t="t" r="r" b="b"/>
              <a:pathLst>
                <a:path w="812800" h="220862">
                  <a:moveTo>
                    <a:pt x="110431" y="0"/>
                  </a:moveTo>
                  <a:lnTo>
                    <a:pt x="702369" y="0"/>
                  </a:lnTo>
                  <a:cubicBezTo>
                    <a:pt x="731657" y="0"/>
                    <a:pt x="759746" y="11635"/>
                    <a:pt x="780455" y="32345"/>
                  </a:cubicBezTo>
                  <a:cubicBezTo>
                    <a:pt x="801165" y="53054"/>
                    <a:pt x="812800" y="81143"/>
                    <a:pt x="812800" y="110431"/>
                  </a:cubicBezTo>
                  <a:lnTo>
                    <a:pt x="812800" y="110431"/>
                  </a:lnTo>
                  <a:cubicBezTo>
                    <a:pt x="812800" y="139719"/>
                    <a:pt x="801165" y="167808"/>
                    <a:pt x="780455" y="188518"/>
                  </a:cubicBezTo>
                  <a:cubicBezTo>
                    <a:pt x="759746" y="209228"/>
                    <a:pt x="731657" y="220862"/>
                    <a:pt x="702369" y="220862"/>
                  </a:cubicBezTo>
                  <a:lnTo>
                    <a:pt x="110431" y="220862"/>
                  </a:lnTo>
                  <a:cubicBezTo>
                    <a:pt x="81143" y="220862"/>
                    <a:pt x="53054" y="209228"/>
                    <a:pt x="32345" y="188518"/>
                  </a:cubicBezTo>
                  <a:cubicBezTo>
                    <a:pt x="11635" y="167808"/>
                    <a:pt x="0" y="139719"/>
                    <a:pt x="0" y="110431"/>
                  </a:cubicBezTo>
                  <a:lnTo>
                    <a:pt x="0" y="110431"/>
                  </a:lnTo>
                  <a:cubicBezTo>
                    <a:pt x="0" y="81143"/>
                    <a:pt x="11635" y="53054"/>
                    <a:pt x="32345" y="32345"/>
                  </a:cubicBezTo>
                  <a:cubicBezTo>
                    <a:pt x="53054" y="11635"/>
                    <a:pt x="81143" y="0"/>
                    <a:pt x="110431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2589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682136" y="9356072"/>
            <a:ext cx="1389625" cy="322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1"/>
              </a:lnSpc>
            </a:pPr>
            <a:r>
              <a:rPr lang="en-US" sz="1822" b="1">
                <a:solidFill>
                  <a:srgbClr val="033C47"/>
                </a:solidFill>
                <a:latin typeface="Poppins Bold"/>
                <a:ea typeface="Poppins Bold"/>
                <a:cs typeface="Poppins Bold"/>
                <a:sym typeface="Poppins Bold"/>
              </a:rPr>
              <a:t>Next Page</a:t>
            </a:r>
          </a:p>
        </p:txBody>
      </p:sp>
      <p:sp>
        <p:nvSpPr>
          <p:cNvPr id="6" name="Freeform 6"/>
          <p:cNvSpPr/>
          <p:nvPr/>
        </p:nvSpPr>
        <p:spPr>
          <a:xfrm>
            <a:off x="17021059" y="9362171"/>
            <a:ext cx="357491" cy="358142"/>
          </a:xfrm>
          <a:custGeom>
            <a:avLst/>
            <a:gdLst/>
            <a:ahLst/>
            <a:cxnLst/>
            <a:rect l="l" t="t" r="r" b="b"/>
            <a:pathLst>
              <a:path w="357491" h="358142">
                <a:moveTo>
                  <a:pt x="0" y="0"/>
                </a:moveTo>
                <a:lnTo>
                  <a:pt x="357491" y="0"/>
                </a:lnTo>
                <a:lnTo>
                  <a:pt x="357491" y="358142"/>
                </a:lnTo>
                <a:lnTo>
                  <a:pt x="0" y="358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4800434" y="9403697"/>
            <a:ext cx="8339085" cy="2926261"/>
          </a:xfrm>
          <a:custGeom>
            <a:avLst/>
            <a:gdLst/>
            <a:ahLst/>
            <a:cxnLst/>
            <a:rect l="l" t="t" r="r" b="b"/>
            <a:pathLst>
              <a:path w="8339085" h="2926261">
                <a:moveTo>
                  <a:pt x="0" y="0"/>
                </a:moveTo>
                <a:lnTo>
                  <a:pt x="8339085" y="0"/>
                </a:lnTo>
                <a:lnTo>
                  <a:pt x="8339085" y="2926261"/>
                </a:lnTo>
                <a:lnTo>
                  <a:pt x="0" y="29262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863971" y="178753"/>
            <a:ext cx="10074403" cy="1368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u="sng">
                <a:solidFill>
                  <a:srgbClr val="FFFF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Methodology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82044" y="2169409"/>
            <a:ext cx="8469883" cy="7302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4"/>
              </a:lnSpc>
            </a:pPr>
            <a:r>
              <a:rPr lang="en-US" sz="27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1. Project Flow Overview</a:t>
            </a:r>
          </a:p>
          <a:p>
            <a:pPr marL="592953" lvl="1" indent="-296476" algn="l">
              <a:lnSpc>
                <a:spcPts val="3844"/>
              </a:lnSpc>
              <a:buFont typeface="Arial"/>
              <a:buChar char="•"/>
            </a:pPr>
            <a:r>
              <a:rPr lang="en-US" sz="27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Data Collection:</a:t>
            </a:r>
          </a:p>
          <a:p>
            <a:pPr marL="1185906" lvl="2" indent="-395302" algn="l">
              <a:lnSpc>
                <a:spcPts val="3844"/>
              </a:lnSpc>
              <a:buFont typeface="Arial"/>
              <a:buChar char="⚬"/>
            </a:pPr>
            <a:r>
              <a:rPr lang="en-US" sz="27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Historical stock data from Yahoo Finance</a:t>
            </a:r>
          </a:p>
          <a:p>
            <a:pPr marL="1185906" lvl="2" indent="-395302" algn="l">
              <a:lnSpc>
                <a:spcPts val="3844"/>
              </a:lnSpc>
              <a:buFont typeface="Arial"/>
              <a:buChar char="⚬"/>
            </a:pPr>
            <a:r>
              <a:rPr lang="en-US" sz="27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News headlines via Finnhub API</a:t>
            </a:r>
          </a:p>
          <a:p>
            <a:pPr marL="592953" lvl="1" indent="-296476" algn="l">
              <a:lnSpc>
                <a:spcPts val="3844"/>
              </a:lnSpc>
              <a:buFont typeface="Arial"/>
              <a:buChar char="•"/>
            </a:pPr>
            <a:r>
              <a:rPr lang="en-US" sz="27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Preprocessing:</a:t>
            </a:r>
          </a:p>
          <a:p>
            <a:pPr marL="1185906" lvl="2" indent="-395302" algn="l">
              <a:lnSpc>
                <a:spcPts val="3844"/>
              </a:lnSpc>
              <a:buFont typeface="Arial"/>
              <a:buChar char="⚬"/>
            </a:pPr>
            <a:r>
              <a:rPr lang="en-US" sz="27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Cleaned and merged datasets</a:t>
            </a:r>
          </a:p>
          <a:p>
            <a:pPr marL="1185906" lvl="2" indent="-395302" algn="l">
              <a:lnSpc>
                <a:spcPts val="3844"/>
              </a:lnSpc>
              <a:buFont typeface="Arial"/>
              <a:buChar char="⚬"/>
            </a:pPr>
            <a:r>
              <a:rPr lang="en-US" sz="27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Calculated technical indicators (MA, RSI, MACD, Bollinger Bands)</a:t>
            </a:r>
          </a:p>
          <a:p>
            <a:pPr marL="1185906" lvl="2" indent="-395302" algn="l">
              <a:lnSpc>
                <a:spcPts val="3844"/>
              </a:lnSpc>
              <a:buFont typeface="Arial"/>
              <a:buChar char="⚬"/>
            </a:pPr>
            <a:r>
              <a:rPr lang="en-US" sz="27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News sentiment analysis using VADER and TextBlob</a:t>
            </a:r>
          </a:p>
          <a:p>
            <a:pPr algn="l">
              <a:lnSpc>
                <a:spcPts val="3844"/>
              </a:lnSpc>
            </a:pPr>
            <a:r>
              <a:rPr lang="en-US" sz="27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2. Modeling &amp; Prediction</a:t>
            </a:r>
          </a:p>
          <a:p>
            <a:pPr marL="592953" lvl="1" indent="-296476" algn="l">
              <a:lnSpc>
                <a:spcPts val="3844"/>
              </a:lnSpc>
              <a:buFont typeface="Arial"/>
              <a:buChar char="•"/>
            </a:pPr>
            <a:r>
              <a:rPr lang="en-US" sz="27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Machine Learning Models:</a:t>
            </a:r>
          </a:p>
          <a:p>
            <a:pPr marL="1185906" lvl="2" indent="-395302" algn="l">
              <a:lnSpc>
                <a:spcPts val="3844"/>
              </a:lnSpc>
              <a:buFont typeface="Arial"/>
              <a:buChar char="⚬"/>
            </a:pPr>
            <a:r>
              <a:rPr lang="en-US" sz="27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Random Forest, XGBoost (for price prediction)</a:t>
            </a:r>
          </a:p>
          <a:p>
            <a:pPr algn="l">
              <a:lnSpc>
                <a:spcPts val="3844"/>
              </a:lnSpc>
            </a:pPr>
            <a:endParaRPr lang="en-US" sz="2746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94469" y="2159884"/>
            <a:ext cx="6777292" cy="7243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7373" lvl="1" indent="-293686" algn="l">
              <a:lnSpc>
                <a:spcPts val="3808"/>
              </a:lnSpc>
              <a:buFont typeface="Arial"/>
              <a:buChar char="•"/>
            </a:pPr>
            <a:r>
              <a:rPr lang="en-US" sz="272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Time Series Models:</a:t>
            </a:r>
          </a:p>
          <a:p>
            <a:pPr marL="1174746" lvl="2" indent="-391582" algn="l">
              <a:lnSpc>
                <a:spcPts val="3808"/>
              </a:lnSpc>
              <a:buFont typeface="Arial"/>
              <a:buChar char="⚬"/>
            </a:pPr>
            <a:r>
              <a:rPr lang="en-US" sz="272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ARIMA, SARIMA (for trend forecasting)</a:t>
            </a:r>
          </a:p>
          <a:p>
            <a:pPr marL="587373" lvl="1" indent="-293686" algn="l">
              <a:lnSpc>
                <a:spcPts val="3808"/>
              </a:lnSpc>
              <a:buFont typeface="Arial"/>
              <a:buChar char="•"/>
            </a:pPr>
            <a:r>
              <a:rPr lang="en-US" sz="272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Simulation Setup:</a:t>
            </a:r>
          </a:p>
          <a:p>
            <a:pPr marL="1174746" lvl="2" indent="-391582" algn="l">
              <a:lnSpc>
                <a:spcPts val="3808"/>
              </a:lnSpc>
              <a:buFont typeface="Arial"/>
              <a:buChar char="⚬"/>
            </a:pPr>
            <a:r>
              <a:rPr lang="en-US" sz="272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Train-test split (80:20)</a:t>
            </a:r>
          </a:p>
          <a:p>
            <a:pPr marL="1174746" lvl="2" indent="-391582" algn="l">
              <a:lnSpc>
                <a:spcPts val="3808"/>
              </a:lnSpc>
              <a:buFont typeface="Arial"/>
              <a:buChar char="⚬"/>
            </a:pPr>
            <a:r>
              <a:rPr lang="en-US" sz="272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Hyperparameter tuning using GridSearchCV</a:t>
            </a:r>
          </a:p>
          <a:p>
            <a:pPr marL="1174746" lvl="2" indent="-391582" algn="l">
              <a:lnSpc>
                <a:spcPts val="3808"/>
              </a:lnSpc>
              <a:buFont typeface="Arial"/>
              <a:buChar char="⚬"/>
            </a:pPr>
            <a:r>
              <a:rPr lang="en-US" sz="272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Backtesting in a simulated trading environment</a:t>
            </a:r>
          </a:p>
          <a:p>
            <a:pPr algn="l">
              <a:lnSpc>
                <a:spcPts val="3808"/>
              </a:lnSpc>
            </a:pPr>
            <a:r>
              <a:rPr lang="en-US" sz="272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3. Final Output</a:t>
            </a:r>
          </a:p>
          <a:p>
            <a:pPr marL="587373" lvl="1" indent="-293686" algn="l">
              <a:lnSpc>
                <a:spcPts val="3808"/>
              </a:lnSpc>
              <a:buFont typeface="Arial"/>
              <a:buChar char="•"/>
            </a:pPr>
            <a:r>
              <a:rPr lang="en-US" sz="272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Integrated prediction + sentiment scores</a:t>
            </a:r>
          </a:p>
          <a:p>
            <a:pPr marL="587373" lvl="1" indent="-293686" algn="l">
              <a:lnSpc>
                <a:spcPts val="3808"/>
              </a:lnSpc>
              <a:buFont typeface="Arial"/>
              <a:buChar char="•"/>
            </a:pPr>
            <a:r>
              <a:rPr lang="en-US" sz="272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Trading recommendations: Buy / Sell / Hold</a:t>
            </a:r>
          </a:p>
          <a:p>
            <a:pPr algn="l">
              <a:lnSpc>
                <a:spcPts val="3808"/>
              </a:lnSpc>
            </a:pPr>
            <a:endParaRPr lang="en-US" sz="272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579048" y="9258300"/>
            <a:ext cx="2082522" cy="565884"/>
            <a:chOff x="0" y="0"/>
            <a:chExt cx="812800" cy="2208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20862"/>
            </a:xfrm>
            <a:custGeom>
              <a:avLst/>
              <a:gdLst/>
              <a:ahLst/>
              <a:cxnLst/>
              <a:rect l="l" t="t" r="r" b="b"/>
              <a:pathLst>
                <a:path w="812800" h="220862">
                  <a:moveTo>
                    <a:pt x="110431" y="0"/>
                  </a:moveTo>
                  <a:lnTo>
                    <a:pt x="702369" y="0"/>
                  </a:lnTo>
                  <a:cubicBezTo>
                    <a:pt x="731657" y="0"/>
                    <a:pt x="759746" y="11635"/>
                    <a:pt x="780455" y="32345"/>
                  </a:cubicBezTo>
                  <a:cubicBezTo>
                    <a:pt x="801165" y="53054"/>
                    <a:pt x="812800" y="81143"/>
                    <a:pt x="812800" y="110431"/>
                  </a:cubicBezTo>
                  <a:lnTo>
                    <a:pt x="812800" y="110431"/>
                  </a:lnTo>
                  <a:cubicBezTo>
                    <a:pt x="812800" y="139719"/>
                    <a:pt x="801165" y="167808"/>
                    <a:pt x="780455" y="188518"/>
                  </a:cubicBezTo>
                  <a:cubicBezTo>
                    <a:pt x="759746" y="209228"/>
                    <a:pt x="731657" y="220862"/>
                    <a:pt x="702369" y="220862"/>
                  </a:cubicBezTo>
                  <a:lnTo>
                    <a:pt x="110431" y="220862"/>
                  </a:lnTo>
                  <a:cubicBezTo>
                    <a:pt x="81143" y="220862"/>
                    <a:pt x="53054" y="209228"/>
                    <a:pt x="32345" y="188518"/>
                  </a:cubicBezTo>
                  <a:cubicBezTo>
                    <a:pt x="11635" y="167808"/>
                    <a:pt x="0" y="139719"/>
                    <a:pt x="0" y="110431"/>
                  </a:cubicBezTo>
                  <a:lnTo>
                    <a:pt x="0" y="110431"/>
                  </a:lnTo>
                  <a:cubicBezTo>
                    <a:pt x="0" y="81143"/>
                    <a:pt x="11635" y="53054"/>
                    <a:pt x="32345" y="32345"/>
                  </a:cubicBezTo>
                  <a:cubicBezTo>
                    <a:pt x="53054" y="11635"/>
                    <a:pt x="81143" y="0"/>
                    <a:pt x="110431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2589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761146" y="9356072"/>
            <a:ext cx="1389625" cy="322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1"/>
              </a:lnSpc>
            </a:pPr>
            <a:r>
              <a:rPr lang="en-US" sz="1822" b="1">
                <a:solidFill>
                  <a:srgbClr val="033C47"/>
                </a:solidFill>
                <a:latin typeface="Poppins Bold"/>
                <a:ea typeface="Poppins Bold"/>
                <a:cs typeface="Poppins Bold"/>
                <a:sym typeface="Poppins Bold"/>
              </a:rPr>
              <a:t>Next Page</a:t>
            </a:r>
          </a:p>
        </p:txBody>
      </p:sp>
      <p:sp>
        <p:nvSpPr>
          <p:cNvPr id="6" name="Freeform 6"/>
          <p:cNvSpPr/>
          <p:nvPr/>
        </p:nvSpPr>
        <p:spPr>
          <a:xfrm>
            <a:off x="17100070" y="9362171"/>
            <a:ext cx="357491" cy="358142"/>
          </a:xfrm>
          <a:custGeom>
            <a:avLst/>
            <a:gdLst/>
            <a:ahLst/>
            <a:cxnLst/>
            <a:rect l="l" t="t" r="r" b="b"/>
            <a:pathLst>
              <a:path w="357491" h="358142">
                <a:moveTo>
                  <a:pt x="0" y="0"/>
                </a:moveTo>
                <a:lnTo>
                  <a:pt x="357490" y="0"/>
                </a:lnTo>
                <a:lnTo>
                  <a:pt x="357490" y="358142"/>
                </a:lnTo>
                <a:lnTo>
                  <a:pt x="0" y="358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468456" y="1866427"/>
            <a:ext cx="655707" cy="662253"/>
            <a:chOff x="0" y="0"/>
            <a:chExt cx="132056" cy="1333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2056" cy="133375"/>
            </a:xfrm>
            <a:custGeom>
              <a:avLst/>
              <a:gdLst/>
              <a:ahLst/>
              <a:cxnLst/>
              <a:rect l="l" t="t" r="r" b="b"/>
              <a:pathLst>
                <a:path w="132056" h="133375">
                  <a:moveTo>
                    <a:pt x="47228" y="0"/>
                  </a:moveTo>
                  <a:lnTo>
                    <a:pt x="84828" y="0"/>
                  </a:lnTo>
                  <a:cubicBezTo>
                    <a:pt x="110912" y="0"/>
                    <a:pt x="132056" y="21145"/>
                    <a:pt x="132056" y="47228"/>
                  </a:cubicBezTo>
                  <a:lnTo>
                    <a:pt x="132056" y="86147"/>
                  </a:lnTo>
                  <a:cubicBezTo>
                    <a:pt x="132056" y="98673"/>
                    <a:pt x="127081" y="110685"/>
                    <a:pt x="118224" y="119542"/>
                  </a:cubicBezTo>
                  <a:cubicBezTo>
                    <a:pt x="109367" y="128399"/>
                    <a:pt x="97354" y="133375"/>
                    <a:pt x="84828" y="133375"/>
                  </a:cubicBezTo>
                  <a:lnTo>
                    <a:pt x="47228" y="133375"/>
                  </a:lnTo>
                  <a:cubicBezTo>
                    <a:pt x="34702" y="133375"/>
                    <a:pt x="22690" y="128399"/>
                    <a:pt x="13833" y="119542"/>
                  </a:cubicBezTo>
                  <a:cubicBezTo>
                    <a:pt x="4976" y="110685"/>
                    <a:pt x="0" y="98673"/>
                    <a:pt x="0" y="86147"/>
                  </a:cubicBezTo>
                  <a:lnTo>
                    <a:pt x="0" y="47228"/>
                  </a:lnTo>
                  <a:cubicBezTo>
                    <a:pt x="0" y="34702"/>
                    <a:pt x="4976" y="22690"/>
                    <a:pt x="13833" y="13833"/>
                  </a:cubicBezTo>
                  <a:cubicBezTo>
                    <a:pt x="22690" y="4976"/>
                    <a:pt x="34702" y="0"/>
                    <a:pt x="47228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32056" cy="171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796906" y="1866427"/>
            <a:ext cx="694784" cy="701721"/>
            <a:chOff x="0" y="0"/>
            <a:chExt cx="132056" cy="1333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2056" cy="133375"/>
            </a:xfrm>
            <a:custGeom>
              <a:avLst/>
              <a:gdLst/>
              <a:ahLst/>
              <a:cxnLst/>
              <a:rect l="l" t="t" r="r" b="b"/>
              <a:pathLst>
                <a:path w="132056" h="133375">
                  <a:moveTo>
                    <a:pt x="44572" y="0"/>
                  </a:moveTo>
                  <a:lnTo>
                    <a:pt x="87485" y="0"/>
                  </a:lnTo>
                  <a:cubicBezTo>
                    <a:pt x="112101" y="0"/>
                    <a:pt x="132056" y="19955"/>
                    <a:pt x="132056" y="44572"/>
                  </a:cubicBezTo>
                  <a:lnTo>
                    <a:pt x="132056" y="88803"/>
                  </a:lnTo>
                  <a:cubicBezTo>
                    <a:pt x="132056" y="100624"/>
                    <a:pt x="127360" y="111961"/>
                    <a:pt x="119002" y="120320"/>
                  </a:cubicBezTo>
                  <a:cubicBezTo>
                    <a:pt x="110643" y="128679"/>
                    <a:pt x="99306" y="133375"/>
                    <a:pt x="87485" y="133375"/>
                  </a:cubicBezTo>
                  <a:lnTo>
                    <a:pt x="44572" y="133375"/>
                  </a:lnTo>
                  <a:cubicBezTo>
                    <a:pt x="32751" y="133375"/>
                    <a:pt x="21414" y="128679"/>
                    <a:pt x="13055" y="120320"/>
                  </a:cubicBezTo>
                  <a:cubicBezTo>
                    <a:pt x="4696" y="111961"/>
                    <a:pt x="0" y="100624"/>
                    <a:pt x="0" y="88803"/>
                  </a:cubicBezTo>
                  <a:lnTo>
                    <a:pt x="0" y="44572"/>
                  </a:lnTo>
                  <a:cubicBezTo>
                    <a:pt x="0" y="32751"/>
                    <a:pt x="4696" y="21414"/>
                    <a:pt x="13055" y="13055"/>
                  </a:cubicBezTo>
                  <a:cubicBezTo>
                    <a:pt x="21414" y="4696"/>
                    <a:pt x="32751" y="0"/>
                    <a:pt x="44572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32056" cy="171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-176602" y="8975358"/>
            <a:ext cx="1574511" cy="1574511"/>
          </a:xfrm>
          <a:custGeom>
            <a:avLst/>
            <a:gdLst/>
            <a:ahLst/>
            <a:cxnLst/>
            <a:rect l="l" t="t" r="r" b="b"/>
            <a:pathLst>
              <a:path w="1574511" h="1574511">
                <a:moveTo>
                  <a:pt x="0" y="0"/>
                </a:moveTo>
                <a:lnTo>
                  <a:pt x="1574511" y="0"/>
                </a:lnTo>
                <a:lnTo>
                  <a:pt x="1574511" y="1574511"/>
                </a:lnTo>
                <a:lnTo>
                  <a:pt x="0" y="15745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588632" y="178753"/>
            <a:ext cx="15466658" cy="1368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u="sng">
                <a:solidFill>
                  <a:srgbClr val="FFFF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Sentiment Analysis Approach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08267" y="1842031"/>
            <a:ext cx="776086" cy="61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83"/>
              </a:lnSpc>
            </a:pPr>
            <a:r>
              <a:rPr lang="en-US" sz="3488">
                <a:solidFill>
                  <a:srgbClr val="033C47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733129" y="1827203"/>
            <a:ext cx="822337" cy="665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4"/>
              </a:lnSpc>
            </a:pPr>
            <a:r>
              <a:rPr lang="en-US" sz="3696">
                <a:solidFill>
                  <a:srgbClr val="033C47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41989" y="2986898"/>
            <a:ext cx="7512883" cy="5454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4"/>
              </a:lnSpc>
            </a:pPr>
            <a:r>
              <a:rPr lang="en-US" sz="4403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used to capture the sentiment intensity of financial news, leveraging its strength in analyzing short-form text with emotional cues relevant to market reactions."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733129" y="3152361"/>
            <a:ext cx="7928441" cy="4904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86"/>
              </a:lnSpc>
            </a:pPr>
            <a:r>
              <a:rPr lang="en-US" sz="399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 general sentiment polarity score for news headlines, offering a complementary perspective to VADER and aiding in assessing the overall positive or negative leaning of market news.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97909" y="1735932"/>
            <a:ext cx="2589112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VADER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765016" y="1816702"/>
            <a:ext cx="353596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TextBlob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484153" y="9206075"/>
            <a:ext cx="2082522" cy="565884"/>
            <a:chOff x="0" y="0"/>
            <a:chExt cx="812800" cy="2208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20862"/>
            </a:xfrm>
            <a:custGeom>
              <a:avLst/>
              <a:gdLst/>
              <a:ahLst/>
              <a:cxnLst/>
              <a:rect l="l" t="t" r="r" b="b"/>
              <a:pathLst>
                <a:path w="812800" h="220862">
                  <a:moveTo>
                    <a:pt x="110431" y="0"/>
                  </a:moveTo>
                  <a:lnTo>
                    <a:pt x="702369" y="0"/>
                  </a:lnTo>
                  <a:cubicBezTo>
                    <a:pt x="731657" y="0"/>
                    <a:pt x="759746" y="11635"/>
                    <a:pt x="780455" y="32345"/>
                  </a:cubicBezTo>
                  <a:cubicBezTo>
                    <a:pt x="801165" y="53054"/>
                    <a:pt x="812800" y="81143"/>
                    <a:pt x="812800" y="110431"/>
                  </a:cubicBezTo>
                  <a:lnTo>
                    <a:pt x="812800" y="110431"/>
                  </a:lnTo>
                  <a:cubicBezTo>
                    <a:pt x="812800" y="139719"/>
                    <a:pt x="801165" y="167808"/>
                    <a:pt x="780455" y="188518"/>
                  </a:cubicBezTo>
                  <a:cubicBezTo>
                    <a:pt x="759746" y="209228"/>
                    <a:pt x="731657" y="220862"/>
                    <a:pt x="702369" y="220862"/>
                  </a:cubicBezTo>
                  <a:lnTo>
                    <a:pt x="110431" y="220862"/>
                  </a:lnTo>
                  <a:cubicBezTo>
                    <a:pt x="81143" y="220862"/>
                    <a:pt x="53054" y="209228"/>
                    <a:pt x="32345" y="188518"/>
                  </a:cubicBezTo>
                  <a:cubicBezTo>
                    <a:pt x="11635" y="167808"/>
                    <a:pt x="0" y="139719"/>
                    <a:pt x="0" y="110431"/>
                  </a:cubicBezTo>
                  <a:lnTo>
                    <a:pt x="0" y="110431"/>
                  </a:lnTo>
                  <a:cubicBezTo>
                    <a:pt x="0" y="81143"/>
                    <a:pt x="11635" y="53054"/>
                    <a:pt x="32345" y="32345"/>
                  </a:cubicBezTo>
                  <a:cubicBezTo>
                    <a:pt x="53054" y="11635"/>
                    <a:pt x="81143" y="0"/>
                    <a:pt x="110431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2589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666252" y="9303847"/>
            <a:ext cx="1389625" cy="322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1"/>
              </a:lnSpc>
            </a:pPr>
            <a:r>
              <a:rPr lang="en-US" sz="1822" b="1">
                <a:solidFill>
                  <a:srgbClr val="033C47"/>
                </a:solidFill>
                <a:latin typeface="Poppins Bold"/>
                <a:ea typeface="Poppins Bold"/>
                <a:cs typeface="Poppins Bold"/>
                <a:sym typeface="Poppins Bold"/>
              </a:rPr>
              <a:t>Next Page</a:t>
            </a:r>
          </a:p>
        </p:txBody>
      </p:sp>
      <p:sp>
        <p:nvSpPr>
          <p:cNvPr id="6" name="Freeform 6"/>
          <p:cNvSpPr/>
          <p:nvPr/>
        </p:nvSpPr>
        <p:spPr>
          <a:xfrm>
            <a:off x="17005175" y="9309946"/>
            <a:ext cx="357491" cy="358142"/>
          </a:xfrm>
          <a:custGeom>
            <a:avLst/>
            <a:gdLst/>
            <a:ahLst/>
            <a:cxnLst/>
            <a:rect l="l" t="t" r="r" b="b"/>
            <a:pathLst>
              <a:path w="357491" h="358142">
                <a:moveTo>
                  <a:pt x="0" y="0"/>
                </a:moveTo>
                <a:lnTo>
                  <a:pt x="357491" y="0"/>
                </a:lnTo>
                <a:lnTo>
                  <a:pt x="357491" y="358142"/>
                </a:lnTo>
                <a:lnTo>
                  <a:pt x="0" y="358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60261" y="8975358"/>
            <a:ext cx="1593202" cy="1593202"/>
          </a:xfrm>
          <a:custGeom>
            <a:avLst/>
            <a:gdLst/>
            <a:ahLst/>
            <a:cxnLst/>
            <a:rect l="l" t="t" r="r" b="b"/>
            <a:pathLst>
              <a:path w="1593202" h="1593202">
                <a:moveTo>
                  <a:pt x="0" y="0"/>
                </a:moveTo>
                <a:lnTo>
                  <a:pt x="1593202" y="0"/>
                </a:lnTo>
                <a:lnTo>
                  <a:pt x="1593202" y="1593202"/>
                </a:lnTo>
                <a:lnTo>
                  <a:pt x="0" y="15932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946040" y="6082582"/>
            <a:ext cx="4816840" cy="2694058"/>
          </a:xfrm>
          <a:custGeom>
            <a:avLst/>
            <a:gdLst/>
            <a:ahLst/>
            <a:cxnLst/>
            <a:rect l="l" t="t" r="r" b="b"/>
            <a:pathLst>
              <a:path w="4816840" h="2694058">
                <a:moveTo>
                  <a:pt x="0" y="0"/>
                </a:moveTo>
                <a:lnTo>
                  <a:pt x="4816840" y="0"/>
                </a:lnTo>
                <a:lnTo>
                  <a:pt x="4816840" y="2694058"/>
                </a:lnTo>
                <a:lnTo>
                  <a:pt x="0" y="26940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963" r="-6381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834362" y="6071870"/>
            <a:ext cx="4999964" cy="2694058"/>
          </a:xfrm>
          <a:custGeom>
            <a:avLst/>
            <a:gdLst/>
            <a:ahLst/>
            <a:cxnLst/>
            <a:rect l="l" t="t" r="r" b="b"/>
            <a:pathLst>
              <a:path w="4999964" h="2694058">
                <a:moveTo>
                  <a:pt x="0" y="0"/>
                </a:moveTo>
                <a:lnTo>
                  <a:pt x="4999965" y="0"/>
                </a:lnTo>
                <a:lnTo>
                  <a:pt x="4999965" y="2694058"/>
                </a:lnTo>
                <a:lnTo>
                  <a:pt x="0" y="26940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4062" b="-4062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588632" y="876300"/>
            <a:ext cx="15466658" cy="1368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u="sng">
                <a:solidFill>
                  <a:srgbClr val="FFFF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ML &amp; Time Series Models Used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42885" y="2760333"/>
            <a:ext cx="5566732" cy="892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483" lvl="1" indent="-539741" algn="just">
              <a:lnSpc>
                <a:spcPts val="6999"/>
              </a:lnSpc>
              <a:buFont typeface="Arial"/>
              <a:buChar char="•"/>
            </a:pPr>
            <a:r>
              <a:rPr lang="en-US" sz="4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ML Based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792144" y="2724785"/>
            <a:ext cx="7084400" cy="892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483" lvl="1" indent="-539741" algn="just">
              <a:lnSpc>
                <a:spcPts val="6999"/>
              </a:lnSpc>
              <a:buFont typeface="Arial"/>
              <a:buChar char="•"/>
            </a:pPr>
            <a:r>
              <a:rPr lang="en-US" sz="4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Time Series Based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806541" y="3929380"/>
            <a:ext cx="3164143" cy="2153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11"/>
              </a:lnSpc>
            </a:pPr>
            <a:r>
              <a:rPr lang="en-US" sz="307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Random Forest </a:t>
            </a:r>
          </a:p>
          <a:p>
            <a:pPr algn="just">
              <a:lnSpc>
                <a:spcPts val="4311"/>
              </a:lnSpc>
            </a:pPr>
            <a:r>
              <a:rPr lang="en-US" sz="307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XGBoost)</a:t>
            </a:r>
          </a:p>
          <a:p>
            <a:pPr algn="just">
              <a:lnSpc>
                <a:spcPts val="4311"/>
              </a:lnSpc>
            </a:pPr>
            <a:endParaRPr lang="en-US" sz="307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4311"/>
              </a:lnSpc>
            </a:pPr>
            <a:endParaRPr lang="en-US" sz="307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1581168" y="3919855"/>
            <a:ext cx="3049164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AR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ARIMA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SARIMA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468077" y="9541242"/>
            <a:ext cx="2082522" cy="565884"/>
            <a:chOff x="0" y="0"/>
            <a:chExt cx="812800" cy="2208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20862"/>
            </a:xfrm>
            <a:custGeom>
              <a:avLst/>
              <a:gdLst/>
              <a:ahLst/>
              <a:cxnLst/>
              <a:rect l="l" t="t" r="r" b="b"/>
              <a:pathLst>
                <a:path w="812800" h="220862">
                  <a:moveTo>
                    <a:pt x="110431" y="0"/>
                  </a:moveTo>
                  <a:lnTo>
                    <a:pt x="702369" y="0"/>
                  </a:lnTo>
                  <a:cubicBezTo>
                    <a:pt x="731657" y="0"/>
                    <a:pt x="759746" y="11635"/>
                    <a:pt x="780455" y="32345"/>
                  </a:cubicBezTo>
                  <a:cubicBezTo>
                    <a:pt x="801165" y="53054"/>
                    <a:pt x="812800" y="81143"/>
                    <a:pt x="812800" y="110431"/>
                  </a:cubicBezTo>
                  <a:lnTo>
                    <a:pt x="812800" y="110431"/>
                  </a:lnTo>
                  <a:cubicBezTo>
                    <a:pt x="812800" y="139719"/>
                    <a:pt x="801165" y="167808"/>
                    <a:pt x="780455" y="188518"/>
                  </a:cubicBezTo>
                  <a:cubicBezTo>
                    <a:pt x="759746" y="209228"/>
                    <a:pt x="731657" y="220862"/>
                    <a:pt x="702369" y="220862"/>
                  </a:cubicBezTo>
                  <a:lnTo>
                    <a:pt x="110431" y="220862"/>
                  </a:lnTo>
                  <a:cubicBezTo>
                    <a:pt x="81143" y="220862"/>
                    <a:pt x="53054" y="209228"/>
                    <a:pt x="32345" y="188518"/>
                  </a:cubicBezTo>
                  <a:cubicBezTo>
                    <a:pt x="11635" y="167808"/>
                    <a:pt x="0" y="139719"/>
                    <a:pt x="0" y="110431"/>
                  </a:cubicBezTo>
                  <a:lnTo>
                    <a:pt x="0" y="110431"/>
                  </a:lnTo>
                  <a:cubicBezTo>
                    <a:pt x="0" y="81143"/>
                    <a:pt x="11635" y="53054"/>
                    <a:pt x="32345" y="32345"/>
                  </a:cubicBezTo>
                  <a:cubicBezTo>
                    <a:pt x="53054" y="11635"/>
                    <a:pt x="81143" y="0"/>
                    <a:pt x="110431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2589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697799" y="8796287"/>
            <a:ext cx="357491" cy="358142"/>
          </a:xfrm>
          <a:custGeom>
            <a:avLst/>
            <a:gdLst/>
            <a:ahLst/>
            <a:cxnLst/>
            <a:rect l="l" t="t" r="r" b="b"/>
            <a:pathLst>
              <a:path w="357491" h="358142">
                <a:moveTo>
                  <a:pt x="0" y="0"/>
                </a:moveTo>
                <a:lnTo>
                  <a:pt x="357491" y="0"/>
                </a:lnTo>
                <a:lnTo>
                  <a:pt x="357491" y="358142"/>
                </a:lnTo>
                <a:lnTo>
                  <a:pt x="0" y="358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974246" y="2209632"/>
            <a:ext cx="5902299" cy="3276222"/>
          </a:xfrm>
          <a:custGeom>
            <a:avLst/>
            <a:gdLst/>
            <a:ahLst/>
            <a:cxnLst/>
            <a:rect l="l" t="t" r="r" b="b"/>
            <a:pathLst>
              <a:path w="5902299" h="3276222">
                <a:moveTo>
                  <a:pt x="0" y="0"/>
                </a:moveTo>
                <a:lnTo>
                  <a:pt x="5902299" y="0"/>
                </a:lnTo>
                <a:lnTo>
                  <a:pt x="5902299" y="3276222"/>
                </a:lnTo>
                <a:lnTo>
                  <a:pt x="0" y="32762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62775" y="6339392"/>
            <a:ext cx="5891017" cy="3201850"/>
          </a:xfrm>
          <a:custGeom>
            <a:avLst/>
            <a:gdLst/>
            <a:ahLst/>
            <a:cxnLst/>
            <a:rect l="l" t="t" r="r" b="b"/>
            <a:pathLst>
              <a:path w="5891017" h="3201850">
                <a:moveTo>
                  <a:pt x="0" y="0"/>
                </a:moveTo>
                <a:lnTo>
                  <a:pt x="5891017" y="0"/>
                </a:lnTo>
                <a:lnTo>
                  <a:pt x="5891017" y="3201850"/>
                </a:lnTo>
                <a:lnTo>
                  <a:pt x="0" y="32018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572183"/>
            <a:ext cx="16772787" cy="1077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40"/>
              </a:lnSpc>
            </a:pPr>
            <a:r>
              <a:rPr lang="en-US" sz="8000" u="sng">
                <a:solidFill>
                  <a:srgbClr val="FFFF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Simulation Environment &amp; Result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650176" y="9639014"/>
            <a:ext cx="1389625" cy="322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1"/>
              </a:lnSpc>
            </a:pPr>
            <a:r>
              <a:rPr lang="en-US" sz="1822" b="1">
                <a:solidFill>
                  <a:srgbClr val="033C47"/>
                </a:solidFill>
                <a:latin typeface="Poppins Bold"/>
                <a:ea typeface="Poppins Bold"/>
                <a:cs typeface="Poppins Bold"/>
                <a:sym typeface="Poppins Bold"/>
              </a:rPr>
              <a:t>Next Page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62775" y="2152482"/>
            <a:ext cx="8409687" cy="3201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21"/>
              </a:lnSpc>
            </a:pPr>
            <a:r>
              <a:rPr lang="en-US" sz="2586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Simulation Environment </a:t>
            </a:r>
          </a:p>
          <a:p>
            <a:pPr algn="just">
              <a:lnSpc>
                <a:spcPts val="3621"/>
              </a:lnSpc>
            </a:pPr>
            <a:endParaRPr lang="en-US" sz="2586" b="1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3621"/>
              </a:lnSpc>
            </a:pPr>
            <a:r>
              <a:rPr lang="en-US" sz="2586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Dashboard enforce visualizes </a:t>
            </a:r>
          </a:p>
          <a:p>
            <a:pPr algn="just">
              <a:lnSpc>
                <a:spcPts val="3621"/>
              </a:lnSpc>
            </a:pPr>
            <a:r>
              <a:rPr lang="en-US" sz="2586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predictions and recommendations. </a:t>
            </a:r>
          </a:p>
          <a:p>
            <a:pPr algn="just">
              <a:lnSpc>
                <a:spcPts val="3621"/>
              </a:lnSpc>
            </a:pPr>
            <a:r>
              <a:rPr lang="en-US" sz="2586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Logic generates Buy/Sell/Hold signals </a:t>
            </a:r>
          </a:p>
          <a:p>
            <a:pPr algn="just">
              <a:lnSpc>
                <a:spcPts val="3621"/>
              </a:lnSpc>
            </a:pPr>
            <a:r>
              <a:rPr lang="en-US" sz="2586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based on predicted prices, simulating realistic market conditions.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807896" y="6262039"/>
            <a:ext cx="8451404" cy="2892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1"/>
              </a:lnSpc>
            </a:pPr>
            <a:r>
              <a:rPr lang="en-US" sz="275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Results and Evaluations </a:t>
            </a:r>
          </a:p>
          <a:p>
            <a:pPr algn="l">
              <a:lnSpc>
                <a:spcPts val="3851"/>
              </a:lnSpc>
            </a:pPr>
            <a:endParaRPr lang="en-US" sz="2751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851"/>
              </a:lnSpc>
            </a:pPr>
            <a:r>
              <a:rPr lang="en-US" sz="275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Models incorporating news sentiment showed comparison of MAE and RMSE against historical data-only models. Performance graphs highlight accuracy differences under both scenarios.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791</Words>
  <Application>Microsoft Office PowerPoint</Application>
  <PresentationFormat>Custom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Poppins Italics</vt:lpstr>
      <vt:lpstr>Calibri</vt:lpstr>
      <vt:lpstr>Poppins</vt:lpstr>
      <vt:lpstr>Poppins Bold</vt:lpstr>
      <vt:lpstr>Etna Sans Serif</vt:lpstr>
      <vt:lpstr>TT Interphases Bold</vt:lpstr>
      <vt:lpstr>Canva Sans Bold</vt:lpstr>
      <vt:lpstr>Canva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“The Influence of News Sentiments on Stock Price Prediction: A Machine Learning Approach</dc:title>
  <cp:lastModifiedBy>Dhruv Goel</cp:lastModifiedBy>
  <cp:revision>2</cp:revision>
  <dcterms:created xsi:type="dcterms:W3CDTF">2006-08-16T00:00:00Z</dcterms:created>
  <dcterms:modified xsi:type="dcterms:W3CDTF">2025-05-20T07:22:43Z</dcterms:modified>
  <dc:identifier>DAGn4xrhRHc</dc:identifier>
</cp:coreProperties>
</file>