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Caveat"/>
      <p:regular r:id="rId21"/>
      <p:bold r:id="rId22"/>
    </p:embeddedFont>
    <p:embeddedFont>
      <p:font typeface="Lobster"/>
      <p:regular r:id="rId23"/>
    </p:embeddedFont>
    <p:embeddedFont>
      <p:font typeface="Fredericka the Great"/>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aveat-bold.fntdata"/><Relationship Id="rId21" Type="http://schemas.openxmlformats.org/officeDocument/2006/relationships/font" Target="fonts/Caveat-regular.fntdata"/><Relationship Id="rId24" Type="http://schemas.openxmlformats.org/officeDocument/2006/relationships/font" Target="fonts/FrederickatheGreat-regular.fntdata"/><Relationship Id="rId23" Type="http://schemas.openxmlformats.org/officeDocument/2006/relationships/font" Target="fonts/Lobst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5a554db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5a554db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c59889ce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c59889ce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c67f03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c67f03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c59889ce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c59889ce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c59889ce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c59889ce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5a554dbf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5a554dbf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c59889ce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c59889ce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c59889ce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c59889ce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5a554db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5a554db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5a554db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5a554db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5a554db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5a554db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c59889ce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c59889ce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c59889ce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c59889ce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c59889ce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c59889ce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5a554db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5a554db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drive.google.com/file/d/1Oy2AZmnl6A-iPJCP9P5ciLWYVhN_vBtr/view?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49000"/>
          </a:blip>
          <a:stretch>
            <a:fillRect/>
          </a:stretch>
        </p:blipFill>
        <p:spPr>
          <a:xfrm>
            <a:off x="0" y="0"/>
            <a:ext cx="9143999" cy="5135014"/>
          </a:xfrm>
          <a:prstGeom prst="rect">
            <a:avLst/>
          </a:prstGeom>
          <a:noFill/>
          <a:ln>
            <a:noFill/>
          </a:ln>
        </p:spPr>
      </p:pic>
      <p:sp>
        <p:nvSpPr>
          <p:cNvPr id="55" name="Google Shape;55;p13"/>
          <p:cNvSpPr txBox="1"/>
          <p:nvPr/>
        </p:nvSpPr>
        <p:spPr>
          <a:xfrm>
            <a:off x="3051400" y="1693075"/>
            <a:ext cx="5803200" cy="1954800"/>
          </a:xfrm>
          <a:prstGeom prst="rect">
            <a:avLst/>
          </a:prstGeom>
          <a:noFill/>
          <a:ln>
            <a:noFill/>
          </a:ln>
          <a:effectLst>
            <a:outerShdw blurRad="100013" rotWithShape="0" algn="bl">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t/>
            </a:r>
            <a:endParaRPr b="1" sz="2300" u="sng">
              <a:solidFill>
                <a:srgbClr val="191273"/>
              </a:solidFill>
              <a:latin typeface="Georgia"/>
              <a:ea typeface="Georgia"/>
              <a:cs typeface="Georgia"/>
              <a:sym typeface="Georgia"/>
            </a:endParaRPr>
          </a:p>
          <a:p>
            <a:pPr indent="0" lvl="0" marL="0" rtl="0" algn="ctr">
              <a:spcBef>
                <a:spcPts val="0"/>
              </a:spcBef>
              <a:spcAft>
                <a:spcPts val="0"/>
              </a:spcAft>
              <a:buNone/>
            </a:pPr>
            <a:r>
              <a:rPr b="1" lang="en" sz="2300">
                <a:solidFill>
                  <a:srgbClr val="191273"/>
                </a:solidFill>
                <a:latin typeface="Georgia"/>
                <a:ea typeface="Georgia"/>
                <a:cs typeface="Georgia"/>
                <a:sym typeface="Georgia"/>
              </a:rPr>
              <a:t>Railway Platform Allocation System</a:t>
            </a:r>
            <a:endParaRPr b="1" sz="2300">
              <a:solidFill>
                <a:srgbClr val="191273"/>
              </a:solidFill>
              <a:latin typeface="Georgia"/>
              <a:ea typeface="Georgia"/>
              <a:cs typeface="Georgia"/>
              <a:sym typeface="Georgia"/>
            </a:endParaRPr>
          </a:p>
          <a:p>
            <a:pPr indent="0" lvl="0" marL="0" rtl="0" algn="ctr">
              <a:spcBef>
                <a:spcPts val="0"/>
              </a:spcBef>
              <a:spcAft>
                <a:spcPts val="0"/>
              </a:spcAft>
              <a:buNone/>
            </a:pPr>
            <a:r>
              <a:t/>
            </a:r>
            <a:endParaRPr b="1" sz="2300">
              <a:solidFill>
                <a:srgbClr val="191273"/>
              </a:solidFill>
              <a:latin typeface="Georgia"/>
              <a:ea typeface="Georgia"/>
              <a:cs typeface="Georgia"/>
              <a:sym typeface="Georgia"/>
            </a:endParaRPr>
          </a:p>
          <a:p>
            <a:pPr indent="0" lvl="0" marL="0" rtl="0" algn="ctr">
              <a:spcBef>
                <a:spcPts val="0"/>
              </a:spcBef>
              <a:spcAft>
                <a:spcPts val="0"/>
              </a:spcAft>
              <a:buNone/>
            </a:pPr>
            <a:r>
              <a:rPr b="1" lang="en" sz="2300" u="sng">
                <a:solidFill>
                  <a:srgbClr val="191273"/>
                </a:solidFill>
                <a:latin typeface="Georgia"/>
                <a:ea typeface="Georgia"/>
                <a:cs typeface="Georgia"/>
                <a:sym typeface="Georgia"/>
              </a:rPr>
              <a:t>MC 122: Object Oriented Programming</a:t>
            </a:r>
            <a:endParaRPr b="1" sz="2300" u="sng">
              <a:solidFill>
                <a:srgbClr val="191273"/>
              </a:solidFill>
              <a:latin typeface="Georgia"/>
              <a:ea typeface="Georgia"/>
              <a:cs typeface="Georgia"/>
              <a:sym typeface="Georgia"/>
            </a:endParaRPr>
          </a:p>
        </p:txBody>
      </p:sp>
      <p:sp>
        <p:nvSpPr>
          <p:cNvPr id="56" name="Google Shape;56;p13"/>
          <p:cNvSpPr txBox="1"/>
          <p:nvPr/>
        </p:nvSpPr>
        <p:spPr>
          <a:xfrm>
            <a:off x="4061200" y="139300"/>
            <a:ext cx="184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a:p>
        </p:txBody>
      </p:sp>
      <p:sp>
        <p:nvSpPr>
          <p:cNvPr id="57" name="Google Shape;57;p13"/>
          <p:cNvSpPr txBox="1"/>
          <p:nvPr/>
        </p:nvSpPr>
        <p:spPr>
          <a:xfrm>
            <a:off x="4415900" y="139300"/>
            <a:ext cx="2861100" cy="754200"/>
          </a:xfrm>
          <a:prstGeom prst="rect">
            <a:avLst/>
          </a:prstGeom>
          <a:noFill/>
          <a:ln>
            <a:noFill/>
          </a:ln>
          <a:effectLst>
            <a:outerShdw blurRad="85725"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300" u="sng">
                <a:solidFill>
                  <a:srgbClr val="191273"/>
                </a:solidFill>
                <a:latin typeface="Georgia"/>
                <a:ea typeface="Georgia"/>
                <a:cs typeface="Georgia"/>
                <a:sym typeface="Georgia"/>
              </a:rPr>
              <a:t>Group -2</a:t>
            </a:r>
            <a:endParaRPr b="1" sz="2300" u="sng">
              <a:solidFill>
                <a:srgbClr val="191273"/>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2" name="Shape 142"/>
        <p:cNvGrpSpPr/>
        <p:nvPr/>
      </p:nvGrpSpPr>
      <p:grpSpPr>
        <a:xfrm>
          <a:off x="0" y="0"/>
          <a:ext cx="0" cy="0"/>
          <a:chOff x="0" y="0"/>
          <a:chExt cx="0" cy="0"/>
        </a:xfrm>
      </p:grpSpPr>
      <p:pic>
        <p:nvPicPr>
          <p:cNvPr id="143" name="Google Shape;143;p22"/>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44" name="Google Shape;144;p22"/>
          <p:cNvSpPr/>
          <p:nvPr/>
        </p:nvSpPr>
        <p:spPr>
          <a:xfrm>
            <a:off x="0" y="0"/>
            <a:ext cx="9144000" cy="2569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864675" y="461275"/>
            <a:ext cx="7219500" cy="40365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1683750" y="1153250"/>
            <a:ext cx="66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8" name="Google Shape;148;p22"/>
          <p:cNvSpPr txBox="1"/>
          <p:nvPr/>
        </p:nvSpPr>
        <p:spPr>
          <a:xfrm>
            <a:off x="945675" y="576625"/>
            <a:ext cx="66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Oswald"/>
                <a:ea typeface="Oswald"/>
                <a:cs typeface="Oswald"/>
                <a:sym typeface="Oswald"/>
              </a:rPr>
              <a:t>Code Explain : </a:t>
            </a:r>
            <a:endParaRPr b="1">
              <a:latin typeface="Oswald"/>
              <a:ea typeface="Oswald"/>
              <a:cs typeface="Oswald"/>
              <a:sym typeface="Oswald"/>
            </a:endParaRPr>
          </a:p>
        </p:txBody>
      </p:sp>
      <p:sp>
        <p:nvSpPr>
          <p:cNvPr id="149" name="Google Shape;149;p22"/>
          <p:cNvSpPr txBox="1"/>
          <p:nvPr/>
        </p:nvSpPr>
        <p:spPr>
          <a:xfrm>
            <a:off x="1360825" y="1233975"/>
            <a:ext cx="66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0" name="Google Shape;150;p22"/>
          <p:cNvSpPr txBox="1"/>
          <p:nvPr/>
        </p:nvSpPr>
        <p:spPr>
          <a:xfrm>
            <a:off x="1026400" y="919150"/>
            <a:ext cx="66426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 </a:t>
            </a:r>
            <a:r>
              <a:rPr lang="en">
                <a:solidFill>
                  <a:schemeClr val="dk1"/>
                </a:solidFill>
                <a:latin typeface="Comic Sans MS"/>
                <a:ea typeface="Comic Sans MS"/>
                <a:cs typeface="Comic Sans MS"/>
                <a:sym typeface="Comic Sans MS"/>
              </a:rPr>
              <a:t>In This Code We Have Assume That Only 5 Platforms Are Here.</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&gt;  First Four Platform Are Single Direction Platform.</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&gt;  And The Capacity Of Each Platform For occupied Train's Cabs Is</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Platform      Capacity</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1            15</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2            20</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3            25</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4            30</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5            40</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&gt;  Our Fifth Platform Are Bidirectional Platform.</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&gt;  In This Platform We Occupied 3 Section Means In Same Time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We Can Arrange 3 Train In This Platform.</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          &gt;  If Admin Of System Enter The Number Of Cabs Greater Than 40      Then  We Can Not Occupied That Train In Our Railway Platform Allocation   Project.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4" name="Shape 154"/>
        <p:cNvGrpSpPr/>
        <p:nvPr/>
      </p:nvGrpSpPr>
      <p:grpSpPr>
        <a:xfrm>
          <a:off x="0" y="0"/>
          <a:ext cx="0" cy="0"/>
          <a:chOff x="0" y="0"/>
          <a:chExt cx="0" cy="0"/>
        </a:xfrm>
      </p:grpSpPr>
      <p:pic>
        <p:nvPicPr>
          <p:cNvPr id="155" name="Google Shape;155;p23"/>
          <p:cNvPicPr preferRelativeResize="0"/>
          <p:nvPr/>
        </p:nvPicPr>
        <p:blipFill>
          <a:blip r:embed="rId3">
            <a:alphaModFix/>
          </a:blip>
          <a:stretch>
            <a:fillRect/>
          </a:stretch>
        </p:blipFill>
        <p:spPr>
          <a:xfrm>
            <a:off x="1030050" y="152400"/>
            <a:ext cx="7186188" cy="48387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9" name="Shape 159"/>
        <p:cNvGrpSpPr/>
        <p:nvPr/>
      </p:nvGrpSpPr>
      <p:grpSpPr>
        <a:xfrm>
          <a:off x="0" y="0"/>
          <a:ext cx="0" cy="0"/>
          <a:chOff x="0" y="0"/>
          <a:chExt cx="0" cy="0"/>
        </a:xfrm>
      </p:grpSpPr>
      <p:pic>
        <p:nvPicPr>
          <p:cNvPr id="160" name="Google Shape;160;p24"/>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61" name="Google Shape;161;p24"/>
          <p:cNvSpPr/>
          <p:nvPr/>
        </p:nvSpPr>
        <p:spPr>
          <a:xfrm>
            <a:off x="10175" y="0"/>
            <a:ext cx="9144000" cy="2569200"/>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txBox="1"/>
          <p:nvPr/>
        </p:nvSpPr>
        <p:spPr>
          <a:xfrm>
            <a:off x="1173625" y="992125"/>
            <a:ext cx="62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4" name="Google Shape;164;p24"/>
          <p:cNvSpPr txBox="1"/>
          <p:nvPr/>
        </p:nvSpPr>
        <p:spPr>
          <a:xfrm>
            <a:off x="2848550" y="178322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5" name="Google Shape;165;p24"/>
          <p:cNvSpPr/>
          <p:nvPr/>
        </p:nvSpPr>
        <p:spPr>
          <a:xfrm>
            <a:off x="1647900" y="957314"/>
            <a:ext cx="5281848" cy="3228876"/>
          </a:xfrm>
          <a:prstGeom prst="cloud">
            <a:avLst/>
          </a:prstGeom>
          <a:solidFill>
            <a:schemeClr val="lt1"/>
          </a:solidFill>
          <a:ln cap="flat" cmpd="sng" w="9525">
            <a:solidFill>
              <a:schemeClr val="dk2"/>
            </a:solidFill>
            <a:prstDash val="solid"/>
            <a:round/>
            <a:headEnd len="sm" w="sm" type="none"/>
            <a:tailEnd len="sm" w="sm" type="none"/>
          </a:ln>
          <a:effectLst>
            <a:outerShdw blurRad="414338"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txBox="1"/>
          <p:nvPr/>
        </p:nvSpPr>
        <p:spPr>
          <a:xfrm>
            <a:off x="2848550" y="2290925"/>
            <a:ext cx="36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Click here to see the code</a:t>
            </a:r>
            <a:endParaRPr/>
          </a:p>
        </p:txBody>
      </p:sp>
      <p:sp>
        <p:nvSpPr>
          <p:cNvPr id="167" name="Google Shape;167;p24"/>
          <p:cNvSpPr txBox="1"/>
          <p:nvPr/>
        </p:nvSpPr>
        <p:spPr>
          <a:xfrm>
            <a:off x="321475" y="150025"/>
            <a:ext cx="2754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D</a:t>
            </a:r>
            <a:r>
              <a:rPr b="1" lang="en" sz="1900"/>
              <a:t>emonstration : </a:t>
            </a:r>
            <a:endParaRPr b="1"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73" name="Google Shape;173;p25"/>
          <p:cNvSpPr/>
          <p:nvPr/>
        </p:nvSpPr>
        <p:spPr>
          <a:xfrm>
            <a:off x="0" y="0"/>
            <a:ext cx="9144000" cy="2569200"/>
          </a:xfrm>
          <a:prstGeom prst="rect">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938849" y="482400"/>
            <a:ext cx="7266300" cy="41787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txBox="1"/>
          <p:nvPr/>
        </p:nvSpPr>
        <p:spPr>
          <a:xfrm>
            <a:off x="1285875" y="775600"/>
            <a:ext cx="587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swald"/>
                <a:ea typeface="Oswald"/>
                <a:cs typeface="Oswald"/>
                <a:sym typeface="Oswald"/>
              </a:rPr>
              <a:t>Lesson Learnt and understanding</a:t>
            </a:r>
            <a:endParaRPr b="1" sz="1600">
              <a:latin typeface="Oswald"/>
              <a:ea typeface="Oswald"/>
              <a:cs typeface="Oswald"/>
              <a:sym typeface="Oswald"/>
            </a:endParaRPr>
          </a:p>
        </p:txBody>
      </p:sp>
      <p:sp>
        <p:nvSpPr>
          <p:cNvPr id="177" name="Google Shape;177;p25"/>
          <p:cNvSpPr txBox="1"/>
          <p:nvPr/>
        </p:nvSpPr>
        <p:spPr>
          <a:xfrm>
            <a:off x="1387925" y="1165875"/>
            <a:ext cx="58782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Through this project, we could learn the use of so many concepts of OOP. </a:t>
            </a:r>
            <a:r>
              <a:rPr lang="en">
                <a:solidFill>
                  <a:schemeClr val="dk1"/>
                </a:solidFill>
                <a:latin typeface="Comic Sans MS"/>
                <a:ea typeface="Comic Sans MS"/>
                <a:cs typeface="Comic Sans MS"/>
                <a:sym typeface="Comic Sans MS"/>
              </a:rPr>
              <a:t>We could analyse the problem of railway allocations.</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We needed to think very hard to implement each and every test cases, so it really helped to improve our logic and thinking skills.</a:t>
            </a:r>
            <a:endParaRPr>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By using the inheritance and polymorphism, we could use the methods very efficiently rather than module programming.</a:t>
            </a:r>
            <a:endParaRPr>
              <a:latin typeface="Comic Sans MS"/>
              <a:ea typeface="Comic Sans MS"/>
              <a:cs typeface="Comic Sans MS"/>
              <a:sym typeface="Comic Sans MS"/>
            </a:endParaRPr>
          </a:p>
          <a:p>
            <a:pPr indent="0" lvl="0" marL="457200" rtl="0" algn="l">
              <a:spcBef>
                <a:spcPts val="0"/>
              </a:spcBef>
              <a:spcAft>
                <a:spcPts val="0"/>
              </a:spcAft>
              <a:buNone/>
            </a:pPr>
            <a:r>
              <a:rPr lang="en">
                <a:latin typeface="Comic Sans MS"/>
                <a:ea typeface="Comic Sans MS"/>
                <a:cs typeface="Comic Sans MS"/>
                <a:sym typeface="Comic Sans MS"/>
              </a:rPr>
              <a:t>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Keywords made the variables easy to access.</a:t>
            </a:r>
            <a:endParaRPr>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Exception</a:t>
            </a:r>
            <a:r>
              <a:rPr lang="en">
                <a:latin typeface="Comic Sans MS"/>
                <a:ea typeface="Comic Sans MS"/>
                <a:cs typeface="Comic Sans MS"/>
                <a:sym typeface="Comic Sans MS"/>
              </a:rPr>
              <a:t> </a:t>
            </a:r>
            <a:r>
              <a:rPr lang="en">
                <a:latin typeface="Comic Sans MS"/>
                <a:ea typeface="Comic Sans MS"/>
                <a:cs typeface="Comic Sans MS"/>
                <a:sym typeface="Comic Sans MS"/>
              </a:rPr>
              <a:t>handling</a:t>
            </a:r>
            <a:r>
              <a:rPr lang="en">
                <a:latin typeface="Comic Sans MS"/>
                <a:ea typeface="Comic Sans MS"/>
                <a:cs typeface="Comic Sans MS"/>
                <a:sym typeface="Comic Sans MS"/>
              </a:rPr>
              <a:t> made our program more organised and helped to debug.</a:t>
            </a:r>
            <a:endParaRPr>
              <a:latin typeface="Comic Sans MS"/>
              <a:ea typeface="Comic Sans MS"/>
              <a:cs typeface="Comic Sans MS"/>
              <a:sym typeface="Comic Sans MS"/>
            </a:endParaRPr>
          </a:p>
          <a:p>
            <a:pPr indent="0" lvl="0" marL="45720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1" name="Shape 181"/>
        <p:cNvGrpSpPr/>
        <p:nvPr/>
      </p:nvGrpSpPr>
      <p:grpSpPr>
        <a:xfrm>
          <a:off x="0" y="0"/>
          <a:ext cx="0" cy="0"/>
          <a:chOff x="0" y="0"/>
          <a:chExt cx="0" cy="0"/>
        </a:xfrm>
      </p:grpSpPr>
      <p:pic>
        <p:nvPicPr>
          <p:cNvPr id="182" name="Google Shape;182;p26"/>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83" name="Google Shape;183;p26"/>
          <p:cNvSpPr/>
          <p:nvPr/>
        </p:nvSpPr>
        <p:spPr>
          <a:xfrm>
            <a:off x="0" y="0"/>
            <a:ext cx="9144000" cy="25692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785825" y="551100"/>
            <a:ext cx="7490700" cy="41433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txBox="1"/>
          <p:nvPr/>
        </p:nvSpPr>
        <p:spPr>
          <a:xfrm>
            <a:off x="1102175" y="79602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7" name="Google Shape;187;p26"/>
          <p:cNvSpPr txBox="1"/>
          <p:nvPr/>
        </p:nvSpPr>
        <p:spPr>
          <a:xfrm>
            <a:off x="836825" y="693950"/>
            <a:ext cx="70824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latin typeface="Oswald"/>
                <a:ea typeface="Oswald"/>
                <a:cs typeface="Oswald"/>
                <a:sym typeface="Oswald"/>
              </a:rPr>
              <a:t>Contribution</a:t>
            </a:r>
            <a:endParaRPr b="1">
              <a:latin typeface="Oswald"/>
              <a:ea typeface="Oswald"/>
              <a:cs typeface="Oswald"/>
              <a:sym typeface="Oswald"/>
            </a:endParaRPr>
          </a:p>
        </p:txBody>
      </p:sp>
      <p:sp>
        <p:nvSpPr>
          <p:cNvPr id="188" name="Google Shape;188;p26"/>
          <p:cNvSpPr txBox="1"/>
          <p:nvPr/>
        </p:nvSpPr>
        <p:spPr>
          <a:xfrm>
            <a:off x="1398125" y="1438950"/>
            <a:ext cx="5878200" cy="2370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obster"/>
              <a:buChar char="●"/>
            </a:pPr>
            <a:r>
              <a:rPr lang="en" sz="1500">
                <a:latin typeface="Lobster"/>
                <a:ea typeface="Lobster"/>
                <a:cs typeface="Lobster"/>
                <a:sym typeface="Lobster"/>
              </a:rPr>
              <a:t>Coding:</a:t>
            </a:r>
            <a:endParaRPr sz="1500">
              <a:latin typeface="Lobster"/>
              <a:ea typeface="Lobster"/>
              <a:cs typeface="Lobster"/>
              <a:sym typeface="Lobster"/>
            </a:endParaRPr>
          </a:p>
          <a:p>
            <a:pPr indent="0" lvl="0" marL="457200" rtl="0" algn="l">
              <a:spcBef>
                <a:spcPts val="0"/>
              </a:spcBef>
              <a:spcAft>
                <a:spcPts val="0"/>
              </a:spcAft>
              <a:buNone/>
            </a:pPr>
            <a:r>
              <a:rPr lang="en">
                <a:latin typeface="Comic Sans MS"/>
                <a:ea typeface="Comic Sans MS"/>
                <a:cs typeface="Comic Sans MS"/>
                <a:sym typeface="Comic Sans MS"/>
              </a:rPr>
              <a:t>Dhruv Goti</a:t>
            </a:r>
            <a:endParaRPr>
              <a:latin typeface="Comic Sans MS"/>
              <a:ea typeface="Comic Sans MS"/>
              <a:cs typeface="Comic Sans MS"/>
              <a:sym typeface="Comic Sans MS"/>
            </a:endParaRPr>
          </a:p>
          <a:p>
            <a:pPr indent="0" lvl="0" marL="457200" rtl="0" algn="l">
              <a:spcBef>
                <a:spcPts val="0"/>
              </a:spcBef>
              <a:spcAft>
                <a:spcPts val="0"/>
              </a:spcAft>
              <a:buNone/>
            </a:pPr>
            <a:r>
              <a:rPr lang="en">
                <a:latin typeface="Comic Sans MS"/>
                <a:ea typeface="Comic Sans MS"/>
                <a:cs typeface="Comic Sans MS"/>
                <a:sym typeface="Comic Sans MS"/>
              </a:rPr>
              <a:t>Sanjay Kodiyatar</a:t>
            </a:r>
            <a:endParaRPr>
              <a:latin typeface="Comic Sans MS"/>
              <a:ea typeface="Comic Sans MS"/>
              <a:cs typeface="Comic Sans MS"/>
              <a:sym typeface="Comic Sans MS"/>
            </a:endParaRPr>
          </a:p>
          <a:p>
            <a:pPr indent="0" lvl="0" marL="45720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Shrut Sutariya</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a:p>
            <a:pPr indent="0" lvl="0" marL="457200" rtl="0" algn="l">
              <a:spcBef>
                <a:spcPts val="0"/>
              </a:spcBef>
              <a:spcAft>
                <a:spcPts val="0"/>
              </a:spcAft>
              <a:buNone/>
            </a:pPr>
            <a:r>
              <a:t/>
            </a:r>
            <a:endParaRPr/>
          </a:p>
          <a:p>
            <a:pPr indent="-323850" lvl="0" marL="457200" rtl="0" algn="l">
              <a:spcBef>
                <a:spcPts val="0"/>
              </a:spcBef>
              <a:spcAft>
                <a:spcPts val="0"/>
              </a:spcAft>
              <a:buSzPts val="1500"/>
              <a:buFont typeface="Lobster"/>
              <a:buChar char="●"/>
            </a:pPr>
            <a:r>
              <a:rPr lang="en" sz="1500">
                <a:latin typeface="Lobster"/>
                <a:ea typeface="Lobster"/>
                <a:cs typeface="Lobster"/>
                <a:sym typeface="Lobster"/>
              </a:rPr>
              <a:t>Code rectification and ppt:</a:t>
            </a:r>
            <a:endParaRPr sz="1500">
              <a:latin typeface="Lobster"/>
              <a:ea typeface="Lobster"/>
              <a:cs typeface="Lobster"/>
              <a:sym typeface="Lobster"/>
            </a:endParaRPr>
          </a:p>
          <a:p>
            <a:pPr indent="0" lvl="0" marL="457200" rtl="0" algn="l">
              <a:spcBef>
                <a:spcPts val="0"/>
              </a:spcBef>
              <a:spcAft>
                <a:spcPts val="0"/>
              </a:spcAft>
              <a:buNone/>
            </a:pPr>
            <a:r>
              <a:rPr lang="en">
                <a:latin typeface="Comic Sans MS"/>
                <a:ea typeface="Comic Sans MS"/>
                <a:cs typeface="Comic Sans MS"/>
                <a:sym typeface="Comic Sans MS"/>
              </a:rPr>
              <a:t>Rajnandani Ambasana</a:t>
            </a:r>
            <a:endParaRPr>
              <a:latin typeface="Comic Sans MS"/>
              <a:ea typeface="Comic Sans MS"/>
              <a:cs typeface="Comic Sans MS"/>
              <a:sym typeface="Comic Sans MS"/>
            </a:endParaRPr>
          </a:p>
          <a:p>
            <a:pPr indent="0" lvl="0" marL="45720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Harsh Vaghela</a:t>
            </a:r>
            <a:endParaRPr>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7"/>
          <p:cNvPicPr preferRelativeResize="0"/>
          <p:nvPr/>
        </p:nvPicPr>
        <p:blipFill>
          <a:blip r:embed="rId3">
            <a:alphaModFix amt="34000"/>
          </a:blip>
          <a:stretch>
            <a:fillRect/>
          </a:stretch>
        </p:blipFill>
        <p:spPr>
          <a:xfrm>
            <a:off x="244650" y="2571750"/>
            <a:ext cx="8839199" cy="2543786"/>
          </a:xfrm>
          <a:prstGeom prst="rect">
            <a:avLst/>
          </a:prstGeom>
          <a:noFill/>
          <a:ln>
            <a:noFill/>
          </a:ln>
        </p:spPr>
      </p:pic>
      <p:sp>
        <p:nvSpPr>
          <p:cNvPr id="194" name="Google Shape;194;p27"/>
          <p:cNvSpPr txBox="1"/>
          <p:nvPr/>
        </p:nvSpPr>
        <p:spPr>
          <a:xfrm>
            <a:off x="2571050" y="1257050"/>
            <a:ext cx="43017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500">
                <a:latin typeface="Caveat"/>
                <a:ea typeface="Caveat"/>
                <a:cs typeface="Caveat"/>
                <a:sym typeface="Caveat"/>
              </a:rPr>
              <a:t>Thank you</a:t>
            </a:r>
            <a:endParaRPr b="1" sz="6500">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1000"/>
                                        <p:tgtEl>
                                          <p:spTgt spid="19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0" y="830400"/>
            <a:ext cx="4105500" cy="4313100"/>
          </a:xfrm>
          <a:prstGeom prst="rtTriangle">
            <a:avLst/>
          </a:prstGeom>
          <a:solidFill>
            <a:srgbClr val="4A86E8"/>
          </a:solidFill>
          <a:ln cap="flat" cmpd="sng" w="9525">
            <a:solidFill>
              <a:schemeClr val="dk2"/>
            </a:solidFill>
            <a:prstDash val="solid"/>
            <a:round/>
            <a:headEnd len="sm" w="sm" type="none"/>
            <a:tailEnd len="sm" w="sm" type="none"/>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flipH="1">
            <a:off x="6031500" y="0"/>
            <a:ext cx="3112500" cy="2986800"/>
          </a:xfrm>
          <a:prstGeom prst="halfFrame">
            <a:avLst>
              <a:gd fmla="val 33333" name="adj1"/>
              <a:gd fmla="val 33333" name="adj2"/>
            </a:avLst>
          </a:prstGeom>
          <a:solidFill>
            <a:schemeClr val="lt2"/>
          </a:solidFill>
          <a:ln cap="flat" cmpd="sng" w="9525">
            <a:solidFill>
              <a:srgbClr val="D9D9D9"/>
            </a:solidFill>
            <a:prstDash val="solid"/>
            <a:round/>
            <a:headEnd len="sm" w="sm" type="none"/>
            <a:tailEnd len="sm" w="sm" type="none"/>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0" y="2445000"/>
            <a:ext cx="2617800" cy="2698500"/>
          </a:xfrm>
          <a:prstGeom prst="rtTriangle">
            <a:avLst/>
          </a:prstGeom>
          <a:solidFill>
            <a:srgbClr val="CFE2F3"/>
          </a:solidFill>
          <a:ln cap="flat" cmpd="sng" w="9525">
            <a:solidFill>
              <a:schemeClr val="dk2"/>
            </a:solidFill>
            <a:prstDash val="solid"/>
            <a:round/>
            <a:headEnd len="sm" w="sm" type="none"/>
            <a:tailEnd len="sm" w="sm" type="none"/>
          </a:ln>
          <a:effectLst>
            <a:outerShdw blurRad="300038"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7184750" y="1280100"/>
            <a:ext cx="623100" cy="622800"/>
          </a:xfrm>
          <a:prstGeom prst="rect">
            <a:avLst/>
          </a:prstGeom>
          <a:solidFill>
            <a:srgbClr val="B7B7B7"/>
          </a:solidFill>
          <a:ln cap="flat" cmpd="sng" w="9525">
            <a:solidFill>
              <a:srgbClr val="D9D9D9"/>
            </a:solidFill>
            <a:prstDash val="solid"/>
            <a:round/>
            <a:headEnd len="sm" w="sm" type="none"/>
            <a:tailEnd len="sm" w="sm" type="none"/>
          </a:ln>
          <a:effectLst>
            <a:outerShdw blurRad="10001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847050" y="765425"/>
            <a:ext cx="5878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Lobster"/>
                <a:ea typeface="Lobster"/>
                <a:cs typeface="Lobster"/>
                <a:sym typeface="Lobster"/>
              </a:rPr>
              <a:t>Group Members:</a:t>
            </a:r>
            <a:endParaRPr sz="2500">
              <a:latin typeface="Lobster"/>
              <a:ea typeface="Lobster"/>
              <a:cs typeface="Lobster"/>
              <a:sym typeface="Lobster"/>
            </a:endParaRPr>
          </a:p>
        </p:txBody>
      </p:sp>
      <p:sp>
        <p:nvSpPr>
          <p:cNvPr id="67" name="Google Shape;67;p14"/>
          <p:cNvSpPr/>
          <p:nvPr/>
        </p:nvSpPr>
        <p:spPr>
          <a:xfrm flipH="1" rot="10800000">
            <a:off x="1775725" y="1479575"/>
            <a:ext cx="6500700" cy="2541300"/>
          </a:xfrm>
          <a:prstGeom prst="parallelogram">
            <a:avLst>
              <a:gd fmla="val 91962" name="adj"/>
            </a:avLst>
          </a:prstGeom>
          <a:solidFill>
            <a:srgbClr val="D9EAD3"/>
          </a:solidFill>
          <a:ln cap="flat" cmpd="sng" w="9525">
            <a:solidFill>
              <a:srgbClr val="D9EAD3"/>
            </a:solidFill>
            <a:prstDash val="solid"/>
            <a:round/>
            <a:headEnd len="sm" w="sm" type="none"/>
            <a:tailEnd len="sm" w="sm" type="none"/>
          </a:ln>
          <a:effectLst>
            <a:outerShdw blurRad="185738"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2500300" y="1689813"/>
            <a:ext cx="587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Fredericka the Great"/>
                <a:ea typeface="Fredericka the Great"/>
                <a:cs typeface="Fredericka the Great"/>
                <a:sym typeface="Fredericka the Great"/>
              </a:rPr>
              <a:t>S</a:t>
            </a:r>
            <a:r>
              <a:rPr b="1" lang="en" sz="1500">
                <a:latin typeface="Fredericka the Great"/>
                <a:ea typeface="Fredericka the Great"/>
                <a:cs typeface="Fredericka the Great"/>
                <a:sym typeface="Fredericka the Great"/>
              </a:rPr>
              <a:t>hrut Sutariya         id: 202103011</a:t>
            </a:r>
            <a:endParaRPr b="1" sz="1500">
              <a:latin typeface="Fredericka the Great"/>
              <a:ea typeface="Fredericka the Great"/>
              <a:cs typeface="Fredericka the Great"/>
              <a:sym typeface="Fredericka the Great"/>
            </a:endParaRPr>
          </a:p>
        </p:txBody>
      </p:sp>
      <p:sp>
        <p:nvSpPr>
          <p:cNvPr id="69" name="Google Shape;69;p14"/>
          <p:cNvSpPr txBox="1"/>
          <p:nvPr/>
        </p:nvSpPr>
        <p:spPr>
          <a:xfrm>
            <a:off x="2837075" y="2173763"/>
            <a:ext cx="5878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Fredericka the Great"/>
                <a:ea typeface="Fredericka the Great"/>
                <a:cs typeface="Fredericka the Great"/>
                <a:sym typeface="Fredericka the Great"/>
              </a:rPr>
              <a:t>Rajnandani Ambasana       id: 202103031</a:t>
            </a:r>
            <a:endParaRPr b="1" sz="1500">
              <a:latin typeface="Fredericka the Great"/>
              <a:ea typeface="Fredericka the Great"/>
              <a:cs typeface="Fredericka the Great"/>
              <a:sym typeface="Fredericka the Great"/>
            </a:endParaRPr>
          </a:p>
        </p:txBody>
      </p:sp>
      <p:sp>
        <p:nvSpPr>
          <p:cNvPr id="70" name="Google Shape;70;p14"/>
          <p:cNvSpPr txBox="1"/>
          <p:nvPr/>
        </p:nvSpPr>
        <p:spPr>
          <a:xfrm>
            <a:off x="3418800" y="2626825"/>
            <a:ext cx="5878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redericka the Great"/>
                <a:ea typeface="Fredericka the Great"/>
                <a:cs typeface="Fredericka the Great"/>
                <a:sym typeface="Fredericka the Great"/>
              </a:rPr>
              <a:t>D</a:t>
            </a:r>
            <a:r>
              <a:rPr b="1" lang="en" sz="1500">
                <a:latin typeface="Fredericka the Great"/>
                <a:ea typeface="Fredericka the Great"/>
                <a:cs typeface="Fredericka the Great"/>
                <a:sym typeface="Fredericka the Great"/>
              </a:rPr>
              <a:t>hruv Goti                   id: 202103033</a:t>
            </a:r>
            <a:endParaRPr b="1" sz="1500">
              <a:latin typeface="Fredericka the Great"/>
              <a:ea typeface="Fredericka the Great"/>
              <a:cs typeface="Fredericka the Great"/>
              <a:sym typeface="Fredericka the Great"/>
            </a:endParaRPr>
          </a:p>
        </p:txBody>
      </p:sp>
      <p:sp>
        <p:nvSpPr>
          <p:cNvPr id="71" name="Google Shape;71;p14"/>
          <p:cNvSpPr txBox="1"/>
          <p:nvPr/>
        </p:nvSpPr>
        <p:spPr>
          <a:xfrm>
            <a:off x="3827000" y="3059763"/>
            <a:ext cx="5878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Fredericka the Great"/>
                <a:ea typeface="Fredericka the Great"/>
                <a:cs typeface="Fredericka the Great"/>
                <a:sym typeface="Fredericka the Great"/>
              </a:rPr>
              <a:t>Harsh Vaghela            id: 202103034</a:t>
            </a:r>
            <a:endParaRPr b="1" sz="1500">
              <a:latin typeface="Fredericka the Great"/>
              <a:ea typeface="Fredericka the Great"/>
              <a:cs typeface="Fredericka the Great"/>
              <a:sym typeface="Fredericka the Great"/>
            </a:endParaRPr>
          </a:p>
        </p:txBody>
      </p:sp>
      <p:sp>
        <p:nvSpPr>
          <p:cNvPr id="72" name="Google Shape;72;p14"/>
          <p:cNvSpPr txBox="1"/>
          <p:nvPr/>
        </p:nvSpPr>
        <p:spPr>
          <a:xfrm>
            <a:off x="4282175" y="3532925"/>
            <a:ext cx="5878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Fredericka the Great"/>
                <a:ea typeface="Fredericka the Great"/>
                <a:cs typeface="Fredericka the Great"/>
                <a:sym typeface="Fredericka the Great"/>
              </a:rPr>
              <a:t>Sanjay kodiyatar          id: 202103035</a:t>
            </a:r>
            <a:endParaRPr b="1" sz="1500">
              <a:latin typeface="Fredericka the Great"/>
              <a:ea typeface="Fredericka the Great"/>
              <a:cs typeface="Fredericka the Great"/>
              <a:sym typeface="Fredericka the Great"/>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76" name="Shape 76"/>
        <p:cNvGrpSpPr/>
        <p:nvPr/>
      </p:nvGrpSpPr>
      <p:grpSpPr>
        <a:xfrm>
          <a:off x="0" y="0"/>
          <a:ext cx="0" cy="0"/>
          <a:chOff x="0" y="0"/>
          <a:chExt cx="0" cy="0"/>
        </a:xfrm>
      </p:grpSpPr>
      <p:pic>
        <p:nvPicPr>
          <p:cNvPr id="77" name="Google Shape;77;p15"/>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78" name="Google Shape;78;p15"/>
          <p:cNvSpPr/>
          <p:nvPr/>
        </p:nvSpPr>
        <p:spPr>
          <a:xfrm>
            <a:off x="0" y="0"/>
            <a:ext cx="9144000" cy="25692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867450" y="510275"/>
            <a:ext cx="7409100" cy="4110900"/>
          </a:xfrm>
          <a:prstGeom prst="rect">
            <a:avLst/>
          </a:prstGeom>
          <a:solidFill>
            <a:schemeClr val="lt1"/>
          </a:solidFill>
          <a:ln cap="flat" cmpd="sng" w="9525">
            <a:solidFill>
              <a:schemeClr val="lt1"/>
            </a:solidFill>
            <a:prstDash val="solid"/>
            <a:round/>
            <a:headEnd len="sm" w="sm" type="none"/>
            <a:tailEnd len="sm" w="sm" type="none"/>
          </a:ln>
          <a:effectLst>
            <a:outerShdw blurRad="200025" rotWithShape="0" algn="bl" dir="9600000" dist="19050">
              <a:srgbClr val="000000">
                <a:alpha val="52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1051150" y="663350"/>
            <a:ext cx="587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swald"/>
                <a:ea typeface="Oswald"/>
                <a:cs typeface="Oswald"/>
                <a:sym typeface="Oswald"/>
              </a:rPr>
              <a:t>About the project</a:t>
            </a:r>
            <a:endParaRPr b="1" sz="1600">
              <a:latin typeface="Oswald"/>
              <a:ea typeface="Oswald"/>
              <a:cs typeface="Oswald"/>
              <a:sym typeface="Oswald"/>
            </a:endParaRPr>
          </a:p>
        </p:txBody>
      </p:sp>
      <p:sp>
        <p:nvSpPr>
          <p:cNvPr id="82" name="Google Shape;82;p15"/>
          <p:cNvSpPr txBox="1"/>
          <p:nvPr/>
        </p:nvSpPr>
        <p:spPr>
          <a:xfrm>
            <a:off x="1051150" y="900550"/>
            <a:ext cx="6929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Railway is one of the most important system of our country. To effectively manage the timetable and allocate the platform, we need to consider so many factors.</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While allocating the platforms, we need to consider the timings of the trains so they don’t face any clashes. For example, if any train comes before the previous train’s departure, then we need to allocate that train, another platform.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Another problem is accommodation. If the length of the train is greater than the platform length, then we cannot allocate that platform to that train. Bidirectional railway line is a system which allows to run the trains in both the directions. Such platforms have capacity to accommodate more than one train on a single line. They contain loops and junction to change their lines during arriving or departure. Advantage is, we can reduce the cost of construction and maintenance. It also require a very accurate management of allocation. We are going to solve such problems in our project work.</a:t>
            </a:r>
            <a:endParaRPr>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88" name="Google Shape;88;p16"/>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938849" y="482400"/>
            <a:ext cx="7266300" cy="41787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1285875" y="969500"/>
            <a:ext cx="587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swald"/>
                <a:ea typeface="Oswald"/>
                <a:cs typeface="Oswald"/>
                <a:sym typeface="Oswald"/>
              </a:rPr>
              <a:t>Requirements</a:t>
            </a:r>
            <a:endParaRPr b="1" sz="1600">
              <a:latin typeface="Oswald"/>
              <a:ea typeface="Oswald"/>
              <a:cs typeface="Oswald"/>
              <a:sym typeface="Oswald"/>
            </a:endParaRPr>
          </a:p>
        </p:txBody>
      </p:sp>
      <p:sp>
        <p:nvSpPr>
          <p:cNvPr id="92" name="Google Shape;92;p16"/>
          <p:cNvSpPr txBox="1"/>
          <p:nvPr/>
        </p:nvSpPr>
        <p:spPr>
          <a:xfrm>
            <a:off x="1285875" y="1704300"/>
            <a:ext cx="5878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Here we will take total number of trains as an input.</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Then we will take time as a string in the 24 hrs formate (hh:mm).</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And finally we will take number of cabins in that train from the user.</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So our program will return the platform number for that train as the result.</a:t>
            </a:r>
            <a:endParaRPr>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6" name="Shape 96"/>
        <p:cNvGrpSpPr/>
        <p:nvPr/>
      </p:nvGrpSpPr>
      <p:grpSpPr>
        <a:xfrm>
          <a:off x="0" y="0"/>
          <a:ext cx="0" cy="0"/>
          <a:chOff x="0" y="0"/>
          <a:chExt cx="0" cy="0"/>
        </a:xfrm>
      </p:grpSpPr>
      <p:pic>
        <p:nvPicPr>
          <p:cNvPr id="97" name="Google Shape;97;p17"/>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98" name="Google Shape;98;p17"/>
          <p:cNvSpPr/>
          <p:nvPr/>
        </p:nvSpPr>
        <p:spPr>
          <a:xfrm>
            <a:off x="0" y="0"/>
            <a:ext cx="9144000" cy="2569200"/>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7"/>
          <p:cNvPicPr preferRelativeResize="0"/>
          <p:nvPr/>
        </p:nvPicPr>
        <p:blipFill>
          <a:blip r:embed="rId4">
            <a:alphaModFix/>
          </a:blip>
          <a:stretch>
            <a:fillRect/>
          </a:stretch>
        </p:blipFill>
        <p:spPr>
          <a:xfrm>
            <a:off x="1449150" y="234725"/>
            <a:ext cx="6194675" cy="4561801"/>
          </a:xfrm>
          <a:prstGeom prst="rect">
            <a:avLst/>
          </a:prstGeom>
          <a:noFill/>
          <a:ln>
            <a:noFill/>
          </a:ln>
          <a:effectLst>
            <a:outerShdw blurRad="228600" rotWithShape="0" algn="tl" dir="5400000" dist="50800">
              <a:srgbClr val="000000">
                <a:alpha val="549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3" name="Shape 103"/>
        <p:cNvGrpSpPr/>
        <p:nvPr/>
      </p:nvGrpSpPr>
      <p:grpSpPr>
        <a:xfrm>
          <a:off x="0" y="0"/>
          <a:ext cx="0" cy="0"/>
          <a:chOff x="0" y="0"/>
          <a:chExt cx="0" cy="0"/>
        </a:xfrm>
      </p:grpSpPr>
      <p:pic>
        <p:nvPicPr>
          <p:cNvPr id="104" name="Google Shape;104;p18"/>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05" name="Google Shape;105;p18"/>
          <p:cNvSpPr/>
          <p:nvPr/>
        </p:nvSpPr>
        <p:spPr>
          <a:xfrm>
            <a:off x="0" y="0"/>
            <a:ext cx="9144000" cy="2569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816425" y="421500"/>
            <a:ext cx="7633500" cy="43005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1102175" y="79602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9" name="Google Shape;109;p18"/>
          <p:cNvSpPr txBox="1"/>
          <p:nvPr/>
        </p:nvSpPr>
        <p:spPr>
          <a:xfrm>
            <a:off x="918475" y="765400"/>
            <a:ext cx="70824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p:txBody>
      </p:sp>
      <p:sp>
        <p:nvSpPr>
          <p:cNvPr id="110" name="Google Shape;110;p18"/>
          <p:cNvSpPr txBox="1"/>
          <p:nvPr/>
        </p:nvSpPr>
        <p:spPr>
          <a:xfrm>
            <a:off x="1143000" y="52552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swald"/>
                <a:ea typeface="Oswald"/>
                <a:cs typeface="Oswald"/>
                <a:sym typeface="Oswald"/>
              </a:rPr>
              <a:t>Concept of OOP  </a:t>
            </a:r>
            <a:endParaRPr b="1">
              <a:latin typeface="Oswald"/>
              <a:ea typeface="Oswald"/>
              <a:cs typeface="Oswald"/>
              <a:sym typeface="Oswald"/>
            </a:endParaRPr>
          </a:p>
        </p:txBody>
      </p:sp>
      <p:sp>
        <p:nvSpPr>
          <p:cNvPr id="111" name="Google Shape;111;p18"/>
          <p:cNvSpPr txBox="1"/>
          <p:nvPr/>
        </p:nvSpPr>
        <p:spPr>
          <a:xfrm>
            <a:off x="1520575" y="1051063"/>
            <a:ext cx="5878200" cy="2816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obster"/>
              <a:buChar char="●"/>
            </a:pPr>
            <a:r>
              <a:rPr lang="en" sz="1500">
                <a:latin typeface="Lobster"/>
                <a:ea typeface="Lobster"/>
                <a:cs typeface="Lobster"/>
                <a:sym typeface="Lobster"/>
              </a:rPr>
              <a:t>Constructor : </a:t>
            </a:r>
            <a:endParaRPr sz="1500">
              <a:latin typeface="Lobster"/>
              <a:ea typeface="Lobster"/>
              <a:cs typeface="Lobster"/>
              <a:sym typeface="Lobster"/>
            </a:endParaRPr>
          </a:p>
          <a:p>
            <a:pPr indent="0" lvl="0" marL="0" rtl="0" algn="l">
              <a:spcBef>
                <a:spcPts val="0"/>
              </a:spcBef>
              <a:spcAft>
                <a:spcPts val="0"/>
              </a:spcAft>
              <a:buClr>
                <a:schemeClr val="dk1"/>
              </a:buClr>
              <a:buSzPts val="1100"/>
              <a:buFont typeface="Arial"/>
              <a:buNone/>
            </a:pPr>
            <a:r>
              <a:rPr lang="en">
                <a:latin typeface="Comic Sans MS"/>
                <a:ea typeface="Comic Sans MS"/>
                <a:cs typeface="Comic Sans MS"/>
                <a:sym typeface="Comic Sans MS"/>
              </a:rPr>
              <a:t>Constructor are mainly use in this whole project for assigning default value in the variable. Here we use Default Constructor.</a:t>
            </a:r>
            <a:endParaRPr>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latin typeface="Comic Sans MS"/>
              <a:ea typeface="Comic Sans MS"/>
              <a:cs typeface="Comic Sans MS"/>
              <a:sym typeface="Comic Sans MS"/>
            </a:endParaRPr>
          </a:p>
          <a:p>
            <a:pPr indent="-323850" lvl="0" marL="457200" rtl="0" algn="l">
              <a:spcBef>
                <a:spcPts val="0"/>
              </a:spcBef>
              <a:spcAft>
                <a:spcPts val="0"/>
              </a:spcAft>
              <a:buSzPts val="1500"/>
              <a:buFont typeface="Lobster"/>
              <a:buChar char="●"/>
            </a:pPr>
            <a:r>
              <a:rPr lang="en" sz="1500">
                <a:latin typeface="Lobster"/>
                <a:ea typeface="Lobster"/>
                <a:cs typeface="Lobster"/>
                <a:sym typeface="Lobster"/>
              </a:rPr>
              <a:t>destructor: </a:t>
            </a:r>
            <a:endParaRPr sz="1500">
              <a:latin typeface="Lobster"/>
              <a:ea typeface="Lobster"/>
              <a:cs typeface="Lobster"/>
              <a:sym typeface="Lobster"/>
            </a:endParaRPr>
          </a:p>
          <a:p>
            <a:pPr indent="0" lvl="0" marL="0" rtl="0" algn="l">
              <a:spcBef>
                <a:spcPts val="0"/>
              </a:spcBef>
              <a:spcAft>
                <a:spcPts val="0"/>
              </a:spcAft>
              <a:buClr>
                <a:schemeClr val="dk1"/>
              </a:buClr>
              <a:buSzPts val="1100"/>
              <a:buFont typeface="Arial"/>
              <a:buNone/>
            </a:pPr>
            <a:r>
              <a:rPr lang="en">
                <a:latin typeface="Comic Sans MS"/>
                <a:ea typeface="Comic Sans MS"/>
                <a:cs typeface="Comic Sans MS"/>
                <a:sym typeface="Comic Sans MS"/>
              </a:rPr>
              <a:t>We use destructor for printing thank you at the end of program .</a:t>
            </a:r>
            <a:endParaRPr>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latin typeface="Comic Sans MS"/>
              <a:ea typeface="Comic Sans MS"/>
              <a:cs typeface="Comic Sans MS"/>
              <a:sym typeface="Comic Sans MS"/>
            </a:endParaRPr>
          </a:p>
          <a:p>
            <a:pPr indent="-317500" lvl="0" marL="457200" rtl="0" algn="l">
              <a:spcBef>
                <a:spcPts val="0"/>
              </a:spcBef>
              <a:spcAft>
                <a:spcPts val="0"/>
              </a:spcAft>
              <a:buSzPts val="1400"/>
              <a:buChar char="●"/>
            </a:pPr>
            <a:r>
              <a:rPr lang="en" sz="1500">
                <a:latin typeface="Lobster"/>
                <a:ea typeface="Lobster"/>
                <a:cs typeface="Lobster"/>
                <a:sym typeface="Lobster"/>
              </a:rPr>
              <a:t>‘</a:t>
            </a:r>
            <a:r>
              <a:rPr lang="en" sz="1500">
                <a:latin typeface="Lobster"/>
                <a:ea typeface="Lobster"/>
                <a:cs typeface="Lobster"/>
                <a:sym typeface="Lobster"/>
              </a:rPr>
              <a:t>t</a:t>
            </a:r>
            <a:r>
              <a:rPr lang="en" sz="1500">
                <a:latin typeface="Lobster"/>
                <a:ea typeface="Lobster"/>
                <a:cs typeface="Lobster"/>
                <a:sym typeface="Lobster"/>
              </a:rPr>
              <a:t>his’  keyword :</a:t>
            </a:r>
            <a:r>
              <a:rPr lang="en"/>
              <a:t> </a:t>
            </a:r>
            <a:endParaRPr/>
          </a:p>
          <a:p>
            <a:pPr indent="0" lvl="0" marL="0" rtl="0" algn="l">
              <a:spcBef>
                <a:spcPts val="0"/>
              </a:spcBef>
              <a:spcAft>
                <a:spcPts val="0"/>
              </a:spcAft>
              <a:buClr>
                <a:schemeClr val="dk1"/>
              </a:buClr>
              <a:buSzPts val="1100"/>
              <a:buFont typeface="Arial"/>
              <a:buNone/>
            </a:pPr>
            <a:r>
              <a:rPr lang="en">
                <a:latin typeface="Comic Sans MS"/>
                <a:ea typeface="Comic Sans MS"/>
                <a:cs typeface="Comic Sans MS"/>
                <a:sym typeface="Comic Sans MS"/>
              </a:rPr>
              <a:t>‘this’ keyword is used to refer to the object which invokes the method. ‘this’ keyword helps to use same variable name for both local and instance variables.</a:t>
            </a:r>
            <a:endParaRPr>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5" name="Shape 115"/>
        <p:cNvGrpSpPr/>
        <p:nvPr/>
      </p:nvGrpSpPr>
      <p:grpSpPr>
        <a:xfrm>
          <a:off x="0" y="0"/>
          <a:ext cx="0" cy="0"/>
          <a:chOff x="0" y="0"/>
          <a:chExt cx="0" cy="0"/>
        </a:xfrm>
      </p:grpSpPr>
      <p:pic>
        <p:nvPicPr>
          <p:cNvPr id="116" name="Google Shape;116;p19"/>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17" name="Google Shape;117;p19"/>
          <p:cNvSpPr/>
          <p:nvPr/>
        </p:nvSpPr>
        <p:spPr>
          <a:xfrm>
            <a:off x="0" y="0"/>
            <a:ext cx="9144000" cy="25692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571500" y="540875"/>
            <a:ext cx="7950000" cy="4041300"/>
          </a:xfrm>
          <a:prstGeom prst="rect">
            <a:avLst/>
          </a:prstGeom>
          <a:solidFill>
            <a:schemeClr val="lt1"/>
          </a:solidFill>
          <a:ln cap="flat" cmpd="sng" w="9525">
            <a:solidFill>
              <a:schemeClr val="lt1"/>
            </a:solidFill>
            <a:prstDash val="solid"/>
            <a:round/>
            <a:headEnd len="sm" w="sm" type="none"/>
            <a:tailEnd len="sm" w="sm" type="none"/>
          </a:ln>
          <a:effectLst>
            <a:outerShdw blurRad="2714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nvSpPr>
        <p:spPr>
          <a:xfrm>
            <a:off x="908275" y="90827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0" name="Google Shape;120;p19"/>
          <p:cNvSpPr txBox="1"/>
          <p:nvPr/>
        </p:nvSpPr>
        <p:spPr>
          <a:xfrm>
            <a:off x="1178700" y="745175"/>
            <a:ext cx="6735600" cy="4109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Lobster"/>
              <a:buChar char="●"/>
            </a:pPr>
            <a:r>
              <a:rPr lang="en" sz="1500">
                <a:solidFill>
                  <a:schemeClr val="dk1"/>
                </a:solidFill>
                <a:latin typeface="Lobster"/>
                <a:ea typeface="Lobster"/>
                <a:cs typeface="Lobster"/>
                <a:sym typeface="Lobster"/>
              </a:rPr>
              <a:t>Inheritance : </a:t>
            </a:r>
            <a:endParaRPr sz="1500">
              <a:solidFill>
                <a:schemeClr val="dk1"/>
              </a:solidFill>
              <a:latin typeface="Lobster"/>
              <a:ea typeface="Lobster"/>
              <a:cs typeface="Lobster"/>
              <a:sym typeface="Lobster"/>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we use simple inheritance : A child class derives member variables and methods from only one parent class.</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-&gt;check_valid_platform inherit from check_valid.</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323850" lvl="0" marL="457200" rtl="0" algn="l">
              <a:spcBef>
                <a:spcPts val="0"/>
              </a:spcBef>
              <a:spcAft>
                <a:spcPts val="0"/>
              </a:spcAft>
              <a:buClr>
                <a:schemeClr val="dk1"/>
              </a:buClr>
              <a:buSzPts val="1500"/>
              <a:buFont typeface="Lobster"/>
              <a:buChar char="●"/>
            </a:pPr>
            <a:r>
              <a:rPr lang="en" sz="1500">
                <a:solidFill>
                  <a:schemeClr val="dk1"/>
                </a:solidFill>
                <a:latin typeface="Lobster"/>
                <a:ea typeface="Lobster"/>
                <a:cs typeface="Lobster"/>
                <a:sym typeface="Lobster"/>
              </a:rPr>
              <a:t>Multilevel Inheritance :</a:t>
            </a:r>
            <a:endParaRPr sz="1500">
              <a:solidFill>
                <a:schemeClr val="dk1"/>
              </a:solidFill>
              <a:latin typeface="Lobster"/>
              <a:ea typeface="Lobster"/>
              <a:cs typeface="Lobster"/>
              <a:sym typeface="Lobster"/>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A child class derives member variables and methods from another derived class.</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-&gt;Here One_direction inherit from check_valid_platform.</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-&gt;admin_system inherit from One_direction.</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317500" lvl="0" marL="457200" rtl="0" algn="l">
              <a:spcBef>
                <a:spcPts val="0"/>
              </a:spcBef>
              <a:spcAft>
                <a:spcPts val="0"/>
              </a:spcAft>
              <a:buClr>
                <a:schemeClr val="dk1"/>
              </a:buClr>
              <a:buSzPts val="1400"/>
              <a:buChar char="●"/>
            </a:pPr>
            <a:r>
              <a:rPr lang="en" sz="1500">
                <a:solidFill>
                  <a:schemeClr val="dk1"/>
                </a:solidFill>
                <a:latin typeface="Lobster"/>
                <a:ea typeface="Lobster"/>
                <a:cs typeface="Lobster"/>
                <a:sym typeface="Lobster"/>
              </a:rPr>
              <a:t>Multiple Inheritance :</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A child class derives member variables and methods from multiple parent classes.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-&gt;one_direction inherite from ckeck_valid_platform and bidirection</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4" name="Shape 124"/>
        <p:cNvGrpSpPr/>
        <p:nvPr/>
      </p:nvGrpSpPr>
      <p:grpSpPr>
        <a:xfrm>
          <a:off x="0" y="0"/>
          <a:ext cx="0" cy="0"/>
          <a:chOff x="0" y="0"/>
          <a:chExt cx="0" cy="0"/>
        </a:xfrm>
      </p:grpSpPr>
      <p:pic>
        <p:nvPicPr>
          <p:cNvPr id="125" name="Google Shape;125;p20"/>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26" name="Google Shape;126;p20"/>
          <p:cNvSpPr/>
          <p:nvPr/>
        </p:nvSpPr>
        <p:spPr>
          <a:xfrm>
            <a:off x="0" y="0"/>
            <a:ext cx="9144000" cy="25692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938849" y="482400"/>
            <a:ext cx="7266300" cy="41787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nvSpPr>
        <p:spPr>
          <a:xfrm>
            <a:off x="1214450" y="673550"/>
            <a:ext cx="5878200" cy="3678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Lobster"/>
              <a:buChar char="●"/>
            </a:pPr>
            <a:r>
              <a:rPr lang="en" sz="1500">
                <a:solidFill>
                  <a:schemeClr val="dk1"/>
                </a:solidFill>
                <a:latin typeface="Lobster"/>
                <a:ea typeface="Lobster"/>
                <a:cs typeface="Lobster"/>
                <a:sym typeface="Lobster"/>
              </a:rPr>
              <a:t>hierarchical Inheritance : </a:t>
            </a:r>
            <a:endParaRPr sz="1500">
              <a:solidFill>
                <a:schemeClr val="dk1"/>
              </a:solidFill>
              <a:latin typeface="Lobster"/>
              <a:ea typeface="Lobster"/>
              <a:cs typeface="Lobster"/>
              <a:sym typeface="Lobster"/>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one base class is derived by many child classes.</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-&gt;check_valid_platform derive two child classes - one_direction and bidirection.</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323850" lvl="0" marL="457200" rtl="0" algn="l">
              <a:spcBef>
                <a:spcPts val="0"/>
              </a:spcBef>
              <a:spcAft>
                <a:spcPts val="0"/>
              </a:spcAft>
              <a:buClr>
                <a:schemeClr val="dk1"/>
              </a:buClr>
              <a:buSzPts val="1500"/>
              <a:buFont typeface="Lobster"/>
              <a:buChar char="●"/>
            </a:pPr>
            <a:r>
              <a:rPr lang="en" sz="1500">
                <a:solidFill>
                  <a:schemeClr val="dk1"/>
                </a:solidFill>
                <a:latin typeface="Lobster"/>
                <a:ea typeface="Lobster"/>
                <a:cs typeface="Lobster"/>
                <a:sym typeface="Lobster"/>
              </a:rPr>
              <a:t>Interface : </a:t>
            </a:r>
            <a:endParaRPr sz="1500">
              <a:solidFill>
                <a:schemeClr val="dk1"/>
              </a:solidFill>
              <a:latin typeface="Lobster"/>
              <a:ea typeface="Lobster"/>
              <a:cs typeface="Lobster"/>
              <a:sym typeface="Lobster"/>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in interface1 we declare method name check_platform. Implement this method in class name check_valid_platform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in interface2 we declare method name CTT. Impliments this method in class name check_valid.</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323850" lvl="0" marL="457200" rtl="0" algn="l">
              <a:spcBef>
                <a:spcPts val="0"/>
              </a:spcBef>
              <a:spcAft>
                <a:spcPts val="0"/>
              </a:spcAft>
              <a:buClr>
                <a:schemeClr val="dk1"/>
              </a:buClr>
              <a:buSzPts val="1500"/>
              <a:buFont typeface="Lobster"/>
              <a:buChar char="●"/>
            </a:pPr>
            <a:r>
              <a:rPr lang="en" sz="1500">
                <a:solidFill>
                  <a:schemeClr val="dk1"/>
                </a:solidFill>
                <a:latin typeface="Lobster"/>
                <a:ea typeface="Lobster"/>
                <a:cs typeface="Lobster"/>
                <a:sym typeface="Lobster"/>
              </a:rPr>
              <a:t>Thread method :</a:t>
            </a:r>
            <a:endParaRPr sz="1500">
              <a:solidFill>
                <a:schemeClr val="dk1"/>
              </a:solidFill>
              <a:latin typeface="Lobster"/>
              <a:ea typeface="Lobster"/>
              <a:cs typeface="Lobster"/>
              <a:sym typeface="Lobster"/>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sleep()</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-&gt;Here we use sleep() for stop executing program for 1sec .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3" name="Shape 133"/>
        <p:cNvGrpSpPr/>
        <p:nvPr/>
      </p:nvGrpSpPr>
      <p:grpSpPr>
        <a:xfrm>
          <a:off x="0" y="0"/>
          <a:ext cx="0" cy="0"/>
          <a:chOff x="0" y="0"/>
          <a:chExt cx="0" cy="0"/>
        </a:xfrm>
      </p:grpSpPr>
      <p:pic>
        <p:nvPicPr>
          <p:cNvPr id="134" name="Google Shape;134;p21"/>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35" name="Google Shape;135;p21"/>
          <p:cNvSpPr/>
          <p:nvPr/>
        </p:nvSpPr>
        <p:spPr>
          <a:xfrm>
            <a:off x="0" y="0"/>
            <a:ext cx="9144000" cy="25692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991800" y="622750"/>
            <a:ext cx="6861900" cy="38865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nvSpPr>
        <p:spPr>
          <a:xfrm>
            <a:off x="1357325" y="949100"/>
            <a:ext cx="5878200" cy="30324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Lobster"/>
              <a:buChar char="●"/>
            </a:pPr>
            <a:r>
              <a:rPr lang="en" sz="1500">
                <a:solidFill>
                  <a:schemeClr val="dk1"/>
                </a:solidFill>
                <a:latin typeface="Lobster"/>
                <a:ea typeface="Lobster"/>
                <a:cs typeface="Lobster"/>
                <a:sym typeface="Lobster"/>
              </a:rPr>
              <a:t>Exception handling :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if user enter wrong time or wrong no of cabs then it will throw the exception .</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23850" lvl="0" marL="457200" rtl="0" algn="l">
              <a:spcBef>
                <a:spcPts val="0"/>
              </a:spcBef>
              <a:spcAft>
                <a:spcPts val="0"/>
              </a:spcAft>
              <a:buClr>
                <a:schemeClr val="dk1"/>
              </a:buClr>
              <a:buSzPts val="1500"/>
              <a:buFont typeface="Lobster"/>
              <a:buChar char="●"/>
            </a:pPr>
            <a:r>
              <a:rPr lang="en" sz="1500">
                <a:solidFill>
                  <a:schemeClr val="dk1"/>
                </a:solidFill>
                <a:latin typeface="Lobster"/>
                <a:ea typeface="Lobster"/>
                <a:cs typeface="Lobster"/>
                <a:sym typeface="Lobster"/>
              </a:rPr>
              <a:t>access modifier() </a:t>
            </a:r>
            <a:endParaRPr sz="1500">
              <a:solidFill>
                <a:schemeClr val="dk1"/>
              </a:solidFill>
              <a:latin typeface="Lobster"/>
              <a:ea typeface="Lobster"/>
              <a:cs typeface="Lobster"/>
              <a:sym typeface="Lobster"/>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-&gt;we use different type of modifier like public and private .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323850" lvl="0" marL="457200" rtl="0" algn="l">
              <a:spcBef>
                <a:spcPts val="0"/>
              </a:spcBef>
              <a:spcAft>
                <a:spcPts val="0"/>
              </a:spcAft>
              <a:buClr>
                <a:schemeClr val="dk1"/>
              </a:buClr>
              <a:buSzPts val="1500"/>
              <a:buFont typeface="Lobster"/>
              <a:buChar char="●"/>
            </a:pPr>
            <a:r>
              <a:rPr lang="en" sz="1500">
                <a:solidFill>
                  <a:schemeClr val="dk1"/>
                </a:solidFill>
                <a:latin typeface="Lobster"/>
                <a:ea typeface="Lobster"/>
                <a:cs typeface="Lobster"/>
                <a:sym typeface="Lobster"/>
              </a:rPr>
              <a:t>Other :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stoi()</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-&gt;we use stoi() for converting string to integer.</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