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2.png" ContentType="image/png"/>
  <Override PartName="/ppt/media/image13.png" ContentType="image/png"/>
  <Override PartName="/ppt/media/image11.jpeg" ContentType="image/jpeg"/>
  <Override PartName="/ppt/media/image9.png" ContentType="image/png"/>
  <Override PartName="/ppt/media/image17.png" ContentType="image/png"/>
  <Override PartName="/ppt/media/image16.png" ContentType="image/png"/>
  <Override PartName="/ppt/media/image15.jpeg" ContentType="image/jpe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8.jpeg" ContentType="image/jpeg"/>
  <Override PartName="/ppt/media/image5.png" ContentType="image/png"/>
  <Override PartName="/ppt/media/image10.png" ContentType="image/png"/>
  <Override PartName="/ppt/media/image6.png" ContentType="image/png"/>
  <Override PartName="/ppt/media/image7.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0" name="Picture 2" descr=""/>
          <p:cNvPicPr/>
          <p:nvPr/>
        </p:nvPicPr>
        <p:blipFill>
          <a:blip r:embed="rId2"/>
          <a:stretch/>
        </p:blipFill>
        <p:spPr>
          <a:xfrm>
            <a:off x="0" y="0"/>
            <a:ext cx="12191040" cy="6856920"/>
          </a:xfrm>
          <a:prstGeom prst="rect">
            <a:avLst/>
          </a:prstGeom>
          <a:ln>
            <a:noFill/>
          </a:ln>
        </p:spPr>
      </p:pic>
      <p:pic>
        <p:nvPicPr>
          <p:cNvPr id="1" name="Picture 6" descr=""/>
          <p:cNvPicPr/>
          <p:nvPr/>
        </p:nvPicPr>
        <p:blipFill>
          <a:blip r:embed="rId3"/>
          <a:stretch/>
        </p:blipFill>
        <p:spPr>
          <a:xfrm>
            <a:off x="0" y="0"/>
            <a:ext cx="12191040" cy="6856920"/>
          </a:xfrm>
          <a:prstGeom prst="rect">
            <a:avLst/>
          </a:prstGeom>
          <a:ln>
            <a:noFill/>
          </a:ln>
        </p:spPr>
      </p:pic>
      <p:sp>
        <p:nvSpPr>
          <p:cNvPr id="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3"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40" name="Picture 2" descr=""/>
          <p:cNvPicPr/>
          <p:nvPr/>
        </p:nvPicPr>
        <p:blipFill>
          <a:blip r:embed="rId2"/>
          <a:stretch/>
        </p:blipFill>
        <p:spPr>
          <a:xfrm>
            <a:off x="0" y="0"/>
            <a:ext cx="12191040" cy="6856920"/>
          </a:xfrm>
          <a:prstGeom prst="rect">
            <a:avLst/>
          </a:prstGeom>
          <a:ln>
            <a:noFill/>
          </a:ln>
        </p:spPr>
      </p:pic>
      <p:pic>
        <p:nvPicPr>
          <p:cNvPr id="41" name="Picture 2" descr=""/>
          <p:cNvPicPr/>
          <p:nvPr/>
        </p:nvPicPr>
        <p:blipFill>
          <a:blip r:embed="rId3"/>
          <a:stretch/>
        </p:blipFill>
        <p:spPr>
          <a:xfrm>
            <a:off x="0" y="0"/>
            <a:ext cx="12191040" cy="6856920"/>
          </a:xfrm>
          <a:prstGeom prst="rect">
            <a:avLst/>
          </a:prstGeom>
          <a:ln>
            <a:noFill/>
          </a:ln>
        </p:spPr>
      </p:pic>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80" name="Picture 2" descr=""/>
          <p:cNvPicPr/>
          <p:nvPr/>
        </p:nvPicPr>
        <p:blipFill>
          <a:blip r:embed="rId2"/>
          <a:stretch/>
        </p:blipFill>
        <p:spPr>
          <a:xfrm>
            <a:off x="0" y="0"/>
            <a:ext cx="12191040" cy="6856920"/>
          </a:xfrm>
          <a:prstGeom prst="rect">
            <a:avLst/>
          </a:prstGeom>
          <a:ln>
            <a:noFill/>
          </a:ln>
        </p:spPr>
      </p:pic>
      <p:pic>
        <p:nvPicPr>
          <p:cNvPr id="81" name="Picture 2" descr=""/>
          <p:cNvPicPr/>
          <p:nvPr/>
        </p:nvPicPr>
        <p:blipFill>
          <a:blip r:embed="rId3"/>
          <a:stretch/>
        </p:blipFill>
        <p:spPr>
          <a:xfrm>
            <a:off x="0" y="0"/>
            <a:ext cx="12191040" cy="6856920"/>
          </a:xfrm>
          <a:prstGeom prst="rect">
            <a:avLst/>
          </a:prstGeom>
          <a:ln>
            <a:noFill/>
          </a:ln>
        </p:spPr>
      </p:pic>
      <p:sp>
        <p:nvSpPr>
          <p:cNvPr id="82" name="PlaceHolder 1"/>
          <p:cNvSpPr>
            <a:spLocks noGrp="1"/>
          </p:cNvSpPr>
          <p:nvPr>
            <p:ph type="title"/>
          </p:nvPr>
        </p:nvSpPr>
        <p:spPr>
          <a:xfrm>
            <a:off x="609480" y="273600"/>
            <a:ext cx="10972080" cy="114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83" name="PlaceHolder 2"/>
          <p:cNvSpPr>
            <a:spLocks noGrp="1"/>
          </p:cNvSpPr>
          <p:nvPr>
            <p:ph type="body"/>
          </p:nvPr>
        </p:nvSpPr>
        <p:spPr>
          <a:xfrm>
            <a:off x="609480" y="1604520"/>
            <a:ext cx="5353920" cy="1896480"/>
          </a:xfrm>
          <a:prstGeom prst="rect">
            <a:avLst/>
          </a:prstGeom>
        </p:spPr>
        <p:txBody>
          <a:bodyPr lIns="0" rIns="0" tIns="0" bIns="0">
            <a:normAutofit fontScale="77000"/>
          </a:bodyPr>
          <a:p>
            <a:pPr marL="432000" indent="-324000" algn="ctr">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4" name="PlaceHolder 3"/>
          <p:cNvSpPr>
            <a:spLocks noGrp="1"/>
          </p:cNvSpPr>
          <p:nvPr>
            <p:ph type="body"/>
          </p:nvPr>
        </p:nvSpPr>
        <p:spPr>
          <a:xfrm>
            <a:off x="6231960" y="1604520"/>
            <a:ext cx="5353920" cy="1896480"/>
          </a:xfrm>
          <a:prstGeom prst="rect">
            <a:avLst/>
          </a:prstGeom>
        </p:spPr>
        <p:txBody>
          <a:bodyPr lIns="0" rIns="0" tIns="0" bIns="0">
            <a:normAutofit fontScale="77000"/>
          </a:bodyPr>
          <a:p>
            <a:pPr marL="432000" indent="-324000" algn="ctr">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5" name="PlaceHolder 4"/>
          <p:cNvSpPr>
            <a:spLocks noGrp="1"/>
          </p:cNvSpPr>
          <p:nvPr>
            <p:ph type="body"/>
          </p:nvPr>
        </p:nvSpPr>
        <p:spPr>
          <a:xfrm>
            <a:off x="609480" y="3682080"/>
            <a:ext cx="5353920" cy="1896480"/>
          </a:xfrm>
          <a:prstGeom prst="rect">
            <a:avLst/>
          </a:prstGeom>
        </p:spPr>
        <p:txBody>
          <a:bodyPr lIns="0" rIns="0" tIns="0" bIns="0">
            <a:normAutofit fontScale="77000"/>
          </a:bodyPr>
          <a:p>
            <a:pPr marL="432000" indent="-324000" algn="ctr">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86" name="PlaceHolder 5"/>
          <p:cNvSpPr>
            <a:spLocks noGrp="1"/>
          </p:cNvSpPr>
          <p:nvPr>
            <p:ph type="body"/>
          </p:nvPr>
        </p:nvSpPr>
        <p:spPr>
          <a:xfrm>
            <a:off x="6231960" y="3682080"/>
            <a:ext cx="5353920" cy="1896480"/>
          </a:xfrm>
          <a:prstGeom prst="rect">
            <a:avLst/>
          </a:prstGeom>
        </p:spPr>
        <p:txBody>
          <a:bodyPr lIns="0" rIns="0" tIns="0" bIns="0">
            <a:normAutofit fontScale="77000"/>
          </a:bodyPr>
          <a:p>
            <a:pPr marL="432000" indent="-324000" algn="ctr">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1751040" y="530640"/>
            <a:ext cx="9131760" cy="2508120"/>
          </a:xfrm>
          <a:prstGeom prst="rect">
            <a:avLst/>
          </a:prstGeom>
          <a:noFill/>
          <a:ln>
            <a:noFill/>
          </a:ln>
        </p:spPr>
        <p:style>
          <a:lnRef idx="0"/>
          <a:fillRef idx="0"/>
          <a:effectRef idx="0"/>
          <a:fontRef idx="minor"/>
        </p:style>
        <p:txBody>
          <a:bodyPr lIns="90000" rIns="90000" tIns="45000" bIns="45000" anchor="b">
            <a:normAutofit/>
          </a:bodyPr>
          <a:p>
            <a:pPr algn="ctr">
              <a:lnSpc>
                <a:spcPct val="90000"/>
              </a:lnSpc>
            </a:pPr>
            <a:r>
              <a:rPr b="1" i="1" lang="en-IN" sz="4800" spc="-1" strike="noStrike" u="sng" cap="all">
                <a:solidFill>
                  <a:srgbClr val="1c1c1c"/>
                </a:solidFill>
                <a:uFillTx/>
                <a:latin typeface="Times New Roman"/>
                <a:ea typeface="DejaVu Sans"/>
              </a:rPr>
              <a:t>COLLEGE AND STUDENT MANAGEMENT SYSTEM</a:t>
            </a:r>
            <a:endParaRPr b="0" lang="en-IN" sz="4800" spc="-1" strike="noStrike">
              <a:latin typeface="Arial"/>
            </a:endParaRPr>
          </a:p>
        </p:txBody>
      </p:sp>
      <p:sp>
        <p:nvSpPr>
          <p:cNvPr id="124" name="CustomShape 2"/>
          <p:cNvSpPr/>
          <p:nvPr/>
        </p:nvSpPr>
        <p:spPr>
          <a:xfrm>
            <a:off x="6689880" y="3437640"/>
            <a:ext cx="4757400" cy="593640"/>
          </a:xfrm>
          <a:prstGeom prst="rect">
            <a:avLst/>
          </a:prstGeom>
          <a:noFill/>
          <a:ln>
            <a:noFill/>
          </a:ln>
        </p:spPr>
        <p:style>
          <a:lnRef idx="0"/>
          <a:fillRef idx="0"/>
          <a:effectRef idx="0"/>
          <a:fontRef idx="minor"/>
        </p:style>
        <p:txBody>
          <a:bodyPr lIns="90000" rIns="90000" tIns="45000" bIns="45000">
            <a:noAutofit/>
          </a:bodyPr>
          <a:p>
            <a:pPr algn="ctr">
              <a:lnSpc>
                <a:spcPct val="120000"/>
              </a:lnSpc>
            </a:pPr>
            <a:r>
              <a:rPr b="0" lang="en-IN" sz="2800" spc="-1" strike="noStrike" cap="all">
                <a:solidFill>
                  <a:srgbClr val="ffffff"/>
                </a:solidFill>
                <a:latin typeface="Times New Roman"/>
                <a:ea typeface="DejaVu Sans"/>
              </a:rPr>
              <a:t>Mentor –:</a:t>
            </a:r>
            <a:endParaRPr b="0" lang="en-IN" sz="2800" spc="-1" strike="noStrike">
              <a:latin typeface="Arial"/>
            </a:endParaRPr>
          </a:p>
          <a:p>
            <a:pPr algn="ctr">
              <a:lnSpc>
                <a:spcPct val="120000"/>
              </a:lnSpc>
            </a:pPr>
            <a:r>
              <a:rPr b="0" lang="en-IN" sz="2800" spc="-1" strike="noStrike" cap="all">
                <a:solidFill>
                  <a:srgbClr val="ffffff"/>
                </a:solidFill>
                <a:latin typeface="Times New Roman"/>
                <a:ea typeface="DejaVu Sans"/>
              </a:rPr>
              <a:t>DR. AMRITA CHATURVEDI</a:t>
            </a:r>
            <a:endParaRPr b="0" lang="en-IN" sz="2800" spc="-1" strike="noStrike">
              <a:latin typeface="Arial"/>
            </a:endParaRPr>
          </a:p>
        </p:txBody>
      </p:sp>
      <p:sp>
        <p:nvSpPr>
          <p:cNvPr id="125" name="CustomShape 3"/>
          <p:cNvSpPr/>
          <p:nvPr/>
        </p:nvSpPr>
        <p:spPr>
          <a:xfrm>
            <a:off x="340200" y="3958920"/>
            <a:ext cx="3449520" cy="313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4000" spc="-1" strike="noStrike">
                <a:solidFill>
                  <a:srgbClr val="ffffff"/>
                </a:solidFill>
                <a:latin typeface="Times New Roman"/>
                <a:ea typeface="DejaVu Sans"/>
              </a:rPr>
              <a:t>By :</a:t>
            </a:r>
            <a:r>
              <a:rPr b="0" lang="en-IN" sz="3200" spc="-1" strike="noStrike">
                <a:solidFill>
                  <a:srgbClr val="ffffff"/>
                </a:solidFill>
                <a:latin typeface="Times New Roman"/>
                <a:ea typeface="DejaVu Sans"/>
              </a:rPr>
              <a:t> </a:t>
            </a:r>
            <a:endParaRPr b="0" lang="en-IN" sz="3200" spc="-1" strike="noStrike">
              <a:latin typeface="Arial"/>
            </a:endParaRPr>
          </a:p>
          <a:p>
            <a:pPr algn="ctr">
              <a:lnSpc>
                <a:spcPct val="100000"/>
              </a:lnSpc>
            </a:pPr>
            <a:r>
              <a:rPr b="0" lang="en-IN" sz="3200" spc="-1" strike="noStrike">
                <a:solidFill>
                  <a:srgbClr val="ffffff"/>
                </a:solidFill>
                <a:latin typeface="Times New Roman"/>
                <a:ea typeface="DejaVu Sans"/>
              </a:rPr>
              <a:t>Dhruv Gupta</a:t>
            </a:r>
            <a:br/>
            <a:r>
              <a:rPr b="0" lang="en-IN" sz="3200" spc="-1" strike="noStrike">
                <a:solidFill>
                  <a:srgbClr val="ffffff"/>
                </a:solidFill>
                <a:latin typeface="Times New Roman"/>
                <a:ea typeface="DejaVu Sans"/>
              </a:rPr>
              <a:t>19074005</a:t>
            </a:r>
            <a:endParaRPr b="0" lang="en-IN" sz="3200" spc="-1" strike="noStrike">
              <a:latin typeface="Arial"/>
            </a:endParaRPr>
          </a:p>
          <a:p>
            <a:pPr algn="ctr">
              <a:lnSpc>
                <a:spcPct val="100000"/>
              </a:lnSpc>
            </a:pPr>
            <a:r>
              <a:rPr b="0" lang="en-IN" sz="3200" spc="-1" strike="noStrike">
                <a:solidFill>
                  <a:srgbClr val="ffffff"/>
                </a:solidFill>
                <a:latin typeface="Times New Roman"/>
                <a:ea typeface="DejaVu Sans"/>
              </a:rPr>
              <a:t>Megha Agarwal</a:t>
            </a:r>
            <a:endParaRPr b="0" lang="en-IN" sz="3200" spc="-1" strike="noStrike">
              <a:latin typeface="Arial"/>
            </a:endParaRPr>
          </a:p>
          <a:p>
            <a:pPr algn="ctr">
              <a:lnSpc>
                <a:spcPct val="100000"/>
              </a:lnSpc>
            </a:pPr>
            <a:r>
              <a:rPr b="0" lang="en-IN" sz="3200" spc="-1" strike="noStrike">
                <a:solidFill>
                  <a:srgbClr val="ffffff"/>
                </a:solidFill>
                <a:latin typeface="Times New Roman"/>
                <a:ea typeface="DejaVu Sans"/>
              </a:rPr>
              <a:t>19075045 </a:t>
            </a:r>
            <a:endParaRPr b="0" lang="en-IN" sz="3200" spc="-1" strike="noStrike">
              <a:latin typeface="Arial"/>
            </a:endParaRPr>
          </a:p>
          <a:p>
            <a:pPr algn="ctr">
              <a:lnSpc>
                <a:spcPct val="100000"/>
              </a:lnSpc>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470400" y="630000"/>
            <a:ext cx="8999280" cy="647280"/>
          </a:xfrm>
          <a:prstGeom prst="rect">
            <a:avLst/>
          </a:prstGeom>
          <a:noFill/>
          <a:ln>
            <a:noFill/>
          </a:ln>
        </p:spPr>
        <p:style>
          <a:lnRef idx="0"/>
          <a:fillRef idx="0"/>
          <a:effectRef idx="0"/>
          <a:fontRef idx="minor"/>
        </p:style>
        <p:txBody>
          <a:bodyPr lIns="0" rIns="0" tIns="0" bIns="0" anchor="ctr">
            <a:noAutofit/>
          </a:bodyPr>
          <a:p>
            <a:pPr>
              <a:lnSpc>
                <a:spcPct val="100000"/>
              </a:lnSpc>
            </a:pPr>
            <a:r>
              <a:rPr b="1" i="1" lang="en-IN" sz="4000" spc="-1" strike="noStrike" u="sng">
                <a:solidFill>
                  <a:srgbClr val="1c1c1c"/>
                </a:solidFill>
                <a:uFillTx/>
                <a:latin typeface="Times New Roman"/>
                <a:ea typeface="DejaVu Sans"/>
              </a:rPr>
              <a:t>Functions  And  Features</a:t>
            </a:r>
            <a:endParaRPr b="0" lang="en-IN" sz="4000" spc="-1" strike="noStrike">
              <a:latin typeface="Arial"/>
            </a:endParaRPr>
          </a:p>
        </p:txBody>
      </p:sp>
      <p:sp>
        <p:nvSpPr>
          <p:cNvPr id="149" name="CustomShape 2"/>
          <p:cNvSpPr/>
          <p:nvPr/>
        </p:nvSpPr>
        <p:spPr>
          <a:xfrm>
            <a:off x="493200" y="2124000"/>
            <a:ext cx="7409160" cy="42667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0" lang="en-IN" sz="2200" spc="-1" strike="noStrike">
                <a:solidFill>
                  <a:srgbClr val="ffffff"/>
                </a:solidFill>
                <a:latin typeface="Times New Roman"/>
                <a:ea typeface="DejaVu Sans"/>
              </a:rPr>
              <a:t>• </a:t>
            </a:r>
            <a:r>
              <a:rPr b="0" lang="en-IN" sz="2200" spc="-1" strike="noStrike">
                <a:solidFill>
                  <a:srgbClr val="ffffff"/>
                </a:solidFill>
                <a:latin typeface="Times New Roman"/>
                <a:ea typeface="DejaVu Sans"/>
              </a:rPr>
              <a:t>View the Attendance status of the courses to which they are enrolled.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ffffff"/>
                </a:solidFill>
                <a:latin typeface="Times New Roman"/>
                <a:ea typeface="DejaVu Sans"/>
              </a:rPr>
              <a:t>• </a:t>
            </a:r>
            <a:r>
              <a:rPr b="0" lang="en-IN" sz="2200" spc="-1" strike="noStrike">
                <a:solidFill>
                  <a:srgbClr val="ffffff"/>
                </a:solidFill>
                <a:latin typeface="Times New Roman"/>
                <a:ea typeface="DejaVu Sans"/>
              </a:rPr>
              <a:t>They can download their attendance record in pdf format or any other extension that they have.</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ffffff"/>
                </a:solidFill>
                <a:latin typeface="Times New Roman"/>
                <a:ea typeface="DejaVu Sans"/>
              </a:rPr>
              <a:t>• </a:t>
            </a:r>
            <a:r>
              <a:rPr b="0" lang="en-IN" sz="2200" spc="-1" strike="noStrike">
                <a:solidFill>
                  <a:srgbClr val="ffffff"/>
                </a:solidFill>
                <a:latin typeface="Times New Roman"/>
                <a:ea typeface="DejaVu Sans"/>
              </a:rPr>
              <a:t>List of Courses in which they are enrolled.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ffffff"/>
                </a:solidFill>
                <a:latin typeface="Times New Roman"/>
                <a:ea typeface="DejaVu Sans"/>
              </a:rPr>
              <a:t>• </a:t>
            </a:r>
            <a:r>
              <a:rPr b="0" lang="en-IN" sz="2200" spc="-1" strike="noStrike">
                <a:solidFill>
                  <a:srgbClr val="ffffff"/>
                </a:solidFill>
                <a:latin typeface="Times New Roman"/>
                <a:ea typeface="DejaVu Sans"/>
              </a:rPr>
              <a:t>10</a:t>
            </a:r>
            <a:r>
              <a:rPr b="0" lang="en-IN" sz="2200" spc="-1" strike="noStrike" baseline="101000">
                <a:solidFill>
                  <a:srgbClr val="ffffff"/>
                </a:solidFill>
                <a:latin typeface="Times New Roman"/>
                <a:ea typeface="DejaVu Sans"/>
              </a:rPr>
              <a:t>th</a:t>
            </a:r>
            <a:r>
              <a:rPr b="0" lang="en-IN" sz="2200" spc="-1" strike="noStrike">
                <a:solidFill>
                  <a:srgbClr val="ffffff"/>
                </a:solidFill>
                <a:latin typeface="Times New Roman"/>
                <a:ea typeface="DejaVu Sans"/>
              </a:rPr>
              <a:t>, 12</a:t>
            </a:r>
            <a:r>
              <a:rPr b="0" lang="en-IN" sz="2200" spc="-1" strike="noStrike" baseline="101000">
                <a:solidFill>
                  <a:srgbClr val="ffffff"/>
                </a:solidFill>
                <a:latin typeface="Times New Roman"/>
                <a:ea typeface="DejaVu Sans"/>
              </a:rPr>
              <a:t>th </a:t>
            </a:r>
            <a:r>
              <a:rPr b="0" lang="en-IN" sz="2200" spc="-1" strike="noStrike">
                <a:solidFill>
                  <a:srgbClr val="ffffff"/>
                </a:solidFill>
                <a:latin typeface="Times New Roman"/>
                <a:ea typeface="DejaVu Sans"/>
              </a:rPr>
              <a:t>and current CPI can be updated.</a:t>
            </a:r>
            <a:endParaRPr b="0" lang="en-IN" sz="2200" spc="-1" strike="noStrike">
              <a:latin typeface="Arial"/>
            </a:endParaRPr>
          </a:p>
          <a:p>
            <a:pPr>
              <a:lnSpc>
                <a:spcPct val="100000"/>
              </a:lnSpc>
            </a:pPr>
            <a:endParaRPr b="0" lang="en-IN" sz="2200" spc="-1" strike="noStrike">
              <a:latin typeface="Arial"/>
            </a:endParaRPr>
          </a:p>
          <a:p>
            <a:pPr>
              <a:lnSpc>
                <a:spcPct val="100000"/>
              </a:lnSpc>
            </a:pPr>
            <a:r>
              <a:rPr b="0" lang="en-IN" sz="2200" spc="-1" strike="noStrike">
                <a:solidFill>
                  <a:srgbClr val="ffffff"/>
                </a:solidFill>
                <a:latin typeface="Times New Roman"/>
                <a:ea typeface="DejaVu Sans"/>
              </a:rPr>
              <a:t>• </a:t>
            </a:r>
            <a:r>
              <a:rPr b="0" lang="en-IN" sz="2200" spc="-1" strike="noStrike">
                <a:solidFill>
                  <a:srgbClr val="ffffff"/>
                </a:solidFill>
                <a:latin typeface="Times New Roman"/>
                <a:ea typeface="DejaVu Sans"/>
              </a:rPr>
              <a:t>They can update their profile information.</a:t>
            </a:r>
            <a:endParaRPr b="0" lang="en-IN" sz="2200" spc="-1" strike="noStrike">
              <a:latin typeface="Arial"/>
            </a:endParaRPr>
          </a:p>
          <a:p>
            <a:pPr>
              <a:lnSpc>
                <a:spcPct val="100000"/>
              </a:lnSpc>
            </a:pPr>
            <a:endParaRPr b="0" lang="en-IN" sz="2200" spc="-1" strike="noStrike">
              <a:latin typeface="Arial"/>
            </a:endParaRPr>
          </a:p>
        </p:txBody>
      </p:sp>
      <p:sp>
        <p:nvSpPr>
          <p:cNvPr id="150" name="CustomShape 3"/>
          <p:cNvSpPr/>
          <p:nvPr/>
        </p:nvSpPr>
        <p:spPr>
          <a:xfrm>
            <a:off x="504720" y="1532160"/>
            <a:ext cx="2964960" cy="503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4000" spc="-1" strike="noStrike" u="sng">
                <a:solidFill>
                  <a:srgbClr val="ffffff"/>
                </a:solidFill>
                <a:uFillTx/>
                <a:latin typeface="Times New Roman"/>
                <a:ea typeface="DejaVu Sans"/>
              </a:rPr>
              <a:t>STUDENT</a:t>
            </a:r>
            <a:endParaRPr b="0" lang="en-IN" sz="4000" spc="-1" strike="noStrike">
              <a:latin typeface="Arial"/>
            </a:endParaRPr>
          </a:p>
        </p:txBody>
      </p:sp>
      <p:pic>
        <p:nvPicPr>
          <p:cNvPr id="151" name="Picture 114" descr=""/>
          <p:cNvPicPr/>
          <p:nvPr/>
        </p:nvPicPr>
        <p:blipFill>
          <a:blip r:embed="rId1"/>
          <a:stretch/>
        </p:blipFill>
        <p:spPr>
          <a:xfrm>
            <a:off x="7970400" y="2448000"/>
            <a:ext cx="3244320" cy="35042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115" descr=""/>
          <p:cNvPicPr/>
          <p:nvPr/>
        </p:nvPicPr>
        <p:blipFill>
          <a:blip r:embed="rId1"/>
          <a:stretch/>
        </p:blipFill>
        <p:spPr>
          <a:xfrm>
            <a:off x="1080000" y="647640"/>
            <a:ext cx="10223280" cy="55926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3" name="Picture 116" descr=""/>
          <p:cNvPicPr/>
          <p:nvPr/>
        </p:nvPicPr>
        <p:blipFill>
          <a:blip r:embed="rId1"/>
          <a:stretch/>
        </p:blipFill>
        <p:spPr>
          <a:xfrm>
            <a:off x="1647360" y="715680"/>
            <a:ext cx="8961840" cy="54568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412800" y="507600"/>
            <a:ext cx="8999280" cy="647280"/>
          </a:xfrm>
          <a:prstGeom prst="rect">
            <a:avLst/>
          </a:prstGeom>
          <a:noFill/>
          <a:ln>
            <a:noFill/>
          </a:ln>
        </p:spPr>
        <p:style>
          <a:lnRef idx="0"/>
          <a:fillRef idx="0"/>
          <a:effectRef idx="0"/>
          <a:fontRef idx="minor"/>
        </p:style>
        <p:txBody>
          <a:bodyPr lIns="0" rIns="0" tIns="0" bIns="0" anchor="ctr">
            <a:noAutofit/>
          </a:bodyPr>
          <a:p>
            <a:pPr>
              <a:lnSpc>
                <a:spcPct val="100000"/>
              </a:lnSpc>
            </a:pPr>
            <a:r>
              <a:rPr b="1" i="1" lang="en-IN" sz="4000" spc="-1" strike="noStrike" u="sng">
                <a:solidFill>
                  <a:srgbClr val="1c1c1c"/>
                </a:solidFill>
                <a:uFillTx/>
                <a:latin typeface="Times New Roman"/>
                <a:ea typeface="DejaVu Sans"/>
              </a:rPr>
              <a:t>Functions  And  Features</a:t>
            </a:r>
            <a:endParaRPr b="0" lang="en-IN" sz="4000" spc="-1" strike="noStrike">
              <a:latin typeface="Arial"/>
            </a:endParaRPr>
          </a:p>
        </p:txBody>
      </p:sp>
      <p:sp>
        <p:nvSpPr>
          <p:cNvPr id="155" name="CustomShape 2"/>
          <p:cNvSpPr/>
          <p:nvPr/>
        </p:nvSpPr>
        <p:spPr>
          <a:xfrm>
            <a:off x="2808000" y="2533680"/>
            <a:ext cx="6695280" cy="345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ffffff"/>
                </a:solidFill>
                <a:latin typeface="Times New Roman"/>
                <a:ea typeface="DejaVu Sans"/>
              </a:rPr>
              <a:t>• </a:t>
            </a:r>
            <a:r>
              <a:rPr b="0" lang="en-IN" sz="2400" spc="-1" strike="noStrike">
                <a:solidFill>
                  <a:srgbClr val="ffffff"/>
                </a:solidFill>
                <a:latin typeface="Times New Roman"/>
                <a:ea typeface="DejaVu Sans"/>
              </a:rPr>
              <a:t>It has the access to the list of all the users </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  </a:t>
            </a:r>
            <a:r>
              <a:rPr b="0" lang="en-IN" sz="2400" spc="-1" strike="noStrike">
                <a:solidFill>
                  <a:srgbClr val="ffffff"/>
                </a:solidFill>
                <a:latin typeface="Times New Roman"/>
                <a:ea typeface="DejaVu Sans"/>
              </a:rPr>
              <a:t>whether it be a professor or a student.</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 </a:t>
            </a:r>
            <a:r>
              <a:rPr b="0" lang="en-IN" sz="2400" spc="-1" strike="noStrike">
                <a:solidFill>
                  <a:srgbClr val="ffffff"/>
                </a:solidFill>
                <a:latin typeface="Times New Roman"/>
                <a:ea typeface="DejaVu Sans"/>
              </a:rPr>
              <a:t>It has the log of all the recent actions done by any user.</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 </a:t>
            </a:r>
            <a:r>
              <a:rPr b="0" lang="en-IN" sz="2400" spc="-1" strike="noStrike">
                <a:solidFill>
                  <a:srgbClr val="ffffff"/>
                </a:solidFill>
                <a:latin typeface="Times New Roman"/>
                <a:ea typeface="DejaVu Sans"/>
              </a:rPr>
              <a:t>It can make changes such as:</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&gt; Add and update students, teachers and courses.</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&gt; Assign teachers and students to courses.</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&gt; Delete any users.</a:t>
            </a:r>
            <a:endParaRPr b="0" lang="en-IN" sz="2400" spc="-1" strike="noStrike">
              <a:latin typeface="Arial"/>
            </a:endParaRPr>
          </a:p>
          <a:p>
            <a:pPr>
              <a:lnSpc>
                <a:spcPct val="100000"/>
              </a:lnSpc>
            </a:pPr>
            <a:endParaRPr b="0" lang="en-IN" sz="2400" spc="-1" strike="noStrike">
              <a:latin typeface="Arial"/>
            </a:endParaRPr>
          </a:p>
        </p:txBody>
      </p:sp>
      <p:sp>
        <p:nvSpPr>
          <p:cNvPr id="156" name="CustomShape 3"/>
          <p:cNvSpPr/>
          <p:nvPr/>
        </p:nvSpPr>
        <p:spPr>
          <a:xfrm>
            <a:off x="3384720" y="1505160"/>
            <a:ext cx="4823280" cy="7268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4000" spc="-1" strike="noStrike" u="sng">
                <a:solidFill>
                  <a:srgbClr val="ffffff"/>
                </a:solidFill>
                <a:uFillTx/>
                <a:latin typeface="Times New Roman"/>
                <a:ea typeface="DejaVu Sans"/>
              </a:rPr>
              <a:t>ADMIN</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297680" y="401400"/>
            <a:ext cx="4053600" cy="892800"/>
          </a:xfrm>
          <a:prstGeom prst="rect">
            <a:avLst/>
          </a:prstGeom>
          <a:noFill/>
          <a:ln>
            <a:noFill/>
          </a:ln>
        </p:spPr>
        <p:style>
          <a:lnRef idx="0"/>
          <a:fillRef idx="0"/>
          <a:effectRef idx="0"/>
          <a:fontRef idx="minor"/>
        </p:style>
        <p:txBody>
          <a:bodyPr lIns="0" rIns="0" tIns="0" bIns="0" anchor="ctr">
            <a:noAutofit/>
          </a:bodyPr>
          <a:p>
            <a:pPr>
              <a:lnSpc>
                <a:spcPct val="100000"/>
              </a:lnSpc>
            </a:pPr>
            <a:r>
              <a:rPr b="1" i="1" lang="en-IN" sz="4000" spc="-1" strike="noStrike" u="sng">
                <a:solidFill>
                  <a:srgbClr val="1c1c1c"/>
                </a:solidFill>
                <a:uFillTx/>
                <a:latin typeface="Times New Roman"/>
                <a:ea typeface="DejaVu Sans"/>
              </a:rPr>
              <a:t>CONCLUSION</a:t>
            </a:r>
            <a:endParaRPr b="0" lang="en-IN" sz="4000" spc="-1" strike="noStrike">
              <a:latin typeface="Arial"/>
            </a:endParaRPr>
          </a:p>
        </p:txBody>
      </p:sp>
      <p:sp>
        <p:nvSpPr>
          <p:cNvPr id="158" name="CustomShape 2"/>
          <p:cNvSpPr/>
          <p:nvPr/>
        </p:nvSpPr>
        <p:spPr>
          <a:xfrm>
            <a:off x="886320" y="1725480"/>
            <a:ext cx="9917640" cy="434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ffff"/>
                </a:solidFill>
                <a:latin typeface="Times New Roman"/>
                <a:ea typeface="DejaVu Sans"/>
              </a:rPr>
              <a:t>The title of the project as CSMS is the system that deals with the issues related to a particular institution. It is the very useful to the student as well as the faculties to easy access to finding the details. The CSMS provides appropriate information to users based on their profiles and role in the system. This project is designed keeping in view the day to day problems faced by a college system.</a:t>
            </a:r>
            <a:endParaRPr b="0" lang="en-IN" sz="2000" spc="-1" strike="noStrike">
              <a:latin typeface="Arial"/>
            </a:endParaRPr>
          </a:p>
          <a:p>
            <a:pPr>
              <a:lnSpc>
                <a:spcPct val="100000"/>
              </a:lnSpc>
            </a:pPr>
            <a:r>
              <a:rPr b="0" lang="en-IN" sz="2000" spc="-1" strike="noStrike">
                <a:solidFill>
                  <a:srgbClr val="ffffff"/>
                </a:solidFill>
                <a:latin typeface="Times New Roman"/>
                <a:ea typeface="DejaVu Sans"/>
              </a:rPr>
              <a:t>The fundamental problem in maintaining and managing the work by the administrator is hence overcome. But by developing this web-based application, the amount of time consumption is reduced and also the manual calculations are omitted, the reports can be obtained regularly and also whenever on demand by the user. Thus the system developed will be helpful to the administrator by easing his/her task.</a:t>
            </a:r>
            <a:endParaRPr b="0" lang="en-IN" sz="2000" spc="-1" strike="noStrike">
              <a:latin typeface="Arial"/>
            </a:endParaRPr>
          </a:p>
          <a:p>
            <a:pPr>
              <a:lnSpc>
                <a:spcPct val="100000"/>
              </a:lnSpc>
            </a:pPr>
            <a:r>
              <a:rPr b="0" lang="en-IN" sz="2000" spc="-1" strike="noStrike">
                <a:solidFill>
                  <a:srgbClr val="ffffff"/>
                </a:solidFill>
                <a:latin typeface="Times New Roman"/>
                <a:ea typeface="DejaVu Sans"/>
              </a:rPr>
              <a:t>All years together gathered information can be saved and can be accessed at any time. The data which is stored in the repository helps in taking intelligent decisions by the management providing the accurate results. </a:t>
            </a:r>
            <a:endParaRPr b="0" lang="en-IN" sz="2000" spc="-1" strike="noStrike">
              <a:latin typeface="Arial"/>
            </a:endParaRPr>
          </a:p>
          <a:p>
            <a:pPr>
              <a:lnSpc>
                <a:spcPct val="100000"/>
              </a:lnSpc>
            </a:pPr>
            <a:r>
              <a:rPr b="0" lang="en-IN" sz="2000" spc="-1" strike="noStrike">
                <a:solidFill>
                  <a:srgbClr val="ffffff"/>
                </a:solidFill>
                <a:latin typeface="Times New Roman"/>
                <a:ea typeface="DejaVu Sans"/>
              </a:rPr>
              <a:t>This project is successfully implemented with all the features and modules of the college management system as per requirements.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912960" y="0"/>
            <a:ext cx="10363320" cy="1595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i="1" lang="en-IN" sz="4400" spc="-1" strike="noStrike" u="sng" cap="all">
                <a:solidFill>
                  <a:srgbClr val="1c1c1c"/>
                </a:solidFill>
                <a:uFillTx/>
                <a:latin typeface="Times New Roman"/>
                <a:ea typeface="DejaVu Sans"/>
              </a:rPr>
              <a:t>OUTLINE</a:t>
            </a:r>
            <a:endParaRPr b="0" lang="en-IN" sz="4400" spc="-1" strike="noStrike">
              <a:latin typeface="Arial"/>
            </a:endParaRPr>
          </a:p>
        </p:txBody>
      </p:sp>
      <p:sp>
        <p:nvSpPr>
          <p:cNvPr id="127" name="CustomShape 2"/>
          <p:cNvSpPr/>
          <p:nvPr/>
        </p:nvSpPr>
        <p:spPr>
          <a:xfrm>
            <a:off x="1594800" y="1611720"/>
            <a:ext cx="10362600" cy="3871440"/>
          </a:xfrm>
          <a:prstGeom prst="rect">
            <a:avLst/>
          </a:prstGeom>
          <a:noFill/>
          <a:ln>
            <a:noFill/>
          </a:ln>
        </p:spPr>
        <p:style>
          <a:lnRef idx="0"/>
          <a:fillRef idx="0"/>
          <a:effectRef idx="0"/>
          <a:fontRef idx="minor"/>
        </p:style>
        <p:txBody>
          <a:bodyPr lIns="90000" rIns="90000" tIns="45000" bIns="45000">
            <a:noAutofit/>
          </a:bodyPr>
          <a:p>
            <a:pPr marL="228600" indent="-227520">
              <a:lnSpc>
                <a:spcPct val="120000"/>
              </a:lnSpc>
              <a:spcBef>
                <a:spcPts val="1001"/>
              </a:spcBef>
              <a:buClr>
                <a:srgbClr val="ffffff"/>
              </a:buClr>
              <a:buFont typeface="Wingdings" charset="2"/>
              <a:buChar char=""/>
            </a:pPr>
            <a:r>
              <a:rPr b="0" lang="en-IN" sz="2000" spc="-1" strike="noStrike" cap="all">
                <a:solidFill>
                  <a:srgbClr val="ffffff"/>
                </a:solidFill>
                <a:latin typeface="Times New Roman"/>
                <a:ea typeface="DejaVu Sans"/>
              </a:rPr>
              <a:t> </a:t>
            </a:r>
            <a:r>
              <a:rPr b="0" lang="en-IN" sz="2000" spc="-1" strike="noStrike" cap="all">
                <a:solidFill>
                  <a:srgbClr val="ffffff"/>
                </a:solidFill>
                <a:latin typeface="Times New Roman"/>
                <a:ea typeface="DejaVu Sans"/>
              </a:rPr>
              <a:t>Objective</a:t>
            </a:r>
            <a:endParaRPr b="0" lang="en-IN" sz="2000" spc="-1" strike="noStrike">
              <a:latin typeface="Arial"/>
            </a:endParaRPr>
          </a:p>
          <a:p>
            <a:pPr>
              <a:lnSpc>
                <a:spcPct val="120000"/>
              </a:lnSpc>
              <a:spcBef>
                <a:spcPts val="1001"/>
              </a:spcBef>
            </a:pPr>
            <a:endParaRPr b="0" lang="en-IN" sz="2000" spc="-1" strike="noStrike">
              <a:latin typeface="Arial"/>
            </a:endParaRPr>
          </a:p>
          <a:p>
            <a:pPr marL="228600" indent="-227520">
              <a:lnSpc>
                <a:spcPct val="120000"/>
              </a:lnSpc>
              <a:spcBef>
                <a:spcPts val="1001"/>
              </a:spcBef>
              <a:buClr>
                <a:srgbClr val="ffffff"/>
              </a:buClr>
              <a:buFont typeface="Wingdings" charset="2"/>
              <a:buChar char=""/>
            </a:pPr>
            <a:r>
              <a:rPr b="0" lang="en-IN" sz="2000" spc="-1" strike="noStrike" cap="all">
                <a:solidFill>
                  <a:srgbClr val="ffffff"/>
                </a:solidFill>
                <a:latin typeface="Times New Roman"/>
                <a:ea typeface="DejaVu Sans"/>
              </a:rPr>
              <a:t> </a:t>
            </a:r>
            <a:r>
              <a:rPr b="0" lang="en-IN" sz="2000" spc="-1" strike="noStrike" cap="all">
                <a:solidFill>
                  <a:srgbClr val="ffffff"/>
                </a:solidFill>
                <a:latin typeface="Times New Roman"/>
                <a:ea typeface="DejaVu Sans"/>
              </a:rPr>
              <a:t>MOTIVATION</a:t>
            </a:r>
            <a:endParaRPr b="0" lang="en-IN" sz="2000" spc="-1" strike="noStrike">
              <a:latin typeface="Arial"/>
            </a:endParaRPr>
          </a:p>
          <a:p>
            <a:pPr>
              <a:lnSpc>
                <a:spcPct val="120000"/>
              </a:lnSpc>
              <a:spcBef>
                <a:spcPts val="1001"/>
              </a:spcBef>
            </a:pPr>
            <a:endParaRPr b="0" lang="en-IN" sz="2000" spc="-1" strike="noStrike">
              <a:latin typeface="Arial"/>
            </a:endParaRPr>
          </a:p>
          <a:p>
            <a:pPr marL="228600" indent="-227520">
              <a:lnSpc>
                <a:spcPct val="120000"/>
              </a:lnSpc>
              <a:spcBef>
                <a:spcPts val="1001"/>
              </a:spcBef>
              <a:buClr>
                <a:srgbClr val="ffffff"/>
              </a:buClr>
              <a:buFont typeface="Wingdings" charset="2"/>
              <a:buChar char=""/>
            </a:pPr>
            <a:r>
              <a:rPr b="0" lang="en-IN" sz="2000" spc="-1" strike="noStrike" cap="all">
                <a:solidFill>
                  <a:srgbClr val="ffffff"/>
                </a:solidFill>
                <a:latin typeface="Times New Roman"/>
                <a:ea typeface="DejaVu Sans"/>
              </a:rPr>
              <a:t> </a:t>
            </a:r>
            <a:r>
              <a:rPr b="0" lang="en-IN" sz="2000" spc="-1" strike="noStrike" cap="all">
                <a:solidFill>
                  <a:srgbClr val="ffffff"/>
                </a:solidFill>
                <a:latin typeface="Times New Roman"/>
                <a:ea typeface="DejaVu Sans"/>
              </a:rPr>
              <a:t>TECHNOLOGY</a:t>
            </a:r>
            <a:endParaRPr b="0" lang="en-IN" sz="2000" spc="-1" strike="noStrike">
              <a:latin typeface="Arial"/>
            </a:endParaRPr>
          </a:p>
          <a:p>
            <a:pPr>
              <a:lnSpc>
                <a:spcPct val="120000"/>
              </a:lnSpc>
              <a:spcBef>
                <a:spcPts val="1001"/>
              </a:spcBef>
            </a:pPr>
            <a:endParaRPr b="0" lang="en-IN" sz="2000" spc="-1" strike="noStrike">
              <a:latin typeface="Arial"/>
            </a:endParaRPr>
          </a:p>
          <a:p>
            <a:pPr marL="228600" indent="-227520">
              <a:lnSpc>
                <a:spcPct val="120000"/>
              </a:lnSpc>
              <a:spcBef>
                <a:spcPts val="1001"/>
              </a:spcBef>
              <a:buClr>
                <a:srgbClr val="ffffff"/>
              </a:buClr>
              <a:buFont typeface="Wingdings" charset="2"/>
              <a:buChar char=""/>
            </a:pPr>
            <a:r>
              <a:rPr b="0" lang="en-IN" sz="2000" spc="-1" strike="noStrike" cap="all">
                <a:solidFill>
                  <a:srgbClr val="ffffff"/>
                </a:solidFill>
                <a:latin typeface="Times New Roman"/>
                <a:ea typeface="DejaVu Sans"/>
              </a:rPr>
              <a:t> </a:t>
            </a:r>
            <a:r>
              <a:rPr b="0" lang="en-IN" sz="2000" spc="-1" strike="noStrike" cap="all">
                <a:solidFill>
                  <a:srgbClr val="ffffff"/>
                </a:solidFill>
                <a:latin typeface="Times New Roman"/>
                <a:ea typeface="DejaVu Sans"/>
              </a:rPr>
              <a:t>FUNCTIONS AND FEATURES</a:t>
            </a:r>
            <a:endParaRPr b="0" lang="en-IN" sz="2000" spc="-1" strike="noStrike">
              <a:latin typeface="Arial"/>
            </a:endParaRPr>
          </a:p>
          <a:p>
            <a:pPr>
              <a:lnSpc>
                <a:spcPct val="120000"/>
              </a:lnSpc>
              <a:spcBef>
                <a:spcPts val="1001"/>
              </a:spcBef>
            </a:pPr>
            <a:endParaRPr b="0" lang="en-IN" sz="2000" spc="-1" strike="noStrike">
              <a:latin typeface="Arial"/>
            </a:endParaRPr>
          </a:p>
          <a:p>
            <a:pPr marL="228600" indent="-227520">
              <a:lnSpc>
                <a:spcPct val="120000"/>
              </a:lnSpc>
              <a:spcBef>
                <a:spcPts val="1001"/>
              </a:spcBef>
              <a:buClr>
                <a:srgbClr val="ffffff"/>
              </a:buClr>
              <a:buFont typeface="Wingdings" charset="2"/>
              <a:buChar char=""/>
            </a:pPr>
            <a:r>
              <a:rPr b="0" lang="en-IN" sz="2000" spc="-1" strike="noStrike" cap="all">
                <a:solidFill>
                  <a:srgbClr val="ffffff"/>
                </a:solidFill>
                <a:latin typeface="Times New Roman"/>
                <a:ea typeface="DejaVu Sans"/>
              </a:rPr>
              <a:t> </a:t>
            </a:r>
            <a:r>
              <a:rPr b="0" lang="en-IN" sz="2000" spc="-1" strike="noStrike" cap="all">
                <a:solidFill>
                  <a:srgbClr val="ffffff"/>
                </a:solidFill>
                <a:latin typeface="Times New Roman"/>
                <a:ea typeface="DejaVu Sans"/>
              </a:rPr>
              <a:t>CONCLUSION</a:t>
            </a:r>
            <a:endParaRPr b="0" lang="en-IN" sz="2000" spc="-1" strike="noStrike">
              <a:latin typeface="Arial"/>
            </a:endParaRPr>
          </a:p>
          <a:p>
            <a:pPr>
              <a:lnSpc>
                <a:spcPct val="120000"/>
              </a:lnSpc>
              <a:spcBef>
                <a:spcPts val="1001"/>
              </a:spcBef>
            </a:pPr>
            <a:endParaRPr b="0" lang="en-IN" sz="2000" spc="-1" strike="noStrike">
              <a:latin typeface="Arial"/>
            </a:endParaRPr>
          </a:p>
          <a:p>
            <a:pPr>
              <a:lnSpc>
                <a:spcPct val="120000"/>
              </a:lnSpc>
              <a:spcBef>
                <a:spcPts val="1001"/>
              </a:spcBef>
            </a:pPr>
            <a:endParaRPr b="0" lang="en-IN" sz="2000" spc="-1" strike="noStrike">
              <a:latin typeface="Arial"/>
            </a:endParaRPr>
          </a:p>
        </p:txBody>
      </p:sp>
      <p:pic>
        <p:nvPicPr>
          <p:cNvPr id="128" name="Picture 90" descr=""/>
          <p:cNvPicPr/>
          <p:nvPr/>
        </p:nvPicPr>
        <p:blipFill>
          <a:blip r:embed="rId1"/>
          <a:stretch/>
        </p:blipFill>
        <p:spPr>
          <a:xfrm>
            <a:off x="7352640" y="1749960"/>
            <a:ext cx="2947680" cy="35049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914040" y="104040"/>
            <a:ext cx="10363320" cy="159516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i="1" lang="en-IN" sz="4000" spc="-1" strike="noStrike" u="sng" cap="all">
                <a:solidFill>
                  <a:srgbClr val="1c1c1c"/>
                </a:solidFill>
                <a:uFillTx/>
                <a:latin typeface="Times New Roman"/>
                <a:ea typeface="DejaVu Sans"/>
              </a:rPr>
              <a:t>OBJECTIVE</a:t>
            </a:r>
            <a:endParaRPr b="0" lang="en-IN" sz="4000" spc="-1" strike="noStrike">
              <a:latin typeface="Arial"/>
            </a:endParaRPr>
          </a:p>
        </p:txBody>
      </p:sp>
      <p:sp>
        <p:nvSpPr>
          <p:cNvPr id="130" name="CustomShape 2"/>
          <p:cNvSpPr/>
          <p:nvPr/>
        </p:nvSpPr>
        <p:spPr>
          <a:xfrm>
            <a:off x="587880" y="1630080"/>
            <a:ext cx="11015280" cy="4853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ffffff"/>
                </a:solidFill>
                <a:latin typeface="Times New Roman"/>
                <a:ea typeface="DejaVu Sans"/>
              </a:rPr>
              <a:t>The objective of </a:t>
            </a:r>
            <a:r>
              <a:rPr b="1" lang="en-IN" sz="2400" spc="-1" strike="noStrike">
                <a:solidFill>
                  <a:srgbClr val="ffffff"/>
                </a:solidFill>
                <a:latin typeface="Times New Roman"/>
                <a:ea typeface="DejaVu Sans"/>
              </a:rPr>
              <a:t>College and Student Management System</a:t>
            </a:r>
            <a:r>
              <a:rPr b="0" lang="en-IN" sz="2400" spc="-1" strike="noStrike">
                <a:solidFill>
                  <a:srgbClr val="ffffff"/>
                </a:solidFill>
                <a:latin typeface="Times New Roman"/>
                <a:ea typeface="DejaVu Sans"/>
              </a:rPr>
              <a:t> is to allow the administrator the ability to edit and find out the personal details of a student and professors and allows them to keep up to date their profile.</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 </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It facilitates keeping all the information of students such as their id, name, e-mail, date of birth, mark-sheet, subjects, attendance  etc.</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It also keeps the record of professors such as their name, id, e-mail, subjects, attendance sheet  etc.</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This integrated information management system connects daily operations in the college environment ranging from Attendance management to communicational means among students and teachers.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795960" y="266400"/>
            <a:ext cx="10363320" cy="731160"/>
          </a:xfrm>
          <a:prstGeom prst="rect">
            <a:avLst/>
          </a:prstGeom>
          <a:noFill/>
          <a:ln>
            <a:noFill/>
          </a:ln>
        </p:spPr>
        <p:style>
          <a:lnRef idx="0"/>
          <a:fillRef idx="0"/>
          <a:effectRef idx="0"/>
          <a:fontRef idx="minor"/>
        </p:style>
        <p:txBody>
          <a:bodyPr lIns="0" rIns="0" tIns="0" bIns="0" anchor="ctr">
            <a:noAutofit/>
          </a:bodyPr>
          <a:p>
            <a:pPr algn="ctr">
              <a:lnSpc>
                <a:spcPct val="100000"/>
              </a:lnSpc>
            </a:pPr>
            <a:r>
              <a:rPr b="1" i="1" lang="en-IN" sz="4000" spc="-1" strike="noStrike" u="sng">
                <a:solidFill>
                  <a:srgbClr val="1c1c1c"/>
                </a:solidFill>
                <a:uFillTx/>
                <a:latin typeface="Times New Roman"/>
                <a:ea typeface="DejaVu Sans"/>
              </a:rPr>
              <a:t>MOTIVATION</a:t>
            </a:r>
            <a:endParaRPr b="0" lang="en-IN" sz="4000" spc="-1" strike="noStrike">
              <a:latin typeface="Arial"/>
            </a:endParaRPr>
          </a:p>
        </p:txBody>
      </p:sp>
      <p:sp>
        <p:nvSpPr>
          <p:cNvPr id="132" name="CustomShape 2"/>
          <p:cNvSpPr/>
          <p:nvPr/>
        </p:nvSpPr>
        <p:spPr>
          <a:xfrm>
            <a:off x="661680" y="1567440"/>
            <a:ext cx="10868040" cy="489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400" spc="-1" strike="noStrike">
                <a:solidFill>
                  <a:srgbClr val="ffffff"/>
                </a:solidFill>
                <a:latin typeface="Times New Roman"/>
                <a:ea typeface="DejaVu Sans"/>
              </a:rPr>
              <a:t>As we know that, a college consists of different departments, such as course departments, fees management, library, event management etc. Nowadays applications and uses of information technologies is increased as compared to before, each of these individual departments has its own computer system to do their own functionalities. </a:t>
            </a:r>
            <a:endParaRPr b="0" lang="en-IN" sz="2400" spc="-1" strike="noStrike">
              <a:latin typeface="Arial"/>
            </a:endParaRPr>
          </a:p>
          <a:p>
            <a:pPr>
              <a:lnSpc>
                <a:spcPct val="100000"/>
              </a:lnSpc>
            </a:pPr>
            <a:r>
              <a:rPr b="0" lang="en-IN" sz="2400" spc="-1" strike="noStrike">
                <a:solidFill>
                  <a:srgbClr val="ffffff"/>
                </a:solidFill>
                <a:latin typeface="Times New Roman"/>
                <a:ea typeface="Noto Sans CJK SC"/>
              </a:rPr>
              <a:t>Supervising and maintaining the whole database of a school or college can be time-consuming and challenging especially if done on a regular basis. </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By having one main system they can interact with each other from their respected system by having valid user id and password. So, we need to handle and manage everything smartly.</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To solve this problem CSMS is used. </a:t>
            </a:r>
            <a:endParaRPr b="0" lang="en-IN" sz="2400" spc="-1" strike="noStrike">
              <a:latin typeface="Arial"/>
            </a:endParaRPr>
          </a:p>
          <a:p>
            <a:pPr>
              <a:lnSpc>
                <a:spcPct val="100000"/>
              </a:lnSpc>
            </a:pPr>
            <a:r>
              <a:rPr b="0" lang="en-IN" sz="2400" spc="-1" strike="noStrike">
                <a:solidFill>
                  <a:srgbClr val="ffffff"/>
                </a:solidFill>
                <a:latin typeface="Times New Roman"/>
                <a:ea typeface="DejaVu Sans"/>
              </a:rPr>
              <a:t>CSMS software makes it easy to track the record of every department of college and automate different functions. With CSMS everything can be seen on a single dashboard. The administrator can manage the college from anywhere.</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95" descr=""/>
          <p:cNvPicPr/>
          <p:nvPr/>
        </p:nvPicPr>
        <p:blipFill>
          <a:blip r:embed="rId1"/>
          <a:stretch/>
        </p:blipFill>
        <p:spPr>
          <a:xfrm>
            <a:off x="8285760" y="2304000"/>
            <a:ext cx="3623760" cy="2752560"/>
          </a:xfrm>
          <a:prstGeom prst="rect">
            <a:avLst/>
          </a:prstGeom>
          <a:ln>
            <a:noFill/>
          </a:ln>
        </p:spPr>
      </p:pic>
      <p:sp>
        <p:nvSpPr>
          <p:cNvPr id="134" name="CustomShape 1"/>
          <p:cNvSpPr/>
          <p:nvPr/>
        </p:nvSpPr>
        <p:spPr>
          <a:xfrm>
            <a:off x="3958920" y="705240"/>
            <a:ext cx="4247280" cy="101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4000" spc="-1" strike="noStrike" u="sng">
                <a:solidFill>
                  <a:srgbClr val="1c1c1c"/>
                </a:solidFill>
                <a:uFillTx/>
                <a:latin typeface="Times New Roman"/>
                <a:ea typeface="DejaVu Sans"/>
              </a:rPr>
              <a:t>TECHNOLOGY</a:t>
            </a:r>
            <a:endParaRPr b="0" lang="en-IN" sz="4000" spc="-1" strike="noStrike">
              <a:latin typeface="Arial"/>
            </a:endParaRPr>
          </a:p>
        </p:txBody>
      </p:sp>
      <p:sp>
        <p:nvSpPr>
          <p:cNvPr id="135" name="CustomShape 2"/>
          <p:cNvSpPr/>
          <p:nvPr/>
        </p:nvSpPr>
        <p:spPr>
          <a:xfrm>
            <a:off x="430920" y="2126880"/>
            <a:ext cx="7775280" cy="417528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ffffff"/>
              </a:buClr>
              <a:buSzPct val="70000"/>
              <a:buFont typeface="Wingdings" charset="2"/>
              <a:buChar char=""/>
            </a:pPr>
            <a:r>
              <a:rPr b="0" lang="en-IN" sz="2600" spc="-1" strike="noStrike">
                <a:solidFill>
                  <a:srgbClr val="ffffff"/>
                </a:solidFill>
                <a:latin typeface="Times New Roman"/>
                <a:ea typeface="DejaVu Sans"/>
              </a:rPr>
              <a:t>This web application works on Django-python framework with the use of languages such as HTML, CSS, JavaScript for front end.</a:t>
            </a:r>
            <a:endParaRPr b="0" lang="en-IN" sz="2600" spc="-1" strike="noStrike">
              <a:latin typeface="Arial"/>
            </a:endParaRPr>
          </a:p>
          <a:p>
            <a:pPr>
              <a:lnSpc>
                <a:spcPct val="100000"/>
              </a:lnSpc>
            </a:pPr>
            <a:endParaRPr b="0" lang="en-IN" sz="2600" spc="-1" strike="noStrike">
              <a:latin typeface="Arial"/>
            </a:endParaRPr>
          </a:p>
          <a:p>
            <a:pPr marL="216000" indent="-215280">
              <a:lnSpc>
                <a:spcPct val="100000"/>
              </a:lnSpc>
              <a:buClr>
                <a:srgbClr val="ffffff"/>
              </a:buClr>
              <a:buSzPct val="70000"/>
              <a:buFont typeface="Wingdings" charset="2"/>
              <a:buChar char=""/>
            </a:pPr>
            <a:r>
              <a:rPr b="0" lang="en-IN" sz="2600" spc="-1" strike="noStrike">
                <a:solidFill>
                  <a:srgbClr val="ffffff"/>
                </a:solidFill>
                <a:latin typeface="Times New Roman"/>
                <a:ea typeface="DejaVu Sans"/>
              </a:rPr>
              <a:t>  </a:t>
            </a:r>
            <a:r>
              <a:rPr b="0" lang="en-IN" sz="2600" spc="-1" strike="noStrike">
                <a:solidFill>
                  <a:srgbClr val="ffffff"/>
                </a:solidFill>
                <a:latin typeface="Times New Roman"/>
                <a:ea typeface="DejaVu Sans"/>
              </a:rPr>
              <a:t>It uses MySQL as the relational database management system.</a:t>
            </a:r>
            <a:endParaRPr b="0" lang="en-IN" sz="2600" spc="-1" strike="noStrike">
              <a:latin typeface="Arial"/>
            </a:endParaRPr>
          </a:p>
          <a:p>
            <a:pPr>
              <a:lnSpc>
                <a:spcPct val="100000"/>
              </a:lnSpc>
            </a:pPr>
            <a:endParaRPr b="0" lang="en-IN" sz="2600" spc="-1" strike="noStrike">
              <a:latin typeface="Arial"/>
            </a:endParaRPr>
          </a:p>
          <a:p>
            <a:pPr marL="216000" indent="-215280">
              <a:lnSpc>
                <a:spcPct val="100000"/>
              </a:lnSpc>
              <a:buClr>
                <a:srgbClr val="ffffff"/>
              </a:buClr>
              <a:buSzPct val="70000"/>
              <a:buFont typeface="Wingdings" charset="2"/>
              <a:buChar char=""/>
            </a:pPr>
            <a:r>
              <a:rPr b="0" lang="en-IN" sz="2600" spc="-1" strike="noStrike">
                <a:solidFill>
                  <a:srgbClr val="ffffff"/>
                </a:solidFill>
                <a:latin typeface="Times New Roman"/>
                <a:ea typeface="DejaVu Sans"/>
              </a:rPr>
              <a:t>It uses the various inbuilt modules and functions provided by the Django framework and some of the custom modifications of them.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77880" y="397800"/>
            <a:ext cx="8999280" cy="647280"/>
          </a:xfrm>
          <a:prstGeom prst="rect">
            <a:avLst/>
          </a:prstGeom>
          <a:noFill/>
          <a:ln>
            <a:noFill/>
          </a:ln>
        </p:spPr>
        <p:style>
          <a:lnRef idx="0"/>
          <a:fillRef idx="0"/>
          <a:effectRef idx="0"/>
          <a:fontRef idx="minor"/>
        </p:style>
        <p:txBody>
          <a:bodyPr lIns="0" rIns="0" tIns="0" bIns="0" anchor="ctr">
            <a:noAutofit/>
          </a:bodyPr>
          <a:p>
            <a:pPr>
              <a:lnSpc>
                <a:spcPct val="100000"/>
              </a:lnSpc>
            </a:pPr>
            <a:r>
              <a:rPr b="1" i="1" lang="en-IN" sz="4000" spc="-1" strike="noStrike" u="sng">
                <a:solidFill>
                  <a:srgbClr val="1c1c1c"/>
                </a:solidFill>
                <a:uFillTx/>
                <a:latin typeface="Times New Roman"/>
                <a:ea typeface="DejaVu Sans"/>
              </a:rPr>
              <a:t>Functions  And  Features</a:t>
            </a:r>
            <a:endParaRPr b="0" lang="en-IN" sz="4000" spc="-1" strike="noStrike">
              <a:latin typeface="Arial"/>
            </a:endParaRPr>
          </a:p>
        </p:txBody>
      </p:sp>
      <p:sp>
        <p:nvSpPr>
          <p:cNvPr id="137" name="CustomShape 2"/>
          <p:cNvSpPr/>
          <p:nvPr/>
        </p:nvSpPr>
        <p:spPr>
          <a:xfrm>
            <a:off x="280080" y="1895040"/>
            <a:ext cx="5479200" cy="87660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1" lang="en-IN" sz="2800" spc="-1" strike="noStrike" u="sng">
                <a:solidFill>
                  <a:srgbClr val="ffffff"/>
                </a:solidFill>
                <a:uFillTx/>
                <a:latin typeface="Times New Roman"/>
                <a:ea typeface="DejaVu Sans"/>
              </a:rPr>
              <a:t>REGISTERATION  and LOGIN  PAGE </a:t>
            </a:r>
            <a:endParaRPr b="0" lang="en-IN" sz="2800" spc="-1" strike="noStrike">
              <a:latin typeface="Arial"/>
            </a:endParaRPr>
          </a:p>
        </p:txBody>
      </p:sp>
      <p:pic>
        <p:nvPicPr>
          <p:cNvPr id="138" name="Picture 100" descr=""/>
          <p:cNvPicPr/>
          <p:nvPr/>
        </p:nvPicPr>
        <p:blipFill>
          <a:blip r:embed="rId1"/>
          <a:stretch/>
        </p:blipFill>
        <p:spPr>
          <a:xfrm>
            <a:off x="6204240" y="1453320"/>
            <a:ext cx="5171040" cy="5313960"/>
          </a:xfrm>
          <a:prstGeom prst="rect">
            <a:avLst/>
          </a:prstGeom>
          <a:ln>
            <a:noFill/>
          </a:ln>
        </p:spPr>
      </p:pic>
      <p:sp>
        <p:nvSpPr>
          <p:cNvPr id="139" name="CustomShape 3"/>
          <p:cNvSpPr/>
          <p:nvPr/>
        </p:nvSpPr>
        <p:spPr>
          <a:xfrm>
            <a:off x="432000" y="2772360"/>
            <a:ext cx="4967280" cy="1007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ffff"/>
                </a:solidFill>
                <a:latin typeface="Times New Roman"/>
                <a:ea typeface="DejaVu Sans"/>
              </a:rPr>
              <a:t>It has all the authorization and validation of registration and login both as a student and a professor. </a:t>
            </a:r>
            <a:endParaRPr b="0" lang="en-IN" sz="2000" spc="-1" strike="noStrike">
              <a:latin typeface="Arial"/>
            </a:endParaRPr>
          </a:p>
        </p:txBody>
      </p:sp>
      <p:pic>
        <p:nvPicPr>
          <p:cNvPr id="140" name="Picture 102" descr=""/>
          <p:cNvPicPr/>
          <p:nvPr/>
        </p:nvPicPr>
        <p:blipFill>
          <a:blip r:embed="rId2"/>
          <a:stretch/>
        </p:blipFill>
        <p:spPr>
          <a:xfrm>
            <a:off x="432000" y="4085640"/>
            <a:ext cx="5183280" cy="24656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564000" y="704880"/>
            <a:ext cx="8999280" cy="647280"/>
          </a:xfrm>
          <a:prstGeom prst="rect">
            <a:avLst/>
          </a:prstGeom>
          <a:noFill/>
          <a:ln>
            <a:noFill/>
          </a:ln>
        </p:spPr>
        <p:style>
          <a:lnRef idx="0"/>
          <a:fillRef idx="0"/>
          <a:effectRef idx="0"/>
          <a:fontRef idx="minor"/>
        </p:style>
        <p:txBody>
          <a:bodyPr lIns="0" rIns="0" tIns="0" bIns="0" anchor="ctr">
            <a:noAutofit/>
          </a:bodyPr>
          <a:p>
            <a:pPr>
              <a:lnSpc>
                <a:spcPct val="100000"/>
              </a:lnSpc>
            </a:pPr>
            <a:r>
              <a:rPr b="1" i="1" lang="en-IN" sz="4000" spc="-1" strike="noStrike" u="sng">
                <a:solidFill>
                  <a:srgbClr val="1c1c1c"/>
                </a:solidFill>
                <a:uFillTx/>
                <a:latin typeface="Times New Roman"/>
                <a:ea typeface="DejaVu Sans"/>
              </a:rPr>
              <a:t>Functions  And  Features</a:t>
            </a:r>
            <a:endParaRPr b="0" lang="en-IN" sz="4000" spc="-1" strike="noStrike">
              <a:latin typeface="Arial"/>
            </a:endParaRPr>
          </a:p>
        </p:txBody>
      </p:sp>
      <p:sp>
        <p:nvSpPr>
          <p:cNvPr id="142" name="CustomShape 2"/>
          <p:cNvSpPr/>
          <p:nvPr/>
        </p:nvSpPr>
        <p:spPr>
          <a:xfrm>
            <a:off x="316080" y="3012480"/>
            <a:ext cx="7199280" cy="359712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IN" sz="2000" spc="-1" strike="noStrike">
                <a:solidFill>
                  <a:srgbClr val="ffffff"/>
                </a:solidFill>
                <a:latin typeface="Times New Roman"/>
                <a:ea typeface="DejaVu Sans"/>
              </a:rPr>
              <a:t>• </a:t>
            </a:r>
            <a:r>
              <a:rPr b="0" lang="en-IN" sz="2000" spc="-1" strike="noStrike">
                <a:solidFill>
                  <a:srgbClr val="ffffff"/>
                </a:solidFill>
                <a:latin typeface="Times New Roman"/>
                <a:ea typeface="DejaVu Sans"/>
              </a:rPr>
              <a:t>Each professor will be able to enter attendance for their respective students and download their attendance record in pdf format or any other extension that they have.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ffffff"/>
                </a:solidFill>
                <a:latin typeface="Times New Roman"/>
                <a:ea typeface="DejaVu Sans"/>
              </a:rPr>
              <a:t>• </a:t>
            </a:r>
            <a:r>
              <a:rPr b="0" lang="en-IN" sz="2000" spc="-1" strike="noStrike">
                <a:solidFill>
                  <a:srgbClr val="ffffff"/>
                </a:solidFill>
                <a:latin typeface="Times New Roman"/>
                <a:ea typeface="DejaVu Sans"/>
              </a:rPr>
              <a:t>Access to the information of all students that attend their courses.</a:t>
            </a:r>
            <a:endParaRPr b="0" lang="en-IN" sz="2000" spc="-1" strike="noStrike">
              <a:latin typeface="Arial"/>
            </a:endParaRPr>
          </a:p>
        </p:txBody>
      </p:sp>
      <p:sp>
        <p:nvSpPr>
          <p:cNvPr id="143" name="CustomShape 3"/>
          <p:cNvSpPr/>
          <p:nvPr/>
        </p:nvSpPr>
        <p:spPr>
          <a:xfrm>
            <a:off x="316080" y="1843920"/>
            <a:ext cx="7273800" cy="67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3200" spc="-1" strike="noStrike">
                <a:solidFill>
                  <a:srgbClr val="ffffff"/>
                </a:solidFill>
                <a:latin typeface="Times New Roman"/>
                <a:ea typeface="DejaVu Sans"/>
              </a:rPr>
              <a:t>This web application has three viewpoints:</a:t>
            </a:r>
            <a:endParaRPr b="0" lang="en-IN" sz="3200" spc="-1" strike="noStrike">
              <a:latin typeface="Arial"/>
            </a:endParaRPr>
          </a:p>
          <a:p>
            <a:pPr>
              <a:lnSpc>
                <a:spcPct val="100000"/>
              </a:lnSpc>
            </a:pPr>
            <a:r>
              <a:rPr b="1" lang="en-IN" sz="3200" spc="-1" strike="noStrike" u="sng">
                <a:solidFill>
                  <a:srgbClr val="ffffff"/>
                </a:solidFill>
                <a:uFillTx/>
                <a:latin typeface="Times New Roman"/>
                <a:ea typeface="DejaVu Sans"/>
              </a:rPr>
              <a:t>FACULTY</a:t>
            </a:r>
            <a:endParaRPr b="0" lang="en-IN" sz="3200" spc="-1" strike="noStrike">
              <a:latin typeface="Arial"/>
            </a:endParaRPr>
          </a:p>
        </p:txBody>
      </p:sp>
      <p:pic>
        <p:nvPicPr>
          <p:cNvPr id="144" name="Picture 107" descr=""/>
          <p:cNvPicPr/>
          <p:nvPr/>
        </p:nvPicPr>
        <p:blipFill>
          <a:blip r:embed="rId1"/>
          <a:stretch/>
        </p:blipFill>
        <p:spPr>
          <a:xfrm>
            <a:off x="8064000" y="2376000"/>
            <a:ext cx="3150720" cy="323100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 descr=""/>
          <p:cNvPicPr/>
          <p:nvPr/>
        </p:nvPicPr>
        <p:blipFill>
          <a:blip r:embed="rId1"/>
          <a:srcRect l="0" t="0" r="0" b="32554"/>
          <a:stretch/>
        </p:blipFill>
        <p:spPr>
          <a:xfrm>
            <a:off x="360360" y="1224000"/>
            <a:ext cx="11519640" cy="41756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6" name="Picture 109" descr=""/>
          <p:cNvPicPr/>
          <p:nvPr/>
        </p:nvPicPr>
        <p:blipFill>
          <a:blip r:embed="rId1"/>
          <a:stretch/>
        </p:blipFill>
        <p:spPr>
          <a:xfrm>
            <a:off x="1688760" y="144000"/>
            <a:ext cx="8966520" cy="2447640"/>
          </a:xfrm>
          <a:prstGeom prst="rect">
            <a:avLst/>
          </a:prstGeom>
          <a:ln>
            <a:noFill/>
          </a:ln>
        </p:spPr>
      </p:pic>
      <p:pic>
        <p:nvPicPr>
          <p:cNvPr id="147" name="" descr=""/>
          <p:cNvPicPr/>
          <p:nvPr/>
        </p:nvPicPr>
        <p:blipFill>
          <a:blip r:embed="rId2"/>
          <a:stretch/>
        </p:blipFill>
        <p:spPr>
          <a:xfrm>
            <a:off x="432000" y="2736000"/>
            <a:ext cx="11447640" cy="3992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TM04033925[[fn=Droplet]]</Template>
  <TotalTime>118</TotalTime>
  <Application>LibreOffice/6.4.7.2$Linux_X86_64 LibreOffice_project/40$Build-2</Application>
  <Words>915</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2020-11-20T13:41:09Z</dcterms:created>
  <dc:creator>DHRUV GUPTA</dc:creator>
  <dc:description/>
  <dc:language>en-IN</dc:language>
  <cp:lastModifiedBy/>
  <dcterms:modified xsi:type="dcterms:W3CDTF">2021-06-02T14:42:51Z</dcterms:modified>
  <cp:revision>22</cp:revision>
  <dc:subject/>
  <dc:title>COLLEGE AND STUDENT MANAGEMENT SYSTEM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15</vt:i4>
  </property>
</Properties>
</file>