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0" r:id="rId12"/>
    <p:sldId id="2146847067" r:id="rId13"/>
    <p:sldId id="2146847068" r:id="rId14"/>
    <p:sldId id="2146847062" r:id="rId15"/>
    <p:sldId id="2146847055" r:id="rId16"/>
    <p:sldId id="2146847059" r:id="rId17"/>
    <p:sldId id="2146847070" r:id="rId18"/>
    <p:sldId id="2146847069"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318655" y="1814945"/>
            <a:ext cx="11526981" cy="762795"/>
          </a:xfrm>
        </p:spPr>
        <p:txBody>
          <a:bodyPr>
            <a:noAutofit/>
          </a:bodyPr>
          <a:lstStyle/>
          <a:p>
            <a:pPr algn="ctr"/>
            <a:r>
              <a:rPr lang="en-IN" b="1" dirty="0">
                <a:solidFill>
                  <a:schemeClr val="accent1"/>
                </a:solidFill>
                <a:latin typeface="Arial"/>
                <a:cs typeface="Arial"/>
              </a:rPr>
              <a:t>The Smartest AI Nutrition Assistant</a:t>
            </a:r>
            <a:endParaRPr lang="en-US" b="1" dirty="0">
              <a:solidFill>
                <a:schemeClr val="accent1"/>
              </a:solidFill>
              <a:latin typeface="Arial"/>
              <a:cs typeface="Arial"/>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678873" y="4226147"/>
            <a:ext cx="1101436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 : </a:t>
            </a:r>
            <a:r>
              <a:rPr lang="en-US" sz="2000" b="1" dirty="0" err="1" smtClean="0">
                <a:solidFill>
                  <a:schemeClr val="accent1">
                    <a:lumMod val="75000"/>
                  </a:schemeClr>
                </a:solidFill>
                <a:latin typeface="Arial" pitchFamily="34" charset="0"/>
                <a:cs typeface="Arial" pitchFamily="34" charset="0"/>
              </a:rPr>
              <a:t>Dhruv</a:t>
            </a:r>
            <a:r>
              <a:rPr lang="en-US" sz="2000" b="1" dirty="0" smtClean="0">
                <a:solidFill>
                  <a:schemeClr val="accent1">
                    <a:lumMod val="75000"/>
                  </a:schemeClr>
                </a:solidFill>
                <a:latin typeface="Arial" pitchFamily="34" charset="0"/>
                <a:cs typeface="Arial" pitchFamily="34" charset="0"/>
              </a:rPr>
              <a:t> Gupta</a:t>
            </a: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 Sage University Indore, </a:t>
            </a:r>
            <a:r>
              <a:rPr lang="en-US" sz="2000" b="1" dirty="0">
                <a:solidFill>
                  <a:schemeClr val="accent1">
                    <a:lumMod val="75000"/>
                  </a:schemeClr>
                </a:solidFill>
                <a:latin typeface="Arial"/>
                <a:cs typeface="Arial"/>
              </a:rPr>
              <a:t>I</a:t>
            </a:r>
            <a:r>
              <a:rPr lang="en-US" sz="2000" b="1" dirty="0" smtClean="0">
                <a:solidFill>
                  <a:schemeClr val="accent1">
                    <a:lumMod val="75000"/>
                  </a:schemeClr>
                </a:solidFill>
                <a:latin typeface="Arial"/>
                <a:cs typeface="Arial"/>
              </a:rPr>
              <a:t>nstitute </a:t>
            </a:r>
            <a:r>
              <a:rPr lang="en-US" sz="2000" b="1" dirty="0">
                <a:solidFill>
                  <a:schemeClr val="accent1">
                    <a:lumMod val="75000"/>
                  </a:schemeClr>
                </a:solidFill>
                <a:latin typeface="Arial"/>
                <a:cs typeface="Arial"/>
              </a:rPr>
              <a:t>O</a:t>
            </a:r>
            <a:r>
              <a:rPr lang="en-US" sz="2000" b="1" dirty="0" smtClean="0">
                <a:solidFill>
                  <a:schemeClr val="accent1">
                    <a:lumMod val="75000"/>
                  </a:schemeClr>
                </a:solidFill>
                <a:latin typeface="Arial"/>
                <a:cs typeface="Arial"/>
              </a:rPr>
              <a:t>f </a:t>
            </a:r>
            <a:r>
              <a:rPr lang="en-US" sz="2000" b="1" dirty="0">
                <a:solidFill>
                  <a:schemeClr val="accent1">
                    <a:lumMod val="75000"/>
                  </a:schemeClr>
                </a:solidFill>
                <a:latin typeface="Arial"/>
                <a:cs typeface="Arial"/>
              </a:rPr>
              <a:t>A</a:t>
            </a:r>
            <a:r>
              <a:rPr lang="en-US" sz="2000" b="1" dirty="0" smtClean="0">
                <a:solidFill>
                  <a:schemeClr val="accent1">
                    <a:lumMod val="75000"/>
                  </a:schemeClr>
                </a:solidFill>
                <a:latin typeface="Arial"/>
                <a:cs typeface="Arial"/>
              </a:rPr>
              <a:t>dvance </a:t>
            </a:r>
            <a:r>
              <a:rPr lang="en-US" sz="2000" b="1" dirty="0">
                <a:solidFill>
                  <a:schemeClr val="accent1">
                    <a:lumMod val="75000"/>
                  </a:schemeClr>
                </a:solidFill>
                <a:latin typeface="Arial"/>
                <a:cs typeface="Arial"/>
              </a:rPr>
              <a:t>C</a:t>
            </a:r>
            <a:r>
              <a:rPr lang="en-US" sz="2000" b="1" dirty="0" smtClean="0">
                <a:solidFill>
                  <a:schemeClr val="accent1">
                    <a:lumMod val="75000"/>
                  </a:schemeClr>
                </a:solidFill>
                <a:latin typeface="Arial"/>
                <a:cs typeface="Arial"/>
              </a:rPr>
              <a:t>omputing  </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352057" y="123245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5" t="11070" r="165" b="-585"/>
          <a:stretch/>
        </p:blipFill>
        <p:spPr>
          <a:xfrm>
            <a:off x="1221567" y="1762748"/>
            <a:ext cx="8947669" cy="4503216"/>
          </a:xfrm>
          <a:prstGeom prst="rect">
            <a:avLst/>
          </a:prstGeom>
        </p:spPr>
      </p:pic>
    </p:spTree>
    <p:extLst>
      <p:ext uri="{BB962C8B-B14F-4D97-AF65-F5344CB8AC3E}">
        <p14:creationId xmlns:p14="http://schemas.microsoft.com/office/powerpoint/2010/main" val="1126302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chor="ctr">
            <a:normAutofit/>
          </a:bodyPr>
          <a:lstStyle/>
          <a:p>
            <a:pPr>
              <a:buFont typeface="Arial" panose="020B0604020202020204" pitchFamily="34" charset="0"/>
              <a:buChar char="•"/>
            </a:pPr>
            <a:r>
              <a:rPr lang="en-GB" sz="2000" dirty="0">
                <a:latin typeface="Arial" panose="020B0604020202020204" pitchFamily="34" charset="0"/>
                <a:cs typeface="Arial" panose="020B0604020202020204" pitchFamily="34" charset="0"/>
              </a:rPr>
              <a:t>The AI Nutrition Assistant successfully generates personalized meal plans tailored to complex user requirements. </a:t>
            </a:r>
            <a:endParaRPr lang="en-GB" sz="2000"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GB" sz="2000" dirty="0">
                <a:latin typeface="Arial" panose="020B0604020202020204" pitchFamily="34" charset="0"/>
                <a:cs typeface="Arial" panose="020B0604020202020204" pitchFamily="34" charset="0"/>
              </a:rPr>
              <a:t>It saves users time and uncertainty in planning their diet, automating a task that requires significant research and knowledge. </a:t>
            </a:r>
            <a:endParaRPr lang="en-GB" sz="2000"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GB" sz="2000" dirty="0">
                <a:latin typeface="Arial" panose="020B0604020202020204" pitchFamily="34" charset="0"/>
                <a:cs typeface="Arial" panose="020B0604020202020204" pitchFamily="34" charset="0"/>
              </a:rPr>
              <a:t>By making expert-level guidance scalable and adaptive, the agent enhances user efficiency, knowledge, and health outcomes in their nutritional journey. </a:t>
            </a:r>
            <a:endParaRPr lang="en-US" sz="2000" dirty="0">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374955"/>
            <a:ext cx="11029615" cy="4790318"/>
          </a:xfrm>
        </p:spPr>
        <p:txBody>
          <a:bodyPr anchor="ctr">
            <a:normAutofit/>
          </a:bodyPr>
          <a:lstStyle/>
          <a:p>
            <a:pPr marL="305435" indent="-305435"/>
            <a:r>
              <a:rPr lang="en-GB" sz="2000" b="1" dirty="0">
                <a:latin typeface="Arial" panose="020B0604020202020204" pitchFamily="34" charset="0"/>
                <a:cs typeface="Arial" panose="020B0604020202020204" pitchFamily="34" charset="0"/>
              </a:rPr>
              <a:t>Wearable Integration:</a:t>
            </a:r>
            <a:r>
              <a:rPr lang="en-GB" sz="2000" dirty="0">
                <a:latin typeface="Arial" panose="020B0604020202020204" pitchFamily="34" charset="0"/>
                <a:cs typeface="Arial" panose="020B0604020202020204" pitchFamily="34" charset="0"/>
              </a:rPr>
              <a:t> Sync with fitness trackers (Apple Health, Fitbit) to automatically adjust plans based on daily activity.</a:t>
            </a:r>
            <a:r>
              <a:rPr lang="en-US" sz="2000" dirty="0" smtClean="0">
                <a:latin typeface="Arial" panose="020B0604020202020204" pitchFamily="34" charset="0"/>
                <a:ea typeface="+mn-lt"/>
                <a:cs typeface="Arial" panose="020B0604020202020204" pitchFamily="34" charset="0"/>
              </a:rPr>
              <a:t>Voice-Activated </a:t>
            </a:r>
            <a:r>
              <a:rPr lang="en-US" sz="2000" dirty="0">
                <a:latin typeface="Arial" panose="020B0604020202020204" pitchFamily="34" charset="0"/>
                <a:ea typeface="+mn-lt"/>
                <a:cs typeface="Arial" panose="020B0604020202020204" pitchFamily="34" charset="0"/>
              </a:rPr>
              <a:t>Research </a:t>
            </a:r>
            <a:r>
              <a:rPr lang="en-US" sz="2000" dirty="0" smtClean="0">
                <a:latin typeface="Arial" panose="020B0604020202020204" pitchFamily="34" charset="0"/>
                <a:ea typeface="+mn-lt"/>
                <a:cs typeface="Arial" panose="020B0604020202020204" pitchFamily="34" charset="0"/>
              </a:rPr>
              <a:t>Assistant</a:t>
            </a:r>
          </a:p>
          <a:p>
            <a:pPr marL="0" indent="0">
              <a:buNone/>
            </a:pPr>
            <a:endParaRPr lang="en-US" sz="2000" dirty="0">
              <a:latin typeface="Arial" panose="020B0604020202020204" pitchFamily="34" charset="0"/>
              <a:ea typeface="+mn-lt"/>
              <a:cs typeface="Arial" panose="020B0604020202020204" pitchFamily="34" charset="0"/>
            </a:endParaRPr>
          </a:p>
          <a:p>
            <a:pPr marL="305435" indent="-305435"/>
            <a:r>
              <a:rPr lang="en-GB" sz="2000" b="1" dirty="0">
                <a:latin typeface="Arial" panose="020B0604020202020204" pitchFamily="34" charset="0"/>
                <a:cs typeface="Arial" panose="020B0604020202020204" pitchFamily="34" charset="0"/>
              </a:rPr>
              <a:t>Real-Time Visual Analysis:</a:t>
            </a:r>
            <a:r>
              <a:rPr lang="en-GB" sz="2000" dirty="0">
                <a:latin typeface="Arial" panose="020B0604020202020204" pitchFamily="34" charset="0"/>
                <a:cs typeface="Arial" panose="020B0604020202020204" pitchFamily="34" charset="0"/>
              </a:rPr>
              <a:t> Allow users to take a photo of their meal for instant nutritional estimation and feedback.</a:t>
            </a:r>
            <a:r>
              <a:rPr lang="en-US" sz="2000" dirty="0" smtClean="0">
                <a:latin typeface="Arial" panose="020B0604020202020204" pitchFamily="34" charset="0"/>
                <a:ea typeface="+mn-lt"/>
                <a:cs typeface="Arial" panose="020B0604020202020204" pitchFamily="34" charset="0"/>
              </a:rPr>
              <a:t>Research </a:t>
            </a:r>
            <a:r>
              <a:rPr lang="en-US" sz="2000" dirty="0">
                <a:latin typeface="Arial" panose="020B0604020202020204" pitchFamily="34" charset="0"/>
                <a:ea typeface="+mn-lt"/>
                <a:cs typeface="Arial" panose="020B0604020202020204" pitchFamily="34" charset="0"/>
              </a:rPr>
              <a:t>Gap and Novel Topic </a:t>
            </a:r>
            <a:r>
              <a:rPr lang="en-US" sz="2000" dirty="0" smtClean="0">
                <a:latin typeface="Arial" panose="020B0604020202020204" pitchFamily="34" charset="0"/>
                <a:ea typeface="+mn-lt"/>
                <a:cs typeface="Arial" panose="020B0604020202020204" pitchFamily="34" charset="0"/>
              </a:rPr>
              <a:t>Identification</a:t>
            </a:r>
          </a:p>
          <a:p>
            <a:pPr marL="0" indent="0">
              <a:buNone/>
            </a:pPr>
            <a:endParaRPr lang="en-US" sz="2000" dirty="0">
              <a:latin typeface="Arial" panose="020B0604020202020204" pitchFamily="34" charset="0"/>
              <a:ea typeface="+mn-lt"/>
              <a:cs typeface="Arial" panose="020B0604020202020204" pitchFamily="34" charset="0"/>
            </a:endParaRPr>
          </a:p>
          <a:p>
            <a:pPr marL="305435" indent="-305435"/>
            <a:r>
              <a:rPr lang="en-GB" sz="2000" b="1" dirty="0">
                <a:latin typeface="Arial" panose="020B0604020202020204" pitchFamily="34" charset="0"/>
                <a:cs typeface="Arial" panose="020B0604020202020204" pitchFamily="34" charset="0"/>
              </a:rPr>
              <a:t>AI-Assisted Meal Logging:</a:t>
            </a:r>
            <a:r>
              <a:rPr lang="en-GB" sz="2000" dirty="0">
                <a:latin typeface="Arial" panose="020B0604020202020204" pitchFamily="34" charset="0"/>
                <a:cs typeface="Arial" panose="020B0604020202020204" pitchFamily="34" charset="0"/>
              </a:rPr>
              <a:t> Simplify the process of tracking daily food intake</a:t>
            </a:r>
            <a:r>
              <a:rPr lang="en-GB" sz="2000" dirty="0" smtClean="0">
                <a:latin typeface="Arial" panose="020B0604020202020204" pitchFamily="34" charset="0"/>
                <a:cs typeface="Arial" panose="020B0604020202020204" pitchFamily="34" charset="0"/>
              </a:rPr>
              <a:t>.</a:t>
            </a:r>
          </a:p>
          <a:p>
            <a:pPr marL="0" indent="0">
              <a:buNone/>
            </a:pPr>
            <a:r>
              <a:rPr lang="en-GB" sz="2000" dirty="0" smtClean="0">
                <a:latin typeface="Arial" panose="020B0604020202020204" pitchFamily="34" charset="0"/>
                <a:cs typeface="Arial" panose="020B0604020202020204" pitchFamily="34" charset="0"/>
              </a:rPr>
              <a:t> </a:t>
            </a:r>
          </a:p>
          <a:p>
            <a:pPr marL="305435" indent="-305435"/>
            <a:r>
              <a:rPr lang="en-GB" sz="2000" b="1" dirty="0">
                <a:latin typeface="Arial" panose="020B0604020202020204" pitchFamily="34" charset="0"/>
                <a:cs typeface="Arial" panose="020B0604020202020204" pitchFamily="34" charset="0"/>
              </a:rPr>
              <a:t>Grocery List Generation:</a:t>
            </a:r>
            <a:r>
              <a:rPr lang="en-GB" sz="2000" dirty="0">
                <a:latin typeface="Arial" panose="020B0604020202020204" pitchFamily="34" charset="0"/>
                <a:cs typeface="Arial" panose="020B0604020202020204" pitchFamily="34" charset="0"/>
              </a:rPr>
              <a:t> Create shopping lists from meal plans with options to export to e-commerce sites.</a:t>
            </a:r>
            <a:endParaRPr lang="en-US" sz="2000" dirty="0">
              <a:latin typeface="Arial" panose="020B0604020202020204" pitchFamily="34" charset="0"/>
              <a:ea typeface="+mn-lt"/>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106" y="1860972"/>
            <a:ext cx="7934497" cy="4574053"/>
          </a:xfrm>
        </p:spPr>
      </p:pic>
      <p:sp>
        <p:nvSpPr>
          <p:cNvPr id="5" name="TextBox 4"/>
          <p:cNvSpPr txBox="1"/>
          <p:nvPr/>
        </p:nvSpPr>
        <p:spPr>
          <a:xfrm>
            <a:off x="1075106" y="1362046"/>
            <a:ext cx="3255818" cy="369332"/>
          </a:xfrm>
          <a:prstGeom prst="rect">
            <a:avLst/>
          </a:prstGeom>
          <a:noFill/>
        </p:spPr>
        <p:txBody>
          <a:bodyPr wrap="square" rtlCol="0">
            <a:spAutoFit/>
          </a:bodyPr>
          <a:lstStyle/>
          <a:p>
            <a:pPr marL="285750" indent="-285750">
              <a:buFont typeface="Arial" panose="020B0604020202020204" pitchFamily="34" charset="0"/>
              <a:buChar char="•"/>
            </a:pPr>
            <a:r>
              <a:rPr lang="en-GB" dirty="0" smtClean="0"/>
              <a:t>Getting started with AI</a:t>
            </a:r>
            <a:endParaRPr lang="en-IN" dirty="0"/>
          </a:p>
        </p:txBody>
      </p:sp>
    </p:spTree>
    <p:extLst>
      <p:ext uri="{BB962C8B-B14F-4D97-AF65-F5344CB8AC3E}">
        <p14:creationId xmlns:p14="http://schemas.microsoft.com/office/powerpoint/2010/main" val="384733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1273" y="1302025"/>
            <a:ext cx="10779534" cy="5265029"/>
          </a:xfrm>
        </p:spPr>
        <p:txBody>
          <a:bodyPr anchor="t"/>
          <a:lstStyle/>
          <a:p>
            <a:r>
              <a:rPr lang="en-GB" dirty="0" smtClean="0"/>
              <a:t>          Journey to </a:t>
            </a:r>
            <a:r>
              <a:rPr lang="en-GB" dirty="0"/>
              <a:t>C</a:t>
            </a:r>
            <a:r>
              <a:rPr lang="en-GB" dirty="0" smtClean="0"/>
              <a:t>loud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619" y="1729418"/>
            <a:ext cx="7742634" cy="4621120"/>
          </a:xfrm>
          <a:prstGeom prst="rect">
            <a:avLst/>
          </a:prstGeom>
        </p:spPr>
      </p:pic>
    </p:spTree>
    <p:extLst>
      <p:ext uri="{BB962C8B-B14F-4D97-AF65-F5344CB8AC3E}">
        <p14:creationId xmlns:p14="http://schemas.microsoft.com/office/powerpoint/2010/main" val="1779781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055" y="1552029"/>
            <a:ext cx="8102916" cy="5048740"/>
          </a:xfrm>
          <a:prstGeom prst="rect">
            <a:avLst/>
          </a:prstGeom>
        </p:spPr>
      </p:pic>
      <p:sp>
        <p:nvSpPr>
          <p:cNvPr id="3" name="TextBox 2"/>
          <p:cNvSpPr txBox="1"/>
          <p:nvPr/>
        </p:nvSpPr>
        <p:spPr>
          <a:xfrm>
            <a:off x="1233055" y="1039091"/>
            <a:ext cx="3422072" cy="369332"/>
          </a:xfrm>
          <a:prstGeom prst="rect">
            <a:avLst/>
          </a:prstGeom>
          <a:noFill/>
        </p:spPr>
        <p:txBody>
          <a:bodyPr wrap="square" rtlCol="0">
            <a:spAutoFit/>
          </a:bodyPr>
          <a:lstStyle/>
          <a:p>
            <a:pPr marL="285750" indent="-285750">
              <a:buFont typeface="Arial" panose="020B0604020202020204" pitchFamily="34" charset="0"/>
              <a:buChar char="•"/>
            </a:pPr>
            <a:r>
              <a:rPr lang="en-GB" dirty="0" smtClean="0"/>
              <a:t>RAG Lab</a:t>
            </a:r>
            <a:endParaRPr lang="en-IN" dirty="0"/>
          </a:p>
        </p:txBody>
      </p:sp>
    </p:spTree>
    <p:extLst>
      <p:ext uri="{BB962C8B-B14F-4D97-AF65-F5344CB8AC3E}">
        <p14:creationId xmlns:p14="http://schemas.microsoft.com/office/powerpoint/2010/main" val="1406661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https://github.com/dhruvgupta2005/AI-Nutrition-Assistant</a:t>
            </a:r>
            <a:endParaRPr lang="en-IN" dirty="0"/>
          </a:p>
        </p:txBody>
      </p:sp>
    </p:spTree>
    <p:extLst>
      <p:ext uri="{BB962C8B-B14F-4D97-AF65-F5344CB8AC3E}">
        <p14:creationId xmlns:p14="http://schemas.microsoft.com/office/powerpoint/2010/main" val="2230664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5"/>
            <a:ext cx="11029616" cy="738717"/>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166255" y="1856509"/>
            <a:ext cx="11804072" cy="4779817"/>
          </a:xfrm>
        </p:spPr>
        <p:txBody>
          <a:bodyPr anchor="t">
            <a:normAutofit/>
          </a:bodyPr>
          <a:lstStyle/>
          <a:p>
            <a:pPr marL="0" indent="0">
              <a:buNone/>
            </a:pPr>
            <a:r>
              <a:rPr lang="en-GB" sz="2000" b="1" dirty="0">
                <a:solidFill>
                  <a:srgbClr val="000000"/>
                </a:solidFill>
                <a:latin typeface="Arial" panose="020B0604020202020204" pitchFamily="34" charset="0"/>
                <a:ea typeface="Calibri"/>
                <a:cs typeface="Arial" panose="020B0604020202020204" pitchFamily="34" charset="0"/>
              </a:rPr>
              <a:t>The Problem: </a:t>
            </a:r>
            <a:r>
              <a:rPr lang="en-GB" sz="2000" dirty="0">
                <a:solidFill>
                  <a:srgbClr val="000000"/>
                </a:solidFill>
                <a:latin typeface="Arial" panose="020B0604020202020204" pitchFamily="34" charset="0"/>
                <a:ea typeface="Calibri"/>
                <a:cs typeface="Arial" panose="020B0604020202020204" pitchFamily="34" charset="0"/>
              </a:rPr>
              <a:t>Individuals seeking health-conscious diets are often met with generic, one-size-fits-all meal plans from existing apps. These tools lack real-time adaptability and fail to consider a person's complete lifestyle, including cultural preferences, allergies, and evolving health goals. Furthermore, expert dieticians face significant time and resource constraints, making it difficult to provide personalized consultations at scale</a:t>
            </a:r>
            <a:r>
              <a:rPr lang="en-GB" sz="2000" dirty="0" smtClean="0">
                <a:solidFill>
                  <a:srgbClr val="000000"/>
                </a:solidFill>
                <a:latin typeface="Arial" panose="020B0604020202020204" pitchFamily="34" charset="0"/>
                <a:ea typeface="Calibri"/>
                <a:cs typeface="Arial" panose="020B0604020202020204" pitchFamily="34" charset="0"/>
              </a:rPr>
              <a:t>.</a:t>
            </a:r>
          </a:p>
          <a:p>
            <a:pPr marL="0" indent="0">
              <a:buNone/>
            </a:pPr>
            <a:endParaRPr lang="en-GB" sz="2000" dirty="0">
              <a:solidFill>
                <a:srgbClr val="000000"/>
              </a:solidFill>
              <a:latin typeface="Arial" panose="020B0604020202020204" pitchFamily="34" charset="0"/>
              <a:ea typeface="Calibri"/>
              <a:cs typeface="Arial" panose="020B0604020202020204" pitchFamily="34" charset="0"/>
            </a:endParaRPr>
          </a:p>
          <a:p>
            <a:pPr marL="0" indent="0">
              <a:buNone/>
            </a:pPr>
            <a:r>
              <a:rPr lang="en-US" sz="2000" b="1" dirty="0">
                <a:solidFill>
                  <a:srgbClr val="000000"/>
                </a:solidFill>
                <a:latin typeface="Arial" panose="020B0604020202020204" pitchFamily="34" charset="0"/>
                <a:ea typeface="Calibri"/>
                <a:cs typeface="Arial" panose="020B0604020202020204" pitchFamily="34" charset="0"/>
              </a:rPr>
              <a:t>Proposed Solution:</a:t>
            </a:r>
            <a:r>
              <a:rPr lang="en-US" sz="2000" dirty="0">
                <a:solidFill>
                  <a:srgbClr val="000000"/>
                </a:solidFill>
                <a:latin typeface="Arial" panose="020B0604020202020204" pitchFamily="34" charset="0"/>
                <a:ea typeface="Calibri"/>
                <a:cs typeface="Arial" panose="020B0604020202020204" pitchFamily="34" charset="0"/>
              </a:rPr>
              <a:t/>
            </a:r>
            <a:br>
              <a:rPr lang="en-US" sz="2000" dirty="0">
                <a:solidFill>
                  <a:srgbClr val="000000"/>
                </a:solidFill>
                <a:latin typeface="Arial" panose="020B0604020202020204" pitchFamily="34" charset="0"/>
                <a:ea typeface="Calibri"/>
                <a:cs typeface="Arial" panose="020B0604020202020204" pitchFamily="34" charset="0"/>
              </a:rPr>
            </a:br>
            <a:r>
              <a:rPr lang="en-GB" sz="2000" dirty="0">
                <a:solidFill>
                  <a:srgbClr val="000000"/>
                </a:solidFill>
                <a:latin typeface="Arial" panose="020B0604020202020204" pitchFamily="34" charset="0"/>
                <a:ea typeface="Calibri"/>
                <a:cs typeface="Arial" panose="020B0604020202020204" pitchFamily="34" charset="0"/>
              </a:rPr>
              <a:t>An AI-powered Nutrition Assistant that uses Generative AI to function as an intelligent, interactive, and adaptive virtual nutrition expert. It generates dynamic meal plans, recommends smart food swaps, and explains nutritional choices—all tailored to the individual's unique needs and continuous feedback.</a:t>
            </a:r>
            <a:r>
              <a:rPr lang="en-US" sz="2800" dirty="0">
                <a:latin typeface="Calibri"/>
                <a:ea typeface="Calibri"/>
                <a:cs typeface="Calibri"/>
              </a:rPr>
              <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780280"/>
          </a:xfrm>
        </p:spPr>
        <p:txBody>
          <a:bodyPr>
            <a:normAutofit fontScale="90000"/>
          </a:bodyPr>
          <a:lstStyle/>
          <a:p>
            <a:r>
              <a:rPr lang="en-US" sz="4400" b="1" dirty="0" smtClean="0">
                <a:solidFill>
                  <a:schemeClr val="accent1"/>
                </a:solidFill>
                <a:latin typeface="Arial" panose="020B0604020202020204" pitchFamily="34" charset="0"/>
                <a:cs typeface="Arial" panose="020B0604020202020204" pitchFamily="34" charset="0"/>
              </a:rPr>
              <a:t/>
            </a:r>
            <a:br>
              <a:rPr lang="en-US" sz="4400" b="1" dirty="0" smtClean="0">
                <a:solidFill>
                  <a:schemeClr val="accent1"/>
                </a:solidFill>
                <a:latin typeface="Arial" panose="020B0604020202020204" pitchFamily="34" charset="0"/>
                <a:cs typeface="Arial" panose="020B0604020202020204" pitchFamily="34" charset="0"/>
              </a:rPr>
            </a:br>
            <a:r>
              <a:rPr lang="en-US" sz="4400" b="1" dirty="0">
                <a:solidFill>
                  <a:schemeClr val="accent1"/>
                </a:solidFill>
                <a:latin typeface="Arial" panose="020B0604020202020204" pitchFamily="34" charset="0"/>
                <a:cs typeface="Arial" panose="020B0604020202020204" pitchFamily="34" charset="0"/>
              </a:rPr>
              <a:t/>
            </a:r>
            <a:br>
              <a:rPr lang="en-US" sz="4400" b="1" dirty="0">
                <a:solidFill>
                  <a:schemeClr val="accent1"/>
                </a:solidFill>
                <a:latin typeface="Arial" panose="020B0604020202020204" pitchFamily="34" charset="0"/>
                <a:cs typeface="Arial" panose="020B0604020202020204" pitchFamily="34" charset="0"/>
              </a:rPr>
            </a:br>
            <a:r>
              <a:rPr lang="en-US" sz="4400" b="1" dirty="0" smtClean="0">
                <a:solidFill>
                  <a:schemeClr val="accent1"/>
                </a:solidFill>
                <a:latin typeface="Arial" panose="020B0604020202020204" pitchFamily="34" charset="0"/>
                <a:cs typeface="Arial" panose="020B0604020202020204" pitchFamily="34" charset="0"/>
              </a:rPr>
              <a:t>Technology  </a:t>
            </a:r>
            <a:r>
              <a:rPr lang="en-US" sz="4400" b="1" dirty="0">
                <a:solidFill>
                  <a:schemeClr val="accent1"/>
                </a:solidFill>
                <a:latin typeface="Arial" panose="020B0604020202020204" pitchFamily="34" charset="0"/>
                <a:cs typeface="Arial" panose="020B0604020202020204" pitchFamily="34" charset="0"/>
              </a:rPr>
              <a:t>used</a:t>
            </a:r>
            <a:endParaRPr lang="en-US" sz="4400" dirty="0"/>
          </a:p>
        </p:txBody>
      </p:sp>
      <p:sp>
        <p:nvSpPr>
          <p:cNvPr id="4" name="Rectangle 2"/>
          <p:cNvSpPr>
            <a:spLocks noGrp="1" noChangeArrowheads="1"/>
          </p:cNvSpPr>
          <p:nvPr>
            <p:ph idx="1"/>
          </p:nvPr>
        </p:nvSpPr>
        <p:spPr bwMode="auto">
          <a:xfrm>
            <a:off x="581191" y="2783513"/>
            <a:ext cx="737131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IBM Cloud Lite Services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Agentic AI (using Large Language Models)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IBM </a:t>
            </a:r>
            <a:r>
              <a:rPr kumimoji="0" lang="en-US" altLang="en-US" sz="2000" b="0" i="0" u="none" strike="noStrike" cap="none" normalizeH="0" baseline="0" dirty="0" smtClean="0">
                <a:ln>
                  <a:noFill/>
                </a:ln>
                <a:solidFill>
                  <a:schemeClr val="tx1"/>
                </a:solidFill>
                <a:effectLst/>
                <a:latin typeface="Arial" panose="020B0604020202020204" pitchFamily="34" charset="0"/>
              </a:rPr>
              <a:t>watsonx.ai (for the Granite foundation model)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External Food Database APIs (for accurate nutritional data)</a:t>
            </a: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a:xfrm>
            <a:off x="581192" y="702156"/>
            <a:ext cx="11029616" cy="711008"/>
          </a:xfrm>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000" dirty="0">
                <a:latin typeface="Arial" panose="020B0604020202020204" pitchFamily="34" charset="0"/>
                <a:cs typeface="Arial" panose="020B0604020202020204" pitchFamily="34" charset="0"/>
              </a:rPr>
              <a:t>IBM Cloud Watsonx AI Studio</a:t>
            </a:r>
          </a:p>
          <a:p>
            <a:pPr marL="305435" indent="-305435"/>
            <a:r>
              <a:rPr lang="en-IN" sz="2000" dirty="0">
                <a:latin typeface="Arial" panose="020B0604020202020204" pitchFamily="34" charset="0"/>
                <a:cs typeface="Arial" panose="020B0604020202020204" pitchFamily="34" charset="0"/>
              </a:rPr>
              <a:t>IBM Cloud </a:t>
            </a:r>
            <a:r>
              <a:rPr lang="en-IN" sz="2000" dirty="0" err="1">
                <a:latin typeface="Arial" panose="020B0604020202020204" pitchFamily="34" charset="0"/>
                <a:cs typeface="Arial" panose="020B0604020202020204" pitchFamily="34" charset="0"/>
              </a:rPr>
              <a:t>Watsonx</a:t>
            </a:r>
            <a:r>
              <a:rPr lang="en-IN" sz="2000" dirty="0">
                <a:latin typeface="Arial" panose="020B0604020202020204" pitchFamily="34" charset="0"/>
                <a:cs typeface="Arial" panose="020B0604020202020204" pitchFamily="34" charset="0"/>
              </a:rPr>
              <a:t> AI runtime</a:t>
            </a:r>
          </a:p>
          <a:p>
            <a:pPr marL="305435" indent="-305435"/>
            <a:r>
              <a:rPr lang="en-IN" sz="2000" dirty="0" smtClean="0">
                <a:latin typeface="Arial" panose="020B0604020202020204" pitchFamily="34" charset="0"/>
                <a:cs typeface="Arial" panose="020B0604020202020204" pitchFamily="34" charset="0"/>
              </a:rPr>
              <a:t>IBM Cloud Agent Lab</a:t>
            </a:r>
          </a:p>
          <a:p>
            <a:pPr marL="305435" indent="-305435"/>
            <a:r>
              <a:rPr lang="en-IN" sz="2000" dirty="0" smtClean="0">
                <a:latin typeface="Arial" panose="020B0604020202020204" pitchFamily="34" charset="0"/>
                <a:cs typeface="Arial" panose="020B0604020202020204" pitchFamily="34" charset="0"/>
              </a:rPr>
              <a:t>IBM </a:t>
            </a:r>
            <a:r>
              <a:rPr lang="en-IN" sz="2000" dirty="0">
                <a:latin typeface="Arial" panose="020B0604020202020204" pitchFamily="34" charset="0"/>
                <a:cs typeface="Arial" panose="020B0604020202020204" pitchFamily="34" charset="0"/>
              </a:rPr>
              <a:t>Granite foundation model</a:t>
            </a:r>
          </a:p>
        </p:txBody>
      </p:sp>
    </p:spTree>
    <p:extLst>
      <p:ext uri="{BB962C8B-B14F-4D97-AF65-F5344CB8AC3E}">
        <p14:creationId xmlns:p14="http://schemas.microsoft.com/office/powerpoint/2010/main" val="1366800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10" name="Content Placeholder 9"/>
          <p:cNvSpPr>
            <a:spLocks noGrp="1"/>
          </p:cNvSpPr>
          <p:nvPr>
            <p:ph idx="1"/>
          </p:nvPr>
        </p:nvSpPr>
        <p:spPr>
          <a:xfrm>
            <a:off x="360218" y="1232452"/>
            <a:ext cx="11250589" cy="5057512"/>
          </a:xfrm>
        </p:spPr>
        <p:txBody>
          <a:bodyPr anchor="t">
            <a:noAutofit/>
          </a:bodyPr>
          <a:lstStyle/>
          <a:p>
            <a:pPr marL="0" indent="0" defTabSz="914400" eaLnBrk="0" fontAlgn="base" hangingPunct="0">
              <a:lnSpc>
                <a:spcPct val="100000"/>
              </a:lnSpc>
              <a:spcBef>
                <a:spcPct val="0"/>
              </a:spcBef>
              <a:spcAft>
                <a:spcPct val="0"/>
              </a:spcAft>
              <a:buClrTx/>
              <a:buSzTx/>
              <a:buFontTx/>
              <a:buChar char="•"/>
            </a:pPr>
            <a:r>
              <a:rPr lang="en-GB" sz="2000" dirty="0">
                <a:solidFill>
                  <a:schemeClr val="tx1"/>
                </a:solidFill>
                <a:latin typeface="Arial" panose="020B0604020202020204" pitchFamily="34" charset="0"/>
                <a:cs typeface="Arial" panose="020B0604020202020204" pitchFamily="34" charset="0"/>
              </a:rPr>
              <a:t>This agent bridges the gap between generic diet apps and in-person nutrition </a:t>
            </a:r>
            <a:r>
              <a:rPr lang="en-GB" sz="2000" dirty="0" err="1">
                <a:solidFill>
                  <a:schemeClr val="tx1"/>
                </a:solidFill>
                <a:latin typeface="Arial" panose="020B0604020202020204" pitchFamily="34" charset="0"/>
                <a:cs typeface="Arial" panose="020B0604020202020204" pitchFamily="34" charset="0"/>
              </a:rPr>
              <a:t>counseling</a:t>
            </a:r>
            <a:r>
              <a:rPr lang="en-GB" sz="2000" dirty="0">
                <a:solidFill>
                  <a:schemeClr val="tx1"/>
                </a:solidFill>
                <a:latin typeface="Arial" panose="020B0604020202020204" pitchFamily="34" charset="0"/>
                <a:cs typeface="Arial" panose="020B0604020202020204" pitchFamily="34" charset="0"/>
              </a:rPr>
              <a:t>, delivering an AI that thinks, learns, and cares like a real nutrition expert. It makes personalized health guidance accessible and affordable for everyone</a:t>
            </a:r>
            <a:r>
              <a:rPr lang="en-GB" sz="2000" dirty="0" smtClean="0">
                <a:solidFill>
                  <a:schemeClr val="tx1"/>
                </a:solidFill>
                <a:latin typeface="Arial" panose="020B0604020202020204" pitchFamily="34" charset="0"/>
                <a:cs typeface="Arial" panose="020B0604020202020204" pitchFamily="34" charset="0"/>
              </a:rPr>
              <a:t>.</a:t>
            </a:r>
            <a:endParaRPr lang="en-IN" sz="2000" dirty="0">
              <a:solidFill>
                <a:schemeClr val="tx1"/>
              </a:solidFill>
              <a:latin typeface="Arial" panose="020B0604020202020204" pitchFamily="34" charset="0"/>
              <a:cs typeface="Arial" panose="020B0604020202020204" pitchFamily="34" charset="0"/>
            </a:endParaRPr>
          </a:p>
          <a:p>
            <a:pPr marL="0" indent="0" defTabSz="914400" eaLnBrk="0" fontAlgn="base" hangingPunct="0">
              <a:lnSpc>
                <a:spcPct val="100000"/>
              </a:lnSpc>
              <a:spcBef>
                <a:spcPct val="0"/>
              </a:spcBef>
              <a:spcAft>
                <a:spcPct val="0"/>
              </a:spcAft>
              <a:buClrTx/>
              <a:buSzTx/>
              <a:buFontTx/>
              <a:buChar char="•"/>
            </a:pPr>
            <a:endParaRPr lang="en-GB" sz="2000" dirty="0" smtClean="0">
              <a:latin typeface="Arial" panose="020B0604020202020204" pitchFamily="34" charset="0"/>
              <a:cs typeface="Arial" panose="020B0604020202020204" pitchFamily="34" charset="0"/>
            </a:endParaRPr>
          </a:p>
          <a:p>
            <a:pPr marL="0" indent="0" defTabSz="914400" eaLnBrk="0" fontAlgn="base" hangingPunct="0">
              <a:lnSpc>
                <a:spcPct val="100000"/>
              </a:lnSpc>
              <a:spcBef>
                <a:spcPct val="0"/>
              </a:spcBef>
              <a:spcAft>
                <a:spcPct val="0"/>
              </a:spcAft>
              <a:buClrTx/>
              <a:buSzTx/>
              <a:buFontTx/>
              <a:buChar char="•"/>
            </a:pPr>
            <a:r>
              <a:rPr lang="en-GB" sz="2000" b="1" dirty="0">
                <a:solidFill>
                  <a:schemeClr val="tx1"/>
                </a:solidFill>
                <a:latin typeface="Arial" panose="020B0604020202020204" pitchFamily="34" charset="0"/>
                <a:cs typeface="Arial" panose="020B0604020202020204" pitchFamily="34" charset="0"/>
              </a:rPr>
              <a:t>Unique Features: </a:t>
            </a:r>
          </a:p>
          <a:p>
            <a:pPr marL="0" indent="0" defTabSz="914400" eaLnBrk="0" fontAlgn="base" hangingPunct="0">
              <a:lnSpc>
                <a:spcPct val="100000"/>
              </a:lnSpc>
              <a:spcBef>
                <a:spcPct val="0"/>
              </a:spcBef>
              <a:spcAft>
                <a:spcPct val="0"/>
              </a:spcAft>
              <a:buClrTx/>
              <a:buSzTx/>
              <a:buNone/>
            </a:pPr>
            <a:endParaRPr lang="en-GB" sz="2000" dirty="0" smtClean="0">
              <a:solidFill>
                <a:schemeClr val="tx1"/>
              </a:solidFill>
              <a:latin typeface="Arial" panose="020B0604020202020204" pitchFamily="34" charset="0"/>
              <a:cs typeface="Arial" panose="020B0604020202020204" pitchFamily="34" charset="0"/>
            </a:endParaRPr>
          </a:p>
          <a:p>
            <a:pPr marL="0" indent="0" defTabSz="914400" eaLnBrk="0" fontAlgn="base" hangingPunct="0">
              <a:lnSpc>
                <a:spcPct val="100000"/>
              </a:lnSpc>
              <a:spcBef>
                <a:spcPct val="0"/>
              </a:spcBef>
              <a:spcAft>
                <a:spcPct val="0"/>
              </a:spcAft>
              <a:buClrTx/>
              <a:buSzTx/>
              <a:buFontTx/>
              <a:buChar char="•"/>
            </a:pPr>
            <a:r>
              <a:rPr lang="en-GB" sz="2000" dirty="0" smtClean="0">
                <a:solidFill>
                  <a:schemeClr val="tx1"/>
                </a:solidFill>
                <a:latin typeface="Arial" panose="020B0604020202020204" pitchFamily="34" charset="0"/>
                <a:cs typeface="Arial" panose="020B0604020202020204" pitchFamily="34" charset="0"/>
              </a:rPr>
              <a:t> </a:t>
            </a:r>
            <a:r>
              <a:rPr lang="en-GB" sz="2000" b="1" dirty="0" smtClean="0">
                <a:solidFill>
                  <a:schemeClr val="tx1"/>
                </a:solidFill>
                <a:latin typeface="Arial" panose="020B0604020202020204" pitchFamily="34" charset="0"/>
                <a:cs typeface="Arial" panose="020B0604020202020204" pitchFamily="34" charset="0"/>
              </a:rPr>
              <a:t>Hyper-Personalization</a:t>
            </a:r>
            <a:r>
              <a:rPr lang="en-GB" sz="2000" b="1" dirty="0">
                <a:solidFill>
                  <a:schemeClr val="tx1"/>
                </a:solidFill>
                <a:latin typeface="Arial" panose="020B0604020202020204" pitchFamily="34" charset="0"/>
                <a:cs typeface="Arial" panose="020B0604020202020204" pitchFamily="34" charset="0"/>
              </a:rPr>
              <a:t>: </a:t>
            </a:r>
            <a:r>
              <a:rPr lang="en-GB" sz="2000" dirty="0">
                <a:solidFill>
                  <a:schemeClr val="tx1"/>
                </a:solidFill>
                <a:latin typeface="Arial" panose="020B0604020202020204" pitchFamily="34" charset="0"/>
                <a:cs typeface="Arial" panose="020B0604020202020204" pitchFamily="34" charset="0"/>
              </a:rPr>
              <a:t>Generates meal plans based on health goals, medical conditions, </a:t>
            </a:r>
            <a:r>
              <a:rPr lang="en-GB" sz="2000" dirty="0" smtClean="0">
                <a:solidFill>
                  <a:schemeClr val="tx1"/>
                </a:solidFill>
                <a:latin typeface="Arial" panose="020B0604020202020204" pitchFamily="34" charset="0"/>
                <a:cs typeface="Arial" panose="020B0604020202020204" pitchFamily="34" charset="0"/>
              </a:rPr>
              <a:t>   fitness </a:t>
            </a:r>
            <a:r>
              <a:rPr lang="en-GB" sz="2000" dirty="0">
                <a:solidFill>
                  <a:schemeClr val="tx1"/>
                </a:solidFill>
                <a:latin typeface="Arial" panose="020B0604020202020204" pitchFamily="34" charset="0"/>
                <a:cs typeface="Arial" panose="020B0604020202020204" pitchFamily="34" charset="0"/>
              </a:rPr>
              <a:t>routines, and preferences</a:t>
            </a:r>
            <a:r>
              <a:rPr lang="en-GB" sz="2000" dirty="0" smtClean="0">
                <a:solidFill>
                  <a:schemeClr val="tx1"/>
                </a:solidFill>
                <a:latin typeface="Arial" panose="020B0604020202020204" pitchFamily="34" charset="0"/>
                <a:cs typeface="Arial" panose="020B0604020202020204" pitchFamily="34" charset="0"/>
              </a:rPr>
              <a:t>.</a:t>
            </a:r>
          </a:p>
          <a:p>
            <a:pPr marL="0" indent="0" defTabSz="914400" eaLnBrk="0" fontAlgn="base" hangingPunct="0">
              <a:lnSpc>
                <a:spcPct val="100000"/>
              </a:lnSpc>
              <a:spcBef>
                <a:spcPct val="0"/>
              </a:spcBef>
              <a:spcAft>
                <a:spcPct val="0"/>
              </a:spcAft>
              <a:buClrTx/>
              <a:buSzTx/>
              <a:buNone/>
            </a:pPr>
            <a:endParaRPr lang="en-GB" sz="2000" dirty="0">
              <a:solidFill>
                <a:schemeClr val="tx1"/>
              </a:solidFill>
              <a:latin typeface="Arial" panose="020B0604020202020204" pitchFamily="34" charset="0"/>
              <a:cs typeface="Arial" panose="020B0604020202020204" pitchFamily="34" charset="0"/>
            </a:endParaRPr>
          </a:p>
          <a:p>
            <a:pPr marL="0" indent="0" defTabSz="914400" eaLnBrk="0" fontAlgn="base" hangingPunct="0">
              <a:lnSpc>
                <a:spcPct val="100000"/>
              </a:lnSpc>
              <a:spcBef>
                <a:spcPct val="0"/>
              </a:spcBef>
              <a:spcAft>
                <a:spcPct val="0"/>
              </a:spcAft>
              <a:buClrTx/>
              <a:buSzTx/>
              <a:buFontTx/>
              <a:buChar char="•"/>
            </a:pPr>
            <a:r>
              <a:rPr lang="en-GB" sz="2000" dirty="0" smtClean="0">
                <a:solidFill>
                  <a:schemeClr val="tx1"/>
                </a:solidFill>
                <a:latin typeface="Arial" panose="020B0604020202020204" pitchFamily="34" charset="0"/>
                <a:cs typeface="Arial" panose="020B0604020202020204" pitchFamily="34" charset="0"/>
              </a:rPr>
              <a:t> </a:t>
            </a:r>
            <a:r>
              <a:rPr lang="en-GB" sz="2000" b="1" dirty="0" smtClean="0">
                <a:solidFill>
                  <a:schemeClr val="tx1"/>
                </a:solidFill>
                <a:latin typeface="Arial" panose="020B0604020202020204" pitchFamily="34" charset="0"/>
                <a:cs typeface="Arial" panose="020B0604020202020204" pitchFamily="34" charset="0"/>
              </a:rPr>
              <a:t>Multimodal </a:t>
            </a:r>
            <a:r>
              <a:rPr lang="en-GB" sz="2000" b="1" dirty="0">
                <a:solidFill>
                  <a:schemeClr val="tx1"/>
                </a:solidFill>
                <a:latin typeface="Arial" panose="020B0604020202020204" pitchFamily="34" charset="0"/>
                <a:cs typeface="Arial" panose="020B0604020202020204" pitchFamily="34" charset="0"/>
              </a:rPr>
              <a:t>Input: </a:t>
            </a:r>
            <a:r>
              <a:rPr lang="en-GB" sz="2000" dirty="0">
                <a:solidFill>
                  <a:schemeClr val="tx1"/>
                </a:solidFill>
                <a:latin typeface="Arial" panose="020B0604020202020204" pitchFamily="34" charset="0"/>
                <a:cs typeface="Arial" panose="020B0604020202020204" pitchFamily="34" charset="0"/>
              </a:rPr>
              <a:t>Understands user requests via text, voice, or even images of food</a:t>
            </a:r>
            <a:r>
              <a:rPr lang="en-GB" sz="2000" dirty="0" smtClean="0">
                <a:solidFill>
                  <a:schemeClr val="tx1"/>
                </a:solidFill>
                <a:latin typeface="Arial" panose="020B0604020202020204" pitchFamily="34" charset="0"/>
                <a:cs typeface="Arial" panose="020B0604020202020204" pitchFamily="34" charset="0"/>
              </a:rPr>
              <a:t>.</a:t>
            </a:r>
          </a:p>
          <a:p>
            <a:pPr marL="0" indent="0" defTabSz="914400" eaLnBrk="0" fontAlgn="base" hangingPunct="0">
              <a:lnSpc>
                <a:spcPct val="100000"/>
              </a:lnSpc>
              <a:spcBef>
                <a:spcPct val="0"/>
              </a:spcBef>
              <a:spcAft>
                <a:spcPct val="0"/>
              </a:spcAft>
              <a:buClrTx/>
              <a:buSzTx/>
              <a:buNone/>
            </a:pPr>
            <a:endParaRPr lang="en-GB" sz="2000" dirty="0">
              <a:solidFill>
                <a:schemeClr val="tx1"/>
              </a:solidFill>
              <a:latin typeface="Arial" panose="020B0604020202020204" pitchFamily="34" charset="0"/>
              <a:cs typeface="Arial" panose="020B0604020202020204" pitchFamily="34" charset="0"/>
            </a:endParaRPr>
          </a:p>
          <a:p>
            <a:pPr marL="0" indent="0" defTabSz="914400" eaLnBrk="0" fontAlgn="base" hangingPunct="0">
              <a:lnSpc>
                <a:spcPct val="100000"/>
              </a:lnSpc>
              <a:spcBef>
                <a:spcPct val="0"/>
              </a:spcBef>
              <a:spcAft>
                <a:spcPct val="0"/>
              </a:spcAft>
              <a:buClrTx/>
              <a:buSzTx/>
              <a:buFontTx/>
              <a:buChar char="•"/>
            </a:pPr>
            <a:r>
              <a:rPr lang="en-GB" sz="2000" b="1" dirty="0">
                <a:solidFill>
                  <a:schemeClr val="tx1"/>
                </a:solidFill>
                <a:latin typeface="Arial" panose="020B0604020202020204" pitchFamily="34" charset="0"/>
                <a:cs typeface="Arial" panose="020B0604020202020204" pitchFamily="34" charset="0"/>
              </a:rPr>
              <a:t>Contextual Explanations: </a:t>
            </a:r>
            <a:r>
              <a:rPr lang="en-GB" sz="2000" dirty="0">
                <a:solidFill>
                  <a:schemeClr val="tx1"/>
                </a:solidFill>
                <a:latin typeface="Arial" panose="020B0604020202020204" pitchFamily="34" charset="0"/>
                <a:cs typeface="Arial" panose="020B0604020202020204" pitchFamily="34" charset="0"/>
              </a:rPr>
              <a:t>Answers questions like, “Why is this food better for me?” to educate the user</a:t>
            </a:r>
            <a:r>
              <a:rPr lang="en-GB" sz="2000" dirty="0" smtClean="0">
                <a:solidFill>
                  <a:schemeClr val="tx1"/>
                </a:solidFill>
                <a:latin typeface="Arial" panose="020B0604020202020204" pitchFamily="34" charset="0"/>
                <a:cs typeface="Arial" panose="020B0604020202020204" pitchFamily="34" charset="0"/>
              </a:rPr>
              <a:t>.</a:t>
            </a:r>
          </a:p>
          <a:p>
            <a:pPr marL="0" indent="0" defTabSz="914400" eaLnBrk="0" fontAlgn="base" hangingPunct="0">
              <a:lnSpc>
                <a:spcPct val="100000"/>
              </a:lnSpc>
              <a:spcBef>
                <a:spcPct val="0"/>
              </a:spcBef>
              <a:spcAft>
                <a:spcPct val="0"/>
              </a:spcAft>
              <a:buClrTx/>
              <a:buSzTx/>
              <a:buNone/>
            </a:pPr>
            <a:endParaRPr lang="en-GB" sz="2000" dirty="0">
              <a:solidFill>
                <a:schemeClr val="tx1"/>
              </a:solidFill>
              <a:latin typeface="Arial" panose="020B0604020202020204" pitchFamily="34" charset="0"/>
              <a:cs typeface="Arial" panose="020B0604020202020204" pitchFamily="34" charset="0"/>
            </a:endParaRPr>
          </a:p>
          <a:p>
            <a:pPr marL="0" indent="0" defTabSz="914400" eaLnBrk="0" fontAlgn="base" hangingPunct="0">
              <a:lnSpc>
                <a:spcPct val="100000"/>
              </a:lnSpc>
              <a:spcBef>
                <a:spcPct val="0"/>
              </a:spcBef>
              <a:spcAft>
                <a:spcPct val="0"/>
              </a:spcAft>
              <a:buClrTx/>
              <a:buSzTx/>
              <a:buFontTx/>
              <a:buChar char="•"/>
            </a:pPr>
            <a:r>
              <a:rPr lang="en-GB" sz="2000" b="1" dirty="0">
                <a:solidFill>
                  <a:schemeClr val="tx1"/>
                </a:solidFill>
                <a:latin typeface="Arial" panose="020B0604020202020204" pitchFamily="34" charset="0"/>
                <a:cs typeface="Arial" panose="020B0604020202020204" pitchFamily="34" charset="0"/>
              </a:rPr>
              <a:t>Adaptive Learning: </a:t>
            </a:r>
            <a:r>
              <a:rPr lang="en-GB" sz="2000" dirty="0">
                <a:solidFill>
                  <a:schemeClr val="tx1"/>
                </a:solidFill>
                <a:latin typeface="Arial" panose="020B0604020202020204" pitchFamily="34" charset="0"/>
                <a:cs typeface="Arial" panose="020B0604020202020204" pitchFamily="34" charset="0"/>
              </a:rPr>
              <a:t>Dynamically adapts suggestions based on continuous user feedback (e.g., "I didn't like that meal").</a:t>
            </a: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702155"/>
            <a:ext cx="11029616" cy="683299"/>
          </a:xfrm>
        </p:spPr>
        <p:txBody>
          <a:bodyPr/>
          <a:lstStyle/>
          <a:p>
            <a:r>
              <a:rPr lang="en-IN" dirty="0">
                <a:solidFill>
                  <a:schemeClr val="accent1"/>
                </a:solidFill>
              </a:rPr>
              <a:t>End users</a:t>
            </a:r>
          </a:p>
        </p:txBody>
      </p:sp>
      <p:sp>
        <p:nvSpPr>
          <p:cNvPr id="5" name="Rectangle 2"/>
          <p:cNvSpPr>
            <a:spLocks noGrp="1" noChangeArrowheads="1"/>
          </p:cNvSpPr>
          <p:nvPr>
            <p:ph idx="1"/>
          </p:nvPr>
        </p:nvSpPr>
        <p:spPr bwMode="auto">
          <a:xfrm>
            <a:off x="581192" y="2515304"/>
            <a:ext cx="869180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Health-conscious individuals seeking to improve their diet.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Fitness enthusiasts and athletes tracking macronutrients.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Users with specific dietary needs (e.g., allergies, diabetes, vegetarianism).</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Anyone looking for affordable and accessible nutrition guidance.</a:t>
            </a:r>
          </a:p>
        </p:txBody>
      </p:sp>
    </p:spTree>
    <p:extLst>
      <p:ext uri="{BB962C8B-B14F-4D97-AF65-F5344CB8AC3E}">
        <p14:creationId xmlns:p14="http://schemas.microsoft.com/office/powerpoint/2010/main" val="3819043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751" y="1329459"/>
            <a:ext cx="9199395" cy="5172134"/>
          </a:xfrm>
        </p:spPr>
      </p:pic>
    </p:spTree>
    <p:extLst>
      <p:ext uri="{BB962C8B-B14F-4D97-AF65-F5344CB8AC3E}">
        <p14:creationId xmlns:p14="http://schemas.microsoft.com/office/powerpoint/2010/main" val="2083715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1343289"/>
            <a:ext cx="9753599" cy="4997679"/>
          </a:xfrm>
          <a:prstGeom prst="rect">
            <a:avLst/>
          </a:prstGeom>
        </p:spPr>
      </p:pic>
    </p:spTree>
    <p:extLst>
      <p:ext uri="{BB962C8B-B14F-4D97-AF65-F5344CB8AC3E}">
        <p14:creationId xmlns:p14="http://schemas.microsoft.com/office/powerpoint/2010/main" val="1189541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infopath/2007/PartnerControls"/>
    <ds:schemaRef ds:uri="http://schemas.openxmlformats.org/package/2006/metadata/core-properties"/>
    <ds:schemaRef ds:uri="fadb41d3-f9cb-40fb-903c-8cacaba95bb5"/>
    <ds:schemaRef ds:uri="http://schemas.microsoft.com/office/2006/documentManagement/types"/>
    <ds:schemaRef ds:uri="http://purl.org/dc/terms/"/>
    <ds:schemaRef ds:uri="http://www.w3.org/XML/1998/namespace"/>
    <ds:schemaRef ds:uri="http://purl.org/dc/elements/1.1/"/>
    <ds:schemaRef ds:uri="http://schemas.microsoft.com/office/2006/metadata/properties"/>
    <ds:schemaRef ds:uri="b30265f8-c5e2-4918-b4a1-b977299ca3e2"/>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678</TotalTime>
  <Words>561</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The Smartest AI Nutrition Assistant</vt:lpstr>
      <vt:lpstr>OUTLINE</vt:lpstr>
      <vt:lpstr>Problem Statement</vt:lpstr>
      <vt:lpstr>  Technology  used</vt:lpstr>
      <vt:lpstr>IBM cloud services used</vt:lpstr>
      <vt:lpstr>Wow factors</vt:lpstr>
      <vt:lpstr>End users</vt:lpstr>
      <vt:lpstr>Results</vt:lpstr>
      <vt:lpstr>Results</vt:lpstr>
      <vt:lpstr>Results</vt:lpstr>
      <vt:lpstr>Conclusion</vt:lpstr>
      <vt:lpstr>PowerPoint Presentation</vt:lpstr>
      <vt:lpstr>IBM Certifications</vt:lpstr>
      <vt:lpstr>PowerPoint Presentation</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dgupta338215@gmail.com</cp:lastModifiedBy>
  <cp:revision>153</cp:revision>
  <dcterms:created xsi:type="dcterms:W3CDTF">2021-05-26T16:50:10Z</dcterms:created>
  <dcterms:modified xsi:type="dcterms:W3CDTF">2025-08-02T04:24:32Z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